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1"/>
  </p:notesMasterIdLst>
  <p:sldIdLst>
    <p:sldId id="261" r:id="rId2"/>
    <p:sldId id="313" r:id="rId3"/>
    <p:sldId id="271" r:id="rId4"/>
    <p:sldId id="278" r:id="rId5"/>
    <p:sldId id="321" r:id="rId6"/>
    <p:sldId id="298" r:id="rId7"/>
    <p:sldId id="315" r:id="rId8"/>
    <p:sldId id="316" r:id="rId9"/>
    <p:sldId id="317" r:id="rId10"/>
    <p:sldId id="318" r:id="rId11"/>
    <p:sldId id="320" r:id="rId12"/>
    <p:sldId id="289" r:id="rId13"/>
    <p:sldId id="301" r:id="rId14"/>
    <p:sldId id="302" r:id="rId15"/>
    <p:sldId id="310" r:id="rId16"/>
    <p:sldId id="299" r:id="rId17"/>
    <p:sldId id="322" r:id="rId18"/>
    <p:sldId id="324" r:id="rId19"/>
    <p:sldId id="325"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12/7/15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Strategies and Techniques for Analyzing Microbial Population Structure</a:t>
            </a:r>
          </a:p>
          <a:p>
            <a:r>
              <a:rPr lang="en-US" sz="1200" kern="1200" dirty="0" smtClean="0">
                <a:solidFill>
                  <a:schemeClr val="tx1"/>
                </a:solidFill>
                <a:latin typeface="+mn-lt"/>
                <a:ea typeface="+mn-ea"/>
                <a:cs typeface="+mn-cs"/>
              </a:rPr>
              <a:t>Explorations in Data Analyses for </a:t>
            </a:r>
            <a:r>
              <a:rPr lang="en-US" sz="1200" kern="1200" dirty="0" err="1" smtClean="0">
                <a:solidFill>
                  <a:schemeClr val="tx1"/>
                </a:solidFill>
                <a:latin typeface="+mn-lt"/>
                <a:ea typeface="+mn-ea"/>
                <a:cs typeface="+mn-cs"/>
              </a:rPr>
              <a:t>Metagenomic</a:t>
            </a:r>
            <a:r>
              <a:rPr lang="en-US" sz="1200" kern="1200" dirty="0" smtClean="0">
                <a:solidFill>
                  <a:schemeClr val="tx1"/>
                </a:solidFill>
                <a:latin typeface="+mn-lt"/>
                <a:ea typeface="+mn-ea"/>
                <a:cs typeface="+mn-cs"/>
              </a:rPr>
              <a:t> Advances in Microbial Ecology</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18</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Don</a:t>
            </a:r>
            <a:r>
              <a:rPr lang="fr-FR" dirty="0" smtClean="0"/>
              <a:t>’</a:t>
            </a:r>
            <a:r>
              <a:rPr lang="en-US" dirty="0" smtClean="0"/>
              <a:t>t</a:t>
            </a:r>
            <a:r>
              <a:rPr lang="en-US" baseline="0" dirty="0" smtClean="0"/>
              <a:t> need my usual slide of there’s lots of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2</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in a situation where what we’re talking about in this room, aligns with what researchers want. A rare opportunity! </a:t>
            </a:r>
          </a:p>
          <a:p>
            <a:endParaRPr lang="en-US" baseline="0" dirty="0" smtClean="0"/>
          </a:p>
          <a:p>
            <a:r>
              <a:rPr lang="en-US" baseline="0" dirty="0" smtClean="0"/>
              <a:t>So, the question is what will we teach and how will we deliver the training. The answer is probably some variation of all the things in all the ways. </a:t>
            </a:r>
          </a:p>
          <a:p>
            <a:endParaRPr lang="en-US" baseline="0" dirty="0" smtClean="0"/>
          </a:p>
          <a:p>
            <a:r>
              <a:rPr lang="en-US" baseline="0" dirty="0" smtClean="0"/>
              <a:t>In this talk I’m going to focus on how Data Carpentry is developing and teaching workshops, and how it’s not only building skills but communities of practice. </a:t>
            </a:r>
          </a:p>
          <a:p>
            <a:endParaRPr lang="en-US" baseline="0" dirty="0" smtClean="0"/>
          </a:p>
          <a:p>
            <a:endParaRPr lang="en-US" baseline="0" dirty="0" smtClean="0"/>
          </a:p>
          <a:p>
            <a:endParaRPr lang="en-US" baseline="0" dirty="0" smtClean="0"/>
          </a:p>
          <a:p>
            <a:r>
              <a:rPr lang="en-US" baseline="0" dirty="0" smtClean="0"/>
              <a:t>I’m going to talk </a:t>
            </a:r>
            <a:r>
              <a:rPr lang="en-US" baseline="0" dirty="0" err="1" smtClean="0"/>
              <a:t>abou</a:t>
            </a:r>
            <a:endParaRPr lang="en-US" baseline="0" dirty="0" smtClean="0"/>
          </a:p>
        </p:txBody>
      </p:sp>
      <p:sp>
        <p:nvSpPr>
          <p:cNvPr id="4" name="Slide Number Placeholder 3"/>
          <p:cNvSpPr>
            <a:spLocks noGrp="1"/>
          </p:cNvSpPr>
          <p:nvPr>
            <p:ph type="sldNum" sz="quarter" idx="10"/>
          </p:nvPr>
        </p:nvSpPr>
        <p:spPr/>
        <p:txBody>
          <a:bodyPr/>
          <a:lstStyle/>
          <a:p>
            <a:fld id="{08E2C388-A0D7-A24D-B052-AB282E1653A2}" type="slidenum">
              <a:rPr lang="en-US" smtClean="0"/>
              <a:t>3</a:t>
            </a:fld>
            <a:endParaRPr lang="en-US"/>
          </a:p>
        </p:txBody>
      </p:sp>
    </p:spTree>
    <p:extLst>
      <p:ext uri="{BB962C8B-B14F-4D97-AF65-F5344CB8AC3E}">
        <p14:creationId xmlns:p14="http://schemas.microsoft.com/office/powerpoint/2010/main" val="373863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FSP</a:t>
            </a:r>
            <a:r>
              <a:rPr lang="en-US" baseline="0" dirty="0" smtClean="0"/>
              <a:t> </a:t>
            </a:r>
            <a:r>
              <a:rPr lang="en-US" baseline="0" dirty="0" err="1" smtClean="0"/>
              <a:t>NumFOCUS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4</a:t>
            </a:fld>
            <a:endParaRPr lang="en-US"/>
          </a:p>
        </p:txBody>
      </p:sp>
    </p:spTree>
    <p:extLst>
      <p:ext uri="{BB962C8B-B14F-4D97-AF65-F5344CB8AC3E}">
        <p14:creationId xmlns:p14="http://schemas.microsoft.com/office/powerpoint/2010/main" val="26282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5</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6</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I’ll talk</a:t>
            </a:r>
            <a:r>
              <a:rPr lang="en-US" baseline="0" dirty="0" smtClean="0"/>
              <a:t> about each one of the organizations, what we teach and what our audience is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8</a:t>
            </a:fld>
            <a:endParaRPr lang="en-US"/>
          </a:p>
        </p:txBody>
      </p:sp>
    </p:spTree>
    <p:extLst>
      <p:ext uri="{BB962C8B-B14F-4D97-AF65-F5344CB8AC3E}">
        <p14:creationId xmlns:p14="http://schemas.microsoft.com/office/powerpoint/2010/main" val="23100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a focus</a:t>
            </a:r>
            <a:r>
              <a:rPr lang="en-US" baseline="0" dirty="0" smtClean="0"/>
              <a:t> on particular analysis techniques, workshops are focused on data management and what might be called data wrangling, </a:t>
            </a:r>
            <a:r>
              <a:rPr lang="en-US" baseline="0" dirty="0" err="1" smtClean="0"/>
              <a:t>gettting</a:t>
            </a:r>
            <a:r>
              <a:rPr lang="en-US" baseline="0" dirty="0" smtClean="0"/>
              <a:t> your data in to and out of analysis programs, formatting the data for analysis, conducting visualization </a:t>
            </a:r>
          </a:p>
          <a:p>
            <a:endParaRPr lang="en-US" baseline="0" dirty="0" smtClean="0"/>
          </a:p>
          <a:p>
            <a:r>
              <a:rPr lang="en-US" baseline="0" dirty="0" smtClean="0"/>
              <a:t>We want to teach not only skills but affect attitudes – emphasizing importance and value of these approaches for effective and reproducible research</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12</a:t>
            </a:fld>
            <a:endParaRPr lang="en-US"/>
          </a:p>
        </p:txBody>
      </p:sp>
    </p:spTree>
    <p:extLst>
      <p:ext uri="{BB962C8B-B14F-4D97-AF65-F5344CB8AC3E}">
        <p14:creationId xmlns:p14="http://schemas.microsoft.com/office/powerpoint/2010/main" val="346711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 but another very positive outcome has been the pool of instructors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16</a:t>
            </a:fld>
            <a:endParaRPr lang="en-US"/>
          </a:p>
        </p:txBody>
      </p:sp>
    </p:spTree>
    <p:extLst>
      <p:ext uri="{BB962C8B-B14F-4D97-AF65-F5344CB8AC3E}">
        <p14:creationId xmlns:p14="http://schemas.microsoft.com/office/powerpoint/2010/main" val="380609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12/7/15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12/7/15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12/7/15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994480"/>
            <a:ext cx="7543800" cy="2770143"/>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mn-lt"/>
              </a:rPr>
              <a:t>Data </a:t>
            </a:r>
            <a:r>
              <a:rPr lang="en-US" sz="4000" dirty="0" smtClean="0">
                <a:latin typeface="+mn-lt"/>
              </a:rPr>
              <a:t>Carpentry: </a:t>
            </a:r>
            <a:br>
              <a:rPr lang="en-US" sz="4000" dirty="0" smtClean="0">
                <a:latin typeface="+mn-lt"/>
              </a:rPr>
            </a:br>
            <a:r>
              <a:rPr lang="en-US" sz="4000" dirty="0" smtClean="0">
                <a:latin typeface="+mn-lt"/>
              </a:rPr>
              <a:t>The Power of Intensive Workshops</a:t>
            </a:r>
            <a:endParaRPr lang="en-US" sz="4000" dirty="0">
              <a:latin typeface="+mn-lt"/>
            </a:endParaRPr>
          </a:p>
        </p:txBody>
      </p:sp>
      <p:sp>
        <p:nvSpPr>
          <p:cNvPr id="4" name="Subtitle 2"/>
          <p:cNvSpPr txBox="1">
            <a:spLocks/>
          </p:cNvSpPr>
          <p:nvPr/>
        </p:nvSpPr>
        <p:spPr>
          <a:xfrm>
            <a:off x="453112" y="5009764"/>
            <a:ext cx="3560151" cy="1512004"/>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dirty="0" smtClean="0"/>
              <a:t>Tracy K. Teal, </a:t>
            </a:r>
            <a:r>
              <a:rPr lang="en-US" sz="2400" dirty="0" smtClean="0"/>
              <a:t>PhD</a:t>
            </a:r>
            <a:r>
              <a:rPr lang="en-US" sz="2400" dirty="0" smtClean="0"/>
              <a:t>	</a:t>
            </a:r>
          </a:p>
          <a:p>
            <a:pPr marL="114300" indent="0">
              <a:buNone/>
            </a:pPr>
            <a:r>
              <a:rPr lang="en-US" sz="2400" dirty="0" smtClean="0"/>
              <a:t>Data Carpentry 	</a:t>
            </a:r>
          </a:p>
          <a:p>
            <a:pPr marL="114300" indent="0">
              <a:buNone/>
            </a:pPr>
            <a:r>
              <a:rPr lang="en-US" sz="2400" dirty="0" smtClean="0"/>
              <a:t>Executive Director			</a:t>
            </a:r>
            <a:endParaRPr lang="en-US" sz="2400" dirty="0"/>
          </a:p>
        </p:txBody>
      </p:sp>
      <p:pic>
        <p:nvPicPr>
          <p:cNvPr id="5" name="Picture 4" descr="DC1_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12" y="308680"/>
            <a:ext cx="1092200" cy="685800"/>
          </a:xfrm>
          <a:prstGeom prst="rect">
            <a:avLst/>
          </a:prstGeom>
        </p:spPr>
      </p:pic>
      <p:sp>
        <p:nvSpPr>
          <p:cNvPr id="6" name="TextBox 5"/>
          <p:cNvSpPr txBox="1"/>
          <p:nvPr/>
        </p:nvSpPr>
        <p:spPr>
          <a:xfrm>
            <a:off x="4205542" y="5437064"/>
            <a:ext cx="4024058" cy="830997"/>
          </a:xfrm>
          <a:prstGeom prst="rect">
            <a:avLst/>
          </a:prstGeom>
          <a:noFill/>
        </p:spPr>
        <p:txBody>
          <a:bodyPr wrap="none" rtlCol="0">
            <a:spAutoFit/>
          </a:bodyPr>
          <a:lstStyle/>
          <a:p>
            <a:r>
              <a:rPr lang="en-US" sz="2400" dirty="0" smtClean="0"/>
              <a:t>@</a:t>
            </a:r>
            <a:r>
              <a:rPr lang="en-US" sz="2400" dirty="0" err="1" smtClean="0"/>
              <a:t>datacarpentry</a:t>
            </a:r>
            <a:r>
              <a:rPr lang="en-US" sz="2400" dirty="0" smtClean="0"/>
              <a:t> </a:t>
            </a:r>
            <a:endParaRPr lang="en-US" sz="2400" dirty="0" smtClean="0"/>
          </a:p>
          <a:p>
            <a:r>
              <a:rPr lang="en-US" sz="2400" dirty="0" smtClean="0"/>
              <a:t>http</a:t>
            </a:r>
            <a:r>
              <a:rPr lang="en-US" sz="2400" dirty="0" smtClean="0"/>
              <a:t>:/</a:t>
            </a:r>
            <a:r>
              <a:rPr lang="en-US" sz="2400" dirty="0" smtClean="0"/>
              <a:t>/</a:t>
            </a:r>
            <a:r>
              <a:rPr lang="en-US" sz="2400" dirty="0" err="1" smtClean="0"/>
              <a:t>www.datacarpentry.org</a:t>
            </a:r>
            <a:endParaRPr lang="en-US" sz="2400" dirty="0"/>
          </a:p>
        </p:txBody>
      </p:sp>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3" name="Rectangle 2"/>
          <p:cNvSpPr/>
          <p:nvPr/>
        </p:nvSpPr>
        <p:spPr>
          <a:xfrm>
            <a:off x="505093" y="1557487"/>
            <a:ext cx="7966049" cy="5685290"/>
          </a:xfrm>
          <a:prstGeom prst="rect">
            <a:avLst/>
          </a:prstGeom>
        </p:spPr>
        <p:txBody>
          <a:bodyPr wrap="square" lIns="82945" tIns="41473" rIns="82945" bIns="41473">
            <a:spAutoFit/>
          </a:bodyPr>
          <a:lstStyle/>
          <a:p>
            <a:r>
              <a:rPr lang="en-US" sz="2800" b="1" u="sng" dirty="0" smtClean="0"/>
              <a:t>Curriculum</a:t>
            </a:r>
          </a:p>
          <a:p>
            <a:endParaRPr lang="en-US" sz="2800" dirty="0"/>
          </a:p>
          <a:p>
            <a:r>
              <a:rPr lang="en-US" sz="2800" dirty="0" smtClean="0"/>
              <a:t>Dependent on Domain, but generally</a:t>
            </a:r>
          </a:p>
          <a:p>
            <a:pPr marL="311045" indent="-311045">
              <a:buFont typeface="Arial"/>
              <a:buChar char="•"/>
            </a:pPr>
            <a:r>
              <a:rPr lang="en-US" sz="2800" dirty="0" smtClean="0"/>
              <a:t>Data organization and project setup</a:t>
            </a:r>
          </a:p>
          <a:p>
            <a:pPr marL="311045" indent="-311045">
              <a:buFont typeface="Arial"/>
              <a:buChar char="•"/>
            </a:pPr>
            <a:r>
              <a:rPr lang="en-US" sz="2800" dirty="0" smtClean="0"/>
              <a:t>Data cleaning in </a:t>
            </a:r>
            <a:r>
              <a:rPr lang="en-US" sz="2800" dirty="0" err="1" smtClean="0"/>
              <a:t>OpenRefine</a:t>
            </a:r>
            <a:endParaRPr lang="en-US" sz="2800" dirty="0" smtClean="0"/>
          </a:p>
          <a:p>
            <a:pPr marL="311045" indent="-311045">
              <a:buFont typeface="Arial"/>
              <a:buChar char="•"/>
            </a:pPr>
            <a:r>
              <a:rPr lang="en-US" sz="2800" dirty="0" smtClean="0"/>
              <a:t>Introduction to data analysis and visualization in R or Python</a:t>
            </a:r>
          </a:p>
          <a:p>
            <a:endParaRPr lang="en-US" sz="2800" dirty="0" smtClean="0"/>
          </a:p>
          <a:p>
            <a:pPr marL="311045" indent="-311045">
              <a:buFont typeface="Arial"/>
              <a:buChar char="•"/>
            </a:pPr>
            <a:r>
              <a:rPr lang="en-US" sz="2800" dirty="0" smtClean="0"/>
              <a:t>SQL for data management</a:t>
            </a:r>
          </a:p>
          <a:p>
            <a:pPr marL="311045" indent="-311045">
              <a:buFont typeface="Arial"/>
              <a:buChar char="•"/>
            </a:pPr>
            <a:r>
              <a:rPr lang="en-US" sz="2800" dirty="0" smtClean="0"/>
              <a:t>Text mining in R or Python</a:t>
            </a:r>
          </a:p>
          <a:p>
            <a:pPr marL="311045" indent="-311045">
              <a:buFont typeface="Arial"/>
              <a:buChar char="•"/>
            </a:pPr>
            <a:r>
              <a:rPr lang="en-US" sz="2800" dirty="0" smtClean="0"/>
              <a:t>Introduction to cloud computing</a:t>
            </a:r>
          </a:p>
          <a:p>
            <a:pPr marL="311045" indent="-311045">
              <a:buFont typeface="Arial"/>
              <a:buChar char="•"/>
            </a:pPr>
            <a:r>
              <a:rPr lang="en-US" sz="2800" dirty="0" smtClean="0"/>
              <a:t>Introduction to the command line</a:t>
            </a:r>
          </a:p>
          <a:p>
            <a:pPr marL="311045" indent="-311045">
              <a:buFont typeface="Arial"/>
              <a:buChar char="•"/>
            </a:pPr>
            <a:endParaRPr lang="en-US" sz="2800" dirty="0"/>
          </a:p>
        </p:txBody>
      </p:sp>
    </p:spTree>
    <p:extLst>
      <p:ext uri="{BB962C8B-B14F-4D97-AF65-F5344CB8AC3E}">
        <p14:creationId xmlns:p14="http://schemas.microsoft.com/office/powerpoint/2010/main" val="347789305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5-12-08 at 3.52.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447"/>
            <a:ext cx="9144000" cy="6232769"/>
          </a:xfrm>
          <a:prstGeom prst="rect">
            <a:avLst/>
          </a:prstGeom>
        </p:spPr>
      </p:pic>
    </p:spTree>
    <p:extLst>
      <p:ext uri="{BB962C8B-B14F-4D97-AF65-F5344CB8AC3E}">
        <p14:creationId xmlns:p14="http://schemas.microsoft.com/office/powerpoint/2010/main" val="35686345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Software &amp;Data Carpentry workshops</a:t>
            </a:r>
            <a:endParaRPr lang="en-US" dirty="0">
              <a:latin typeface="+mn-lt"/>
            </a:endParaRPr>
          </a:p>
        </p:txBody>
      </p:sp>
      <p:sp>
        <p:nvSpPr>
          <p:cNvPr id="3" name="Content Placeholder 2"/>
          <p:cNvSpPr>
            <a:spLocks noGrp="1"/>
          </p:cNvSpPr>
          <p:nvPr>
            <p:ph idx="1"/>
          </p:nvPr>
        </p:nvSpPr>
        <p:spPr>
          <a:xfrm>
            <a:off x="457200" y="1600199"/>
            <a:ext cx="7620000" cy="3146425"/>
          </a:xfrm>
        </p:spPr>
        <p:txBody>
          <a:bodyPr>
            <a:normAutofit/>
          </a:bodyPr>
          <a:lstStyle/>
          <a:p>
            <a:pPr marL="114300" indent="0">
              <a:buNone/>
            </a:pPr>
            <a:r>
              <a:rPr lang="en-US" sz="2800" dirty="0" smtClean="0"/>
              <a:t>Goals:</a:t>
            </a:r>
          </a:p>
          <a:p>
            <a:pPr marL="114300" indent="0">
              <a:buNone/>
            </a:pPr>
            <a:r>
              <a:rPr lang="en-US" sz="2800" dirty="0" smtClean="0"/>
              <a:t>We can’t teach everything in two days, but the goal is to teach foundational skills to reduce the activation energy for getting started and to know what’s possible</a:t>
            </a:r>
          </a:p>
          <a:p>
            <a:pPr marL="114300" indent="0">
              <a:buNone/>
            </a:pPr>
            <a:endParaRPr lang="en-US" sz="2800" dirty="0" smtClean="0"/>
          </a:p>
          <a:p>
            <a:pPr marL="114300" indent="0">
              <a:buNone/>
            </a:pPr>
            <a:endParaRPr lang="en-US" sz="2800" dirty="0"/>
          </a:p>
          <a:p>
            <a:pPr marL="114300" indent="0">
              <a:buNone/>
            </a:pPr>
            <a:endParaRPr lang="en-US" sz="2400" dirty="0"/>
          </a:p>
          <a:p>
            <a:pPr marL="114300" indent="0">
              <a:buNone/>
            </a:pPr>
            <a:endParaRPr lang="en-US" sz="2400" dirty="0" smtClean="0"/>
          </a:p>
          <a:p>
            <a:pPr marL="114300" indent="0">
              <a:buNone/>
            </a:pPr>
            <a:endParaRPr lang="en-US" sz="2800" dirty="0"/>
          </a:p>
        </p:txBody>
      </p:sp>
    </p:spTree>
    <p:extLst>
      <p:ext uri="{BB962C8B-B14F-4D97-AF65-F5344CB8AC3E}">
        <p14:creationId xmlns:p14="http://schemas.microsoft.com/office/powerpoint/2010/main" val="962627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Demand is high</a:t>
            </a:r>
            <a:endParaRPr lang="en-US" dirty="0">
              <a:latin typeface="+mn-lt"/>
            </a:endParaRPr>
          </a:p>
        </p:txBody>
      </p:sp>
      <p:sp>
        <p:nvSpPr>
          <p:cNvPr id="3" name="Content Placeholder 2"/>
          <p:cNvSpPr>
            <a:spLocks noGrp="1"/>
          </p:cNvSpPr>
          <p:nvPr>
            <p:ph idx="1"/>
          </p:nvPr>
        </p:nvSpPr>
        <p:spPr/>
        <p:txBody>
          <a:bodyPr>
            <a:normAutofit/>
          </a:bodyPr>
          <a:lstStyle/>
          <a:p>
            <a:pPr marL="114300" indent="0">
              <a:buNone/>
            </a:pPr>
            <a:r>
              <a:rPr lang="en-US" sz="3200" dirty="0" smtClean="0"/>
              <a:t>Workshops internationally</a:t>
            </a:r>
          </a:p>
          <a:p>
            <a:pPr marL="114300" indent="0">
              <a:buNone/>
            </a:pPr>
            <a:endParaRPr lang="en-US" sz="3200" dirty="0"/>
          </a:p>
          <a:p>
            <a:pPr marL="114300" indent="0">
              <a:buNone/>
            </a:pPr>
            <a:r>
              <a:rPr lang="en-US" sz="3200" dirty="0" smtClean="0"/>
              <a:t>Have already taught over </a:t>
            </a:r>
            <a:r>
              <a:rPr lang="en-US" sz="3200" dirty="0" smtClean="0"/>
              <a:t>34 </a:t>
            </a:r>
            <a:r>
              <a:rPr lang="en-US" sz="3200" dirty="0" smtClean="0"/>
              <a:t>this year, with consistent demand</a:t>
            </a:r>
          </a:p>
          <a:p>
            <a:pPr marL="114300" indent="0">
              <a:buNone/>
            </a:pPr>
            <a:endParaRPr lang="en-US" sz="3200" dirty="0"/>
          </a:p>
          <a:p>
            <a:pPr marL="114300" indent="0">
              <a:buNone/>
            </a:pPr>
            <a:r>
              <a:rPr lang="en-US" sz="3200" dirty="0" smtClean="0"/>
              <a:t>Interest from broad domains – biology, genomics, social science, digital humanities, libraries, geosciences</a:t>
            </a:r>
            <a:endParaRPr lang="en-US" sz="3200" dirty="0"/>
          </a:p>
        </p:txBody>
      </p:sp>
    </p:spTree>
    <p:extLst>
      <p:ext uri="{BB962C8B-B14F-4D97-AF65-F5344CB8AC3E}">
        <p14:creationId xmlns:p14="http://schemas.microsoft.com/office/powerpoint/2010/main" val="40860331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Hackathons</a:t>
            </a:r>
            <a:r>
              <a:rPr lang="en-US" dirty="0" smtClean="0">
                <a:latin typeface="+mn-lt"/>
              </a:rPr>
              <a:t> to develop lessons</a:t>
            </a:r>
            <a:endParaRPr lang="en-US" dirty="0">
              <a:latin typeface="+mn-lt"/>
            </a:endParaRPr>
          </a:p>
        </p:txBody>
      </p:sp>
      <p:sp>
        <p:nvSpPr>
          <p:cNvPr id="3" name="Content Placeholder 2"/>
          <p:cNvSpPr>
            <a:spLocks noGrp="1"/>
          </p:cNvSpPr>
          <p:nvPr>
            <p:ph idx="1"/>
          </p:nvPr>
        </p:nvSpPr>
        <p:spPr/>
        <p:txBody>
          <a:bodyPr>
            <a:normAutofit/>
          </a:bodyPr>
          <a:lstStyle/>
          <a:p>
            <a:pPr>
              <a:buFontTx/>
              <a:buChar char="-"/>
            </a:pPr>
            <a:r>
              <a:rPr lang="en-US" sz="2800" dirty="0" smtClean="0"/>
              <a:t>Genomics </a:t>
            </a:r>
          </a:p>
          <a:p>
            <a:pPr marL="114300" indent="0">
              <a:buNone/>
            </a:pPr>
            <a:r>
              <a:rPr lang="en-US" sz="2800" dirty="0" smtClean="0"/>
              <a:t>project organization, command line, cloud</a:t>
            </a:r>
          </a:p>
          <a:p>
            <a:pPr marL="114300" indent="0">
              <a:buNone/>
            </a:pPr>
            <a:r>
              <a:rPr lang="en-US" sz="2800" dirty="0" smtClean="0"/>
              <a:t>computing, using bioinformatics tools, data analysis and visualization</a:t>
            </a:r>
          </a:p>
          <a:p>
            <a:pPr marL="114300" indent="0">
              <a:buNone/>
            </a:pPr>
            <a:r>
              <a:rPr lang="en-US" sz="2800" dirty="0" smtClean="0"/>
              <a:t>- CSHL, </a:t>
            </a:r>
            <a:r>
              <a:rPr lang="en-US" sz="2800" dirty="0" err="1" smtClean="0"/>
              <a:t>iPlant</a:t>
            </a:r>
            <a:r>
              <a:rPr lang="en-US" sz="2800" dirty="0" smtClean="0"/>
              <a:t>, SESYNC, </a:t>
            </a:r>
            <a:r>
              <a:rPr lang="en-US" sz="2800" dirty="0" err="1" smtClean="0"/>
              <a:t>iDigBio</a:t>
            </a:r>
            <a:endParaRPr lang="en-US" sz="2800" dirty="0" smtClean="0"/>
          </a:p>
          <a:p>
            <a:pPr marL="114300" indent="0">
              <a:buNone/>
            </a:pPr>
            <a:endParaRPr lang="en-US" sz="2800" dirty="0"/>
          </a:p>
          <a:p>
            <a:pPr>
              <a:buFontTx/>
              <a:buChar char="-"/>
            </a:pPr>
            <a:r>
              <a:rPr lang="en-US" sz="2800" dirty="0" smtClean="0"/>
              <a:t>Geospatial data</a:t>
            </a:r>
          </a:p>
          <a:p>
            <a:pPr marL="114300" indent="0">
              <a:buNone/>
            </a:pPr>
            <a:r>
              <a:rPr lang="en-US" sz="2800" dirty="0" smtClean="0"/>
              <a:t>Working with geospatial data</a:t>
            </a:r>
          </a:p>
          <a:p>
            <a:pPr marL="114300" indent="0">
              <a:buNone/>
            </a:pPr>
            <a:r>
              <a:rPr lang="en-US" sz="2800" dirty="0" err="1" smtClean="0"/>
              <a:t>Hackathon</a:t>
            </a:r>
            <a:r>
              <a:rPr lang="en-US" sz="2800" dirty="0" smtClean="0"/>
              <a:t> at NEON – Sept/Oct (Leah </a:t>
            </a:r>
            <a:r>
              <a:rPr lang="en-US" sz="2800" dirty="0" err="1" smtClean="0"/>
              <a:t>Wasser</a:t>
            </a:r>
            <a:r>
              <a:rPr lang="en-US" sz="2800" dirty="0" smtClean="0"/>
              <a:t>)</a:t>
            </a:r>
          </a:p>
          <a:p>
            <a:pPr marL="114300" indent="0">
              <a:buNone/>
            </a:pPr>
            <a:endParaRPr lang="en-US" sz="2800" dirty="0"/>
          </a:p>
          <a:p>
            <a:pPr marL="114300" indent="0">
              <a:buNone/>
            </a:pPr>
            <a:endParaRPr lang="en-US" sz="2800" dirty="0"/>
          </a:p>
        </p:txBody>
      </p:sp>
    </p:spTree>
    <p:extLst>
      <p:ext uri="{BB962C8B-B14F-4D97-AF65-F5344CB8AC3E}">
        <p14:creationId xmlns:p14="http://schemas.microsoft.com/office/powerpoint/2010/main" val="37405020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a:t>Developed by practitioners for practitioners </a:t>
            </a:r>
          </a:p>
          <a:p>
            <a:pPr marL="114300" indent="0">
              <a:buNone/>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smtClean="0"/>
              <a:t>Collaboratively and iteratively developed openly licensed (CC-BY) </a:t>
            </a:r>
            <a:r>
              <a:rPr lang="en-US" sz="3200" dirty="0" smtClean="0">
                <a:solidFill>
                  <a:schemeClr val="bg2">
                    <a:lumMod val="75000"/>
                  </a:schemeClr>
                </a:solidFill>
              </a:rPr>
              <a:t>training materials </a:t>
            </a: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a:t>
            </a:r>
            <a:r>
              <a:rPr lang="en-US" sz="3200" dirty="0" smtClean="0">
                <a:solidFill>
                  <a:srgbClr val="3366FF"/>
                </a:solidFill>
              </a:rPr>
              <a:t>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770581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Building a community of practice</a:t>
            </a:r>
            <a:endParaRPr lang="en-US" sz="4000" dirty="0"/>
          </a:p>
        </p:txBody>
      </p:sp>
      <p:sp>
        <p:nvSpPr>
          <p:cNvPr id="3" name="Content Placeholder 2"/>
          <p:cNvSpPr>
            <a:spLocks noGrp="1"/>
          </p:cNvSpPr>
          <p:nvPr>
            <p:ph idx="1"/>
          </p:nvPr>
        </p:nvSpPr>
        <p:spPr/>
        <p:txBody>
          <a:bodyPr/>
          <a:lstStyle/>
          <a:p>
            <a:r>
              <a:rPr lang="en-US" dirty="0" smtClean="0"/>
              <a:t>Volunteer instructors are a strong community building best practices</a:t>
            </a:r>
          </a:p>
          <a:p>
            <a:endParaRPr lang="en-US" dirty="0"/>
          </a:p>
          <a:p>
            <a:r>
              <a:rPr lang="en-US" dirty="0" smtClean="0"/>
              <a:t>After we teach workshops, we’re building a local community, opportunities for continued engagement after a workshop. Often learners become instructors. </a:t>
            </a:r>
            <a:endParaRPr lang="en-US" dirty="0"/>
          </a:p>
        </p:txBody>
      </p:sp>
    </p:spTree>
    <p:extLst>
      <p:ext uri="{BB962C8B-B14F-4D97-AF65-F5344CB8AC3E}">
        <p14:creationId xmlns:p14="http://schemas.microsoft.com/office/powerpoint/2010/main" val="403869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the Carpentries</a:t>
            </a:r>
            <a:endParaRPr lang="en-US" dirty="0"/>
          </a:p>
        </p:txBody>
      </p:sp>
      <p:sp>
        <p:nvSpPr>
          <p:cNvPr id="3" name="Content Placeholder 2"/>
          <p:cNvSpPr>
            <a:spLocks noGrp="1"/>
          </p:cNvSpPr>
          <p:nvPr>
            <p:ph idx="1"/>
          </p:nvPr>
        </p:nvSpPr>
        <p:spPr>
          <a:xfrm>
            <a:off x="259268" y="1467262"/>
            <a:ext cx="7938373" cy="5172720"/>
          </a:xfrm>
        </p:spPr>
        <p:txBody>
          <a:bodyPr>
            <a:normAutofit fontScale="92500" lnSpcReduction="20000"/>
          </a:bodyPr>
          <a:lstStyle/>
          <a:p>
            <a:pPr marL="114300" indent="0">
              <a:buNone/>
            </a:pPr>
            <a:r>
              <a:rPr lang="en-US" i="1" dirty="0" smtClean="0"/>
              <a:t>Software Carpentry Steering Committee:</a:t>
            </a:r>
          </a:p>
          <a:p>
            <a:pPr marL="114300" indent="0">
              <a:buNone/>
            </a:pPr>
            <a:r>
              <a:rPr lang="en-US" dirty="0" smtClean="0"/>
              <a:t>Matt Davis (Bay area company)</a:t>
            </a:r>
          </a:p>
          <a:p>
            <a:pPr marL="114300" indent="0">
              <a:buNone/>
            </a:pPr>
            <a:r>
              <a:rPr lang="en-US" dirty="0" smtClean="0"/>
              <a:t>Adina Howe (Iowa State)</a:t>
            </a:r>
          </a:p>
          <a:p>
            <a:pPr marL="114300" indent="0">
              <a:buNone/>
            </a:pPr>
            <a:r>
              <a:rPr lang="en-US" dirty="0" smtClean="0"/>
              <a:t>Katy Huff (UC Berkeley)</a:t>
            </a:r>
          </a:p>
          <a:p>
            <a:pPr marL="114300" indent="0">
              <a:buNone/>
            </a:pPr>
            <a:r>
              <a:rPr lang="en-US" dirty="0" smtClean="0"/>
              <a:t>Karin </a:t>
            </a:r>
            <a:r>
              <a:rPr lang="en-US" dirty="0" err="1" smtClean="0"/>
              <a:t>Lagenstrom</a:t>
            </a:r>
            <a:r>
              <a:rPr lang="en-US" dirty="0" smtClean="0"/>
              <a:t> (Norway)</a:t>
            </a:r>
          </a:p>
          <a:p>
            <a:pPr marL="114300" indent="0">
              <a:buNone/>
            </a:pPr>
            <a:r>
              <a:rPr lang="en-US" dirty="0" smtClean="0"/>
              <a:t>Aleksandra </a:t>
            </a:r>
            <a:r>
              <a:rPr lang="en-US" dirty="0" err="1"/>
              <a:t>Pawlik</a:t>
            </a:r>
            <a:r>
              <a:rPr lang="en-US" dirty="0"/>
              <a:t> (Software Sustainability Institute</a:t>
            </a:r>
            <a:r>
              <a:rPr lang="en-US" dirty="0" smtClean="0"/>
              <a:t>)</a:t>
            </a:r>
          </a:p>
          <a:p>
            <a:pPr marL="114300" indent="0">
              <a:buNone/>
            </a:pPr>
            <a:r>
              <a:rPr lang="en-US" dirty="0" err="1" smtClean="0"/>
              <a:t>Raniere</a:t>
            </a:r>
            <a:r>
              <a:rPr lang="en-US" dirty="0" smtClean="0"/>
              <a:t> Silva (Brazil)</a:t>
            </a:r>
          </a:p>
          <a:p>
            <a:pPr marL="114300" indent="0">
              <a:buNone/>
            </a:pPr>
            <a:r>
              <a:rPr lang="en-US" dirty="0" smtClean="0"/>
              <a:t>Jason Williams (CSHL)</a:t>
            </a:r>
          </a:p>
          <a:p>
            <a:pPr marL="114300" indent="0">
              <a:buNone/>
            </a:pPr>
            <a:endParaRPr lang="en-US" dirty="0"/>
          </a:p>
          <a:p>
            <a:pPr marL="114300" indent="0">
              <a:buNone/>
            </a:pPr>
            <a:r>
              <a:rPr lang="en-US" i="1" dirty="0" smtClean="0"/>
              <a:t>Data Carpentry Steering Committee:</a:t>
            </a:r>
          </a:p>
          <a:p>
            <a:pPr marL="114300" indent="0">
              <a:buNone/>
            </a:pPr>
            <a:r>
              <a:rPr lang="en-US" dirty="0" smtClean="0"/>
              <a:t>Karen Cranston (</a:t>
            </a:r>
            <a:r>
              <a:rPr lang="en-US" dirty="0" err="1" smtClean="0"/>
              <a:t>NESCent</a:t>
            </a:r>
            <a:r>
              <a:rPr lang="en-US" dirty="0" smtClean="0"/>
              <a:t> / </a:t>
            </a:r>
            <a:r>
              <a:rPr lang="en-US" dirty="0" err="1" smtClean="0"/>
              <a:t>OpenTree</a:t>
            </a:r>
            <a:r>
              <a:rPr lang="en-US" dirty="0" smtClean="0"/>
              <a:t> of Life)</a:t>
            </a:r>
          </a:p>
          <a:p>
            <a:pPr marL="114300" indent="0">
              <a:buNone/>
            </a:pPr>
            <a:r>
              <a:rPr lang="en-US" dirty="0" smtClean="0"/>
              <a:t>Hilmar Lapp (</a:t>
            </a:r>
            <a:r>
              <a:rPr lang="en-US" dirty="0" err="1" smtClean="0"/>
              <a:t>NESCent</a:t>
            </a:r>
            <a:r>
              <a:rPr lang="en-US" dirty="0" smtClean="0"/>
              <a:t> /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Ethan White (University of Florida / Moore DDD Investigator)</a:t>
            </a:r>
          </a:p>
          <a:p>
            <a:pPr marL="114300" indent="0">
              <a:buNone/>
            </a:pPr>
            <a:r>
              <a:rPr lang="en-US" dirty="0" smtClean="0"/>
              <a:t>Greg Wilson (Software Carpentry)</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2783427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Data </a:t>
            </a:r>
            <a:r>
              <a:rPr lang="en-US" dirty="0" smtClean="0">
                <a:latin typeface="+mn-lt"/>
              </a:rPr>
              <a:t>Carpentry support</a:t>
            </a:r>
            <a:endParaRPr lang="en-US" dirty="0">
              <a:latin typeface="+mn-lt"/>
            </a:endParaRPr>
          </a:p>
        </p:txBody>
      </p:sp>
      <p:pic>
        <p:nvPicPr>
          <p:cNvPr id="4" name="Picture 3"/>
          <p:cNvPicPr>
            <a:picLocks noChangeAspect="1"/>
          </p:cNvPicPr>
          <p:nvPr/>
        </p:nvPicPr>
        <p:blipFill>
          <a:blip r:embed="rId2"/>
          <a:stretch>
            <a:fillRect/>
          </a:stretch>
        </p:blipFill>
        <p:spPr>
          <a:xfrm>
            <a:off x="720726" y="2375647"/>
            <a:ext cx="2859728" cy="1082650"/>
          </a:xfrm>
          <a:prstGeom prst="rect">
            <a:avLst/>
          </a:prstGeom>
        </p:spPr>
      </p:pic>
      <p:pic>
        <p:nvPicPr>
          <p:cNvPr id="5" name="Picture 4"/>
          <p:cNvPicPr>
            <a:picLocks noChangeAspect="1"/>
          </p:cNvPicPr>
          <p:nvPr/>
        </p:nvPicPr>
        <p:blipFill>
          <a:blip r:embed="rId3"/>
          <a:stretch>
            <a:fillRect/>
          </a:stretch>
        </p:blipFill>
        <p:spPr>
          <a:xfrm>
            <a:off x="3580454" y="1825625"/>
            <a:ext cx="3911871" cy="1530732"/>
          </a:xfrm>
          <a:prstGeom prst="rect">
            <a:avLst/>
          </a:prstGeom>
        </p:spPr>
      </p:pic>
      <p:pic>
        <p:nvPicPr>
          <p:cNvPr id="6" name="Picture 5"/>
          <p:cNvPicPr>
            <a:picLocks noChangeAspect="1"/>
          </p:cNvPicPr>
          <p:nvPr/>
        </p:nvPicPr>
        <p:blipFill>
          <a:blip r:embed="rId4"/>
          <a:stretch>
            <a:fillRect/>
          </a:stretch>
        </p:blipFill>
        <p:spPr>
          <a:xfrm>
            <a:off x="908050" y="5594349"/>
            <a:ext cx="1663700" cy="527050"/>
          </a:xfrm>
          <a:prstGeom prst="rect">
            <a:avLst/>
          </a:prstGeom>
        </p:spPr>
      </p:pic>
      <p:pic>
        <p:nvPicPr>
          <p:cNvPr id="7" name="Picture 6"/>
          <p:cNvPicPr>
            <a:picLocks noChangeAspect="1"/>
          </p:cNvPicPr>
          <p:nvPr/>
        </p:nvPicPr>
        <p:blipFill>
          <a:blip r:embed="rId5"/>
          <a:stretch>
            <a:fillRect/>
          </a:stretch>
        </p:blipFill>
        <p:spPr>
          <a:xfrm>
            <a:off x="4159250" y="5400540"/>
            <a:ext cx="2362200" cy="720859"/>
          </a:xfrm>
          <a:prstGeom prst="rect">
            <a:avLst/>
          </a:prstGeom>
        </p:spPr>
      </p:pic>
      <p:pic>
        <p:nvPicPr>
          <p:cNvPr id="8" name="Picture 7"/>
          <p:cNvPicPr>
            <a:picLocks noChangeAspect="1"/>
          </p:cNvPicPr>
          <p:nvPr/>
        </p:nvPicPr>
        <p:blipFill>
          <a:blip r:embed="rId6"/>
          <a:stretch>
            <a:fillRect/>
          </a:stretch>
        </p:blipFill>
        <p:spPr>
          <a:xfrm>
            <a:off x="4966375" y="4308541"/>
            <a:ext cx="3110825" cy="622165"/>
          </a:xfrm>
          <a:prstGeom prst="rect">
            <a:avLst/>
          </a:prstGeom>
        </p:spPr>
      </p:pic>
      <p:pic>
        <p:nvPicPr>
          <p:cNvPr id="9" name="Picture 8"/>
          <p:cNvPicPr>
            <a:picLocks noChangeAspect="1"/>
          </p:cNvPicPr>
          <p:nvPr/>
        </p:nvPicPr>
        <p:blipFill>
          <a:blip r:embed="rId7"/>
          <a:stretch>
            <a:fillRect/>
          </a:stretch>
        </p:blipFill>
        <p:spPr>
          <a:xfrm>
            <a:off x="1601787" y="4175452"/>
            <a:ext cx="2701925" cy="914004"/>
          </a:xfrm>
          <a:prstGeom prst="rect">
            <a:avLst/>
          </a:prstGeom>
        </p:spPr>
      </p:pic>
    </p:spTree>
    <p:extLst>
      <p:ext uri="{BB962C8B-B14F-4D97-AF65-F5344CB8AC3E}">
        <p14:creationId xmlns:p14="http://schemas.microsoft.com/office/powerpoint/2010/main" val="34170888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800" y="409624"/>
            <a:ext cx="7867841" cy="1622639"/>
          </a:xfrm>
          <a:prstGeom prst="rect">
            <a:avLst/>
          </a:prstGeom>
          <a:noFill/>
        </p:spPr>
        <p:txBody>
          <a:bodyPr wrap="square" lIns="82945" tIns="41473" rIns="82945" bIns="41473" rtlCol="0">
            <a:spAutoFit/>
          </a:bodyPr>
          <a:lstStyle/>
          <a:p>
            <a:r>
              <a:rPr lang="en-US" sz="2500" dirty="0"/>
              <a:t>With the emergence of new technologies generating large datasets in all domains of research, data analysis and software development is 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6321"/>
            <a:ext cx="9144000" cy="3015710"/>
          </a:xfrm>
          <a:prstGeom prst="rect">
            <a:avLst/>
          </a:prstGeom>
        </p:spPr>
      </p:pic>
      <p:sp>
        <p:nvSpPr>
          <p:cNvPr id="2" name="TextBox 1"/>
          <p:cNvSpPr txBox="1"/>
          <p:nvPr/>
        </p:nvSpPr>
        <p:spPr>
          <a:xfrm>
            <a:off x="787271" y="5940769"/>
            <a:ext cx="7368248" cy="400110"/>
          </a:xfrm>
          <a:prstGeom prst="rect">
            <a:avLst/>
          </a:prstGeom>
          <a:noFill/>
        </p:spPr>
        <p:txBody>
          <a:bodyPr wrap="none" rtlCol="0">
            <a:spAutoFit/>
          </a:bodyPr>
          <a:lstStyle/>
          <a:p>
            <a:r>
              <a:rPr lang="en-US" sz="2000" dirty="0" smtClean="0"/>
              <a:t>Training is the missing piece between data and data-driven discovery</a:t>
            </a:r>
            <a:endParaRPr lang="en-US" sz="2000" dirty="0"/>
          </a:p>
        </p:txBody>
      </p:sp>
    </p:spTree>
    <p:extLst>
      <p:ext uri="{BB962C8B-B14F-4D97-AF65-F5344CB8AC3E}">
        <p14:creationId xmlns:p14="http://schemas.microsoft.com/office/powerpoint/2010/main" val="34278637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456706" cy="3931595"/>
            <a:chOff x="319084" y="3013245"/>
            <a:chExt cx="9835757"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332914" cy="319378"/>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4682"/>
            <a:ext cx="7297271" cy="3876382"/>
          </a:xfrm>
        </p:spPr>
        <p:txBody>
          <a:bodyPr>
            <a:normAutofit/>
          </a:bodyPr>
          <a:lstStyle/>
          <a:p>
            <a:pPr marL="114300" indent="0" algn="ctr">
              <a:buNone/>
            </a:pPr>
            <a:r>
              <a:rPr lang="en-US" sz="2800" dirty="0" smtClean="0"/>
              <a:t>Deliver </a:t>
            </a:r>
            <a:r>
              <a:rPr lang="en-US" sz="2800" dirty="0" smtClean="0"/>
              <a:t>domain-specific hands-on intensive workshops covering the full lifecycle of data-driven research. Current workshops are designed for people with little to no prior computational experience.</a:t>
            </a:r>
            <a:endParaRPr lang="en-US" sz="2800" dirty="0"/>
          </a:p>
        </p:txBody>
      </p:sp>
      <p:pic>
        <p:nvPicPr>
          <p:cNvPr id="6" name="Picture 5"/>
          <p:cNvPicPr>
            <a:picLocks noChangeAspect="1"/>
          </p:cNvPicPr>
          <p:nvPr/>
        </p:nvPicPr>
        <p:blipFill>
          <a:blip r:embed="rId3"/>
          <a:stretch>
            <a:fillRect/>
          </a:stretch>
        </p:blipFill>
        <p:spPr>
          <a:xfrm>
            <a:off x="787400" y="388471"/>
            <a:ext cx="7556500" cy="2286000"/>
          </a:xfrm>
          <a:prstGeom prst="rect">
            <a:avLst/>
          </a:prstGeom>
        </p:spPr>
      </p:pic>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4" name="Content Placeholder 3"/>
          <p:cNvSpPr>
            <a:spLocks noGrp="1"/>
          </p:cNvSpPr>
          <p:nvPr>
            <p:ph idx="1"/>
          </p:nvPr>
        </p:nvSpPr>
        <p:spPr/>
        <p:txBody>
          <a:bodyPr>
            <a:normAutofit/>
          </a:bodyPr>
          <a:lstStyle/>
          <a:p>
            <a:pPr marL="114300" indent="0">
              <a:buNone/>
            </a:pPr>
            <a:r>
              <a:rPr lang="en-US" sz="2800" dirty="0" smtClean="0"/>
              <a:t>This model developed by Greg Wilson and Software Carpentry</a:t>
            </a:r>
            <a:endParaRPr lang="en-US" sz="2800" dirty="0"/>
          </a:p>
        </p:txBody>
      </p:sp>
      <p:pic>
        <p:nvPicPr>
          <p:cNvPr id="5" name="Picture 4"/>
          <p:cNvPicPr/>
          <p:nvPr/>
        </p:nvPicPr>
        <p:blipFill>
          <a:blip r:embed="rId3"/>
          <a:stretch/>
        </p:blipFill>
        <p:spPr>
          <a:xfrm>
            <a:off x="5405073" y="2686791"/>
            <a:ext cx="2147444" cy="1071177"/>
          </a:xfrm>
          <a:prstGeom prst="rect">
            <a:avLst/>
          </a:prstGeom>
          <a:ln>
            <a:noFill/>
          </a:ln>
        </p:spPr>
      </p:pic>
    </p:spTree>
    <p:extLst>
      <p:ext uri="{BB962C8B-B14F-4D97-AF65-F5344CB8AC3E}">
        <p14:creationId xmlns:p14="http://schemas.microsoft.com/office/powerpoint/2010/main" val="18660386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a:ln>
            <a:noFill/>
          </a:ln>
        </p:spPr>
        <p:txBody>
          <a:bodyPr>
            <a:normAutofit fontScale="85000" lnSpcReduction="20000"/>
          </a:bodyPr>
          <a:lstStyle/>
          <a:p>
            <a:pPr>
              <a:buFontTx/>
              <a:buChar char="-"/>
            </a:pPr>
            <a:r>
              <a:rPr lang="en-US" sz="3200" dirty="0" smtClean="0"/>
              <a:t>Developed </a:t>
            </a:r>
            <a:r>
              <a:rPr lang="en-US" sz="3200" dirty="0"/>
              <a:t>by practitioners for practitioners </a:t>
            </a:r>
          </a:p>
          <a:p>
            <a:pPr marL="114300" indent="0">
              <a:buNone/>
            </a:pPr>
            <a:endParaRPr lang="en-US" sz="3200" dirty="0" smtClean="0"/>
          </a:p>
          <a:p>
            <a:pPr>
              <a:buFontTx/>
              <a:buChar char="-"/>
            </a:pPr>
            <a:r>
              <a:rPr lang="en-US" sz="3200" dirty="0" smtClean="0"/>
              <a:t>Identify skills and best practices needed </a:t>
            </a:r>
            <a:r>
              <a:rPr lang="en-US" sz="3200" dirty="0" smtClean="0"/>
              <a:t>in </a:t>
            </a:r>
            <a:r>
              <a:rPr lang="en-US" sz="3200" dirty="0" smtClean="0"/>
              <a:t>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a:t>
            </a:r>
            <a:r>
              <a:rPr lang="en-US" sz="3200" dirty="0" smtClean="0">
                <a:solidFill>
                  <a:schemeClr val="bg2">
                    <a:lumMod val="75000"/>
                  </a:schemeClr>
                </a:solidFill>
              </a:rPr>
              <a:t>materials </a:t>
            </a:r>
            <a:r>
              <a:rPr lang="en-US" sz="3200" dirty="0" smtClean="0"/>
              <a:t>(all available on </a:t>
            </a:r>
            <a:r>
              <a:rPr lang="en-US" sz="3200" dirty="0" err="1" smtClean="0"/>
              <a:t>github</a:t>
            </a:r>
            <a:r>
              <a:rPr lang="en-US" sz="3200" dirty="0" smtClean="0"/>
              <a:t>)</a:t>
            </a:r>
            <a:endParaRPr lang="en-US" sz="3200" dirty="0">
              <a:solidFill>
                <a:schemeClr val="bg2">
                  <a:lumMod val="75000"/>
                </a:schemeClr>
              </a:solidFill>
            </a:endParaRP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Hands-on intensive workshops</a:t>
            </a:r>
            <a:endParaRPr lang="en-US" sz="4000" dirty="0">
              <a:latin typeface="+mn-lt"/>
            </a:endParaRPr>
          </a:p>
        </p:txBody>
      </p:sp>
      <p:sp>
        <p:nvSpPr>
          <p:cNvPr id="17413" name="Rectangle 7"/>
          <p:cNvSpPr>
            <a:spLocks noChangeArrowheads="1"/>
          </p:cNvSpPr>
          <p:nvPr/>
        </p:nvSpPr>
        <p:spPr bwMode="auto">
          <a:xfrm>
            <a:off x="368300" y="1871437"/>
            <a:ext cx="4635500" cy="260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pPr indent="358738">
              <a:lnSpc>
                <a:spcPct val="150000"/>
              </a:lnSpc>
              <a:buSzPct val="100000"/>
              <a:buFont typeface="Arial" charset="0"/>
              <a:buChar char="•"/>
            </a:pPr>
            <a:r>
              <a:rPr lang="en-US" sz="2200" dirty="0" smtClean="0"/>
              <a:t>Two </a:t>
            </a:r>
            <a:r>
              <a:rPr lang="en-US" sz="2200" dirty="0"/>
              <a:t>days </a:t>
            </a:r>
          </a:p>
          <a:p>
            <a:pPr indent="358738">
              <a:lnSpc>
                <a:spcPct val="150000"/>
              </a:lnSpc>
              <a:buSzPct val="100000"/>
              <a:buFont typeface="Arial" charset="0"/>
              <a:buChar char="•"/>
            </a:pPr>
            <a:r>
              <a:rPr lang="en-US" sz="2200" dirty="0"/>
              <a:t>Hands-on</a:t>
            </a:r>
          </a:p>
          <a:p>
            <a:pPr indent="358738">
              <a:lnSpc>
                <a:spcPct val="150000"/>
              </a:lnSpc>
              <a:buSzPct val="100000"/>
              <a:buFont typeface="Arial" charset="0"/>
              <a:buChar char="•"/>
            </a:pPr>
            <a:r>
              <a:rPr lang="en-US" sz="2200" dirty="0"/>
              <a:t>Qualified instructors</a:t>
            </a:r>
          </a:p>
          <a:p>
            <a:pPr indent="358738">
              <a:lnSpc>
                <a:spcPct val="150000"/>
              </a:lnSpc>
              <a:buSzPct val="100000"/>
              <a:buFont typeface="Arial" charset="0"/>
              <a:buChar char="•"/>
            </a:pPr>
            <a:r>
              <a:rPr lang="en-US" sz="2200" dirty="0"/>
              <a:t>Helpers</a:t>
            </a:r>
          </a:p>
          <a:p>
            <a:pPr indent="358738">
              <a:lnSpc>
                <a:spcPct val="150000"/>
              </a:lnSpc>
              <a:buSzPct val="100000"/>
              <a:buFont typeface="Arial" charset="0"/>
              <a:buChar char="•"/>
            </a:pPr>
            <a:r>
              <a:rPr lang="en-US" sz="2200" dirty="0"/>
              <a:t>Post-it notes! </a:t>
            </a:r>
          </a:p>
        </p:txBody>
      </p:sp>
    </p:spTree>
    <p:extLst>
      <p:ext uri="{BB962C8B-B14F-4D97-AF65-F5344CB8AC3E}">
        <p14:creationId xmlns:p14="http://schemas.microsoft.com/office/powerpoint/2010/main" val="13205081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Why workshops?</a:t>
            </a:r>
            <a:endParaRPr lang="en-US" sz="4000" dirty="0">
              <a:latin typeface="+mn-lt"/>
            </a:endParaRPr>
          </a:p>
        </p:txBody>
      </p:sp>
      <p:sp>
        <p:nvSpPr>
          <p:cNvPr id="17413" name="Rectangle 7"/>
          <p:cNvSpPr>
            <a:spLocks noChangeArrowheads="1"/>
          </p:cNvSpPr>
          <p:nvPr/>
        </p:nvSpPr>
        <p:spPr bwMode="auto">
          <a:xfrm>
            <a:off x="368300" y="1871437"/>
            <a:ext cx="3701650" cy="361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pPr indent="358738">
              <a:lnSpc>
                <a:spcPct val="150000"/>
              </a:lnSpc>
              <a:buSzPct val="100000"/>
              <a:buFont typeface="Arial" charset="0"/>
              <a:buChar char="•"/>
            </a:pPr>
            <a:r>
              <a:rPr lang="en-US" sz="2200" dirty="0" smtClean="0"/>
              <a:t>The curriculum is full</a:t>
            </a:r>
            <a:endParaRPr lang="en-US" sz="2200" dirty="0"/>
          </a:p>
          <a:p>
            <a:pPr indent="358738">
              <a:lnSpc>
                <a:spcPct val="150000"/>
              </a:lnSpc>
              <a:buSzPct val="100000"/>
              <a:buFont typeface="Arial" charset="0"/>
              <a:buChar char="•"/>
            </a:pPr>
            <a:r>
              <a:rPr lang="en-US" sz="2200" dirty="0" smtClean="0"/>
              <a:t>Researchers don’t have </a:t>
            </a:r>
          </a:p>
          <a:p>
            <a:pPr>
              <a:lnSpc>
                <a:spcPct val="150000"/>
              </a:lnSpc>
              <a:buSzPct val="100000"/>
            </a:pPr>
            <a:r>
              <a:rPr lang="en-US" sz="2200" dirty="0"/>
              <a:t> </a:t>
            </a:r>
            <a:r>
              <a:rPr lang="en-US" sz="2200" dirty="0" smtClean="0"/>
              <a:t>     much time</a:t>
            </a:r>
          </a:p>
          <a:p>
            <a:pPr marL="342900" indent="-342900">
              <a:lnSpc>
                <a:spcPct val="150000"/>
              </a:lnSpc>
              <a:buSzPct val="100000"/>
              <a:buFont typeface="Arial"/>
              <a:buChar char="•"/>
            </a:pPr>
            <a:r>
              <a:rPr lang="en-US" sz="2200" dirty="0" smtClean="0"/>
              <a:t>Allows for focused attention and collaborative learning</a:t>
            </a:r>
          </a:p>
          <a:p>
            <a:pPr marL="342900" indent="-342900">
              <a:lnSpc>
                <a:spcPct val="150000"/>
              </a:lnSpc>
              <a:buSzPct val="100000"/>
              <a:buFont typeface="Arial"/>
              <a:buChar char="•"/>
            </a:pPr>
            <a:r>
              <a:rPr lang="en-US" sz="2200" dirty="0" smtClean="0"/>
              <a:t>Building a community</a:t>
            </a:r>
            <a:endParaRPr lang="en-US" sz="2200" dirty="0"/>
          </a:p>
        </p:txBody>
      </p:sp>
    </p:spTree>
    <p:extLst>
      <p:ext uri="{BB962C8B-B14F-4D97-AF65-F5344CB8AC3E}">
        <p14:creationId xmlns:p14="http://schemas.microsoft.com/office/powerpoint/2010/main" val="10975981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2" name="TextBox 1"/>
          <p:cNvSpPr txBox="1"/>
          <p:nvPr/>
        </p:nvSpPr>
        <p:spPr>
          <a:xfrm>
            <a:off x="2816123" y="405837"/>
            <a:ext cx="5828800" cy="1437973"/>
          </a:xfrm>
          <a:prstGeom prst="rect">
            <a:avLst/>
          </a:prstGeom>
          <a:noFill/>
        </p:spPr>
        <p:txBody>
          <a:bodyPr wrap="square" lIns="82945" tIns="41473" rIns="82945" bIns="41473" rtlCol="0">
            <a:spAutoFit/>
          </a:bodyPr>
          <a:lstStyle/>
          <a:p>
            <a:pPr marL="311045" indent="-311045">
              <a:buFontTx/>
              <a:buChar char="-"/>
            </a:pPr>
            <a:r>
              <a:rPr lang="en-US" sz="2200" dirty="0"/>
              <a:t>Sibling organization of Software Carpentry</a:t>
            </a:r>
          </a:p>
          <a:p>
            <a:pPr marL="311045" indent="-311045">
              <a:buFontTx/>
              <a:buChar char="-"/>
            </a:pPr>
            <a:r>
              <a:rPr lang="en-US" sz="2200" dirty="0"/>
              <a:t>Officially started November, 2014</a:t>
            </a:r>
          </a:p>
          <a:p>
            <a:pPr marL="311045" indent="-311045">
              <a:buFontTx/>
              <a:buChar char="-"/>
            </a:pPr>
            <a:r>
              <a:rPr lang="en-US" sz="2200" dirty="0"/>
              <a:t>Developed </a:t>
            </a:r>
            <a:r>
              <a:rPr lang="en-US" sz="2200" dirty="0" smtClean="0"/>
              <a:t>out of </a:t>
            </a:r>
            <a:r>
              <a:rPr lang="en-US" sz="2200" dirty="0" err="1" smtClean="0"/>
              <a:t>CollabIT</a:t>
            </a:r>
            <a:r>
              <a:rPr lang="en-US" sz="2200" dirty="0" smtClean="0"/>
              <a:t> meeting with </a:t>
            </a:r>
            <a:r>
              <a:rPr lang="en-US" sz="2200" dirty="0"/>
              <a:t>NSF support</a:t>
            </a:r>
          </a:p>
        </p:txBody>
      </p:sp>
      <p:sp>
        <p:nvSpPr>
          <p:cNvPr id="3" name="Rectangle 2"/>
          <p:cNvSpPr/>
          <p:nvPr/>
        </p:nvSpPr>
        <p:spPr>
          <a:xfrm>
            <a:off x="186779" y="1891802"/>
            <a:ext cx="8075630" cy="3407743"/>
          </a:xfrm>
          <a:prstGeom prst="rect">
            <a:avLst/>
          </a:prstGeom>
        </p:spPr>
        <p:txBody>
          <a:bodyPr wrap="square" lIns="82945" tIns="41473" rIns="82945" bIns="41473">
            <a:spAutoFit/>
          </a:bodyPr>
          <a:lstStyle/>
          <a:p>
            <a:r>
              <a:rPr lang="en-US" sz="2400" b="1" u="sng" dirty="0"/>
              <a:t>Curriculum</a:t>
            </a:r>
            <a:endParaRPr lang="en-US" sz="2400" dirty="0"/>
          </a:p>
          <a:p>
            <a:pPr marL="311045" indent="-311045">
              <a:buFont typeface="Arial"/>
              <a:buChar char="•"/>
            </a:pPr>
            <a:r>
              <a:rPr lang="en-US" sz="2400" dirty="0"/>
              <a:t>Focused on data - teaches how to manage and analyze data in an effective and reproducible way.</a:t>
            </a:r>
          </a:p>
          <a:p>
            <a:pPr marL="311045" indent="-311045">
              <a:buFont typeface="Arial"/>
              <a:buChar char="•"/>
            </a:pPr>
            <a:r>
              <a:rPr lang="en-US" sz="2400" dirty="0"/>
              <a:t>Initial focus is on workshops for novices - there are no prerequisites, and no prior knowledge computational experience is assumed.</a:t>
            </a:r>
          </a:p>
          <a:p>
            <a:pPr marL="311045" indent="-311045">
              <a:buFont typeface="Arial"/>
              <a:buChar char="•"/>
            </a:pPr>
            <a:r>
              <a:rPr lang="en-US" sz="2400" dirty="0"/>
              <a:t>Domain specific by design – currently have lessons in </a:t>
            </a:r>
            <a:r>
              <a:rPr lang="en-US" sz="2400" dirty="0" smtClean="0"/>
              <a:t>ecology and genomics, and spatial data under development</a:t>
            </a:r>
          </a:p>
          <a:p>
            <a:endParaRPr lang="en-US" sz="2400" b="1" u="sng" dirty="0"/>
          </a:p>
        </p:txBody>
      </p:sp>
    </p:spTree>
    <p:extLst>
      <p:ext uri="{BB962C8B-B14F-4D97-AF65-F5344CB8AC3E}">
        <p14:creationId xmlns:p14="http://schemas.microsoft.com/office/powerpoint/2010/main" val="125348864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25982</TotalTime>
  <Words>969</Words>
  <Application>Microsoft Macintosh PowerPoint</Application>
  <PresentationFormat>On-screen Show (4:3)</PresentationFormat>
  <Paragraphs>138</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PowerPoint Presentation</vt:lpstr>
      <vt:lpstr>PowerPoint Presentation</vt:lpstr>
      <vt:lpstr>PowerPoint Presentation</vt:lpstr>
      <vt:lpstr>PowerPoint Presentation</vt:lpstr>
      <vt:lpstr>Grassroots training effort</vt:lpstr>
      <vt:lpstr>Grassroots training effort</vt:lpstr>
      <vt:lpstr>Hands-on intensive workshops</vt:lpstr>
      <vt:lpstr>Why workshops?</vt:lpstr>
      <vt:lpstr>PowerPoint Presentation</vt:lpstr>
      <vt:lpstr>PowerPoint Presentation</vt:lpstr>
      <vt:lpstr>PowerPoint Presentation</vt:lpstr>
      <vt:lpstr>Software &amp;Data Carpentry workshops</vt:lpstr>
      <vt:lpstr>Demand is high</vt:lpstr>
      <vt:lpstr>People are learning things!</vt:lpstr>
      <vt:lpstr>Hackathons to develop lessons</vt:lpstr>
      <vt:lpstr>Grassroots training effort</vt:lpstr>
      <vt:lpstr>Building a community of practice</vt:lpstr>
      <vt:lpstr>Guiding the Carpentries</vt:lpstr>
      <vt:lpstr>Data Carpentry 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90</cp:revision>
  <dcterms:created xsi:type="dcterms:W3CDTF">2015-05-04T03:19:00Z</dcterms:created>
  <dcterms:modified xsi:type="dcterms:W3CDTF">2015-12-08T12:29:13Z</dcterms:modified>
</cp:coreProperties>
</file>