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1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BBFA3-4DD2-D146-9F27-02B7195F2802}" type="datetimeFigureOut">
              <a:rPr lang="en-US" smtClean="0"/>
              <a:t>1/20/16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71CFC-ECE1-FF40-803C-B804B29A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2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71CFC-ECE1-FF40-803C-B804B29A64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24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2D80-5035-BC4E-9093-0A41CF610B86}" type="datetimeFigureOut">
              <a:rPr lang="en-US" smtClean="0"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18EB-E8AE-3D40-9F86-8795E770B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2D80-5035-BC4E-9093-0A41CF610B86}" type="datetimeFigureOut">
              <a:rPr lang="en-US" smtClean="0"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18EB-E8AE-3D40-9F86-8795E770B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0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2D80-5035-BC4E-9093-0A41CF610B86}" type="datetimeFigureOut">
              <a:rPr lang="en-US" smtClean="0"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18EB-E8AE-3D40-9F86-8795E770B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4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2D80-5035-BC4E-9093-0A41CF610B86}" type="datetimeFigureOut">
              <a:rPr lang="en-US" smtClean="0"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18EB-E8AE-3D40-9F86-8795E770B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0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2D80-5035-BC4E-9093-0A41CF610B86}" type="datetimeFigureOut">
              <a:rPr lang="en-US" smtClean="0"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18EB-E8AE-3D40-9F86-8795E770B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9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2D80-5035-BC4E-9093-0A41CF610B86}" type="datetimeFigureOut">
              <a:rPr lang="en-US" smtClean="0"/>
              <a:t>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18EB-E8AE-3D40-9F86-8795E770B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5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2D80-5035-BC4E-9093-0A41CF610B86}" type="datetimeFigureOut">
              <a:rPr lang="en-US" smtClean="0"/>
              <a:t>1/20/16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18EB-E8AE-3D40-9F86-8795E770B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2D80-5035-BC4E-9093-0A41CF610B86}" type="datetimeFigureOut">
              <a:rPr lang="en-US" smtClean="0"/>
              <a:t>1/20/16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18EB-E8AE-3D40-9F86-8795E770B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0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2D80-5035-BC4E-9093-0A41CF610B86}" type="datetimeFigureOut">
              <a:rPr lang="en-US" smtClean="0"/>
              <a:t>1/20/16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18EB-E8AE-3D40-9F86-8795E770B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2D80-5035-BC4E-9093-0A41CF610B86}" type="datetimeFigureOut">
              <a:rPr lang="en-US" smtClean="0"/>
              <a:t>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18EB-E8AE-3D40-9F86-8795E770B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9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2D80-5035-BC4E-9093-0A41CF610B86}" type="datetimeFigureOut">
              <a:rPr lang="en-US" smtClean="0"/>
              <a:t>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18EB-E8AE-3D40-9F86-8795E770B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8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D2D80-5035-BC4E-9093-0A41CF610B86}" type="datetimeFigureOut">
              <a:rPr lang="en-US" smtClean="0"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C18EB-E8AE-3D40-9F86-8795E770B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4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2921" y="4981485"/>
            <a:ext cx="4621079" cy="175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Tracy Teal, PhD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Executive Director, Data Carpentry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@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datacarpentry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, @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swcarpentry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/>
        </p:blipFill>
        <p:spPr>
          <a:xfrm>
            <a:off x="5110722" y="581223"/>
            <a:ext cx="3735601" cy="1510634"/>
          </a:xfrm>
          <a:prstGeom prst="rect">
            <a:avLst/>
          </a:prstGeom>
          <a:ln>
            <a:noFill/>
          </a:ln>
        </p:spPr>
      </p:pic>
      <p:pic>
        <p:nvPicPr>
          <p:cNvPr id="8" name="Picture 7" descr="DC1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815" y="2913580"/>
            <a:ext cx="2389298" cy="1499560"/>
          </a:xfrm>
          <a:prstGeom prst="rect">
            <a:avLst/>
          </a:prstGeom>
        </p:spPr>
      </p:pic>
      <p:pic>
        <p:nvPicPr>
          <p:cNvPr id="11" name="Picture 10" descr="learners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8" y="3591417"/>
            <a:ext cx="4324904" cy="2869796"/>
          </a:xfrm>
          <a:prstGeom prst="rect">
            <a:avLst/>
          </a:prstGeom>
        </p:spPr>
      </p:pic>
      <p:pic>
        <p:nvPicPr>
          <p:cNvPr id="12" name="Picture 11" descr="involved2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9" y="198611"/>
            <a:ext cx="4405683" cy="295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2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"/>
                <a:cs typeface="Gill Sans"/>
              </a:rPr>
              <a:t>Volunteer instructors </a:t>
            </a:r>
            <a:endParaRPr lang="en-US" dirty="0">
              <a:latin typeface="Gill Sans"/>
              <a:cs typeface="Gill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5362"/>
            <a:ext cx="9144000" cy="3023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1994" y="5182735"/>
            <a:ext cx="32516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Gill Sans"/>
                <a:cs typeface="Gill Sans"/>
              </a:rPr>
              <a:t>475 instructors</a:t>
            </a:r>
          </a:p>
          <a:p>
            <a:pPr algn="ctr"/>
            <a:r>
              <a:rPr lang="en-US" sz="3200" dirty="0" smtClean="0">
                <a:latin typeface="Gill Sans"/>
                <a:cs typeface="Gill Sans"/>
              </a:rPr>
              <a:t>Over 50 countries</a:t>
            </a:r>
            <a:endParaRPr lang="en-US" sz="32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548389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48728" y="396396"/>
            <a:ext cx="1366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Gill Sans"/>
                <a:cs typeface="Gill Sans"/>
              </a:rPr>
              <a:t>Who</a:t>
            </a:r>
            <a:endParaRPr lang="en-US" sz="4400" dirty="0">
              <a:latin typeface="Gill Sans"/>
              <a:cs typeface="Gill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2367" y="1403232"/>
            <a:ext cx="7684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ill Sans"/>
                <a:cs typeface="Gill Sans"/>
              </a:rPr>
              <a:t>Who are your typical audience and how are they recruited?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2390" y="2613267"/>
            <a:ext cx="3783947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Gill Sans"/>
                <a:cs typeface="Gill Sans"/>
              </a:rPr>
              <a:t>Researchers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Gill Sans"/>
                <a:cs typeface="Gill Sans"/>
              </a:rPr>
              <a:t>Often been involved in a workshop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Gill Sans"/>
                <a:cs typeface="Gill Sans"/>
              </a:rPr>
              <a:t>Want to provide value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Gill Sans"/>
                <a:cs typeface="Gill Sans"/>
              </a:rPr>
              <a:t>Want opportunity to be a part of a community</a:t>
            </a:r>
            <a:endParaRPr lang="en-US" sz="2800" dirty="0">
              <a:latin typeface="Gill Sans"/>
              <a:cs typeface="Gill Sans"/>
            </a:endParaRPr>
          </a:p>
        </p:txBody>
      </p:sp>
      <p:pic>
        <p:nvPicPr>
          <p:cNvPr id="7" name="Picture 6" descr="CZCdOZrUwAAzhYQ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1" t="28587" r="36460" b="12091"/>
          <a:stretch/>
        </p:blipFill>
        <p:spPr>
          <a:xfrm>
            <a:off x="266475" y="2613267"/>
            <a:ext cx="4627656" cy="305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03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"/>
                <a:cs typeface="Gill Sans"/>
              </a:rPr>
              <a:t>How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376" y="2488482"/>
            <a:ext cx="419858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Two days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Participants in the same space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Instructor online or in person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Active learning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~20 people per training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Gill Sans"/>
              <a:cs typeface="Gill Sans"/>
            </a:endParaRPr>
          </a:p>
          <a:p>
            <a:r>
              <a:rPr lang="en-US" sz="2400" dirty="0" smtClean="0">
                <a:latin typeface="Gill Sans"/>
                <a:cs typeface="Gill Sans"/>
              </a:rPr>
              <a:t>Delivered by </a:t>
            </a:r>
            <a:r>
              <a:rPr lang="en-US" sz="2400" dirty="0" err="1" smtClean="0">
                <a:latin typeface="Gill Sans"/>
                <a:cs typeface="Gill Sans"/>
              </a:rPr>
              <a:t>TtT</a:t>
            </a:r>
            <a:r>
              <a:rPr lang="en-US" sz="2400" dirty="0" smtClean="0">
                <a:latin typeface="Gill Sans"/>
                <a:cs typeface="Gill Sans"/>
              </a:rPr>
              <a:t> trainers</a:t>
            </a:r>
          </a:p>
          <a:p>
            <a:endParaRPr lang="en-US" sz="2400" dirty="0">
              <a:latin typeface="Gill Sans"/>
              <a:cs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376" y="1446837"/>
            <a:ext cx="8939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"/>
                <a:cs typeface="Gill Sans"/>
              </a:rPr>
              <a:t>   Mode of </a:t>
            </a:r>
            <a:r>
              <a:rPr lang="en-US" sz="2400" dirty="0" smtClean="0">
                <a:latin typeface="Gill Sans"/>
                <a:cs typeface="Gill Sans"/>
              </a:rPr>
              <a:t>delivery?</a:t>
            </a:r>
            <a:r>
              <a:rPr lang="en-US" sz="2400" dirty="0">
                <a:latin typeface="Gill Sans"/>
                <a:cs typeface="Gill Sans"/>
              </a:rPr>
              <a:t> Length of typical course / trainer </a:t>
            </a:r>
            <a:r>
              <a:rPr lang="en-US" sz="2400" dirty="0" smtClean="0">
                <a:latin typeface="Gill Sans"/>
                <a:cs typeface="Gill Sans"/>
              </a:rPr>
              <a:t>interaction? </a:t>
            </a:r>
            <a:endParaRPr lang="en-US" sz="2400" dirty="0">
              <a:latin typeface="Gill Sans"/>
              <a:cs typeface="Gill Sans"/>
            </a:endParaRPr>
          </a:p>
          <a:p>
            <a:pPr algn="ctr"/>
            <a:endParaRPr lang="en-US" sz="2400" dirty="0">
              <a:latin typeface="Gill Sans"/>
              <a:cs typeface="Gill San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4161"/>
          <a:stretch/>
        </p:blipFill>
        <p:spPr>
          <a:xfrm>
            <a:off x="4746223" y="2488482"/>
            <a:ext cx="4251794" cy="363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50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"/>
                <a:cs typeface="Gill Sans"/>
              </a:rPr>
              <a:t>What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37769"/>
            <a:ext cx="9144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"/>
                <a:cs typeface="Gill Sans"/>
              </a:rPr>
              <a:t>What is your main focus when training them? </a:t>
            </a:r>
            <a:r>
              <a:rPr lang="en-US" sz="2400" dirty="0" smtClean="0">
                <a:latin typeface="Gill Sans"/>
                <a:cs typeface="Gill Sans"/>
              </a:rPr>
              <a:t>What </a:t>
            </a:r>
            <a:r>
              <a:rPr lang="en-US" sz="2400" dirty="0">
                <a:latin typeface="Gill Sans"/>
                <a:cs typeface="Gill Sans"/>
              </a:rPr>
              <a:t>approach do you take – what are the main topics covered in your </a:t>
            </a:r>
            <a:r>
              <a:rPr lang="en-US" sz="2400" dirty="0" err="1">
                <a:latin typeface="Gill Sans"/>
                <a:cs typeface="Gill Sans"/>
              </a:rPr>
              <a:t>TtT</a:t>
            </a:r>
            <a:r>
              <a:rPr lang="en-US" sz="2400" dirty="0">
                <a:latin typeface="Gill Sans"/>
                <a:cs typeface="Gill Sans"/>
              </a:rPr>
              <a:t> sessions? </a:t>
            </a:r>
          </a:p>
          <a:p>
            <a:endParaRPr lang="en-US" sz="2400" dirty="0"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155" y="2713688"/>
            <a:ext cx="5634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Pedagogy &amp; Instructional Design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Aspects of teaching SWC/DC workshops</a:t>
            </a:r>
            <a:endParaRPr lang="en-US" sz="2400" dirty="0">
              <a:latin typeface="Gill Sans"/>
              <a:cs typeface="Gill San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716" y="2638096"/>
            <a:ext cx="2653954" cy="395320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0155" y="4507364"/>
            <a:ext cx="56348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Gill Sans"/>
                <a:cs typeface="Gill Sans"/>
              </a:rPr>
              <a:t>http://</a:t>
            </a:r>
            <a:r>
              <a:rPr lang="en-US" sz="2000" dirty="0" err="1" smtClean="0">
                <a:latin typeface="Gill Sans"/>
                <a:cs typeface="Gill Sans"/>
              </a:rPr>
              <a:t>swcarpentry.github.io</a:t>
            </a:r>
            <a:r>
              <a:rPr lang="en-US" sz="2000" dirty="0" smtClean="0">
                <a:latin typeface="Gill Sans"/>
                <a:cs typeface="Gill Sans"/>
              </a:rPr>
              <a:t>/instructor-training/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4092916"/>
            <a:ext cx="462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Greg Wilson, SWC Director, Instructor Training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797626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608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Gill Sans"/>
                <a:cs typeface="Gill Sans"/>
              </a:rPr>
              <a:t>What</a:t>
            </a:r>
            <a:endParaRPr lang="en-US" dirty="0">
              <a:latin typeface="Gill Sans"/>
              <a:cs typeface="Gill Sans"/>
            </a:endParaRPr>
          </a:p>
        </p:txBody>
      </p:sp>
      <p:pic>
        <p:nvPicPr>
          <p:cNvPr id="4" name="Picture 3" descr="Screen Shot 2016-01-18 at 11.40.1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30"/>
          <a:stretch/>
        </p:blipFill>
        <p:spPr>
          <a:xfrm>
            <a:off x="0" y="848277"/>
            <a:ext cx="9144000" cy="48518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5230" y="5700147"/>
            <a:ext cx="66847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Gill Sans"/>
                <a:cs typeface="Gill Sans"/>
              </a:rPr>
              <a:t>Opportunities to put concepts in to practice</a:t>
            </a:r>
          </a:p>
          <a:p>
            <a:pPr algn="ctr"/>
            <a:r>
              <a:rPr lang="en-US" sz="2800" dirty="0" smtClean="0">
                <a:latin typeface="Gill Sans"/>
                <a:cs typeface="Gill Sans"/>
              </a:rPr>
              <a:t>Giving and receiving feedback</a:t>
            </a:r>
            <a:endParaRPr lang="en-US" sz="28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82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"/>
                <a:cs typeface="Gill Sans"/>
              </a:rPr>
              <a:t>After Training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ill Sans"/>
                <a:cs typeface="Gill Sans"/>
              </a:rPr>
              <a:t>Check-out procedure</a:t>
            </a:r>
          </a:p>
          <a:p>
            <a:r>
              <a:rPr lang="en-US" dirty="0" smtClean="0">
                <a:latin typeface="Gill Sans"/>
                <a:cs typeface="Gill Sans"/>
              </a:rPr>
              <a:t>Teaching with experienced instructors</a:t>
            </a:r>
          </a:p>
          <a:p>
            <a:r>
              <a:rPr lang="en-US" dirty="0" smtClean="0">
                <a:latin typeface="Gill Sans"/>
                <a:cs typeface="Gill Sans"/>
              </a:rPr>
              <a:t>Online pre and post workshop debriefings</a:t>
            </a:r>
          </a:p>
          <a:p>
            <a:r>
              <a:rPr lang="en-US" dirty="0" smtClean="0">
                <a:latin typeface="Gill Sans"/>
                <a:cs typeface="Gill Sans"/>
              </a:rPr>
              <a:t>Mentoring subcommittee</a:t>
            </a:r>
          </a:p>
          <a:p>
            <a:r>
              <a:rPr lang="en-US" dirty="0" smtClean="0">
                <a:latin typeface="Gill Sans"/>
                <a:cs typeface="Gill Sans"/>
              </a:rPr>
              <a:t>Email lists/Twitter/Blog posts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26973" y="5255732"/>
            <a:ext cx="51648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Building a community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2470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"/>
                <a:cs typeface="Gill Sans"/>
              </a:rPr>
              <a:t>5 Things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ill Sans"/>
                <a:cs typeface="Gill Sans"/>
              </a:rPr>
              <a:t>Scaling training with a training program/set of trainers</a:t>
            </a:r>
          </a:p>
          <a:p>
            <a:r>
              <a:rPr lang="en-US" dirty="0" smtClean="0">
                <a:latin typeface="Gill Sans"/>
                <a:cs typeface="Gill Sans"/>
              </a:rPr>
              <a:t>Uniformity/availability of content</a:t>
            </a:r>
          </a:p>
          <a:p>
            <a:r>
              <a:rPr lang="en-US" dirty="0" smtClean="0">
                <a:latin typeface="Gill Sans"/>
                <a:cs typeface="Gill Sans"/>
              </a:rPr>
              <a:t>Valuing trainer efforts and giving credit</a:t>
            </a:r>
          </a:p>
          <a:p>
            <a:r>
              <a:rPr lang="en-US" dirty="0" smtClean="0">
                <a:latin typeface="Gill Sans"/>
                <a:cs typeface="Gill Sans"/>
              </a:rPr>
              <a:t>Pathways to advancement &amp; continued training opportunities (e.g. handling negative feedback)</a:t>
            </a:r>
          </a:p>
          <a:p>
            <a:r>
              <a:rPr lang="en-US" dirty="0" smtClean="0">
                <a:latin typeface="Gill Sans"/>
                <a:cs typeface="Gill Sans"/>
              </a:rPr>
              <a:t>Building a community </a:t>
            </a:r>
          </a:p>
          <a:p>
            <a:pPr marL="0" indent="0">
              <a:buNone/>
            </a:pPr>
            <a:endParaRPr lang="en-US" dirty="0" smtClean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9736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214</Words>
  <Application>Microsoft Macintosh PowerPoint</Application>
  <PresentationFormat>On-screen Show (4:3)</PresentationFormat>
  <Paragraphs>44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Volunteer instructors </vt:lpstr>
      <vt:lpstr>PowerPoint Presentation</vt:lpstr>
      <vt:lpstr>How</vt:lpstr>
      <vt:lpstr>What</vt:lpstr>
      <vt:lpstr>What</vt:lpstr>
      <vt:lpstr>After Training</vt:lpstr>
      <vt:lpstr>5 Things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Tracy Teal</dc:creator>
  <cp:lastModifiedBy>Tracy Teal</cp:lastModifiedBy>
  <cp:revision>17</cp:revision>
  <dcterms:created xsi:type="dcterms:W3CDTF">2016-01-19T06:39:38Z</dcterms:created>
  <dcterms:modified xsi:type="dcterms:W3CDTF">2016-01-21T02:30:11Z</dcterms:modified>
</cp:coreProperties>
</file>