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24"/>
  </p:notesMasterIdLst>
  <p:sldIdLst>
    <p:sldId id="261" r:id="rId2"/>
    <p:sldId id="324" r:id="rId3"/>
    <p:sldId id="331" r:id="rId4"/>
    <p:sldId id="313" r:id="rId5"/>
    <p:sldId id="333" r:id="rId6"/>
    <p:sldId id="295" r:id="rId7"/>
    <p:sldId id="296" r:id="rId8"/>
    <p:sldId id="271" r:id="rId9"/>
    <p:sldId id="334" r:id="rId10"/>
    <p:sldId id="278" r:id="rId11"/>
    <p:sldId id="314" r:id="rId12"/>
    <p:sldId id="298" r:id="rId13"/>
    <p:sldId id="315" r:id="rId14"/>
    <p:sldId id="336" r:id="rId15"/>
    <p:sldId id="339" r:id="rId16"/>
    <p:sldId id="343" r:id="rId17"/>
    <p:sldId id="344" r:id="rId18"/>
    <p:sldId id="302" r:id="rId19"/>
    <p:sldId id="303" r:id="rId20"/>
    <p:sldId id="342" r:id="rId21"/>
    <p:sldId id="282" r:id="rId22"/>
    <p:sldId id="340" r:id="rId2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0" d="100"/>
          <a:sy n="80" d="100"/>
        </p:scale>
        <p:origin x="-112" y="-408"/>
      </p:cViewPr>
      <p:guideLst>
        <p:guide orient="horz" pos="2160"/>
        <p:guide pos="2880"/>
      </p:guideLst>
    </p:cSldViewPr>
  </p:slideViewPr>
  <p:notesTextViewPr>
    <p:cViewPr>
      <p:scale>
        <a:sx n="100" d="100"/>
        <a:sy n="100" d="100"/>
      </p:scale>
      <p:origin x="0" y="8"/>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A89CC27F-98E1-9C42-A99E-59B37FFB8964}" type="datetimeFigureOut">
              <a:rPr lang="en-US" smtClean="0"/>
              <a:t>4/11/16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08963363-1E4D-B749-9E00-FD99CB2974E1}" type="slidenum">
              <a:rPr lang="en-US" smtClean="0"/>
              <a:t>‹#›</a:t>
            </a:fld>
            <a:endParaRPr lang="en-US"/>
          </a:p>
        </p:txBody>
      </p:sp>
    </p:spTree>
    <p:extLst>
      <p:ext uri="{BB962C8B-B14F-4D97-AF65-F5344CB8AC3E}">
        <p14:creationId xmlns:p14="http://schemas.microsoft.com/office/powerpoint/2010/main" val="13150159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Strategies and Techniques for Analyzing Microbial Population Structure</a:t>
            </a:r>
          </a:p>
          <a:p>
            <a:r>
              <a:rPr lang="en-US" sz="1200" kern="1200" dirty="0" smtClean="0">
                <a:solidFill>
                  <a:schemeClr val="tx1"/>
                </a:solidFill>
                <a:latin typeface="+mn-lt"/>
                <a:ea typeface="+mn-ea"/>
                <a:cs typeface="+mn-cs"/>
              </a:rPr>
              <a:t>Explorations in Data Analyses for </a:t>
            </a:r>
            <a:r>
              <a:rPr lang="en-US" sz="1200" kern="1200" dirty="0" err="1" smtClean="0">
                <a:solidFill>
                  <a:schemeClr val="tx1"/>
                </a:solidFill>
                <a:latin typeface="+mn-lt"/>
                <a:ea typeface="+mn-ea"/>
                <a:cs typeface="+mn-cs"/>
              </a:rPr>
              <a:t>Metagenomic</a:t>
            </a:r>
            <a:r>
              <a:rPr lang="en-US" sz="1200" kern="1200" dirty="0" smtClean="0">
                <a:solidFill>
                  <a:schemeClr val="tx1"/>
                </a:solidFill>
                <a:latin typeface="+mn-lt"/>
                <a:ea typeface="+mn-ea"/>
                <a:cs typeface="+mn-cs"/>
              </a:rPr>
              <a:t> Advances in Microbial </a:t>
            </a:r>
            <a:r>
              <a:rPr lang="en-US" sz="1200" kern="1200" dirty="0" smtClean="0">
                <a:solidFill>
                  <a:schemeClr val="tx1"/>
                </a:solidFill>
                <a:latin typeface="+mn-lt"/>
                <a:ea typeface="+mn-ea"/>
                <a:cs typeface="+mn-cs"/>
              </a:rPr>
              <a:t>Ecology</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High-quality </a:t>
            </a:r>
            <a:r>
              <a:rPr lang="en-US" sz="1200" kern="1200" smtClean="0">
                <a:solidFill>
                  <a:schemeClr val="tx1"/>
                </a:solidFill>
                <a:latin typeface="+mn-lt"/>
                <a:ea typeface="+mn-ea"/>
                <a:cs typeface="+mn-cs"/>
              </a:rPr>
              <a:t>impactful teaching</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1</a:t>
            </a:fld>
            <a:endParaRPr lang="en-US"/>
          </a:p>
        </p:txBody>
      </p:sp>
    </p:spTree>
    <p:extLst>
      <p:ext uri="{BB962C8B-B14F-4D97-AF65-F5344CB8AC3E}">
        <p14:creationId xmlns:p14="http://schemas.microsoft.com/office/powerpoint/2010/main" val="3737637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need more </a:t>
            </a:r>
            <a:r>
              <a:rPr lang="en-US" dirty="0" err="1" smtClean="0"/>
              <a:t>Meridith’s</a:t>
            </a:r>
            <a:endParaRPr lang="en-US" dirty="0" smtClean="0"/>
          </a:p>
          <a:p>
            <a:r>
              <a:rPr lang="en-US" dirty="0" smtClean="0"/>
              <a:t>Not everyone can be a </a:t>
            </a:r>
            <a:r>
              <a:rPr lang="en-US" dirty="0" err="1" smtClean="0"/>
              <a:t>Meridith</a:t>
            </a:r>
            <a:r>
              <a:rPr lang="en-US" dirty="0" smtClean="0"/>
              <a:t> (15 year old girl)</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10</a:t>
            </a:fld>
            <a:endParaRPr lang="en-US"/>
          </a:p>
        </p:txBody>
      </p:sp>
    </p:spTree>
    <p:extLst>
      <p:ext uri="{BB962C8B-B14F-4D97-AF65-F5344CB8AC3E}">
        <p14:creationId xmlns:p14="http://schemas.microsoft.com/office/powerpoint/2010/main" val="262823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Deliverables</a:t>
            </a:r>
            <a:r>
              <a:rPr lang="en-US" baseline="0" dirty="0" smtClean="0"/>
              <a:t> are lessons and workshops</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12</a:t>
            </a:fld>
            <a:endParaRPr lang="en-US"/>
          </a:p>
        </p:txBody>
      </p:sp>
    </p:spTree>
    <p:extLst>
      <p:ext uri="{BB962C8B-B14F-4D97-AF65-F5344CB8AC3E}">
        <p14:creationId xmlns:p14="http://schemas.microsoft.com/office/powerpoint/2010/main" val="3806099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Truly collaborative effort</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21</a:t>
            </a:fld>
            <a:endParaRPr lang="en-US"/>
          </a:p>
        </p:txBody>
      </p:sp>
    </p:spTree>
    <p:extLst>
      <p:ext uri="{BB962C8B-B14F-4D97-AF65-F5344CB8AC3E}">
        <p14:creationId xmlns:p14="http://schemas.microsoft.com/office/powerpoint/2010/main" val="2966909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increasing capacity to collect data is changing science. </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th</a:t>
            </a:r>
            <a:r>
              <a:rPr lang="en-US" baseline="0" dirty="0" smtClean="0"/>
              <a:t>e last 5 years, more scientific data has been generated than in the entire history of mankind, and this trend towards more data production is not slowing down. </a:t>
            </a:r>
            <a:endParaRPr lang="en-US" dirty="0" smtClean="0"/>
          </a:p>
          <a:p>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2</a:t>
            </a:fld>
            <a:endParaRPr lang="en-US"/>
          </a:p>
        </p:txBody>
      </p:sp>
    </p:spTree>
    <p:extLst>
      <p:ext uri="{BB962C8B-B14F-4D97-AF65-F5344CB8AC3E}">
        <p14:creationId xmlns:p14="http://schemas.microsoft.com/office/powerpoint/2010/main" val="3737637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increasing capacity to collect data is changing science. This is particularly true in genomics where, with high-throughput sequencing, data production is no longer a bottleneck. </a:t>
            </a:r>
          </a:p>
          <a:p>
            <a:endParaRPr lang="en-US" dirty="0" smtClean="0"/>
          </a:p>
          <a:p>
            <a:r>
              <a:rPr lang="en-US" dirty="0" smtClean="0"/>
              <a:t>Again,</a:t>
            </a:r>
            <a:r>
              <a:rPr lang="en-US" baseline="0" dirty="0" smtClean="0"/>
              <a:t> these plots keep increasing with technologies like </a:t>
            </a:r>
            <a:r>
              <a:rPr lang="en-US" baseline="0" dirty="0" err="1" smtClean="0"/>
              <a:t>NanoPore</a:t>
            </a:r>
            <a:r>
              <a:rPr lang="en-US" baseline="0" dirty="0" smtClean="0"/>
              <a:t> coming in to wider use, and we can only imagine what the next technologies will be. </a:t>
            </a:r>
          </a:p>
          <a:p>
            <a:endParaRPr lang="en-US" baseline="0" dirty="0" smtClean="0"/>
          </a:p>
          <a:p>
            <a:r>
              <a:rPr lang="en-US" baseline="0" dirty="0" smtClean="0"/>
              <a:t>This isn’t only genomics data either, there’s also all the ‘</a:t>
            </a:r>
            <a:r>
              <a:rPr lang="en-US" baseline="0" dirty="0" err="1" smtClean="0"/>
              <a:t>omics</a:t>
            </a:r>
            <a:r>
              <a:rPr lang="en-US" baseline="0" dirty="0" smtClean="0"/>
              <a:t> along with high throughput phenotype screening, imaging and even environmental data. And ideally we’d like to be able to integrate these different datasets.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8963363-1E4D-B749-9E00-FD99CB2974E1}" type="slidenum">
              <a:rPr lang="en-US" smtClean="0"/>
              <a:t>3</a:t>
            </a:fld>
            <a:endParaRPr lang="en-US"/>
          </a:p>
        </p:txBody>
      </p:sp>
    </p:spTree>
    <p:extLst>
      <p:ext uri="{BB962C8B-B14F-4D97-AF65-F5344CB8AC3E}">
        <p14:creationId xmlns:p14="http://schemas.microsoft.com/office/powerpoint/2010/main" val="3737637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18109">
              <a:defRPr/>
            </a:pPr>
            <a:r>
              <a:rPr lang="en-US" dirty="0" smtClean="0"/>
              <a:t>Lack of expertise was identified as the single biggest difficulty facing researchers in their bioinformatics activities, and training as the most valuable thing that BRAEMBL could do to support those activities.”</a:t>
            </a:r>
          </a:p>
          <a:p>
            <a:endParaRPr lang="en-US" dirty="0"/>
          </a:p>
        </p:txBody>
      </p:sp>
      <p:sp>
        <p:nvSpPr>
          <p:cNvPr id="4" name="Slide Number Placeholder 3"/>
          <p:cNvSpPr>
            <a:spLocks noGrp="1"/>
          </p:cNvSpPr>
          <p:nvPr>
            <p:ph type="sldNum" sz="quarter" idx="10"/>
          </p:nvPr>
        </p:nvSpPr>
        <p:spPr/>
        <p:txBody>
          <a:bodyPr/>
          <a:lstStyle/>
          <a:p>
            <a:fld id="{08E2C388-A0D7-A24D-B052-AB282E1653A2}" type="slidenum">
              <a:rPr lang="en-US" smtClean="0"/>
              <a:t>4</a:t>
            </a:fld>
            <a:endParaRPr lang="en-US"/>
          </a:p>
        </p:txBody>
      </p:sp>
    </p:spTree>
    <p:extLst>
      <p:ext uri="{BB962C8B-B14F-4D97-AF65-F5344CB8AC3E}">
        <p14:creationId xmlns:p14="http://schemas.microsoft.com/office/powerpoint/2010/main" val="1668455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18109">
              <a:defRPr/>
            </a:pPr>
            <a:r>
              <a:rPr lang="en-US" dirty="0" smtClean="0"/>
              <a:t>Once you</a:t>
            </a:r>
            <a:r>
              <a:rPr lang="en-US" baseline="0" dirty="0" smtClean="0"/>
              <a:t> get the data back though, o</a:t>
            </a:r>
            <a:r>
              <a:rPr lang="en-US" dirty="0" smtClean="0"/>
              <a:t>ften instead of being seen as an exciting opportunity,</a:t>
            </a:r>
            <a:r>
              <a:rPr lang="en-US" baseline="0" dirty="0" smtClean="0"/>
              <a:t> it’s seen as an insurmountable challenge how to manage, store, analyze or even view the data. </a:t>
            </a:r>
            <a:endParaRPr lang="en-US" dirty="0" smtClean="0"/>
          </a:p>
          <a:p>
            <a:endParaRPr lang="en-US" dirty="0"/>
          </a:p>
        </p:txBody>
      </p:sp>
      <p:sp>
        <p:nvSpPr>
          <p:cNvPr id="4" name="Slide Number Placeholder 3"/>
          <p:cNvSpPr>
            <a:spLocks noGrp="1"/>
          </p:cNvSpPr>
          <p:nvPr>
            <p:ph type="sldNum" sz="quarter" idx="10"/>
          </p:nvPr>
        </p:nvSpPr>
        <p:spPr/>
        <p:txBody>
          <a:bodyPr/>
          <a:lstStyle/>
          <a:p>
            <a:fld id="{08E2C388-A0D7-A24D-B052-AB282E1653A2}" type="slidenum">
              <a:rPr lang="en-US" smtClean="0"/>
              <a:t>5</a:t>
            </a:fld>
            <a:endParaRPr lang="en-US"/>
          </a:p>
        </p:txBody>
      </p:sp>
    </p:spTree>
    <p:extLst>
      <p:ext uri="{BB962C8B-B14F-4D97-AF65-F5344CB8AC3E}">
        <p14:creationId xmlns:p14="http://schemas.microsoft.com/office/powerpoint/2010/main" val="1668455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data is not informatio</a:t>
            </a:r>
            <a:r>
              <a:rPr lang="en-US" baseline="0" dirty="0" smtClean="0"/>
              <a:t>n or scientific insight on its own and we need to unlock the potential of that data – some of that is tools and software, databases and infrastructure. But the key to that is the researchers themselves and their ability to conduct this research and good practice around data management and analysis and the software development to analyze this data. </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6</a:t>
            </a:fld>
            <a:endParaRPr lang="en-US"/>
          </a:p>
        </p:txBody>
      </p:sp>
    </p:spTree>
    <p:extLst>
      <p:ext uri="{BB962C8B-B14F-4D97-AF65-F5344CB8AC3E}">
        <p14:creationId xmlns:p14="http://schemas.microsoft.com/office/powerpoint/2010/main" val="2670223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Researchers need to</a:t>
            </a:r>
            <a:r>
              <a:rPr lang="en-US" sz="1200" kern="1200" baseline="0" dirty="0" smtClean="0">
                <a:solidFill>
                  <a:schemeClr val="tx1"/>
                </a:solidFill>
                <a:latin typeface="+mn-lt"/>
                <a:ea typeface="+mn-ea"/>
                <a:cs typeface="+mn-cs"/>
              </a:rPr>
              <a:t> be trained in how to effectively manage and use this data. Researchers don’t know how to address the questions they want to ask or aren’t even aware of the types of questions they can ask with this data.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Story about genomics researcher</a:t>
            </a:r>
          </a:p>
          <a:p>
            <a:endParaRPr lang="en-US" sz="1200" kern="1200" baseline="0" dirty="0" smtClean="0">
              <a:solidFill>
                <a:schemeClr val="tx1"/>
              </a:solidFill>
              <a:latin typeface="+mn-lt"/>
              <a:ea typeface="+mn-ea"/>
              <a:cs typeface="+mn-cs"/>
            </a:endParaRPr>
          </a:p>
          <a:p>
            <a:r>
              <a:rPr lang="en-US" dirty="0" smtClean="0"/>
              <a:t>It’s no longer the case where we’re saying ‘researchers should’. Researcher themselves want this training,</a:t>
            </a:r>
            <a:r>
              <a:rPr lang="en-US" baseline="0" dirty="0" smtClean="0"/>
              <a:t> feel limited by their own current data analysis skills. You likely have anecdotal evidence of this in your own community or domain</a:t>
            </a:r>
            <a:endParaRPr lang="en-US" dirty="0"/>
          </a:p>
        </p:txBody>
      </p:sp>
      <p:sp>
        <p:nvSpPr>
          <p:cNvPr id="4" name="Slide Number Placeholder 3"/>
          <p:cNvSpPr>
            <a:spLocks noGrp="1"/>
          </p:cNvSpPr>
          <p:nvPr>
            <p:ph type="sldNum" sz="quarter" idx="10"/>
          </p:nvPr>
        </p:nvSpPr>
        <p:spPr/>
        <p:txBody>
          <a:bodyPr/>
          <a:lstStyle/>
          <a:p>
            <a:fld id="{08963363-1E4D-B749-9E00-FD99CB2974E1}" type="slidenum">
              <a:rPr lang="en-US" smtClean="0"/>
              <a:t>7</a:t>
            </a:fld>
            <a:endParaRPr lang="en-US"/>
          </a:p>
        </p:txBody>
      </p:sp>
    </p:spTree>
    <p:extLst>
      <p:ext uri="{BB962C8B-B14F-4D97-AF65-F5344CB8AC3E}">
        <p14:creationId xmlns:p14="http://schemas.microsoft.com/office/powerpoint/2010/main" val="1214855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but for instance …</a:t>
            </a:r>
            <a:endParaRPr lang="en-US" dirty="0" smtClean="0"/>
          </a:p>
          <a:p>
            <a:endParaRPr lang="en-US" dirty="0" smtClean="0"/>
          </a:p>
          <a:p>
            <a:r>
              <a:rPr lang="en-US" dirty="0" smtClean="0"/>
              <a:t>Biomedical researchers in the</a:t>
            </a:r>
            <a:r>
              <a:rPr lang="en-US" baseline="0" dirty="0" smtClean="0"/>
              <a:t> UK had similar sentiments in a survey </a:t>
            </a:r>
          </a:p>
          <a:p>
            <a:r>
              <a:rPr lang="en-US" baseline="0" dirty="0" smtClean="0"/>
              <a:t>https://</a:t>
            </a:r>
            <a:r>
              <a:rPr lang="en-US" baseline="0" dirty="0" err="1" smtClean="0"/>
              <a:t>storify.com</a:t>
            </a:r>
            <a:r>
              <a:rPr lang="en-US" baseline="0" dirty="0" smtClean="0"/>
              <a:t>/</a:t>
            </a:r>
            <a:r>
              <a:rPr lang="en-US" baseline="0" dirty="0" err="1" smtClean="0"/>
              <a:t>biocrusoe</a:t>
            </a:r>
            <a:r>
              <a:rPr lang="en-US" baseline="0" dirty="0" smtClean="0"/>
              <a:t>/elixir-uk-node-meeting-2014-10-14</a:t>
            </a:r>
          </a:p>
          <a:p>
            <a:r>
              <a:rPr lang="en-US" baseline="0" dirty="0" smtClean="0"/>
              <a:t>And an internal study at PLOS showed a lack of data management expertise has a dramatic impact on the ability </a:t>
            </a:r>
          </a:p>
          <a:p>
            <a:r>
              <a:rPr lang="en-US" baseline="0" dirty="0" smtClean="0"/>
              <a:t>of researchers to share their data</a:t>
            </a:r>
          </a:p>
        </p:txBody>
      </p:sp>
      <p:sp>
        <p:nvSpPr>
          <p:cNvPr id="4" name="Slide Number Placeholder 3"/>
          <p:cNvSpPr>
            <a:spLocks noGrp="1"/>
          </p:cNvSpPr>
          <p:nvPr>
            <p:ph type="sldNum" sz="quarter" idx="10"/>
          </p:nvPr>
        </p:nvSpPr>
        <p:spPr/>
        <p:txBody>
          <a:bodyPr/>
          <a:lstStyle/>
          <a:p>
            <a:fld id="{08E2C388-A0D7-A24D-B052-AB282E1653A2}" type="slidenum">
              <a:rPr lang="en-US" smtClean="0"/>
              <a:t>8</a:t>
            </a:fld>
            <a:endParaRPr lang="en-US"/>
          </a:p>
        </p:txBody>
      </p:sp>
    </p:spTree>
    <p:extLst>
      <p:ext uri="{BB962C8B-B14F-4D97-AF65-F5344CB8AC3E}">
        <p14:creationId xmlns:p14="http://schemas.microsoft.com/office/powerpoint/2010/main" val="3738634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Curriculum is full. Not enough teachers at universities with these skills. Short courses are over subscribed. </a:t>
            </a:r>
          </a:p>
          <a:p>
            <a:endParaRPr lang="en-US" dirty="0" smtClean="0"/>
          </a:p>
        </p:txBody>
      </p:sp>
      <p:sp>
        <p:nvSpPr>
          <p:cNvPr id="4" name="Slide Number Placeholder 3"/>
          <p:cNvSpPr>
            <a:spLocks noGrp="1"/>
          </p:cNvSpPr>
          <p:nvPr>
            <p:ph type="sldNum" sz="quarter" idx="10"/>
          </p:nvPr>
        </p:nvSpPr>
        <p:spPr/>
        <p:txBody>
          <a:bodyPr/>
          <a:lstStyle/>
          <a:p>
            <a:fld id="{08963363-1E4D-B749-9E00-FD99CB2974E1}" type="slidenum">
              <a:rPr lang="en-US" smtClean="0"/>
              <a:t>9</a:t>
            </a:fld>
            <a:endParaRPr lang="en-US"/>
          </a:p>
        </p:txBody>
      </p:sp>
    </p:spTree>
    <p:extLst>
      <p:ext uri="{BB962C8B-B14F-4D97-AF65-F5344CB8AC3E}">
        <p14:creationId xmlns:p14="http://schemas.microsoft.com/office/powerpoint/2010/main" val="262823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4/11/16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4/11/16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4/11/16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4/11/16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4/11/16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4/11/16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4/11/16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4/11/16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4/11/16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4/11/16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4/11/16</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4/11/16</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 Id="rId3" Type="http://schemas.openxmlformats.org/officeDocument/2006/relationships/image" Target="../media/image15.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0" y="994480"/>
            <a:ext cx="7543800" cy="2770143"/>
          </a:xfrm>
          <a:prstGeom prst="rect">
            <a:avLst/>
          </a:prstGeom>
        </p:spPr>
        <p:txBody>
          <a:bodyPr vert="horz" lIns="91440" tIns="45720" rIns="91440" bIns="45720" rtlCol="0" anchor="ctr">
            <a:normAutofit fontScale="97500" lnSpcReduction="10000"/>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4800" dirty="0" smtClean="0">
                <a:latin typeface="+mn-lt"/>
              </a:rPr>
              <a:t>Data Carpentry: </a:t>
            </a:r>
            <a:br>
              <a:rPr lang="en-US" sz="4800" dirty="0" smtClean="0">
                <a:latin typeface="+mn-lt"/>
              </a:rPr>
            </a:br>
            <a:r>
              <a:rPr lang="en-US" sz="4800" dirty="0" smtClean="0">
                <a:latin typeface="+mn-lt"/>
              </a:rPr>
              <a:t>Data Skills </a:t>
            </a:r>
            <a:r>
              <a:rPr lang="en-US" dirty="0" smtClean="0">
                <a:latin typeface="+mn-lt"/>
              </a:rPr>
              <a:t>Training to Enable More Effective &amp; Reproducible Research</a:t>
            </a:r>
            <a:endParaRPr lang="en-US" dirty="0">
              <a:latin typeface="+mn-lt"/>
            </a:endParaRPr>
          </a:p>
        </p:txBody>
      </p:sp>
      <p:sp>
        <p:nvSpPr>
          <p:cNvPr id="4" name="Subtitle 2"/>
          <p:cNvSpPr txBox="1">
            <a:spLocks/>
          </p:cNvSpPr>
          <p:nvPr/>
        </p:nvSpPr>
        <p:spPr>
          <a:xfrm>
            <a:off x="628995" y="3952599"/>
            <a:ext cx="7624902" cy="1512004"/>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n-US" dirty="0" smtClean="0"/>
              <a:t>Tracy K. Teal, PhD			</a:t>
            </a:r>
          </a:p>
          <a:p>
            <a:pPr marL="114300" indent="0">
              <a:buNone/>
            </a:pPr>
            <a:r>
              <a:rPr lang="en-US" dirty="0" smtClean="0"/>
              <a:t>Data Carpentry 			</a:t>
            </a:r>
          </a:p>
          <a:p>
            <a:pPr marL="114300" indent="0">
              <a:buNone/>
            </a:pPr>
            <a:r>
              <a:rPr lang="en-US" dirty="0" smtClean="0"/>
              <a:t>Executive Director			</a:t>
            </a:r>
            <a:endParaRPr lang="en-US" dirty="0"/>
          </a:p>
        </p:txBody>
      </p:sp>
      <p:pic>
        <p:nvPicPr>
          <p:cNvPr id="5" name="Picture 4" descr="DC1_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6869" y="308680"/>
            <a:ext cx="1952216" cy="1225810"/>
          </a:xfrm>
          <a:prstGeom prst="rect">
            <a:avLst/>
          </a:prstGeom>
        </p:spPr>
      </p:pic>
      <p:sp>
        <p:nvSpPr>
          <p:cNvPr id="6" name="TextBox 5"/>
          <p:cNvSpPr txBox="1"/>
          <p:nvPr/>
        </p:nvSpPr>
        <p:spPr>
          <a:xfrm>
            <a:off x="783821" y="5712846"/>
            <a:ext cx="5724644" cy="830997"/>
          </a:xfrm>
          <a:prstGeom prst="rect">
            <a:avLst/>
          </a:prstGeom>
          <a:noFill/>
        </p:spPr>
        <p:txBody>
          <a:bodyPr wrap="none" rtlCol="0">
            <a:spAutoFit/>
          </a:bodyPr>
          <a:lstStyle/>
          <a:p>
            <a:r>
              <a:rPr lang="en-US" sz="2400" dirty="0" smtClean="0"/>
              <a:t>@</a:t>
            </a:r>
            <a:r>
              <a:rPr lang="en-US" sz="2400" dirty="0" err="1" smtClean="0"/>
              <a:t>datacarpentry</a:t>
            </a:r>
            <a:r>
              <a:rPr lang="en-US" sz="2400" dirty="0" smtClean="0"/>
              <a:t>   @</a:t>
            </a:r>
            <a:r>
              <a:rPr lang="en-US" sz="2400" dirty="0" err="1" smtClean="0"/>
              <a:t>tracykteal</a:t>
            </a:r>
            <a:r>
              <a:rPr lang="en-US" sz="2400" dirty="0" smtClean="0"/>
              <a:t>		</a:t>
            </a:r>
          </a:p>
          <a:p>
            <a:r>
              <a:rPr lang="en-US" sz="2400" dirty="0" smtClean="0"/>
              <a:t>http://</a:t>
            </a:r>
            <a:r>
              <a:rPr lang="en-US" sz="2400" dirty="0" err="1" smtClean="0"/>
              <a:t>www.datacarpentry.org</a:t>
            </a:r>
            <a:endParaRPr lang="en-US" sz="2400" dirty="0"/>
          </a:p>
        </p:txBody>
      </p:sp>
    </p:spTree>
    <p:extLst>
      <p:ext uri="{BB962C8B-B14F-4D97-AF65-F5344CB8AC3E}">
        <p14:creationId xmlns:p14="http://schemas.microsoft.com/office/powerpoint/2010/main" val="129533947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7620000" cy="2418075"/>
          </a:xfrm>
        </p:spPr>
        <p:txBody>
          <a:bodyPr/>
          <a:lstStyle/>
          <a:p>
            <a:pPr algn="ctr"/>
            <a:r>
              <a:rPr lang="en-US" dirty="0" smtClean="0">
                <a:latin typeface="+mn-lt"/>
              </a:rPr>
              <a:t>Data Carpentry workshops to  </a:t>
            </a:r>
            <a:br>
              <a:rPr lang="en-US" dirty="0" smtClean="0">
                <a:latin typeface="+mn-lt"/>
              </a:rPr>
            </a:br>
            <a:r>
              <a:rPr lang="en-US" dirty="0" smtClean="0">
                <a:latin typeface="+mn-lt"/>
              </a:rPr>
              <a:t>fill that training gap</a:t>
            </a:r>
            <a:endParaRPr lang="en-US" dirty="0">
              <a:latin typeface="+mn-lt"/>
            </a:endParaRPr>
          </a:p>
        </p:txBody>
      </p:sp>
      <p:sp>
        <p:nvSpPr>
          <p:cNvPr id="3" name="Content Placeholder 2"/>
          <p:cNvSpPr>
            <a:spLocks noGrp="1"/>
          </p:cNvSpPr>
          <p:nvPr>
            <p:ph idx="1"/>
          </p:nvPr>
        </p:nvSpPr>
        <p:spPr>
          <a:xfrm>
            <a:off x="457200" y="2692712"/>
            <a:ext cx="7620000" cy="3876382"/>
          </a:xfrm>
        </p:spPr>
        <p:txBody>
          <a:bodyPr>
            <a:normAutofit/>
          </a:bodyPr>
          <a:lstStyle/>
          <a:p>
            <a:pPr marL="114300" indent="0" algn="ctr">
              <a:buNone/>
            </a:pPr>
            <a:endParaRPr lang="en-US" sz="2800" dirty="0"/>
          </a:p>
          <a:p>
            <a:pPr marL="114300" indent="0" algn="ctr">
              <a:buNone/>
            </a:pPr>
            <a:r>
              <a:rPr lang="en-US" sz="2800" dirty="0" smtClean="0"/>
              <a:t>Our goal is </a:t>
            </a:r>
            <a:r>
              <a:rPr lang="en-US" sz="2800" dirty="0"/>
              <a:t>to provide researchers high-</a:t>
            </a:r>
            <a:r>
              <a:rPr lang="en-US" sz="2800" dirty="0" smtClean="0"/>
              <a:t>quality </a:t>
            </a:r>
          </a:p>
          <a:p>
            <a:pPr marL="114300" indent="0" algn="ctr">
              <a:buNone/>
            </a:pPr>
            <a:r>
              <a:rPr lang="en-US" sz="2800" dirty="0" smtClean="0"/>
              <a:t>training </a:t>
            </a:r>
            <a:r>
              <a:rPr lang="en-US" sz="2800" dirty="0"/>
              <a:t>covering the </a:t>
            </a:r>
            <a:r>
              <a:rPr lang="en-US" sz="2800" dirty="0" smtClean="0"/>
              <a:t>fundamentals and best practices in the full </a:t>
            </a:r>
            <a:r>
              <a:rPr lang="en-US" sz="2800" dirty="0"/>
              <a:t>lifecycle of data-driven </a:t>
            </a:r>
            <a:r>
              <a:rPr lang="en-US" sz="2800" dirty="0" smtClean="0"/>
              <a:t>research.</a:t>
            </a:r>
            <a:endParaRPr lang="en-US" sz="2800" dirty="0"/>
          </a:p>
        </p:txBody>
      </p:sp>
    </p:spTree>
    <p:extLst>
      <p:ext uri="{BB962C8B-B14F-4D97-AF65-F5344CB8AC3E}">
        <p14:creationId xmlns:p14="http://schemas.microsoft.com/office/powerpoint/2010/main" val="77077635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7665" y="1039422"/>
            <a:ext cx="4638069" cy="3530853"/>
          </a:xfrm>
          <a:prstGeom prst="rect">
            <a:avLst/>
          </a:prstGeom>
          <a:noFill/>
        </p:spPr>
        <p:txBody>
          <a:bodyPr wrap="square" lIns="82945" tIns="41473" rIns="82945" bIns="41473" rtlCol="0">
            <a:spAutoFit/>
          </a:bodyPr>
          <a:lstStyle/>
          <a:p>
            <a:r>
              <a:rPr lang="en-US" sz="3200" i="1" dirty="0"/>
              <a:t>Teach basic concepts, skills and tools for working more effectively with data. Workshops are designed for people with little to no prior computational experience. </a:t>
            </a:r>
          </a:p>
        </p:txBody>
      </p:sp>
      <p:pic>
        <p:nvPicPr>
          <p:cNvPr id="3" name="Picture 2" descr="DC1_log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43973" y="1211175"/>
            <a:ext cx="2168057" cy="1360848"/>
          </a:xfrm>
          <a:prstGeom prst="rect">
            <a:avLst/>
          </a:prstGeom>
        </p:spPr>
      </p:pic>
      <p:sp>
        <p:nvSpPr>
          <p:cNvPr id="11" name="Rectangle 10"/>
          <p:cNvSpPr/>
          <p:nvPr/>
        </p:nvSpPr>
        <p:spPr>
          <a:xfrm>
            <a:off x="497665" y="5433074"/>
            <a:ext cx="7627300" cy="830997"/>
          </a:xfrm>
          <a:prstGeom prst="rect">
            <a:avLst/>
          </a:prstGeom>
        </p:spPr>
        <p:txBody>
          <a:bodyPr wrap="square">
            <a:spAutoFit/>
          </a:bodyPr>
          <a:lstStyle/>
          <a:p>
            <a:r>
              <a:rPr lang="en-US" sz="2400" dirty="0" smtClean="0">
                <a:latin typeface="Arial"/>
              </a:rPr>
              <a:t>Founded as a sibling organization in 2014 out of National Science Foundation BIO Centers</a:t>
            </a:r>
          </a:p>
        </p:txBody>
      </p:sp>
    </p:spTree>
    <p:extLst>
      <p:ext uri="{BB962C8B-B14F-4D97-AF65-F5344CB8AC3E}">
        <p14:creationId xmlns:p14="http://schemas.microsoft.com/office/powerpoint/2010/main" val="304861860"/>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Grassroots training effort</a:t>
            </a:r>
            <a:endParaRPr lang="en-US" dirty="0">
              <a:latin typeface="+mn-lt"/>
            </a:endParaRPr>
          </a:p>
        </p:txBody>
      </p:sp>
      <p:sp>
        <p:nvSpPr>
          <p:cNvPr id="3" name="Content Placeholder 2"/>
          <p:cNvSpPr>
            <a:spLocks noGrp="1"/>
          </p:cNvSpPr>
          <p:nvPr>
            <p:ph idx="1"/>
          </p:nvPr>
        </p:nvSpPr>
        <p:spPr>
          <a:ln>
            <a:noFill/>
          </a:ln>
        </p:spPr>
        <p:txBody>
          <a:bodyPr>
            <a:normAutofit fontScale="85000" lnSpcReduction="20000"/>
          </a:bodyPr>
          <a:lstStyle/>
          <a:p>
            <a:pPr>
              <a:buFontTx/>
              <a:buChar char="-"/>
            </a:pPr>
            <a:r>
              <a:rPr lang="en-US" sz="3200" dirty="0" smtClean="0"/>
              <a:t>Developed </a:t>
            </a:r>
            <a:r>
              <a:rPr lang="en-US" sz="3200" dirty="0"/>
              <a:t>by practitioners for practitioners </a:t>
            </a:r>
          </a:p>
          <a:p>
            <a:pPr marL="114300" indent="0">
              <a:buNone/>
            </a:pPr>
            <a:endParaRPr lang="en-US" sz="3200" dirty="0" smtClean="0"/>
          </a:p>
          <a:p>
            <a:pPr>
              <a:buFontTx/>
              <a:buChar char="-"/>
            </a:pPr>
            <a:r>
              <a:rPr lang="en-US" sz="3200" dirty="0" smtClean="0"/>
              <a:t>Identify skills and best practices needed in data management and analysis in given domains</a:t>
            </a:r>
          </a:p>
          <a:p>
            <a:pPr>
              <a:buFontTx/>
              <a:buChar char="-"/>
            </a:pPr>
            <a:endParaRPr lang="en-US" sz="3200" dirty="0" smtClean="0"/>
          </a:p>
          <a:p>
            <a:pPr>
              <a:buFontTx/>
              <a:buChar char="-"/>
            </a:pPr>
            <a:r>
              <a:rPr lang="en-US" sz="3200" dirty="0"/>
              <a:t>Collaboratively and iteratively developed openly licensed (CC-BY) </a:t>
            </a:r>
            <a:r>
              <a:rPr lang="en-US" sz="3200" dirty="0">
                <a:solidFill>
                  <a:schemeClr val="bg2">
                    <a:lumMod val="75000"/>
                  </a:schemeClr>
                </a:solidFill>
              </a:rPr>
              <a:t>training </a:t>
            </a:r>
            <a:r>
              <a:rPr lang="en-US" sz="3200" dirty="0" smtClean="0">
                <a:solidFill>
                  <a:schemeClr val="bg2">
                    <a:lumMod val="75000"/>
                  </a:schemeClr>
                </a:solidFill>
              </a:rPr>
              <a:t>materials </a:t>
            </a:r>
            <a:r>
              <a:rPr lang="en-US" sz="3200" dirty="0" smtClean="0"/>
              <a:t>(all available on </a:t>
            </a:r>
            <a:r>
              <a:rPr lang="en-US" sz="3200" dirty="0" err="1" smtClean="0"/>
              <a:t>github</a:t>
            </a:r>
            <a:r>
              <a:rPr lang="en-US" sz="3200" dirty="0" smtClean="0"/>
              <a:t>)</a:t>
            </a:r>
            <a:endParaRPr lang="en-US" sz="3200" dirty="0">
              <a:solidFill>
                <a:schemeClr val="bg2">
                  <a:lumMod val="75000"/>
                </a:schemeClr>
              </a:solidFill>
            </a:endParaRPr>
          </a:p>
          <a:p>
            <a:pPr marL="114300" indent="0">
              <a:buNone/>
            </a:pPr>
            <a:endParaRPr lang="en-US" sz="3200" dirty="0" smtClean="0"/>
          </a:p>
          <a:p>
            <a:pPr>
              <a:buFontTx/>
              <a:buChar char="-"/>
            </a:pPr>
            <a:r>
              <a:rPr lang="en-US" sz="3200" dirty="0" smtClean="0"/>
              <a:t> Organize and deliver two-day, intensive hands-on </a:t>
            </a:r>
            <a:r>
              <a:rPr lang="en-US" sz="3200" dirty="0" smtClean="0">
                <a:solidFill>
                  <a:schemeClr val="bg2">
                    <a:lumMod val="75000"/>
                  </a:schemeClr>
                </a:solidFill>
              </a:rPr>
              <a:t>workshops</a:t>
            </a:r>
            <a:r>
              <a:rPr lang="en-US" sz="3200" dirty="0" smtClean="0"/>
              <a:t> in fundamental data analysis skills using a pool of volunteer helpers and instructors</a:t>
            </a:r>
          </a:p>
          <a:p>
            <a:pPr marL="114300" indent="0">
              <a:buNone/>
            </a:pPr>
            <a:endParaRPr lang="en-US" sz="3200" dirty="0"/>
          </a:p>
          <a:p>
            <a:pPr marL="114300" indent="0">
              <a:buNone/>
            </a:pPr>
            <a:endParaRPr lang="en-US" sz="3200" dirty="0"/>
          </a:p>
        </p:txBody>
      </p:sp>
    </p:spTree>
    <p:extLst>
      <p:ext uri="{BB962C8B-B14F-4D97-AF65-F5344CB8AC3E}">
        <p14:creationId xmlns:p14="http://schemas.microsoft.com/office/powerpoint/2010/main" val="286935991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83385" y="1871437"/>
            <a:ext cx="394970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itle 1"/>
          <p:cNvSpPr>
            <a:spLocks noGrp="1"/>
          </p:cNvSpPr>
          <p:nvPr>
            <p:ph type="title"/>
          </p:nvPr>
        </p:nvSpPr>
        <p:spPr>
          <a:xfrm>
            <a:off x="790340" y="295043"/>
            <a:ext cx="6832600" cy="1096963"/>
          </a:xfrm>
        </p:spPr>
        <p:txBody>
          <a:bodyPr/>
          <a:lstStyle/>
          <a:p>
            <a:pPr algn="ctr"/>
            <a:r>
              <a:rPr lang="en-US" sz="4000" dirty="0" smtClean="0">
                <a:latin typeface="+mn-lt"/>
              </a:rPr>
              <a:t>Hands-on intensive workshops</a:t>
            </a:r>
            <a:endParaRPr lang="en-US" sz="4000" dirty="0">
              <a:latin typeface="+mn-lt"/>
            </a:endParaRPr>
          </a:p>
        </p:txBody>
      </p:sp>
      <p:sp>
        <p:nvSpPr>
          <p:cNvPr id="17413" name="Rectangle 7"/>
          <p:cNvSpPr>
            <a:spLocks noChangeArrowheads="1"/>
          </p:cNvSpPr>
          <p:nvPr/>
        </p:nvSpPr>
        <p:spPr bwMode="auto">
          <a:xfrm>
            <a:off x="272714" y="1830472"/>
            <a:ext cx="4015086" cy="3111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p>
            <a:pPr indent="358738">
              <a:lnSpc>
                <a:spcPct val="150000"/>
              </a:lnSpc>
              <a:buSzPct val="100000"/>
              <a:buFont typeface="Arial" charset="0"/>
              <a:buChar char="•"/>
            </a:pPr>
            <a:r>
              <a:rPr lang="en-US" sz="2200" dirty="0" smtClean="0"/>
              <a:t>Two </a:t>
            </a:r>
            <a:r>
              <a:rPr lang="en-US" sz="2200" dirty="0"/>
              <a:t>days </a:t>
            </a:r>
          </a:p>
          <a:p>
            <a:pPr indent="358738">
              <a:lnSpc>
                <a:spcPct val="150000"/>
              </a:lnSpc>
              <a:buSzPct val="100000"/>
              <a:buFont typeface="Arial" charset="0"/>
              <a:buChar char="•"/>
            </a:pPr>
            <a:r>
              <a:rPr lang="en-US" sz="2200" dirty="0"/>
              <a:t>Hands-on</a:t>
            </a:r>
          </a:p>
          <a:p>
            <a:pPr indent="358738">
              <a:lnSpc>
                <a:spcPct val="150000"/>
              </a:lnSpc>
              <a:buSzPct val="100000"/>
              <a:buFont typeface="Arial" charset="0"/>
              <a:buChar char="•"/>
            </a:pPr>
            <a:r>
              <a:rPr lang="en-US" sz="2200" dirty="0"/>
              <a:t>Qualified instructors</a:t>
            </a:r>
          </a:p>
          <a:p>
            <a:pPr indent="358738">
              <a:lnSpc>
                <a:spcPct val="150000"/>
              </a:lnSpc>
              <a:buSzPct val="100000"/>
              <a:buFont typeface="Arial" charset="0"/>
              <a:buChar char="•"/>
            </a:pPr>
            <a:r>
              <a:rPr lang="en-US" sz="2200" dirty="0"/>
              <a:t>Helpers</a:t>
            </a:r>
          </a:p>
          <a:p>
            <a:pPr indent="358738">
              <a:lnSpc>
                <a:spcPct val="150000"/>
              </a:lnSpc>
              <a:buSzPct val="100000"/>
              <a:buFont typeface="Arial" charset="0"/>
              <a:buChar char="•"/>
            </a:pPr>
            <a:r>
              <a:rPr lang="en-US" sz="2200" dirty="0"/>
              <a:t>Post-it notes! </a:t>
            </a:r>
            <a:endParaRPr lang="en-US" sz="2200" dirty="0" smtClean="0"/>
          </a:p>
          <a:p>
            <a:pPr indent="358738">
              <a:lnSpc>
                <a:spcPct val="150000"/>
              </a:lnSpc>
              <a:buSzPct val="100000"/>
              <a:buFont typeface="Arial" charset="0"/>
              <a:buChar char="•"/>
            </a:pPr>
            <a:r>
              <a:rPr lang="en-US" sz="2200" dirty="0" smtClean="0"/>
              <a:t>Friendly learning environment</a:t>
            </a:r>
          </a:p>
        </p:txBody>
      </p:sp>
      <p:sp>
        <p:nvSpPr>
          <p:cNvPr id="2" name="TextBox 1"/>
          <p:cNvSpPr txBox="1"/>
          <p:nvPr/>
        </p:nvSpPr>
        <p:spPr>
          <a:xfrm>
            <a:off x="477939" y="5325276"/>
            <a:ext cx="7678401" cy="1323439"/>
          </a:xfrm>
          <a:prstGeom prst="rect">
            <a:avLst/>
          </a:prstGeom>
          <a:noFill/>
        </p:spPr>
        <p:txBody>
          <a:bodyPr wrap="square" rtlCol="0">
            <a:spAutoFit/>
          </a:bodyPr>
          <a:lstStyle/>
          <a:p>
            <a:r>
              <a:rPr lang="en-US" sz="2000" dirty="0"/>
              <a:t>We can’t teach everything in two days, but the goal is to teach foundational skills to reduce the activation energy for getting started and to know what’s </a:t>
            </a:r>
            <a:r>
              <a:rPr lang="en-US" sz="2000" dirty="0" smtClean="0"/>
              <a:t>possible.</a:t>
            </a:r>
            <a:endParaRPr lang="en-US" sz="2000" dirty="0"/>
          </a:p>
          <a:p>
            <a:endParaRPr lang="en-US" sz="2000" dirty="0"/>
          </a:p>
        </p:txBody>
      </p:sp>
    </p:spTree>
    <p:extLst>
      <p:ext uri="{BB962C8B-B14F-4D97-AF65-F5344CB8AC3E}">
        <p14:creationId xmlns:p14="http://schemas.microsoft.com/office/powerpoint/2010/main" val="132050816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1"/>
          <p:cNvSpPr>
            <a:spLocks noGrp="1"/>
          </p:cNvSpPr>
          <p:nvPr>
            <p:ph type="title"/>
          </p:nvPr>
        </p:nvSpPr>
        <p:spPr>
          <a:xfrm>
            <a:off x="-903174" y="48704"/>
            <a:ext cx="6832600" cy="1096963"/>
          </a:xfrm>
        </p:spPr>
        <p:txBody>
          <a:bodyPr/>
          <a:lstStyle/>
          <a:p>
            <a:pPr algn="ctr"/>
            <a:r>
              <a:rPr lang="en-US" sz="4000" dirty="0" smtClean="0">
                <a:latin typeface="+mn-lt"/>
              </a:rPr>
              <a:t>Volunteer instructors</a:t>
            </a:r>
            <a:endParaRPr lang="en-US" sz="4000" dirty="0">
              <a:latin typeface="+mn-lt"/>
            </a:endParaRPr>
          </a:p>
        </p:txBody>
      </p:sp>
      <p:pic>
        <p:nvPicPr>
          <p:cNvPr id="2" name="Picture 1"/>
          <p:cNvPicPr>
            <a:picLocks noChangeAspect="1"/>
          </p:cNvPicPr>
          <p:nvPr/>
        </p:nvPicPr>
        <p:blipFill rotWithShape="1">
          <a:blip r:embed="rId2"/>
          <a:srcRect l="27780" r="14042"/>
          <a:stretch/>
        </p:blipFill>
        <p:spPr>
          <a:xfrm>
            <a:off x="1290708" y="1078013"/>
            <a:ext cx="4231587" cy="2405104"/>
          </a:xfrm>
          <a:prstGeom prst="rect">
            <a:avLst/>
          </a:prstGeom>
        </p:spPr>
      </p:pic>
      <p:pic>
        <p:nvPicPr>
          <p:cNvPr id="5" name="Picture 4" descr="Screen Shot 2016-01-09 at 7.22.41 AM.png"/>
          <p:cNvPicPr>
            <a:picLocks noChangeAspect="1"/>
          </p:cNvPicPr>
          <p:nvPr/>
        </p:nvPicPr>
        <p:blipFill rotWithShape="1">
          <a:blip r:embed="rId3">
            <a:extLst>
              <a:ext uri="{28A0092B-C50C-407E-A947-70E740481C1C}">
                <a14:useLocalDpi xmlns:a14="http://schemas.microsoft.com/office/drawing/2010/main" val="0"/>
              </a:ext>
            </a:extLst>
          </a:blip>
          <a:srcRect t="61571"/>
          <a:stretch/>
        </p:blipFill>
        <p:spPr>
          <a:xfrm>
            <a:off x="81930" y="4582736"/>
            <a:ext cx="8382178" cy="2178923"/>
          </a:xfrm>
          <a:prstGeom prst="rect">
            <a:avLst/>
          </a:prstGeom>
        </p:spPr>
      </p:pic>
      <p:sp>
        <p:nvSpPr>
          <p:cNvPr id="6" name="Title 1"/>
          <p:cNvSpPr txBox="1">
            <a:spLocks/>
          </p:cNvSpPr>
          <p:nvPr/>
        </p:nvSpPr>
        <p:spPr>
          <a:xfrm>
            <a:off x="558198" y="3483117"/>
            <a:ext cx="7594078" cy="10969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4000" smtClean="0">
                <a:latin typeface="+mn-lt"/>
              </a:rPr>
              <a:t>Collaboratively developed curriculum</a:t>
            </a:r>
            <a:endParaRPr lang="en-US" sz="4000" dirty="0">
              <a:latin typeface="+mn-lt"/>
            </a:endParaRPr>
          </a:p>
        </p:txBody>
      </p:sp>
    </p:spTree>
    <p:extLst>
      <p:ext uri="{BB962C8B-B14F-4D97-AF65-F5344CB8AC3E}">
        <p14:creationId xmlns:p14="http://schemas.microsoft.com/office/powerpoint/2010/main" val="368126701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6779" y="1558762"/>
            <a:ext cx="8075630" cy="4392628"/>
          </a:xfrm>
          <a:prstGeom prst="rect">
            <a:avLst/>
          </a:prstGeom>
        </p:spPr>
        <p:txBody>
          <a:bodyPr wrap="square" lIns="82945" tIns="41473" rIns="82945" bIns="41473">
            <a:spAutoFit/>
          </a:bodyPr>
          <a:lstStyle/>
          <a:p>
            <a:pPr marL="311045" indent="-311045">
              <a:buFont typeface="Arial"/>
              <a:buChar char="•"/>
            </a:pPr>
            <a:r>
              <a:rPr lang="en-US" sz="2800" dirty="0" smtClean="0"/>
              <a:t>Focused </a:t>
            </a:r>
            <a:r>
              <a:rPr lang="en-US" sz="2800" dirty="0"/>
              <a:t>on data - teaches how to manage and analyze data in an effective and reproducible way</a:t>
            </a:r>
            <a:r>
              <a:rPr lang="en-US" sz="2800" dirty="0" smtClean="0"/>
              <a:t>.</a:t>
            </a:r>
          </a:p>
          <a:p>
            <a:endParaRPr lang="en-US" sz="2800" dirty="0"/>
          </a:p>
          <a:p>
            <a:pPr marL="311045" indent="-311045">
              <a:buFont typeface="Arial"/>
              <a:buChar char="•"/>
            </a:pPr>
            <a:r>
              <a:rPr lang="en-US" sz="2800" dirty="0"/>
              <a:t>Initial focus is on workshops for novices - there are no prerequisites, and no prior knowledge computational experience is assumed</a:t>
            </a:r>
            <a:r>
              <a:rPr lang="en-US" sz="2800" dirty="0" smtClean="0"/>
              <a:t>.</a:t>
            </a:r>
          </a:p>
          <a:p>
            <a:endParaRPr lang="en-US" sz="2800" dirty="0"/>
          </a:p>
          <a:p>
            <a:pPr marL="311045" indent="-311045">
              <a:buFont typeface="Arial"/>
              <a:buChar char="•"/>
            </a:pPr>
            <a:r>
              <a:rPr lang="en-US" sz="2800" dirty="0"/>
              <a:t>Domain specific by design – currently have lessons in </a:t>
            </a:r>
            <a:r>
              <a:rPr lang="en-US" sz="2800" dirty="0" smtClean="0"/>
              <a:t>ecology, in genomics developed with </a:t>
            </a:r>
            <a:r>
              <a:rPr lang="en-US" sz="2800" dirty="0" err="1" smtClean="0"/>
              <a:t>iPlant</a:t>
            </a:r>
            <a:r>
              <a:rPr lang="en-US" sz="2800" dirty="0" smtClean="0"/>
              <a:t>, and in geospatial data developed with NEON</a:t>
            </a:r>
          </a:p>
        </p:txBody>
      </p:sp>
      <p:pic>
        <p:nvPicPr>
          <p:cNvPr id="6" name="Picture 5" descr="DC1_log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529" y="290994"/>
            <a:ext cx="1440901" cy="904426"/>
          </a:xfrm>
          <a:prstGeom prst="rect">
            <a:avLst/>
          </a:prstGeom>
        </p:spPr>
      </p:pic>
    </p:spTree>
    <p:extLst>
      <p:ext uri="{BB962C8B-B14F-4D97-AF65-F5344CB8AC3E}">
        <p14:creationId xmlns:p14="http://schemas.microsoft.com/office/powerpoint/2010/main" val="109249038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16699" y="145311"/>
            <a:ext cx="6832600" cy="1096963"/>
          </a:xfrm>
        </p:spPr>
        <p:txBody>
          <a:bodyPr/>
          <a:lstStyle/>
          <a:p>
            <a:pPr algn="ctr"/>
            <a:r>
              <a:rPr lang="en-US" sz="4000" dirty="0" smtClean="0">
                <a:latin typeface="+mn-lt"/>
              </a:rPr>
              <a:t>Curriculum</a:t>
            </a:r>
            <a:endParaRPr lang="en-US" sz="4000" dirty="0">
              <a:latin typeface="+mn-lt"/>
            </a:endParaRPr>
          </a:p>
        </p:txBody>
      </p:sp>
      <p:sp>
        <p:nvSpPr>
          <p:cNvPr id="6" name="TextBox 5"/>
          <p:cNvSpPr txBox="1"/>
          <p:nvPr/>
        </p:nvSpPr>
        <p:spPr>
          <a:xfrm>
            <a:off x="349746" y="1242274"/>
            <a:ext cx="7786436" cy="1815882"/>
          </a:xfrm>
          <a:prstGeom prst="rect">
            <a:avLst/>
          </a:prstGeom>
          <a:noFill/>
        </p:spPr>
        <p:txBody>
          <a:bodyPr wrap="square" rtlCol="0">
            <a:spAutoFit/>
          </a:bodyPr>
          <a:lstStyle/>
          <a:p>
            <a:pPr algn="ctr"/>
            <a:r>
              <a:rPr lang="en-US" sz="2800" dirty="0" smtClean="0"/>
              <a:t>Domain specific by design, </a:t>
            </a:r>
          </a:p>
          <a:p>
            <a:pPr algn="ctr"/>
            <a:r>
              <a:rPr lang="en-US" sz="2800" dirty="0" smtClean="0"/>
              <a:t>to focus on relevant data type and skills</a:t>
            </a:r>
          </a:p>
          <a:p>
            <a:pPr algn="ctr"/>
            <a:endParaRPr lang="en-US" sz="2800" dirty="0"/>
          </a:p>
          <a:p>
            <a:pPr algn="ctr"/>
            <a:r>
              <a:rPr lang="en-US" sz="2800" dirty="0"/>
              <a:t>http://</a:t>
            </a:r>
            <a:r>
              <a:rPr lang="en-US" sz="2800" dirty="0" err="1"/>
              <a:t>www.datacarpentry.org</a:t>
            </a:r>
            <a:r>
              <a:rPr lang="en-US" sz="2800" dirty="0"/>
              <a:t>/lessons/</a:t>
            </a:r>
            <a:endParaRPr lang="en-US" sz="2800" dirty="0" smtClean="0"/>
          </a:p>
        </p:txBody>
      </p:sp>
    </p:spTree>
    <p:extLst>
      <p:ext uri="{BB962C8B-B14F-4D97-AF65-F5344CB8AC3E}">
        <p14:creationId xmlns:p14="http://schemas.microsoft.com/office/powerpoint/2010/main" val="321426389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Developing new curriculum</a:t>
            </a:r>
            <a:endParaRPr lang="en-US" dirty="0"/>
          </a:p>
        </p:txBody>
      </p:sp>
      <p:sp>
        <p:nvSpPr>
          <p:cNvPr id="3" name="Content Placeholder 2"/>
          <p:cNvSpPr>
            <a:spLocks noGrp="1"/>
          </p:cNvSpPr>
          <p:nvPr>
            <p:ph idx="1"/>
          </p:nvPr>
        </p:nvSpPr>
        <p:spPr/>
        <p:txBody>
          <a:bodyPr>
            <a:normAutofit/>
          </a:bodyPr>
          <a:lstStyle/>
          <a:p>
            <a:r>
              <a:rPr lang="en-US" sz="3600" dirty="0" smtClean="0"/>
              <a:t>Initial lessons</a:t>
            </a:r>
          </a:p>
          <a:p>
            <a:r>
              <a:rPr lang="en-US" sz="3600" dirty="0" smtClean="0"/>
              <a:t>Enthusiasm!</a:t>
            </a:r>
          </a:p>
          <a:p>
            <a:r>
              <a:rPr lang="en-US" sz="3600" dirty="0" err="1" smtClean="0"/>
              <a:t>Hackathons</a:t>
            </a:r>
            <a:endParaRPr lang="en-US" sz="3600" dirty="0" smtClean="0"/>
          </a:p>
          <a:p>
            <a:r>
              <a:rPr lang="en-US" sz="3600" dirty="0" smtClean="0"/>
              <a:t>Early workshops</a:t>
            </a:r>
          </a:p>
          <a:p>
            <a:r>
              <a:rPr lang="en-US" sz="3600" dirty="0" err="1" smtClean="0"/>
              <a:t>Templating</a:t>
            </a:r>
            <a:endParaRPr lang="en-US" sz="3600" dirty="0" smtClean="0"/>
          </a:p>
          <a:p>
            <a:r>
              <a:rPr lang="en-US" sz="3600" dirty="0" smtClean="0"/>
              <a:t>Resources for continued support and development </a:t>
            </a:r>
            <a:endParaRPr lang="en-US" sz="3600" dirty="0"/>
          </a:p>
        </p:txBody>
      </p:sp>
    </p:spTree>
    <p:extLst>
      <p:ext uri="{BB962C8B-B14F-4D97-AF65-F5344CB8AC3E}">
        <p14:creationId xmlns:p14="http://schemas.microsoft.com/office/powerpoint/2010/main" val="274457476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People are learning things!</a:t>
            </a:r>
            <a:endParaRPr lang="en-US" dirty="0">
              <a:latin typeface="+mn-lt"/>
            </a:endParaRPr>
          </a:p>
        </p:txBody>
      </p:sp>
      <p:pic>
        <p:nvPicPr>
          <p:cNvPr id="6" name="Picture 5" descr="bw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549" y="2905125"/>
            <a:ext cx="3762125" cy="2920999"/>
          </a:xfrm>
          <a:prstGeom prst="rect">
            <a:avLst/>
          </a:prstGeom>
        </p:spPr>
      </p:pic>
      <p:sp>
        <p:nvSpPr>
          <p:cNvPr id="7" name="TextBox 6"/>
          <p:cNvSpPr txBox="1"/>
          <p:nvPr/>
        </p:nvSpPr>
        <p:spPr>
          <a:xfrm>
            <a:off x="904875" y="1796960"/>
            <a:ext cx="2682875" cy="923330"/>
          </a:xfrm>
          <a:prstGeom prst="rect">
            <a:avLst/>
          </a:prstGeom>
          <a:noFill/>
        </p:spPr>
        <p:txBody>
          <a:bodyPr wrap="square" rtlCol="0">
            <a:spAutoFit/>
          </a:bodyPr>
          <a:lstStyle/>
          <a:p>
            <a:r>
              <a:rPr lang="en-US" dirty="0" smtClean="0"/>
              <a:t>Level </a:t>
            </a:r>
            <a:r>
              <a:rPr lang="en-US" dirty="0"/>
              <a:t>of </a:t>
            </a:r>
            <a:r>
              <a:rPr lang="en-US" dirty="0" smtClean="0"/>
              <a:t>data </a:t>
            </a:r>
            <a:r>
              <a:rPr lang="en-US" dirty="0"/>
              <a:t>management and analysis skills prior to the workshop</a:t>
            </a:r>
          </a:p>
        </p:txBody>
      </p:sp>
      <p:pic>
        <p:nvPicPr>
          <p:cNvPr id="8" name="Picture 7" descr="aws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5673" y="2905126"/>
            <a:ext cx="3655805" cy="2838450"/>
          </a:xfrm>
          <a:prstGeom prst="rect">
            <a:avLst/>
          </a:prstGeom>
        </p:spPr>
      </p:pic>
      <p:sp>
        <p:nvSpPr>
          <p:cNvPr id="9" name="TextBox 8"/>
          <p:cNvSpPr txBox="1"/>
          <p:nvPr/>
        </p:nvSpPr>
        <p:spPr>
          <a:xfrm>
            <a:off x="4810125" y="1762125"/>
            <a:ext cx="3141353" cy="923330"/>
          </a:xfrm>
          <a:prstGeom prst="rect">
            <a:avLst/>
          </a:prstGeom>
          <a:noFill/>
        </p:spPr>
        <p:txBody>
          <a:bodyPr wrap="square" rtlCol="0">
            <a:spAutoFit/>
          </a:bodyPr>
          <a:lstStyle/>
          <a:p>
            <a:r>
              <a:rPr lang="en-US" dirty="0" smtClean="0"/>
              <a:t>Rate </a:t>
            </a:r>
            <a:r>
              <a:rPr lang="en-US" dirty="0"/>
              <a:t>your level of data management and analysis skills </a:t>
            </a:r>
            <a:r>
              <a:rPr lang="en-US" dirty="0" smtClean="0"/>
              <a:t> </a:t>
            </a:r>
            <a:r>
              <a:rPr lang="en-US" dirty="0"/>
              <a:t>following  the workshop</a:t>
            </a:r>
          </a:p>
        </p:txBody>
      </p:sp>
    </p:spTree>
    <p:extLst>
      <p:ext uri="{BB962C8B-B14F-4D97-AF65-F5344CB8AC3E}">
        <p14:creationId xmlns:p14="http://schemas.microsoft.com/office/powerpoint/2010/main" val="108276130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They feel the workshop </a:t>
            </a:r>
            <a:br>
              <a:rPr lang="en-US" dirty="0" smtClean="0">
                <a:latin typeface="+mn-lt"/>
              </a:rPr>
            </a:br>
            <a:r>
              <a:rPr lang="en-US" dirty="0" smtClean="0">
                <a:latin typeface="+mn-lt"/>
              </a:rPr>
              <a:t>was worthwhile</a:t>
            </a:r>
            <a:endParaRPr lang="en-US" dirty="0">
              <a:latin typeface="+mn-lt"/>
            </a:endParaRPr>
          </a:p>
        </p:txBody>
      </p:sp>
      <p:sp>
        <p:nvSpPr>
          <p:cNvPr id="3" name="Content Placeholder 2"/>
          <p:cNvSpPr>
            <a:spLocks noGrp="1"/>
          </p:cNvSpPr>
          <p:nvPr>
            <p:ph idx="1"/>
          </p:nvPr>
        </p:nvSpPr>
        <p:spPr>
          <a:xfrm>
            <a:off x="457200" y="1758950"/>
            <a:ext cx="7823200" cy="641350"/>
          </a:xfrm>
        </p:spPr>
        <p:txBody>
          <a:bodyPr/>
          <a:lstStyle/>
          <a:p>
            <a:pPr marL="114300" indent="0">
              <a:buNone/>
            </a:pPr>
            <a:r>
              <a:rPr lang="en-US" dirty="0" smtClean="0"/>
              <a:t>How much practical knowledge did you gain from this workshop?</a:t>
            </a:r>
            <a:endParaRPr lang="en-US" dirty="0"/>
          </a:p>
        </p:txBody>
      </p:sp>
      <p:pic>
        <p:nvPicPr>
          <p:cNvPr id="4" name="Picture 3" descr="Screen Shot 2015-05-07 at 1.56.50 PM.png"/>
          <p:cNvPicPr>
            <a:picLocks noChangeAspect="1"/>
          </p:cNvPicPr>
          <p:nvPr/>
        </p:nvPicPr>
        <p:blipFill rotWithShape="1">
          <a:blip r:embed="rId2">
            <a:extLst>
              <a:ext uri="{28A0092B-C50C-407E-A947-70E740481C1C}">
                <a14:useLocalDpi xmlns:a14="http://schemas.microsoft.com/office/drawing/2010/main" val="0"/>
              </a:ext>
            </a:extLst>
          </a:blip>
          <a:srcRect r="19995"/>
          <a:stretch/>
        </p:blipFill>
        <p:spPr>
          <a:xfrm>
            <a:off x="1704194" y="2241550"/>
            <a:ext cx="5232751" cy="1409700"/>
          </a:xfrm>
          <a:prstGeom prst="rect">
            <a:avLst/>
          </a:prstGeom>
        </p:spPr>
      </p:pic>
      <p:sp>
        <p:nvSpPr>
          <p:cNvPr id="5" name="TextBox 4"/>
          <p:cNvSpPr txBox="1"/>
          <p:nvPr/>
        </p:nvSpPr>
        <p:spPr>
          <a:xfrm>
            <a:off x="2238375" y="4030959"/>
            <a:ext cx="3754729" cy="400110"/>
          </a:xfrm>
          <a:prstGeom prst="rect">
            <a:avLst/>
          </a:prstGeom>
          <a:noFill/>
        </p:spPr>
        <p:txBody>
          <a:bodyPr wrap="none" rtlCol="0">
            <a:spAutoFit/>
          </a:bodyPr>
          <a:lstStyle/>
          <a:p>
            <a:r>
              <a:rPr lang="en-US" sz="2000" dirty="0" smtClean="0"/>
              <a:t>This workshop was worth my time</a:t>
            </a:r>
            <a:endParaRPr lang="en-US" sz="2000" dirty="0"/>
          </a:p>
        </p:txBody>
      </p:sp>
      <p:pic>
        <p:nvPicPr>
          <p:cNvPr id="6" name="Picture 5" descr="Screen Shot 2015-05-07 at 1.57.49 PM.png"/>
          <p:cNvPicPr>
            <a:picLocks noChangeAspect="1"/>
          </p:cNvPicPr>
          <p:nvPr/>
        </p:nvPicPr>
        <p:blipFill rotWithShape="1">
          <a:blip r:embed="rId3">
            <a:extLst>
              <a:ext uri="{28A0092B-C50C-407E-A947-70E740481C1C}">
                <a14:useLocalDpi xmlns:a14="http://schemas.microsoft.com/office/drawing/2010/main" val="0"/>
              </a:ext>
            </a:extLst>
          </a:blip>
          <a:srcRect r="22471"/>
          <a:stretch/>
        </p:blipFill>
        <p:spPr>
          <a:xfrm>
            <a:off x="1644792" y="4458379"/>
            <a:ext cx="5169251" cy="2082800"/>
          </a:xfrm>
          <a:prstGeom prst="rect">
            <a:avLst/>
          </a:prstGeom>
        </p:spPr>
      </p:pic>
    </p:spTree>
    <p:extLst>
      <p:ext uri="{BB962C8B-B14F-4D97-AF65-F5344CB8AC3E}">
        <p14:creationId xmlns:p14="http://schemas.microsoft.com/office/powerpoint/2010/main" val="322405902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137628" y="284565"/>
            <a:ext cx="6799300" cy="1077218"/>
          </a:xfrm>
          <a:prstGeom prst="rect">
            <a:avLst/>
          </a:prstGeom>
          <a:noFill/>
        </p:spPr>
        <p:txBody>
          <a:bodyPr wrap="square" rtlCol="0">
            <a:spAutoFit/>
          </a:bodyPr>
          <a:lstStyle/>
          <a:p>
            <a:pPr algn="ctr"/>
            <a:r>
              <a:rPr lang="en-US" sz="3200" dirty="0" smtClean="0"/>
              <a:t>Our increasing capacity to collect data is changing science</a:t>
            </a:r>
            <a:endParaRPr lang="en-US" sz="3200" dirty="0"/>
          </a:p>
        </p:txBody>
      </p:sp>
      <p:pic>
        <p:nvPicPr>
          <p:cNvPr id="6" name="Picture 5"/>
          <p:cNvPicPr>
            <a:picLocks noChangeAspect="1"/>
          </p:cNvPicPr>
          <p:nvPr/>
        </p:nvPicPr>
        <p:blipFill>
          <a:blip r:embed="rId3"/>
          <a:stretch>
            <a:fillRect/>
          </a:stretch>
        </p:blipFill>
        <p:spPr>
          <a:xfrm>
            <a:off x="269875" y="1838325"/>
            <a:ext cx="8166100" cy="3911600"/>
          </a:xfrm>
          <a:prstGeom prst="rect">
            <a:avLst/>
          </a:prstGeom>
        </p:spPr>
      </p:pic>
    </p:spTree>
    <p:extLst>
      <p:ext uri="{BB962C8B-B14F-4D97-AF65-F5344CB8AC3E}">
        <p14:creationId xmlns:p14="http://schemas.microsoft.com/office/powerpoint/2010/main" val="373705695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1"/>
          <p:cNvSpPr>
            <a:spLocks noGrp="1"/>
          </p:cNvSpPr>
          <p:nvPr>
            <p:ph type="title"/>
          </p:nvPr>
        </p:nvSpPr>
        <p:spPr>
          <a:xfrm>
            <a:off x="790340" y="295043"/>
            <a:ext cx="6832600" cy="1096963"/>
          </a:xfrm>
        </p:spPr>
        <p:txBody>
          <a:bodyPr/>
          <a:lstStyle/>
          <a:p>
            <a:pPr algn="ctr"/>
            <a:r>
              <a:rPr lang="en-US" sz="4000" dirty="0" smtClean="0">
                <a:latin typeface="+mn-lt"/>
              </a:rPr>
              <a:t>Get Involved</a:t>
            </a:r>
            <a:endParaRPr lang="en-US" sz="4000" dirty="0">
              <a:latin typeface="+mn-lt"/>
            </a:endParaRPr>
          </a:p>
        </p:txBody>
      </p:sp>
      <p:sp>
        <p:nvSpPr>
          <p:cNvPr id="2" name="Rectangle 1"/>
          <p:cNvSpPr/>
          <p:nvPr/>
        </p:nvSpPr>
        <p:spPr>
          <a:xfrm>
            <a:off x="464283" y="1568756"/>
            <a:ext cx="6800391" cy="3539431"/>
          </a:xfrm>
          <a:prstGeom prst="rect">
            <a:avLst/>
          </a:prstGeom>
        </p:spPr>
        <p:txBody>
          <a:bodyPr wrap="square">
            <a:spAutoFit/>
          </a:bodyPr>
          <a:lstStyle/>
          <a:p>
            <a:pPr marL="457200" indent="-457200">
              <a:buFont typeface="Wingdings" charset="2"/>
              <a:buChar char="v"/>
            </a:pPr>
            <a:r>
              <a:rPr lang="en-US" sz="2800" dirty="0" smtClean="0"/>
              <a:t>Request a workshop</a:t>
            </a:r>
          </a:p>
          <a:p>
            <a:pPr marL="457200" indent="-457200">
              <a:buFont typeface="Wingdings" charset="2"/>
              <a:buChar char="v"/>
            </a:pPr>
            <a:endParaRPr lang="en-US" sz="2800" dirty="0"/>
          </a:p>
          <a:p>
            <a:pPr marL="457200" indent="-457200">
              <a:buFont typeface="Wingdings" charset="2"/>
              <a:buChar char="v"/>
            </a:pPr>
            <a:r>
              <a:rPr lang="en-US" sz="2800" dirty="0" smtClean="0"/>
              <a:t>Be a helper at a workshop</a:t>
            </a:r>
          </a:p>
          <a:p>
            <a:endParaRPr lang="en-US" sz="2800" dirty="0"/>
          </a:p>
          <a:p>
            <a:pPr marL="457200" indent="-457200">
              <a:buFont typeface="Wingdings" charset="2"/>
              <a:buChar char="v"/>
            </a:pPr>
            <a:r>
              <a:rPr lang="en-US" sz="2800" dirty="0" smtClean="0"/>
              <a:t>Become a partner or affiliate and train local instructors</a:t>
            </a:r>
          </a:p>
          <a:p>
            <a:pPr marL="457200" indent="-457200">
              <a:buFont typeface="Wingdings" charset="2"/>
              <a:buChar char="v"/>
            </a:pPr>
            <a:endParaRPr lang="en-US" sz="2800" dirty="0"/>
          </a:p>
          <a:p>
            <a:pPr marL="457200" indent="-457200">
              <a:buFont typeface="Wingdings" charset="2"/>
              <a:buChar char="v"/>
            </a:pPr>
            <a:r>
              <a:rPr lang="en-US" sz="2800" dirty="0" smtClean="0"/>
              <a:t>Contribute to lesson development</a:t>
            </a:r>
            <a:endParaRPr lang="en-US" sz="2800" dirty="0"/>
          </a:p>
        </p:txBody>
      </p:sp>
    </p:spTree>
    <p:extLst>
      <p:ext uri="{BB962C8B-B14F-4D97-AF65-F5344CB8AC3E}">
        <p14:creationId xmlns:p14="http://schemas.microsoft.com/office/powerpoint/2010/main" val="25813356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Guiding Data Carpentry</a:t>
            </a:r>
            <a:endParaRPr lang="en-US" dirty="0"/>
          </a:p>
        </p:txBody>
      </p:sp>
      <p:sp>
        <p:nvSpPr>
          <p:cNvPr id="3" name="Content Placeholder 2"/>
          <p:cNvSpPr>
            <a:spLocks noGrp="1"/>
          </p:cNvSpPr>
          <p:nvPr>
            <p:ph idx="1"/>
          </p:nvPr>
        </p:nvSpPr>
        <p:spPr>
          <a:xfrm>
            <a:off x="259268" y="1467262"/>
            <a:ext cx="7938373" cy="5172720"/>
          </a:xfrm>
        </p:spPr>
        <p:txBody>
          <a:bodyPr>
            <a:normAutofit/>
          </a:bodyPr>
          <a:lstStyle/>
          <a:p>
            <a:pPr marL="114300" indent="0">
              <a:buNone/>
            </a:pPr>
            <a:endParaRPr lang="en-US" dirty="0"/>
          </a:p>
          <a:p>
            <a:pPr marL="114300" indent="0">
              <a:buNone/>
            </a:pPr>
            <a:r>
              <a:rPr lang="en-US" i="1" dirty="0" smtClean="0"/>
              <a:t>Data Carpentry Steering Committee:</a:t>
            </a:r>
          </a:p>
          <a:p>
            <a:pPr marL="114300" indent="0">
              <a:buNone/>
            </a:pPr>
            <a:r>
              <a:rPr lang="en-US" dirty="0" smtClean="0"/>
              <a:t>Karen Cranston (</a:t>
            </a:r>
            <a:r>
              <a:rPr lang="en-US" dirty="0" err="1" smtClean="0"/>
              <a:t>OpenTree</a:t>
            </a:r>
            <a:r>
              <a:rPr lang="en-US" dirty="0" smtClean="0"/>
              <a:t> of Life)</a:t>
            </a:r>
          </a:p>
          <a:p>
            <a:pPr marL="114300" indent="0">
              <a:buNone/>
            </a:pPr>
            <a:r>
              <a:rPr lang="en-US" dirty="0" smtClean="0"/>
              <a:t>Hilmar Lapp (Duke)</a:t>
            </a:r>
          </a:p>
          <a:p>
            <a:pPr marL="114300" indent="0">
              <a:buNone/>
            </a:pPr>
            <a:r>
              <a:rPr lang="en-US" dirty="0" smtClean="0"/>
              <a:t>Aleksandra </a:t>
            </a:r>
            <a:r>
              <a:rPr lang="en-US" dirty="0" err="1" smtClean="0"/>
              <a:t>Pawlik</a:t>
            </a:r>
            <a:r>
              <a:rPr lang="en-US" dirty="0" smtClean="0"/>
              <a:t> (Software Sustainability Institute)</a:t>
            </a:r>
          </a:p>
          <a:p>
            <a:pPr marL="114300" indent="0">
              <a:buNone/>
            </a:pPr>
            <a:r>
              <a:rPr lang="en-US" dirty="0" err="1" smtClean="0"/>
              <a:t>Karthik</a:t>
            </a:r>
            <a:r>
              <a:rPr lang="en-US" dirty="0" smtClean="0"/>
              <a:t> Ram (</a:t>
            </a:r>
            <a:r>
              <a:rPr lang="en-US" dirty="0" err="1" smtClean="0"/>
              <a:t>rOpenSci</a:t>
            </a:r>
            <a:r>
              <a:rPr lang="en-US" dirty="0" smtClean="0"/>
              <a:t> / Berkeley Institute of Data Science Fellow)</a:t>
            </a:r>
          </a:p>
          <a:p>
            <a:pPr marL="114300" indent="0">
              <a:buNone/>
            </a:pPr>
            <a:r>
              <a:rPr lang="en-US" dirty="0" smtClean="0"/>
              <a:t>Ethan White (University of Florida / Moore DDD Investigator)</a:t>
            </a:r>
          </a:p>
          <a:p>
            <a:pPr marL="114300" indent="0">
              <a:buNone/>
            </a:pPr>
            <a:r>
              <a:rPr lang="en-US" dirty="0" smtClean="0"/>
              <a:t>Greg Wilson (Software Carpentry)</a:t>
            </a:r>
          </a:p>
          <a:p>
            <a:pPr marL="114300" indent="0">
              <a:buNone/>
            </a:pPr>
            <a:endParaRPr lang="en-US" dirty="0" smtClean="0"/>
          </a:p>
          <a:p>
            <a:pPr marL="114300" indent="0">
              <a:buNone/>
            </a:pPr>
            <a:endParaRPr lang="en-US" dirty="0"/>
          </a:p>
        </p:txBody>
      </p:sp>
    </p:spTree>
    <p:extLst>
      <p:ext uri="{BB962C8B-B14F-4D97-AF65-F5344CB8AC3E}">
        <p14:creationId xmlns:p14="http://schemas.microsoft.com/office/powerpoint/2010/main" val="331416290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Support</a:t>
            </a:r>
            <a:endParaRPr lang="en-US" dirty="0">
              <a:latin typeface="+mn-lt"/>
            </a:endParaRPr>
          </a:p>
        </p:txBody>
      </p:sp>
      <p:pic>
        <p:nvPicPr>
          <p:cNvPr id="4" name="Picture 3"/>
          <p:cNvPicPr>
            <a:picLocks noChangeAspect="1"/>
          </p:cNvPicPr>
          <p:nvPr/>
        </p:nvPicPr>
        <p:blipFill>
          <a:blip r:embed="rId2"/>
          <a:stretch>
            <a:fillRect/>
          </a:stretch>
        </p:blipFill>
        <p:spPr>
          <a:xfrm>
            <a:off x="376128" y="2948370"/>
            <a:ext cx="2859728" cy="1082650"/>
          </a:xfrm>
          <a:prstGeom prst="rect">
            <a:avLst/>
          </a:prstGeom>
        </p:spPr>
      </p:pic>
      <p:pic>
        <p:nvPicPr>
          <p:cNvPr id="5" name="Picture 4"/>
          <p:cNvPicPr>
            <a:picLocks noChangeAspect="1"/>
          </p:cNvPicPr>
          <p:nvPr/>
        </p:nvPicPr>
        <p:blipFill>
          <a:blip r:embed="rId3"/>
          <a:stretch>
            <a:fillRect/>
          </a:stretch>
        </p:blipFill>
        <p:spPr>
          <a:xfrm>
            <a:off x="3731672" y="1417638"/>
            <a:ext cx="3911871" cy="1530732"/>
          </a:xfrm>
          <a:prstGeom prst="rect">
            <a:avLst/>
          </a:prstGeom>
        </p:spPr>
      </p:pic>
      <p:pic>
        <p:nvPicPr>
          <p:cNvPr id="6" name="Picture 5"/>
          <p:cNvPicPr>
            <a:picLocks noChangeAspect="1"/>
          </p:cNvPicPr>
          <p:nvPr/>
        </p:nvPicPr>
        <p:blipFill>
          <a:blip r:embed="rId4"/>
          <a:stretch>
            <a:fillRect/>
          </a:stretch>
        </p:blipFill>
        <p:spPr>
          <a:xfrm>
            <a:off x="6716108" y="3503970"/>
            <a:ext cx="1663700" cy="527050"/>
          </a:xfrm>
          <a:prstGeom prst="rect">
            <a:avLst/>
          </a:prstGeom>
        </p:spPr>
      </p:pic>
      <p:pic>
        <p:nvPicPr>
          <p:cNvPr id="7" name="Picture 6"/>
          <p:cNvPicPr>
            <a:picLocks noChangeAspect="1"/>
          </p:cNvPicPr>
          <p:nvPr/>
        </p:nvPicPr>
        <p:blipFill>
          <a:blip r:embed="rId5"/>
          <a:stretch>
            <a:fillRect/>
          </a:stretch>
        </p:blipFill>
        <p:spPr>
          <a:xfrm>
            <a:off x="376128" y="4166475"/>
            <a:ext cx="1962766" cy="598966"/>
          </a:xfrm>
          <a:prstGeom prst="rect">
            <a:avLst/>
          </a:prstGeom>
        </p:spPr>
      </p:pic>
      <p:pic>
        <p:nvPicPr>
          <p:cNvPr id="8" name="Picture 7"/>
          <p:cNvPicPr>
            <a:picLocks noChangeAspect="1"/>
          </p:cNvPicPr>
          <p:nvPr/>
        </p:nvPicPr>
        <p:blipFill rotWithShape="1">
          <a:blip r:embed="rId6"/>
          <a:srcRect r="56705"/>
          <a:stretch/>
        </p:blipFill>
        <p:spPr>
          <a:xfrm>
            <a:off x="2176259" y="3358656"/>
            <a:ext cx="1346835" cy="622165"/>
          </a:xfrm>
          <a:prstGeom prst="rect">
            <a:avLst/>
          </a:prstGeom>
        </p:spPr>
      </p:pic>
      <p:pic>
        <p:nvPicPr>
          <p:cNvPr id="9" name="Picture 8"/>
          <p:cNvPicPr>
            <a:picLocks noChangeAspect="1"/>
          </p:cNvPicPr>
          <p:nvPr/>
        </p:nvPicPr>
        <p:blipFill>
          <a:blip r:embed="rId7"/>
          <a:stretch>
            <a:fillRect/>
          </a:stretch>
        </p:blipFill>
        <p:spPr>
          <a:xfrm>
            <a:off x="3844600" y="3252470"/>
            <a:ext cx="2701925" cy="914004"/>
          </a:xfrm>
          <a:prstGeom prst="rect">
            <a:avLst/>
          </a:prstGeom>
        </p:spPr>
      </p:pic>
      <p:sp>
        <p:nvSpPr>
          <p:cNvPr id="3" name="TextBox 2"/>
          <p:cNvSpPr txBox="1"/>
          <p:nvPr/>
        </p:nvSpPr>
        <p:spPr>
          <a:xfrm>
            <a:off x="457200" y="1713317"/>
            <a:ext cx="2403623" cy="523220"/>
          </a:xfrm>
          <a:prstGeom prst="rect">
            <a:avLst/>
          </a:prstGeom>
          <a:noFill/>
        </p:spPr>
        <p:txBody>
          <a:bodyPr wrap="none" rtlCol="0">
            <a:spAutoFit/>
          </a:bodyPr>
          <a:lstStyle/>
          <a:p>
            <a:r>
              <a:rPr lang="en-US" sz="2800" dirty="0" smtClean="0"/>
              <a:t>Data Carpentry</a:t>
            </a:r>
            <a:endParaRPr lang="en-US" sz="2800" dirty="0"/>
          </a:p>
        </p:txBody>
      </p:sp>
      <p:pic>
        <p:nvPicPr>
          <p:cNvPr id="10" name="Picture 9"/>
          <p:cNvPicPr>
            <a:picLocks noChangeAspect="1"/>
          </p:cNvPicPr>
          <p:nvPr/>
        </p:nvPicPr>
        <p:blipFill>
          <a:blip r:embed="rId8"/>
          <a:stretch>
            <a:fillRect/>
          </a:stretch>
        </p:blipFill>
        <p:spPr>
          <a:xfrm>
            <a:off x="2549245" y="4166475"/>
            <a:ext cx="2407668" cy="620983"/>
          </a:xfrm>
          <a:prstGeom prst="rect">
            <a:avLst/>
          </a:prstGeom>
        </p:spPr>
      </p:pic>
      <p:sp>
        <p:nvSpPr>
          <p:cNvPr id="11" name="TextBox 10"/>
          <p:cNvSpPr txBox="1"/>
          <p:nvPr/>
        </p:nvSpPr>
        <p:spPr>
          <a:xfrm>
            <a:off x="429890" y="5033575"/>
            <a:ext cx="3031599" cy="523220"/>
          </a:xfrm>
          <a:prstGeom prst="rect">
            <a:avLst/>
          </a:prstGeom>
          <a:noFill/>
        </p:spPr>
        <p:txBody>
          <a:bodyPr wrap="none" rtlCol="0">
            <a:spAutoFit/>
          </a:bodyPr>
          <a:lstStyle/>
          <a:p>
            <a:r>
              <a:rPr lang="en-US" sz="2800" dirty="0" smtClean="0"/>
              <a:t>Software Carpentry</a:t>
            </a:r>
            <a:endParaRPr lang="en-US" sz="2800" dirty="0"/>
          </a:p>
        </p:txBody>
      </p:sp>
      <p:sp>
        <p:nvSpPr>
          <p:cNvPr id="12" name="Rectangle 11"/>
          <p:cNvSpPr/>
          <p:nvPr/>
        </p:nvSpPr>
        <p:spPr>
          <a:xfrm>
            <a:off x="457200" y="5640379"/>
            <a:ext cx="4314001" cy="369332"/>
          </a:xfrm>
          <a:prstGeom prst="rect">
            <a:avLst/>
          </a:prstGeom>
        </p:spPr>
        <p:txBody>
          <a:bodyPr wrap="none">
            <a:spAutoFit/>
          </a:bodyPr>
          <a:lstStyle/>
          <a:p>
            <a:r>
              <a:rPr lang="en-US" dirty="0"/>
              <a:t>http://software-</a:t>
            </a:r>
            <a:r>
              <a:rPr lang="en-US" dirty="0" err="1"/>
              <a:t>carpentry.org</a:t>
            </a:r>
            <a:r>
              <a:rPr lang="en-US" dirty="0"/>
              <a:t>/</a:t>
            </a:r>
            <a:r>
              <a:rPr lang="en-US" dirty="0" err="1"/>
              <a:t>scf</a:t>
            </a:r>
            <a:r>
              <a:rPr lang="en-US" dirty="0"/>
              <a:t>/partners/</a:t>
            </a:r>
          </a:p>
        </p:txBody>
      </p:sp>
      <p:sp>
        <p:nvSpPr>
          <p:cNvPr id="13" name="TextBox 12"/>
          <p:cNvSpPr txBox="1"/>
          <p:nvPr/>
        </p:nvSpPr>
        <p:spPr>
          <a:xfrm>
            <a:off x="4988346" y="6009711"/>
            <a:ext cx="3204423" cy="461665"/>
          </a:xfrm>
          <a:prstGeom prst="rect">
            <a:avLst/>
          </a:prstGeom>
          <a:noFill/>
        </p:spPr>
        <p:txBody>
          <a:bodyPr wrap="none" rtlCol="0">
            <a:spAutoFit/>
          </a:bodyPr>
          <a:lstStyle/>
          <a:p>
            <a:r>
              <a:rPr lang="en-US" sz="2400" b="1" dirty="0" smtClean="0"/>
              <a:t>Jason Williams at </a:t>
            </a:r>
            <a:r>
              <a:rPr lang="en-US" sz="2400" b="1" dirty="0" err="1" smtClean="0"/>
              <a:t>iPlant</a:t>
            </a:r>
            <a:endParaRPr lang="en-US" sz="2400" b="1" dirty="0"/>
          </a:p>
        </p:txBody>
      </p:sp>
    </p:spTree>
    <p:extLst>
      <p:ext uri="{BB962C8B-B14F-4D97-AF65-F5344CB8AC3E}">
        <p14:creationId xmlns:p14="http://schemas.microsoft.com/office/powerpoint/2010/main" val="379984543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137628" y="284565"/>
            <a:ext cx="6799300" cy="584776"/>
          </a:xfrm>
          <a:prstGeom prst="rect">
            <a:avLst/>
          </a:prstGeom>
          <a:noFill/>
        </p:spPr>
        <p:txBody>
          <a:bodyPr wrap="square" rtlCol="0">
            <a:spAutoFit/>
          </a:bodyPr>
          <a:lstStyle/>
          <a:p>
            <a:pPr algn="ctr"/>
            <a:r>
              <a:rPr lang="en-US" sz="3200" dirty="0" smtClean="0"/>
              <a:t>Data production is increasing</a:t>
            </a:r>
            <a:endParaRPr lang="en-US" sz="3200" dirty="0"/>
          </a:p>
        </p:txBody>
      </p:sp>
      <p:pic>
        <p:nvPicPr>
          <p:cNvPr id="2" name="Picture 1"/>
          <p:cNvPicPr>
            <a:picLocks noChangeAspect="1"/>
          </p:cNvPicPr>
          <p:nvPr/>
        </p:nvPicPr>
        <p:blipFill>
          <a:blip r:embed="rId3"/>
          <a:stretch>
            <a:fillRect/>
          </a:stretch>
        </p:blipFill>
        <p:spPr>
          <a:xfrm>
            <a:off x="0" y="1856879"/>
            <a:ext cx="9144000" cy="4534215"/>
          </a:xfrm>
          <a:prstGeom prst="rect">
            <a:avLst/>
          </a:prstGeom>
        </p:spPr>
      </p:pic>
    </p:spTree>
    <p:extLst>
      <p:ext uri="{BB962C8B-B14F-4D97-AF65-F5344CB8AC3E}">
        <p14:creationId xmlns:p14="http://schemas.microsoft.com/office/powerpoint/2010/main" val="51300982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5071" y="409624"/>
            <a:ext cx="7867841" cy="1561084"/>
          </a:xfrm>
          <a:prstGeom prst="rect">
            <a:avLst/>
          </a:prstGeom>
          <a:noFill/>
        </p:spPr>
        <p:txBody>
          <a:bodyPr wrap="square" lIns="82945" tIns="41473" rIns="82945" bIns="41473" rtlCol="0">
            <a:spAutoFit/>
          </a:bodyPr>
          <a:lstStyle/>
          <a:p>
            <a:pPr algn="ctr"/>
            <a:r>
              <a:rPr lang="en-US" sz="3200" dirty="0" smtClean="0"/>
              <a:t>Working with ‘big data’ is </a:t>
            </a:r>
            <a:r>
              <a:rPr lang="en-US" sz="3200" dirty="0"/>
              <a:t>no longer the domain of specialists and is instead widely done by all researchers. </a:t>
            </a:r>
          </a:p>
        </p:txBody>
      </p:sp>
      <p:pic>
        <p:nvPicPr>
          <p:cNvPr id="13" name="Picture 12" descr="people_crop4.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949381"/>
            <a:ext cx="9144000" cy="3015710"/>
          </a:xfrm>
          <a:prstGeom prst="rect">
            <a:avLst/>
          </a:prstGeom>
        </p:spPr>
      </p:pic>
    </p:spTree>
    <p:extLst>
      <p:ext uri="{BB962C8B-B14F-4D97-AF65-F5344CB8AC3E}">
        <p14:creationId xmlns:p14="http://schemas.microsoft.com/office/powerpoint/2010/main" val="342786374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2836" y="562483"/>
            <a:ext cx="8928547" cy="1323439"/>
          </a:xfrm>
          <a:prstGeom prst="rect">
            <a:avLst/>
          </a:prstGeom>
          <a:noFill/>
        </p:spPr>
        <p:txBody>
          <a:bodyPr wrap="square" rtlCol="0">
            <a:spAutoFit/>
          </a:bodyPr>
          <a:lstStyle/>
          <a:p>
            <a:pPr algn="ctr"/>
            <a:r>
              <a:rPr lang="en-US" sz="4000" dirty="0" smtClean="0"/>
              <a:t>People are struggling to manage &amp; analyze this data</a:t>
            </a:r>
            <a:endParaRPr lang="en-US" sz="4000" dirty="0"/>
          </a:p>
        </p:txBody>
      </p:sp>
      <p:pic>
        <p:nvPicPr>
          <p:cNvPr id="6" name="Picture 5"/>
          <p:cNvPicPr>
            <a:picLocks noChangeAspect="1"/>
          </p:cNvPicPr>
          <p:nvPr/>
        </p:nvPicPr>
        <p:blipFill>
          <a:blip r:embed="rId3"/>
          <a:stretch>
            <a:fillRect/>
          </a:stretch>
        </p:blipFill>
        <p:spPr>
          <a:xfrm>
            <a:off x="284061" y="2348584"/>
            <a:ext cx="4017377" cy="2678251"/>
          </a:xfrm>
          <a:prstGeom prst="rect">
            <a:avLst/>
          </a:prstGeom>
        </p:spPr>
      </p:pic>
      <p:pic>
        <p:nvPicPr>
          <p:cNvPr id="7" name="Picture 6"/>
          <p:cNvPicPr>
            <a:picLocks noChangeAspect="1"/>
          </p:cNvPicPr>
          <p:nvPr/>
        </p:nvPicPr>
        <p:blipFill>
          <a:blip r:embed="rId4"/>
          <a:stretch>
            <a:fillRect/>
          </a:stretch>
        </p:blipFill>
        <p:spPr>
          <a:xfrm>
            <a:off x="4574538" y="2348583"/>
            <a:ext cx="3701876" cy="2678251"/>
          </a:xfrm>
          <a:prstGeom prst="rect">
            <a:avLst/>
          </a:prstGeom>
        </p:spPr>
      </p:pic>
    </p:spTree>
    <p:extLst>
      <p:ext uri="{BB962C8B-B14F-4D97-AF65-F5344CB8AC3E}">
        <p14:creationId xmlns:p14="http://schemas.microsoft.com/office/powerpoint/2010/main" val="373623798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912" y="696382"/>
            <a:ext cx="7620000" cy="5024876"/>
          </a:xfrm>
        </p:spPr>
        <p:txBody>
          <a:bodyPr/>
          <a:lstStyle/>
          <a:p>
            <a:pPr algn="ctr"/>
            <a:r>
              <a:rPr lang="en-US" sz="6000" dirty="0" smtClean="0">
                <a:latin typeface="+mn-lt"/>
              </a:rPr>
              <a:t>How do we scale </a:t>
            </a:r>
            <a:br>
              <a:rPr lang="en-US" sz="6000" dirty="0" smtClean="0">
                <a:latin typeface="+mn-lt"/>
              </a:rPr>
            </a:br>
            <a:r>
              <a:rPr lang="en-US" sz="6000" dirty="0" smtClean="0">
                <a:latin typeface="+mn-lt"/>
              </a:rPr>
              <a:t>‘data literacy’ along with data production?</a:t>
            </a:r>
            <a:endParaRPr lang="en-US" sz="6000" dirty="0">
              <a:latin typeface="+mn-lt"/>
            </a:endParaRPr>
          </a:p>
        </p:txBody>
      </p:sp>
    </p:spTree>
    <p:extLst>
      <p:ext uri="{BB962C8B-B14F-4D97-AF65-F5344CB8AC3E}">
        <p14:creationId xmlns:p14="http://schemas.microsoft.com/office/powerpoint/2010/main" val="394994687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639053" y="2090607"/>
            <a:ext cx="5068641" cy="4186246"/>
          </a:xfrm>
          <a:prstGeom prst="rect">
            <a:avLst/>
          </a:prstGeom>
        </p:spPr>
      </p:pic>
      <p:sp>
        <p:nvSpPr>
          <p:cNvPr id="2" name="Title 1"/>
          <p:cNvSpPr>
            <a:spLocks noGrp="1"/>
          </p:cNvSpPr>
          <p:nvPr>
            <p:ph type="title"/>
          </p:nvPr>
        </p:nvSpPr>
        <p:spPr>
          <a:xfrm>
            <a:off x="286169" y="595706"/>
            <a:ext cx="7791031" cy="1143000"/>
          </a:xfrm>
        </p:spPr>
        <p:txBody>
          <a:bodyPr/>
          <a:lstStyle/>
          <a:p>
            <a:pPr algn="ctr"/>
            <a:r>
              <a:rPr lang="en-US" sz="3600" dirty="0" smtClean="0">
                <a:latin typeface="+mn-lt"/>
              </a:rPr>
              <a:t>Training is a missing piece between </a:t>
            </a:r>
            <a:br>
              <a:rPr lang="en-US" sz="3600" dirty="0" smtClean="0">
                <a:latin typeface="+mn-lt"/>
              </a:rPr>
            </a:br>
            <a:r>
              <a:rPr lang="en-US" sz="3600" dirty="0" smtClean="0">
                <a:latin typeface="+mn-lt"/>
              </a:rPr>
              <a:t>data collection &amp; data-driven discovery</a:t>
            </a:r>
            <a:endParaRPr lang="en-US" sz="3600" dirty="0">
              <a:latin typeface="+mn-lt"/>
            </a:endParaRPr>
          </a:p>
        </p:txBody>
      </p:sp>
      <p:sp>
        <p:nvSpPr>
          <p:cNvPr id="4" name="TextBox 3"/>
          <p:cNvSpPr txBox="1"/>
          <p:nvPr/>
        </p:nvSpPr>
        <p:spPr>
          <a:xfrm>
            <a:off x="5242019" y="3529609"/>
            <a:ext cx="1568785" cy="369332"/>
          </a:xfrm>
          <a:prstGeom prst="rect">
            <a:avLst/>
          </a:prstGeom>
          <a:noFill/>
        </p:spPr>
        <p:txBody>
          <a:bodyPr wrap="square" rtlCol="0">
            <a:spAutoFit/>
          </a:bodyPr>
          <a:lstStyle/>
          <a:p>
            <a:endParaRPr lang="en-US" dirty="0"/>
          </a:p>
        </p:txBody>
      </p:sp>
      <p:sp>
        <p:nvSpPr>
          <p:cNvPr id="5" name="TextBox 4"/>
          <p:cNvSpPr txBox="1"/>
          <p:nvPr/>
        </p:nvSpPr>
        <p:spPr>
          <a:xfrm>
            <a:off x="2480731" y="4208949"/>
            <a:ext cx="1367958" cy="523220"/>
          </a:xfrm>
          <a:prstGeom prst="rect">
            <a:avLst/>
          </a:prstGeom>
          <a:noFill/>
        </p:spPr>
        <p:txBody>
          <a:bodyPr wrap="none" rtlCol="0">
            <a:spAutoFit/>
          </a:bodyPr>
          <a:lstStyle/>
          <a:p>
            <a:r>
              <a:rPr lang="en-US" sz="2800" dirty="0" smtClean="0">
                <a:solidFill>
                  <a:schemeClr val="bg1"/>
                </a:solidFill>
              </a:rPr>
              <a:t>Training</a:t>
            </a:r>
            <a:endParaRPr lang="en-US" sz="2800" dirty="0">
              <a:solidFill>
                <a:schemeClr val="bg1"/>
              </a:solidFill>
            </a:endParaRPr>
          </a:p>
        </p:txBody>
      </p:sp>
    </p:spTree>
    <p:extLst>
      <p:ext uri="{BB962C8B-B14F-4D97-AF65-F5344CB8AC3E}">
        <p14:creationId xmlns:p14="http://schemas.microsoft.com/office/powerpoint/2010/main" val="311597306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2480619"/>
            <a:ext cx="8247004" cy="3931595"/>
            <a:chOff x="319084" y="3013245"/>
            <a:chExt cx="9591858" cy="3399832"/>
          </a:xfrm>
        </p:grpSpPr>
        <p:pic>
          <p:nvPicPr>
            <p:cNvPr id="5" name="Picture 4"/>
            <p:cNvPicPr>
              <a:picLocks noChangeAspect="1"/>
            </p:cNvPicPr>
            <p:nvPr/>
          </p:nvPicPr>
          <p:blipFill>
            <a:blip r:embed="rId3"/>
            <a:stretch>
              <a:fillRect/>
            </a:stretch>
          </p:blipFill>
          <p:spPr>
            <a:xfrm>
              <a:off x="319084" y="3649377"/>
              <a:ext cx="9543402" cy="2763700"/>
            </a:xfrm>
            <a:prstGeom prst="rect">
              <a:avLst/>
            </a:prstGeom>
          </p:spPr>
        </p:pic>
        <p:sp>
          <p:nvSpPr>
            <p:cNvPr id="6" name="TextBox 5"/>
            <p:cNvSpPr txBox="1"/>
            <p:nvPr/>
          </p:nvSpPr>
          <p:spPr>
            <a:xfrm>
              <a:off x="1428415" y="3019056"/>
              <a:ext cx="3484815" cy="407120"/>
            </a:xfrm>
            <a:prstGeom prst="rect">
              <a:avLst/>
            </a:prstGeom>
            <a:noFill/>
          </p:spPr>
          <p:txBody>
            <a:bodyPr wrap="none" rtlCol="0">
              <a:spAutoFit/>
            </a:bodyPr>
            <a:lstStyle/>
            <a:p>
              <a:r>
                <a:rPr lang="en-US" dirty="0" smtClean="0"/>
                <a:t>Biggest Bioinformatics Difficulty</a:t>
              </a:r>
              <a:endParaRPr lang="en-US" dirty="0"/>
            </a:p>
          </p:txBody>
        </p:sp>
        <p:sp>
          <p:nvSpPr>
            <p:cNvPr id="7" name="TextBox 6"/>
            <p:cNvSpPr txBox="1"/>
            <p:nvPr/>
          </p:nvSpPr>
          <p:spPr>
            <a:xfrm>
              <a:off x="5821927" y="3013245"/>
              <a:ext cx="4089015" cy="407120"/>
            </a:xfrm>
            <a:prstGeom prst="rect">
              <a:avLst/>
            </a:prstGeom>
            <a:noFill/>
          </p:spPr>
          <p:txBody>
            <a:bodyPr wrap="square" rtlCol="0">
              <a:spAutoFit/>
            </a:bodyPr>
            <a:lstStyle/>
            <a:p>
              <a:r>
                <a:rPr lang="en-US" dirty="0" smtClean="0"/>
                <a:t>Most useful thing BRAEMBL could do</a:t>
              </a:r>
              <a:endParaRPr lang="en-US" dirty="0"/>
            </a:p>
          </p:txBody>
        </p:sp>
      </p:grpSp>
      <p:sp>
        <p:nvSpPr>
          <p:cNvPr id="8" name="TextBox 7"/>
          <p:cNvSpPr txBox="1"/>
          <p:nvPr/>
        </p:nvSpPr>
        <p:spPr>
          <a:xfrm>
            <a:off x="1219434" y="1934300"/>
            <a:ext cx="6123342" cy="422310"/>
          </a:xfrm>
          <a:prstGeom prst="rect">
            <a:avLst/>
          </a:prstGeom>
          <a:noFill/>
        </p:spPr>
        <p:txBody>
          <a:bodyPr wrap="none" lIns="82945" tIns="41473" rIns="82945" bIns="41473" rtlCol="0">
            <a:spAutoFit/>
          </a:bodyPr>
          <a:lstStyle/>
          <a:p>
            <a:r>
              <a:rPr lang="en-US" sz="2200" dirty="0"/>
              <a:t>Survey by Bioinformatics Resource Australia – </a:t>
            </a:r>
            <a:r>
              <a:rPr lang="en-US" sz="2200" dirty="0" smtClean="0"/>
              <a:t>EMBL</a:t>
            </a:r>
            <a:endParaRPr lang="en-US" sz="2200" dirty="0"/>
          </a:p>
        </p:txBody>
      </p:sp>
      <p:sp>
        <p:nvSpPr>
          <p:cNvPr id="9" name="TextBox 8"/>
          <p:cNvSpPr txBox="1"/>
          <p:nvPr/>
        </p:nvSpPr>
        <p:spPr>
          <a:xfrm>
            <a:off x="191999" y="179215"/>
            <a:ext cx="7890184" cy="1561084"/>
          </a:xfrm>
          <a:prstGeom prst="rect">
            <a:avLst/>
          </a:prstGeom>
          <a:noFill/>
        </p:spPr>
        <p:txBody>
          <a:bodyPr wrap="square" lIns="82945" tIns="41473" rIns="82945" bIns="41473" rtlCol="0">
            <a:spAutoFit/>
          </a:bodyPr>
          <a:lstStyle/>
          <a:p>
            <a:pPr algn="ctr"/>
            <a:r>
              <a:rPr lang="en-US" sz="3200" dirty="0"/>
              <a:t>Researchers view the major limiting factor in research progress as a lack of expertise in how to handle and analyze </a:t>
            </a:r>
            <a:r>
              <a:rPr lang="en-US" sz="3200" dirty="0" smtClean="0"/>
              <a:t>data</a:t>
            </a:r>
            <a:endParaRPr lang="en-US" sz="3200" dirty="0"/>
          </a:p>
        </p:txBody>
      </p:sp>
      <p:sp>
        <p:nvSpPr>
          <p:cNvPr id="2" name="TextBox 1"/>
          <p:cNvSpPr txBox="1"/>
          <p:nvPr/>
        </p:nvSpPr>
        <p:spPr>
          <a:xfrm>
            <a:off x="3136616" y="6472473"/>
            <a:ext cx="5288627" cy="523220"/>
          </a:xfrm>
          <a:prstGeom prst="rect">
            <a:avLst/>
          </a:prstGeom>
          <a:noFill/>
        </p:spPr>
        <p:txBody>
          <a:bodyPr wrap="none" rtlCol="0">
            <a:spAutoFit/>
          </a:bodyPr>
          <a:lstStyle/>
          <a:p>
            <a:r>
              <a:rPr lang="en-US" sz="1400" dirty="0"/>
              <a:t>http://</a:t>
            </a:r>
            <a:r>
              <a:rPr lang="en-US" sz="1400" dirty="0" err="1"/>
              <a:t>braembl.org.au</a:t>
            </a:r>
            <a:r>
              <a:rPr lang="en-US" sz="1400" dirty="0"/>
              <a:t>/news/braembl-community-survey-report-2013</a:t>
            </a:r>
          </a:p>
          <a:p>
            <a:endParaRPr lang="en-US" sz="1400" dirty="0"/>
          </a:p>
        </p:txBody>
      </p:sp>
    </p:spTree>
    <p:extLst>
      <p:ext uri="{BB962C8B-B14F-4D97-AF65-F5344CB8AC3E}">
        <p14:creationId xmlns:p14="http://schemas.microsoft.com/office/powerpoint/2010/main" val="58119332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6314" y="1940493"/>
            <a:ext cx="6616299" cy="2418075"/>
          </a:xfrm>
        </p:spPr>
        <p:txBody>
          <a:bodyPr/>
          <a:lstStyle/>
          <a:p>
            <a:pPr algn="ctr"/>
            <a:r>
              <a:rPr lang="en-US" dirty="0" smtClean="0">
                <a:latin typeface="+mn-lt"/>
              </a:rPr>
              <a:t>Where does this training come from?</a:t>
            </a:r>
            <a:endParaRPr lang="en-US" dirty="0">
              <a:latin typeface="+mn-lt"/>
            </a:endParaRPr>
          </a:p>
        </p:txBody>
      </p:sp>
    </p:spTree>
    <p:extLst>
      <p:ext uri="{BB962C8B-B14F-4D97-AF65-F5344CB8AC3E}">
        <p14:creationId xmlns:p14="http://schemas.microsoft.com/office/powerpoint/2010/main" val="107603112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29608</TotalTime>
  <Words>1085</Words>
  <Application>Microsoft Macintosh PowerPoint</Application>
  <PresentationFormat>On-screen Show (4:3)</PresentationFormat>
  <Paragraphs>131</Paragraphs>
  <Slides>22</Slides>
  <Notes>12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Adjacency</vt:lpstr>
      <vt:lpstr>PowerPoint Presentation</vt:lpstr>
      <vt:lpstr>PowerPoint Presentation</vt:lpstr>
      <vt:lpstr>PowerPoint Presentation</vt:lpstr>
      <vt:lpstr>PowerPoint Presentation</vt:lpstr>
      <vt:lpstr>PowerPoint Presentation</vt:lpstr>
      <vt:lpstr>How do we scale  ‘data literacy’ along with data production?</vt:lpstr>
      <vt:lpstr>Training is a missing piece between  data collection &amp; data-driven discovery</vt:lpstr>
      <vt:lpstr>PowerPoint Presentation</vt:lpstr>
      <vt:lpstr>Where does this training come from?</vt:lpstr>
      <vt:lpstr>Data Carpentry workshops to   fill that training gap</vt:lpstr>
      <vt:lpstr>PowerPoint Presentation</vt:lpstr>
      <vt:lpstr>Grassroots training effort</vt:lpstr>
      <vt:lpstr>Hands-on intensive workshops</vt:lpstr>
      <vt:lpstr>Volunteer instructors</vt:lpstr>
      <vt:lpstr>PowerPoint Presentation</vt:lpstr>
      <vt:lpstr>Curriculum</vt:lpstr>
      <vt:lpstr>Developing new curriculum</vt:lpstr>
      <vt:lpstr>People are learning things!</vt:lpstr>
      <vt:lpstr>They feel the workshop  was worthwhile</vt:lpstr>
      <vt:lpstr>Get Involved</vt:lpstr>
      <vt:lpstr>Guiding Data Carpentry</vt:lpstr>
      <vt:lpstr>Support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Carpentry:  Enabling Researchers to Work More Effectively with Data</dc:title>
  <dc:creator>Tracy Teal</dc:creator>
  <cp:lastModifiedBy>Tracy Teal</cp:lastModifiedBy>
  <cp:revision>121</cp:revision>
  <dcterms:created xsi:type="dcterms:W3CDTF">2015-05-04T03:19:00Z</dcterms:created>
  <dcterms:modified xsi:type="dcterms:W3CDTF">2016-04-12T14:00:35Z</dcterms:modified>
</cp:coreProperties>
</file>