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8"/>
  </p:notesMasterIdLst>
  <p:sldIdLst>
    <p:sldId id="261" r:id="rId2"/>
    <p:sldId id="324" r:id="rId3"/>
    <p:sldId id="262" r:id="rId4"/>
    <p:sldId id="284" r:id="rId5"/>
    <p:sldId id="313" r:id="rId6"/>
    <p:sldId id="292" r:id="rId7"/>
    <p:sldId id="325" r:id="rId8"/>
    <p:sldId id="326" r:id="rId9"/>
    <p:sldId id="295" r:id="rId10"/>
    <p:sldId id="296" r:id="rId11"/>
    <p:sldId id="271" r:id="rId12"/>
    <p:sldId id="278" r:id="rId13"/>
    <p:sldId id="314" r:id="rId14"/>
    <p:sldId id="298" r:id="rId15"/>
    <p:sldId id="315" r:id="rId16"/>
    <p:sldId id="316" r:id="rId17"/>
    <p:sldId id="317" r:id="rId18"/>
    <p:sldId id="318" r:id="rId19"/>
    <p:sldId id="300" r:id="rId20"/>
    <p:sldId id="319" r:id="rId21"/>
    <p:sldId id="320" r:id="rId22"/>
    <p:sldId id="289" r:id="rId23"/>
    <p:sldId id="301" r:id="rId24"/>
    <p:sldId id="302" r:id="rId25"/>
    <p:sldId id="304" r:id="rId26"/>
    <p:sldId id="303" r:id="rId27"/>
    <p:sldId id="305" r:id="rId28"/>
    <p:sldId id="299" r:id="rId29"/>
    <p:sldId id="321" r:id="rId30"/>
    <p:sldId id="310" r:id="rId31"/>
    <p:sldId id="327" r:id="rId32"/>
    <p:sldId id="328" r:id="rId33"/>
    <p:sldId id="329" r:id="rId34"/>
    <p:sldId id="330" r:id="rId35"/>
    <p:sldId id="282" r:id="rId36"/>
    <p:sldId id="312"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7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89CC27F-98E1-9C42-A99E-59B37FFB8964}" type="datetimeFigureOut">
              <a:rPr lang="en-US" smtClean="0"/>
              <a:t>10/1/15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8963363-1E4D-B749-9E00-FD99CB2974E1}" type="slidenum">
              <a:rPr lang="en-US" smtClean="0"/>
              <a:t>‹#›</a:t>
            </a:fld>
            <a:endParaRPr lang="en-US"/>
          </a:p>
        </p:txBody>
      </p:sp>
    </p:spTree>
    <p:extLst>
      <p:ext uri="{BB962C8B-B14F-4D97-AF65-F5344CB8AC3E}">
        <p14:creationId xmlns:p14="http://schemas.microsoft.com/office/powerpoint/2010/main" val="1315015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Strategies and Techniques for Analyzing Microbial Population Structure</a:t>
            </a:r>
          </a:p>
          <a:p>
            <a:r>
              <a:rPr lang="en-US" sz="1200" kern="1200" dirty="0" smtClean="0">
                <a:solidFill>
                  <a:schemeClr val="tx1"/>
                </a:solidFill>
                <a:latin typeface="+mn-lt"/>
                <a:ea typeface="+mn-ea"/>
                <a:cs typeface="+mn-cs"/>
              </a:rPr>
              <a:t>Explorations in Data Analyses for </a:t>
            </a:r>
            <a:r>
              <a:rPr lang="en-US" sz="1200" kern="1200" dirty="0" err="1" smtClean="0">
                <a:solidFill>
                  <a:schemeClr val="tx1"/>
                </a:solidFill>
                <a:latin typeface="+mn-lt"/>
                <a:ea typeface="+mn-ea"/>
                <a:cs typeface="+mn-cs"/>
              </a:rPr>
              <a:t>Metagenomic</a:t>
            </a:r>
            <a:r>
              <a:rPr lang="en-US" sz="1200" kern="1200" dirty="0" smtClean="0">
                <a:solidFill>
                  <a:schemeClr val="tx1"/>
                </a:solidFill>
                <a:latin typeface="+mn-lt"/>
                <a:ea typeface="+mn-ea"/>
                <a:cs typeface="+mn-cs"/>
              </a:rPr>
              <a:t> Advances in Microbial Ecology</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but for instance …</a:t>
            </a:r>
            <a:endParaRPr lang="en-US" dirty="0" smtClean="0"/>
          </a:p>
          <a:p>
            <a:endParaRPr lang="en-US" dirty="0" smtClean="0"/>
          </a:p>
          <a:p>
            <a:r>
              <a:rPr lang="en-US" dirty="0" smtClean="0"/>
              <a:t>Biomedical 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11</a:t>
            </a:fld>
            <a:endParaRPr lang="en-US"/>
          </a:p>
        </p:txBody>
      </p:sp>
    </p:spTree>
    <p:extLst>
      <p:ext uri="{BB962C8B-B14F-4D97-AF65-F5344CB8AC3E}">
        <p14:creationId xmlns:p14="http://schemas.microsoft.com/office/powerpoint/2010/main" val="373863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more </a:t>
            </a:r>
            <a:r>
              <a:rPr lang="en-US" dirty="0" err="1" smtClean="0"/>
              <a:t>Meridith’s</a:t>
            </a:r>
            <a:endParaRPr lang="en-US" dirty="0" smtClean="0"/>
          </a:p>
          <a:p>
            <a:r>
              <a:rPr lang="en-US" dirty="0" smtClean="0"/>
              <a:t>Not everyone can be a </a:t>
            </a:r>
            <a:r>
              <a:rPr lang="en-US" dirty="0" err="1" smtClean="0"/>
              <a:t>Meridith</a:t>
            </a:r>
            <a:r>
              <a:rPr lang="en-US" dirty="0" smtClean="0"/>
              <a:t> (15 year old girl)</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12</a:t>
            </a:fld>
            <a:endParaRPr lang="en-US"/>
          </a:p>
        </p:txBody>
      </p:sp>
    </p:spTree>
    <p:extLst>
      <p:ext uri="{BB962C8B-B14F-4D97-AF65-F5344CB8AC3E}">
        <p14:creationId xmlns:p14="http://schemas.microsoft.com/office/powerpoint/2010/main" val="26282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14</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I’ll talk</a:t>
            </a:r>
            <a:r>
              <a:rPr lang="en-US" baseline="0" dirty="0" smtClean="0"/>
              <a:t> about each one of the organizations, what we teach and what our audience is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16</a:t>
            </a:fld>
            <a:endParaRPr lang="en-US"/>
          </a:p>
        </p:txBody>
      </p:sp>
    </p:spTree>
    <p:extLst>
      <p:ext uri="{BB962C8B-B14F-4D97-AF65-F5344CB8AC3E}">
        <p14:creationId xmlns:p14="http://schemas.microsoft.com/office/powerpoint/2010/main" val="2310042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Materials</a:t>
            </a:r>
            <a:r>
              <a:rPr lang="en-US" baseline="0" dirty="0" smtClean="0"/>
              <a:t> and workshop model founded on successful SWC model</a:t>
            </a:r>
          </a:p>
          <a:p>
            <a:endParaRPr lang="en-US" baseline="0" dirty="0" smtClean="0"/>
          </a:p>
          <a:p>
            <a:r>
              <a:rPr lang="en-US" baseline="0" dirty="0" smtClean="0"/>
              <a:t>Workshops fill gaps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19</a:t>
            </a:fld>
            <a:endParaRPr lang="en-US"/>
          </a:p>
        </p:txBody>
      </p:sp>
    </p:spTree>
    <p:extLst>
      <p:ext uri="{BB962C8B-B14F-4D97-AF65-F5344CB8AC3E}">
        <p14:creationId xmlns:p14="http://schemas.microsoft.com/office/powerpoint/2010/main" val="2097953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a focus</a:t>
            </a:r>
            <a:r>
              <a:rPr lang="en-US" baseline="0" dirty="0" smtClean="0"/>
              <a:t> on particular analysis techniques, workshops are focused on data management and what might be called data wrangling, </a:t>
            </a:r>
            <a:r>
              <a:rPr lang="en-US" baseline="0" dirty="0" err="1" smtClean="0"/>
              <a:t>gettting</a:t>
            </a:r>
            <a:r>
              <a:rPr lang="en-US" baseline="0" dirty="0" smtClean="0"/>
              <a:t> your data in to and out of analysis programs, formatting the data for analysis, conducting visualization </a:t>
            </a:r>
          </a:p>
          <a:p>
            <a:endParaRPr lang="en-US" baseline="0" dirty="0" smtClean="0"/>
          </a:p>
          <a:p>
            <a:r>
              <a:rPr lang="en-US" baseline="0" dirty="0" smtClean="0"/>
              <a:t>We want to teach not only skills but affect attitudes – emphasizing importance and value of these approaches for effective and reproducible research</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22</a:t>
            </a:fld>
            <a:endParaRPr lang="en-US"/>
          </a:p>
        </p:txBody>
      </p:sp>
    </p:spTree>
    <p:extLst>
      <p:ext uri="{BB962C8B-B14F-4D97-AF65-F5344CB8AC3E}">
        <p14:creationId xmlns:p14="http://schemas.microsoft.com/office/powerpoint/2010/main" val="3467110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 but another very positive outcome has been the pool of instructors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28</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Partner and affiliates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29</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Researchers need to</a:t>
            </a:r>
            <a:r>
              <a:rPr lang="en-US" sz="1200" kern="1200" baseline="0" dirty="0" smtClean="0">
                <a:solidFill>
                  <a:schemeClr val="tx1"/>
                </a:solidFill>
                <a:latin typeface="+mn-lt"/>
                <a:ea typeface="+mn-ea"/>
                <a:cs typeface="+mn-cs"/>
              </a:rPr>
              <a:t> be trained in how to effectively manage and use this data. Researchers don’t know how to address the questions they want to ask or aren’t even aware of the types of questions they can ask with this data.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Story about genomics researcher</a:t>
            </a:r>
          </a:p>
          <a:p>
            <a:endParaRPr lang="en-US" sz="1200" kern="1200" baseline="0" dirty="0" smtClean="0">
              <a:solidFill>
                <a:schemeClr val="tx1"/>
              </a:solidFill>
              <a:latin typeface="+mn-lt"/>
              <a:ea typeface="+mn-ea"/>
              <a:cs typeface="+mn-cs"/>
            </a:endParaRPr>
          </a:p>
          <a:p>
            <a:r>
              <a:rPr lang="en-US" dirty="0" smtClean="0"/>
              <a:t>It’s no longer the case where we’re saying ‘researchers should’. Researcher themselves want this training,</a:t>
            </a:r>
            <a:r>
              <a:rPr lang="en-US" baseline="0" dirty="0" smtClean="0"/>
              <a:t> feel limited by their own current data analysis skills. You likely have anecdotal evidence of this in your own community or domain</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31</a:t>
            </a:fld>
            <a:endParaRPr lang="en-US"/>
          </a:p>
        </p:txBody>
      </p:sp>
    </p:spTree>
    <p:extLst>
      <p:ext uri="{BB962C8B-B14F-4D97-AF65-F5344CB8AC3E}">
        <p14:creationId xmlns:p14="http://schemas.microsoft.com/office/powerpoint/2010/main" val="1214855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a:t>
            </a:r>
            <a:r>
              <a:rPr lang="en-US" baseline="0" dirty="0" smtClean="0"/>
              <a:t> we have is a lot of data potential. The data available has the potential to answer new research questions, suggest solutions to societal challenges or save </a:t>
            </a:r>
            <a:r>
              <a:rPr lang="en-US" baseline="0" dirty="0" err="1" smtClean="0"/>
              <a:t>lifes</a:t>
            </a:r>
            <a:endParaRPr lang="en-US" baseline="0" dirty="0" smtClean="0"/>
          </a:p>
          <a:p>
            <a:endParaRPr lang="en-US" baseline="0" dirty="0" smtClean="0"/>
          </a:p>
          <a:p>
            <a:r>
              <a:rPr lang="en-US" baseline="0" dirty="0" smtClean="0"/>
              <a:t>Now we have two types of researchers – those who are excited about this data and are generating it themselves or engaging with public data efforts, and those who don’t yet see a use for this data. But that slice of the pie who won’t be able to derive value or discovery from these digital data collections is starting to become smaller. . </a:t>
            </a:r>
          </a:p>
          <a:p>
            <a:endParaRPr lang="en-US" baseline="0" dirty="0" smtClean="0"/>
          </a:p>
          <a:p>
            <a:r>
              <a:rPr lang="en-US" baseline="0" dirty="0" smtClean="0"/>
              <a:t>As librarians you’re all the more aware of the data being generated.</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34</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an audience I need to convince</a:t>
            </a:r>
            <a:r>
              <a:rPr lang="en-US" baseline="0" dirty="0" smtClean="0"/>
              <a:t> of the current and increasing velocity, volume and variety of data, and we’re all here to discuss the challenges and opportunities this data generation is presenting. Why are we all here though, why is now different than say when microscopes first were invented or telescopes had greater capacity. </a:t>
            </a:r>
          </a:p>
          <a:p>
            <a:endParaRPr lang="en-US" baseline="0" dirty="0" smtClean="0"/>
          </a:p>
          <a:p>
            <a:r>
              <a:rPr lang="en-US" baseline="0" dirty="0" smtClean="0"/>
              <a:t>Deception -&gt; Disruption (Phil Bourne)</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Truly collaborative effort</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35</a:t>
            </a:fld>
            <a:endParaRPr lang="en-US"/>
          </a:p>
        </p:txBody>
      </p:sp>
    </p:spTree>
    <p:extLst>
      <p:ext uri="{BB962C8B-B14F-4D97-AF65-F5344CB8AC3E}">
        <p14:creationId xmlns:p14="http://schemas.microsoft.com/office/powerpoint/2010/main" val="2966909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all here, and these conversations</a:t>
            </a:r>
            <a:r>
              <a:rPr lang="en-US" baseline="0" dirty="0" smtClean="0"/>
              <a:t> are getting broader and there’s more interest and investment in this issue, is because w</a:t>
            </a:r>
            <a:r>
              <a:rPr lang="en-US" dirty="0" smtClean="0"/>
              <a:t>hat’s different about now is that this data is being generated in all domains</a:t>
            </a:r>
            <a:r>
              <a:rPr lang="en-US" baseline="0" dirty="0" smtClean="0"/>
              <a:t> of research</a:t>
            </a:r>
          </a:p>
          <a:p>
            <a:endParaRPr lang="en-US" baseline="0" dirty="0" smtClean="0"/>
          </a:p>
          <a:p>
            <a:r>
              <a:rPr lang="en-US" baseline="0" dirty="0" smtClean="0"/>
              <a:t>Informing every scholarly endeavor</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3</a:t>
            </a:fld>
            <a:endParaRPr lang="en-US"/>
          </a:p>
        </p:txBody>
      </p:sp>
    </p:spTree>
    <p:extLst>
      <p:ext uri="{BB962C8B-B14F-4D97-AF65-F5344CB8AC3E}">
        <p14:creationId xmlns:p14="http://schemas.microsoft.com/office/powerpoint/2010/main" val="277055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well</a:t>
            </a:r>
            <a:r>
              <a:rPr lang="en-US" baseline="0" dirty="0" smtClean="0"/>
              <a:t> as in the non-academic sector. This lends itself to broad alignment on these issues in a way that we haven’t seen before, and also adds an urgency to the challenges. Industry might see how to turn this data in to value for the company, biomedical researchers see opportunities to save lives, geoscientists to address climate change. People think this data has the potential to address important issues affecting our lives and society.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4</a:t>
            </a:fld>
            <a:endParaRPr lang="en-US"/>
          </a:p>
        </p:txBody>
      </p:sp>
    </p:spTree>
    <p:extLst>
      <p:ext uri="{BB962C8B-B14F-4D97-AF65-F5344CB8AC3E}">
        <p14:creationId xmlns:p14="http://schemas.microsoft.com/office/powerpoint/2010/main" val="212639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8109">
              <a:defRPr/>
            </a:pPr>
            <a:r>
              <a:rPr lang="en-US" dirty="0" smtClean="0"/>
              <a:t>Lack of expertise was identified as the single biggest difficulty facing researchers in their bioinformatics activities, and training as the most valuable thing that BRAEMBL could do to support those activities.”</a:t>
            </a:r>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5</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a:t>
            </a:r>
            <a:r>
              <a:rPr lang="en-US" baseline="0" dirty="0" smtClean="0"/>
              <a:t> we have is a lot of data potential. The data available has the potential to answer new research questions, suggest solutions to societal challenges or save </a:t>
            </a:r>
            <a:r>
              <a:rPr lang="en-US" baseline="0" dirty="0" err="1" smtClean="0"/>
              <a:t>lifes</a:t>
            </a:r>
            <a:endParaRPr lang="en-US" baseline="0" dirty="0" smtClean="0"/>
          </a:p>
          <a:p>
            <a:endParaRPr lang="en-US" baseline="0" dirty="0" smtClean="0"/>
          </a:p>
          <a:p>
            <a:r>
              <a:rPr lang="en-US" baseline="0" dirty="0" smtClean="0"/>
              <a:t>Now we have two types of researchers – those who are excited about this data and are generating it themselves or engaging with public data efforts, and those who don’t yet see a use for this data. But that slice of the pie who won’t be able to derive value or discovery from these digital data collections is starting to become smaller. . </a:t>
            </a:r>
          </a:p>
          <a:p>
            <a:endParaRPr lang="en-US" baseline="0" dirty="0" smtClean="0"/>
          </a:p>
          <a:p>
            <a:r>
              <a:rPr lang="en-US" baseline="0" dirty="0" smtClean="0"/>
              <a:t>As librarians you’re all the more aware of the data being generated.</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6</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a:t>
            </a:r>
            <a:r>
              <a:rPr lang="en-US" baseline="0" dirty="0" smtClean="0"/>
              <a:t> we have is a lot of data potential. The data available has the potential to answer new research questions, suggest solutions to societal challenges or save </a:t>
            </a:r>
            <a:r>
              <a:rPr lang="en-US" baseline="0" dirty="0" err="1" smtClean="0"/>
              <a:t>lifes</a:t>
            </a:r>
            <a:endParaRPr lang="en-US" baseline="0" dirty="0" smtClean="0"/>
          </a:p>
          <a:p>
            <a:endParaRPr lang="en-US" baseline="0" dirty="0" smtClean="0"/>
          </a:p>
          <a:p>
            <a:r>
              <a:rPr lang="en-US" baseline="0" dirty="0" smtClean="0"/>
              <a:t>Now we have two types of researchers – those who are excited about this data and are generating it themselves or engaging with public data efforts, and those who don’t yet see a use for this data. But that slice of the pie who won’t be able to derive value or discovery from these digital data collections is starting to become smaller. . </a:t>
            </a:r>
          </a:p>
          <a:p>
            <a:endParaRPr lang="en-US" baseline="0" dirty="0" smtClean="0"/>
          </a:p>
          <a:p>
            <a:r>
              <a:rPr lang="en-US" baseline="0" dirty="0" smtClean="0"/>
              <a:t>As librarians you’re all the more aware of the data being generated.</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8</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data is not informatio</a:t>
            </a:r>
            <a:r>
              <a:rPr lang="en-US" baseline="0" dirty="0" smtClean="0"/>
              <a:t>n or scientific insight on its own and we need to unlock the potential of that data – some of that is tools and software, databases and infrastructure. But the key to that is the researchers themselves and their ability to conduct this research and good practice around data management and analysis and the software development to analyze this data.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9</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Researchers need to</a:t>
            </a:r>
            <a:r>
              <a:rPr lang="en-US" sz="1200" kern="1200" baseline="0" dirty="0" smtClean="0">
                <a:solidFill>
                  <a:schemeClr val="tx1"/>
                </a:solidFill>
                <a:latin typeface="+mn-lt"/>
                <a:ea typeface="+mn-ea"/>
                <a:cs typeface="+mn-cs"/>
              </a:rPr>
              <a:t> be trained in how to effectively manage and use this data. Researchers don’t know how to address the questions they want to ask or aren’t even aware of the types of questions they can ask with this data.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Story about genomics researcher</a:t>
            </a:r>
          </a:p>
          <a:p>
            <a:endParaRPr lang="en-US" sz="1200" kern="1200" baseline="0" dirty="0" smtClean="0">
              <a:solidFill>
                <a:schemeClr val="tx1"/>
              </a:solidFill>
              <a:latin typeface="+mn-lt"/>
              <a:ea typeface="+mn-ea"/>
              <a:cs typeface="+mn-cs"/>
            </a:endParaRPr>
          </a:p>
          <a:p>
            <a:r>
              <a:rPr lang="en-US" dirty="0" smtClean="0"/>
              <a:t>It’s no longer the case where we’re saying ‘researchers should’. Researcher themselves want this training,</a:t>
            </a:r>
            <a:r>
              <a:rPr lang="en-US" baseline="0" dirty="0" smtClean="0"/>
              <a:t> feel limited by their own current data analysis skills. You likely have anecdotal evidence of this in your own community or domain</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10</a:t>
            </a:fld>
            <a:endParaRPr lang="en-US"/>
          </a:p>
        </p:txBody>
      </p:sp>
    </p:spTree>
    <p:extLst>
      <p:ext uri="{BB962C8B-B14F-4D97-AF65-F5344CB8AC3E}">
        <p14:creationId xmlns:p14="http://schemas.microsoft.com/office/powerpoint/2010/main" val="121485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10/1/15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10/1/15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10/1/15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10/1/15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994480"/>
            <a:ext cx="7543800" cy="2770143"/>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800" dirty="0" smtClean="0">
                <a:latin typeface="+mn-lt"/>
              </a:rPr>
              <a:t>Data &amp; Software Carpentry: </a:t>
            </a:r>
            <a:br>
              <a:rPr lang="en-US" sz="4800" dirty="0" smtClean="0">
                <a:latin typeface="+mn-lt"/>
              </a:rPr>
            </a:br>
            <a:r>
              <a:rPr lang="en-US" dirty="0" smtClean="0">
                <a:latin typeface="+mn-lt"/>
              </a:rPr>
              <a:t>Training to Enable More Effective and Reproducible Research</a:t>
            </a:r>
            <a:endParaRPr lang="en-US" dirty="0">
              <a:latin typeface="+mn-lt"/>
            </a:endParaRPr>
          </a:p>
        </p:txBody>
      </p:sp>
      <p:sp>
        <p:nvSpPr>
          <p:cNvPr id="4" name="Subtitle 2"/>
          <p:cNvSpPr txBox="1">
            <a:spLocks/>
          </p:cNvSpPr>
          <p:nvPr/>
        </p:nvSpPr>
        <p:spPr>
          <a:xfrm>
            <a:off x="787731" y="3952599"/>
            <a:ext cx="7624902" cy="15120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smtClean="0"/>
              <a:t>Tracy K. Teal, PhD			Greg Wilson, PhD</a:t>
            </a:r>
          </a:p>
          <a:p>
            <a:pPr marL="114300" indent="0">
              <a:buNone/>
            </a:pPr>
            <a:r>
              <a:rPr lang="en-US" dirty="0" smtClean="0"/>
              <a:t>Data Carpentry 			Software Carpentry </a:t>
            </a:r>
          </a:p>
          <a:p>
            <a:pPr marL="114300" indent="0">
              <a:buNone/>
            </a:pPr>
            <a:r>
              <a:rPr lang="en-US" dirty="0" smtClean="0"/>
              <a:t>Executive Director			Executive Director</a:t>
            </a:r>
          </a:p>
          <a:p>
            <a:endParaRPr lang="en-US" dirty="0"/>
          </a:p>
        </p:txBody>
      </p:sp>
      <p:pic>
        <p:nvPicPr>
          <p:cNvPr id="5" name="Picture 4" descr="DC1_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12" y="308680"/>
            <a:ext cx="1092200" cy="685800"/>
          </a:xfrm>
          <a:prstGeom prst="rect">
            <a:avLst/>
          </a:prstGeom>
        </p:spPr>
      </p:pic>
      <p:sp>
        <p:nvSpPr>
          <p:cNvPr id="6" name="TextBox 5"/>
          <p:cNvSpPr txBox="1"/>
          <p:nvPr/>
        </p:nvSpPr>
        <p:spPr>
          <a:xfrm>
            <a:off x="453112" y="5765766"/>
            <a:ext cx="7789312" cy="830997"/>
          </a:xfrm>
          <a:prstGeom prst="rect">
            <a:avLst/>
          </a:prstGeom>
          <a:noFill/>
        </p:spPr>
        <p:txBody>
          <a:bodyPr wrap="none" rtlCol="0">
            <a:spAutoFit/>
          </a:bodyPr>
          <a:lstStyle/>
          <a:p>
            <a:r>
              <a:rPr lang="en-US" sz="2400" dirty="0" smtClean="0"/>
              <a:t>@</a:t>
            </a:r>
            <a:r>
              <a:rPr lang="en-US" sz="2400" dirty="0" err="1" smtClean="0"/>
              <a:t>datacarpentry</a:t>
            </a:r>
            <a:r>
              <a:rPr lang="en-US" sz="2400" dirty="0" smtClean="0"/>
              <a:t> 				@</a:t>
            </a:r>
            <a:r>
              <a:rPr lang="en-US" sz="2400" dirty="0" err="1" smtClean="0"/>
              <a:t>swcarpentry</a:t>
            </a:r>
            <a:endParaRPr lang="en-US" sz="2400" dirty="0" smtClean="0"/>
          </a:p>
          <a:p>
            <a:r>
              <a:rPr lang="en-US" sz="2400" dirty="0" smtClean="0"/>
              <a:t>http://</a:t>
            </a:r>
            <a:r>
              <a:rPr lang="en-US" sz="2400" dirty="0" err="1" smtClean="0"/>
              <a:t>datacarpentry.org</a:t>
            </a:r>
            <a:r>
              <a:rPr lang="en-US" sz="2400" dirty="0" smtClean="0"/>
              <a:t>           http://software-</a:t>
            </a:r>
            <a:r>
              <a:rPr lang="en-US" sz="2400" dirty="0" err="1" smtClean="0"/>
              <a:t>carpentry.org</a:t>
            </a:r>
            <a:endParaRPr lang="en-US" sz="2400" dirty="0"/>
          </a:p>
        </p:txBody>
      </p:sp>
      <p:pic>
        <p:nvPicPr>
          <p:cNvPr id="7" name="Picture 6"/>
          <p:cNvPicPr/>
          <p:nvPr/>
        </p:nvPicPr>
        <p:blipFill>
          <a:blip r:embed="rId4"/>
          <a:stretch/>
        </p:blipFill>
        <p:spPr>
          <a:xfrm>
            <a:off x="6437043" y="203841"/>
            <a:ext cx="1975590" cy="777117"/>
          </a:xfrm>
          <a:prstGeom prst="rect">
            <a:avLst/>
          </a:prstGeom>
          <a:ln>
            <a:noFill/>
          </a:ln>
        </p:spPr>
      </p:pic>
    </p:spTree>
    <p:extLst>
      <p:ext uri="{BB962C8B-B14F-4D97-AF65-F5344CB8AC3E}">
        <p14:creationId xmlns:p14="http://schemas.microsoft.com/office/powerpoint/2010/main" val="12953394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39053" y="2090607"/>
            <a:ext cx="5068641" cy="4186246"/>
          </a:xfrm>
          <a:prstGeom prst="rect">
            <a:avLst/>
          </a:prstGeom>
        </p:spPr>
      </p:pic>
      <p:sp>
        <p:nvSpPr>
          <p:cNvPr id="2" name="Title 1"/>
          <p:cNvSpPr>
            <a:spLocks noGrp="1"/>
          </p:cNvSpPr>
          <p:nvPr>
            <p:ph type="title"/>
          </p:nvPr>
        </p:nvSpPr>
        <p:spPr>
          <a:xfrm>
            <a:off x="286169" y="595706"/>
            <a:ext cx="7791031" cy="1143000"/>
          </a:xfrm>
        </p:spPr>
        <p:txBody>
          <a:bodyPr/>
          <a:lstStyle/>
          <a:p>
            <a:pPr algn="ctr"/>
            <a:r>
              <a:rPr lang="en-US" sz="3600" dirty="0" smtClean="0">
                <a:latin typeface="+mn-lt"/>
              </a:rPr>
              <a:t>Training is a missing piece between </a:t>
            </a:r>
            <a:br>
              <a:rPr lang="en-US" sz="3600" dirty="0" smtClean="0">
                <a:latin typeface="+mn-lt"/>
              </a:rPr>
            </a:br>
            <a:r>
              <a:rPr lang="en-US" sz="3600" dirty="0" smtClean="0">
                <a:latin typeface="+mn-lt"/>
              </a:rPr>
              <a:t>data collection &amp; data-driven discovery</a:t>
            </a:r>
            <a:endParaRPr lang="en-US" sz="3600" dirty="0">
              <a:latin typeface="+mn-lt"/>
            </a:endParaRPr>
          </a:p>
        </p:txBody>
      </p:sp>
      <p:sp>
        <p:nvSpPr>
          <p:cNvPr id="4" name="TextBox 3"/>
          <p:cNvSpPr txBox="1"/>
          <p:nvPr/>
        </p:nvSpPr>
        <p:spPr>
          <a:xfrm>
            <a:off x="5242019" y="3529609"/>
            <a:ext cx="1568785" cy="369332"/>
          </a:xfrm>
          <a:prstGeom prst="rect">
            <a:avLst/>
          </a:prstGeom>
          <a:noFill/>
        </p:spPr>
        <p:txBody>
          <a:bodyPr wrap="square" rtlCol="0">
            <a:spAutoFit/>
          </a:bodyPr>
          <a:lstStyle/>
          <a:p>
            <a:endParaRPr lang="en-US" dirty="0"/>
          </a:p>
        </p:txBody>
      </p:sp>
      <p:sp>
        <p:nvSpPr>
          <p:cNvPr id="5" name="TextBox 4"/>
          <p:cNvSpPr txBox="1"/>
          <p:nvPr/>
        </p:nvSpPr>
        <p:spPr>
          <a:xfrm>
            <a:off x="2480731" y="4208949"/>
            <a:ext cx="1367958" cy="523220"/>
          </a:xfrm>
          <a:prstGeom prst="rect">
            <a:avLst/>
          </a:prstGeom>
          <a:noFill/>
        </p:spPr>
        <p:txBody>
          <a:bodyPr wrap="none" rtlCol="0">
            <a:spAutoFit/>
          </a:bodyPr>
          <a:lstStyle/>
          <a:p>
            <a:r>
              <a:rPr lang="en-US" sz="2800" dirty="0" smtClean="0">
                <a:solidFill>
                  <a:schemeClr val="bg1"/>
                </a:solidFill>
              </a:rPr>
              <a:t>Training</a:t>
            </a:r>
            <a:endParaRPr lang="en-US" sz="2800" dirty="0">
              <a:solidFill>
                <a:schemeClr val="bg1"/>
              </a:solidFill>
            </a:endParaRPr>
          </a:p>
        </p:txBody>
      </p:sp>
      <p:sp>
        <p:nvSpPr>
          <p:cNvPr id="6" name="Title 1"/>
          <p:cNvSpPr txBox="1">
            <a:spLocks/>
          </p:cNvSpPr>
          <p:nvPr/>
        </p:nvSpPr>
        <p:spPr>
          <a:xfrm>
            <a:off x="438569" y="5582253"/>
            <a:ext cx="7791031"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3600" dirty="0" smtClean="0">
                <a:latin typeface="+mn-lt"/>
              </a:rPr>
              <a:t>And in making data available</a:t>
            </a:r>
            <a:endParaRPr lang="en-US" sz="3600" dirty="0">
              <a:latin typeface="+mn-lt"/>
            </a:endParaRPr>
          </a:p>
        </p:txBody>
      </p:sp>
    </p:spTree>
    <p:extLst>
      <p:ext uri="{BB962C8B-B14F-4D97-AF65-F5344CB8AC3E}">
        <p14:creationId xmlns:p14="http://schemas.microsoft.com/office/powerpoint/2010/main" val="31159730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80619"/>
            <a:ext cx="8247004" cy="3931595"/>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407120"/>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1219434" y="1934300"/>
            <a:ext cx="6123342" cy="422310"/>
          </a:xfrm>
          <a:prstGeom prst="rect">
            <a:avLst/>
          </a:prstGeom>
          <a:noFill/>
        </p:spPr>
        <p:txBody>
          <a:bodyPr wrap="none" lIns="82945" tIns="41473" rIns="82945" bIns="41473" rtlCol="0">
            <a:spAutoFit/>
          </a:bodyPr>
          <a:lstStyle/>
          <a:p>
            <a:r>
              <a:rPr lang="en-US" sz="2200" dirty="0"/>
              <a:t>Survey by Bioinformatics Resource Australia – </a:t>
            </a:r>
            <a:r>
              <a:rPr lang="en-US" sz="2200" dirty="0" smtClean="0"/>
              <a:t>EMBL</a:t>
            </a:r>
            <a:endParaRPr lang="en-US" sz="2200" dirty="0"/>
          </a:p>
        </p:txBody>
      </p:sp>
      <p:sp>
        <p:nvSpPr>
          <p:cNvPr id="9" name="TextBox 8"/>
          <p:cNvSpPr txBox="1"/>
          <p:nvPr/>
        </p:nvSpPr>
        <p:spPr>
          <a:xfrm>
            <a:off x="191999" y="179215"/>
            <a:ext cx="7890184" cy="1561084"/>
          </a:xfrm>
          <a:prstGeom prst="rect">
            <a:avLst/>
          </a:prstGeom>
          <a:noFill/>
        </p:spPr>
        <p:txBody>
          <a:bodyPr wrap="square" lIns="82945" tIns="41473" rIns="82945" bIns="41473" rtlCol="0">
            <a:spAutoFit/>
          </a:bodyPr>
          <a:lstStyle/>
          <a:p>
            <a:pPr algn="ctr"/>
            <a:r>
              <a:rPr lang="en-US" sz="3200" dirty="0"/>
              <a:t>Researchers view the major limiting factor in research progress as a lack of expertise in how to handle and analyze </a:t>
            </a:r>
            <a:r>
              <a:rPr lang="en-US" sz="3200" dirty="0" smtClean="0"/>
              <a:t>data</a:t>
            </a:r>
            <a:endParaRPr lang="en-US" sz="3200" dirty="0"/>
          </a:p>
        </p:txBody>
      </p:sp>
      <p:sp>
        <p:nvSpPr>
          <p:cNvPr id="2" name="TextBox 1"/>
          <p:cNvSpPr txBox="1"/>
          <p:nvPr/>
        </p:nvSpPr>
        <p:spPr>
          <a:xfrm>
            <a:off x="3136616" y="6472473"/>
            <a:ext cx="5288627" cy="523220"/>
          </a:xfrm>
          <a:prstGeom prst="rect">
            <a:avLst/>
          </a:prstGeom>
          <a:noFill/>
        </p:spPr>
        <p:txBody>
          <a:bodyPr wrap="none" rtlCol="0">
            <a:spAutoFit/>
          </a:bodyPr>
          <a:lstStyle/>
          <a:p>
            <a:r>
              <a:rPr lang="en-US" sz="1400" dirty="0"/>
              <a:t>http://</a:t>
            </a:r>
            <a:r>
              <a:rPr lang="en-US" sz="1400" dirty="0" err="1"/>
              <a:t>braembl.org.au</a:t>
            </a:r>
            <a:r>
              <a:rPr lang="en-US" sz="1400" dirty="0"/>
              <a:t>/news/braembl-community-survey-report-2013</a:t>
            </a:r>
          </a:p>
          <a:p>
            <a:endParaRPr lang="en-US" sz="1400" dirty="0"/>
          </a:p>
        </p:txBody>
      </p:sp>
    </p:spTree>
    <p:extLst>
      <p:ext uri="{BB962C8B-B14F-4D97-AF65-F5344CB8AC3E}">
        <p14:creationId xmlns:p14="http://schemas.microsoft.com/office/powerpoint/2010/main" val="5811933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2418075"/>
          </a:xfrm>
        </p:spPr>
        <p:txBody>
          <a:bodyPr/>
          <a:lstStyle/>
          <a:p>
            <a:pPr algn="ctr"/>
            <a:r>
              <a:rPr lang="en-US" dirty="0" smtClean="0">
                <a:latin typeface="+mn-lt"/>
              </a:rPr>
              <a:t>Software and Data Carpentry </a:t>
            </a:r>
            <a:br>
              <a:rPr lang="en-US" dirty="0" smtClean="0">
                <a:latin typeface="+mn-lt"/>
              </a:rPr>
            </a:br>
            <a:r>
              <a:rPr lang="en-US" dirty="0" smtClean="0">
                <a:latin typeface="+mn-lt"/>
              </a:rPr>
              <a:t>are filling </a:t>
            </a:r>
            <a:r>
              <a:rPr lang="en-US" dirty="0">
                <a:latin typeface="+mn-lt"/>
              </a:rPr>
              <a:t>t</a:t>
            </a:r>
            <a:r>
              <a:rPr lang="en-US" dirty="0" smtClean="0">
                <a:latin typeface="+mn-lt"/>
              </a:rPr>
              <a:t>hat training gap</a:t>
            </a:r>
            <a:endParaRPr lang="en-US" dirty="0">
              <a:latin typeface="+mn-lt"/>
            </a:endParaRPr>
          </a:p>
        </p:txBody>
      </p:sp>
      <p:sp>
        <p:nvSpPr>
          <p:cNvPr id="3" name="Content Placeholder 2"/>
          <p:cNvSpPr>
            <a:spLocks noGrp="1"/>
          </p:cNvSpPr>
          <p:nvPr>
            <p:ph idx="1"/>
          </p:nvPr>
        </p:nvSpPr>
        <p:spPr>
          <a:xfrm>
            <a:off x="457200" y="2692712"/>
            <a:ext cx="7620000" cy="3876382"/>
          </a:xfrm>
        </p:spPr>
        <p:txBody>
          <a:bodyPr>
            <a:normAutofit/>
          </a:bodyPr>
          <a:lstStyle/>
          <a:p>
            <a:pPr marL="114300" indent="0" algn="ctr">
              <a:buNone/>
            </a:pPr>
            <a:endParaRPr lang="en-US" sz="2800" dirty="0"/>
          </a:p>
          <a:p>
            <a:pPr marL="114300" indent="0" algn="ctr">
              <a:buNone/>
            </a:pPr>
            <a:r>
              <a:rPr lang="en-US" sz="2800" dirty="0" smtClean="0"/>
              <a:t>Our goal is </a:t>
            </a:r>
            <a:r>
              <a:rPr lang="en-US" sz="2800" dirty="0"/>
              <a:t>to provide researchers high-</a:t>
            </a:r>
            <a:r>
              <a:rPr lang="en-US" sz="2800" dirty="0" smtClean="0"/>
              <a:t>quality </a:t>
            </a:r>
          </a:p>
          <a:p>
            <a:pPr marL="114300" indent="0" algn="ctr">
              <a:buNone/>
            </a:pPr>
            <a:r>
              <a:rPr lang="en-US" sz="2800" dirty="0" smtClean="0"/>
              <a:t>training </a:t>
            </a:r>
            <a:r>
              <a:rPr lang="en-US" sz="2800" dirty="0"/>
              <a:t>covering the </a:t>
            </a:r>
            <a:r>
              <a:rPr lang="en-US" sz="2800" dirty="0" smtClean="0"/>
              <a:t>fundamentals and best practices in software development and the full </a:t>
            </a:r>
            <a:r>
              <a:rPr lang="en-US" sz="2800" dirty="0"/>
              <a:t>lifecycle of data-driven research.</a:t>
            </a:r>
          </a:p>
        </p:txBody>
      </p:sp>
    </p:spTree>
    <p:extLst>
      <p:ext uri="{BB962C8B-B14F-4D97-AF65-F5344CB8AC3E}">
        <p14:creationId xmlns:p14="http://schemas.microsoft.com/office/powerpoint/2010/main" val="7707763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p:nvPr/>
        </p:nvPicPr>
        <p:blipFill>
          <a:blip r:embed="rId2"/>
          <a:stretch/>
        </p:blipFill>
        <p:spPr>
          <a:xfrm>
            <a:off x="497664" y="713990"/>
            <a:ext cx="3266275" cy="1320844"/>
          </a:xfrm>
          <a:prstGeom prst="rect">
            <a:avLst/>
          </a:prstGeom>
          <a:ln>
            <a:noFill/>
          </a:ln>
        </p:spPr>
      </p:pic>
      <p:sp>
        <p:nvSpPr>
          <p:cNvPr id="73" name="CustomShape 1"/>
          <p:cNvSpPr/>
          <p:nvPr/>
        </p:nvSpPr>
        <p:spPr>
          <a:xfrm>
            <a:off x="3763938" y="863891"/>
            <a:ext cx="4574869" cy="1314833"/>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pPr algn="r">
              <a:lnSpc>
                <a:spcPct val="100000"/>
              </a:lnSpc>
            </a:pPr>
            <a:r>
              <a:rPr lang="en-US" sz="2200" i="1" dirty="0">
                <a:latin typeface="Arial"/>
              </a:rPr>
              <a:t>We teach basic lab skills</a:t>
            </a:r>
            <a:endParaRPr dirty="0"/>
          </a:p>
          <a:p>
            <a:pPr algn="r">
              <a:lnSpc>
                <a:spcPct val="100000"/>
              </a:lnSpc>
            </a:pPr>
            <a:r>
              <a:rPr lang="en-US" sz="2200" i="1" dirty="0">
                <a:latin typeface="Arial"/>
              </a:rPr>
              <a:t>for scientific computing</a:t>
            </a:r>
            <a:endParaRPr dirty="0"/>
          </a:p>
          <a:p>
            <a:pPr algn="r">
              <a:lnSpc>
                <a:spcPct val="100000"/>
              </a:lnSpc>
            </a:pPr>
            <a:r>
              <a:rPr lang="en-US" sz="2200" i="1" dirty="0">
                <a:latin typeface="Arial"/>
              </a:rPr>
              <a:t>so that researchers can do more</a:t>
            </a:r>
            <a:endParaRPr dirty="0"/>
          </a:p>
          <a:p>
            <a:pPr algn="r">
              <a:lnSpc>
                <a:spcPct val="100000"/>
              </a:lnSpc>
            </a:pPr>
            <a:r>
              <a:rPr lang="en-US" sz="2200" i="1" dirty="0">
                <a:latin typeface="Arial"/>
              </a:rPr>
              <a:t>in less time and with less pain.</a:t>
            </a:r>
            <a:endParaRPr dirty="0"/>
          </a:p>
        </p:txBody>
      </p:sp>
      <p:sp>
        <p:nvSpPr>
          <p:cNvPr id="2" name="TextBox 1"/>
          <p:cNvSpPr txBox="1"/>
          <p:nvPr/>
        </p:nvSpPr>
        <p:spPr>
          <a:xfrm>
            <a:off x="497665" y="3417786"/>
            <a:ext cx="4169007" cy="1776527"/>
          </a:xfrm>
          <a:prstGeom prst="rect">
            <a:avLst/>
          </a:prstGeom>
          <a:noFill/>
        </p:spPr>
        <p:txBody>
          <a:bodyPr wrap="square" lIns="82945" tIns="41473" rIns="82945" bIns="41473" rtlCol="0">
            <a:spAutoFit/>
          </a:bodyPr>
          <a:lstStyle/>
          <a:p>
            <a:r>
              <a:rPr lang="en-US" sz="2200" i="1" dirty="0"/>
              <a:t>Teach basic concepts, skills and tools for working more effectively with data. Workshops are designed for people with little to no prior computational experience. </a:t>
            </a:r>
          </a:p>
        </p:txBody>
      </p:sp>
      <p:pic>
        <p:nvPicPr>
          <p:cNvPr id="3" name="Picture 2" descr="DC1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642" y="3717778"/>
            <a:ext cx="2168057" cy="1360848"/>
          </a:xfrm>
          <a:prstGeom prst="rect">
            <a:avLst/>
          </a:prstGeom>
        </p:spPr>
      </p:pic>
    </p:spTree>
    <p:extLst>
      <p:ext uri="{BB962C8B-B14F-4D97-AF65-F5344CB8AC3E}">
        <p14:creationId xmlns:p14="http://schemas.microsoft.com/office/powerpoint/2010/main" val="30486186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a:ln>
            <a:noFill/>
          </a:ln>
        </p:spPr>
        <p:txBody>
          <a:bodyPr>
            <a:normAutofit fontScale="77500" lnSpcReduction="20000"/>
          </a:bodyPr>
          <a:lstStyle/>
          <a:p>
            <a:pPr>
              <a:buFontTx/>
              <a:buChar char="-"/>
            </a:pPr>
            <a:r>
              <a:rPr lang="en-US" sz="3200" dirty="0" smtClean="0"/>
              <a:t>Developed </a:t>
            </a:r>
            <a:r>
              <a:rPr lang="en-US" sz="3200" dirty="0"/>
              <a:t>by practitioners for practitioners </a:t>
            </a:r>
          </a:p>
          <a:p>
            <a:pPr marL="114300" indent="0">
              <a:buNone/>
            </a:pPr>
            <a:endParaRPr lang="en-US" sz="3200" dirty="0" smtClean="0"/>
          </a:p>
          <a:p>
            <a:pPr>
              <a:buFontTx/>
              <a:buChar char="-"/>
            </a:pPr>
            <a:r>
              <a:rPr lang="en-US" sz="3200" dirty="0" smtClean="0"/>
              <a:t>Identify skills and best practices needed in software development, data management and analysis in given domains</a:t>
            </a:r>
          </a:p>
          <a:p>
            <a:pPr>
              <a:buFontTx/>
              <a:buChar char="-"/>
            </a:pPr>
            <a:endParaRPr lang="en-US" sz="3200" dirty="0" smtClean="0"/>
          </a:p>
          <a:p>
            <a:pPr>
              <a:buFontTx/>
              <a:buChar char="-"/>
            </a:pPr>
            <a:r>
              <a:rPr lang="en-US" sz="3200" dirty="0"/>
              <a:t>Collaboratively and iteratively developed openly licensed (CC-BY) </a:t>
            </a:r>
            <a:r>
              <a:rPr lang="en-US" sz="3200" dirty="0">
                <a:solidFill>
                  <a:schemeClr val="bg2">
                    <a:lumMod val="75000"/>
                  </a:schemeClr>
                </a:solidFill>
              </a:rPr>
              <a:t>training </a:t>
            </a:r>
            <a:r>
              <a:rPr lang="en-US" sz="3200" dirty="0" smtClean="0">
                <a:solidFill>
                  <a:schemeClr val="bg2">
                    <a:lumMod val="75000"/>
                  </a:schemeClr>
                </a:solidFill>
              </a:rPr>
              <a:t>materials </a:t>
            </a:r>
            <a:r>
              <a:rPr lang="en-US" sz="3200" dirty="0" smtClean="0"/>
              <a:t>(all available on </a:t>
            </a:r>
            <a:r>
              <a:rPr lang="en-US" sz="3200" dirty="0" err="1" smtClean="0"/>
              <a:t>github</a:t>
            </a:r>
            <a:r>
              <a:rPr lang="en-US" sz="3200" dirty="0" smtClean="0"/>
              <a:t>)</a:t>
            </a:r>
            <a:endParaRPr lang="en-US" sz="3200" dirty="0">
              <a:solidFill>
                <a:schemeClr val="bg2">
                  <a:lumMod val="75000"/>
                </a:schemeClr>
              </a:solidFill>
            </a:endParaRP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8693599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6640"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Hands-on intensive workshops</a:t>
            </a:r>
            <a:endParaRPr lang="en-US" sz="4000" dirty="0">
              <a:latin typeface="+mn-lt"/>
            </a:endParaRPr>
          </a:p>
        </p:txBody>
      </p:sp>
      <p:sp>
        <p:nvSpPr>
          <p:cNvPr id="17413" name="Rectangle 7"/>
          <p:cNvSpPr>
            <a:spLocks noChangeArrowheads="1"/>
          </p:cNvSpPr>
          <p:nvPr/>
        </p:nvSpPr>
        <p:spPr bwMode="auto">
          <a:xfrm>
            <a:off x="368300" y="1871437"/>
            <a:ext cx="4635500" cy="260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p>
            <a:pPr indent="358738">
              <a:lnSpc>
                <a:spcPct val="150000"/>
              </a:lnSpc>
              <a:buSzPct val="100000"/>
              <a:buFont typeface="Arial" charset="0"/>
              <a:buChar char="•"/>
            </a:pPr>
            <a:r>
              <a:rPr lang="en-US" sz="2200" dirty="0" smtClean="0"/>
              <a:t>Two </a:t>
            </a:r>
            <a:r>
              <a:rPr lang="en-US" sz="2200" dirty="0"/>
              <a:t>days </a:t>
            </a:r>
          </a:p>
          <a:p>
            <a:pPr indent="358738">
              <a:lnSpc>
                <a:spcPct val="150000"/>
              </a:lnSpc>
              <a:buSzPct val="100000"/>
              <a:buFont typeface="Arial" charset="0"/>
              <a:buChar char="•"/>
            </a:pPr>
            <a:r>
              <a:rPr lang="en-US" sz="2200" dirty="0"/>
              <a:t>Hands-on</a:t>
            </a:r>
          </a:p>
          <a:p>
            <a:pPr indent="358738">
              <a:lnSpc>
                <a:spcPct val="150000"/>
              </a:lnSpc>
              <a:buSzPct val="100000"/>
              <a:buFont typeface="Arial" charset="0"/>
              <a:buChar char="•"/>
            </a:pPr>
            <a:r>
              <a:rPr lang="en-US" sz="2200" dirty="0"/>
              <a:t>Qualified instructors</a:t>
            </a:r>
          </a:p>
          <a:p>
            <a:pPr indent="358738">
              <a:lnSpc>
                <a:spcPct val="150000"/>
              </a:lnSpc>
              <a:buSzPct val="100000"/>
              <a:buFont typeface="Arial" charset="0"/>
              <a:buChar char="•"/>
            </a:pPr>
            <a:r>
              <a:rPr lang="en-US" sz="2200" dirty="0"/>
              <a:t>Helpers</a:t>
            </a:r>
          </a:p>
          <a:p>
            <a:pPr indent="358738">
              <a:lnSpc>
                <a:spcPct val="150000"/>
              </a:lnSpc>
              <a:buSzPct val="100000"/>
              <a:buFont typeface="Arial" charset="0"/>
              <a:buChar char="•"/>
            </a:pPr>
            <a:r>
              <a:rPr lang="en-US" sz="2200" dirty="0"/>
              <a:t>Post-it notes! </a:t>
            </a:r>
          </a:p>
        </p:txBody>
      </p:sp>
    </p:spTree>
    <p:extLst>
      <p:ext uri="{BB962C8B-B14F-4D97-AF65-F5344CB8AC3E}">
        <p14:creationId xmlns:p14="http://schemas.microsoft.com/office/powerpoint/2010/main" val="13205081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6640"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Why workshops?</a:t>
            </a:r>
            <a:endParaRPr lang="en-US" sz="4000" dirty="0">
              <a:latin typeface="+mn-lt"/>
            </a:endParaRPr>
          </a:p>
        </p:txBody>
      </p:sp>
      <p:sp>
        <p:nvSpPr>
          <p:cNvPr id="17413" name="Rectangle 7"/>
          <p:cNvSpPr>
            <a:spLocks noChangeArrowheads="1"/>
          </p:cNvSpPr>
          <p:nvPr/>
        </p:nvSpPr>
        <p:spPr bwMode="auto">
          <a:xfrm>
            <a:off x="368300" y="1871437"/>
            <a:ext cx="3701650" cy="361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p>
            <a:pPr indent="358738">
              <a:lnSpc>
                <a:spcPct val="150000"/>
              </a:lnSpc>
              <a:buSzPct val="100000"/>
              <a:buFont typeface="Arial" charset="0"/>
              <a:buChar char="•"/>
            </a:pPr>
            <a:r>
              <a:rPr lang="en-US" sz="2200" dirty="0" smtClean="0"/>
              <a:t>The curriculum is full</a:t>
            </a:r>
            <a:endParaRPr lang="en-US" sz="2200" dirty="0"/>
          </a:p>
          <a:p>
            <a:pPr indent="358738">
              <a:lnSpc>
                <a:spcPct val="150000"/>
              </a:lnSpc>
              <a:buSzPct val="100000"/>
              <a:buFont typeface="Arial" charset="0"/>
              <a:buChar char="•"/>
            </a:pPr>
            <a:r>
              <a:rPr lang="en-US" sz="2200" dirty="0" smtClean="0"/>
              <a:t>Researchers don’t have </a:t>
            </a:r>
          </a:p>
          <a:p>
            <a:pPr>
              <a:lnSpc>
                <a:spcPct val="150000"/>
              </a:lnSpc>
              <a:buSzPct val="100000"/>
            </a:pPr>
            <a:r>
              <a:rPr lang="en-US" sz="2200" dirty="0"/>
              <a:t> </a:t>
            </a:r>
            <a:r>
              <a:rPr lang="en-US" sz="2200" dirty="0" smtClean="0"/>
              <a:t>     much time</a:t>
            </a:r>
          </a:p>
          <a:p>
            <a:pPr marL="342900" indent="-342900">
              <a:lnSpc>
                <a:spcPct val="150000"/>
              </a:lnSpc>
              <a:buSzPct val="100000"/>
              <a:buFont typeface="Arial"/>
              <a:buChar char="•"/>
            </a:pPr>
            <a:r>
              <a:rPr lang="en-US" sz="2200" dirty="0" smtClean="0"/>
              <a:t>Allows for focused attention and collaborative learning</a:t>
            </a:r>
          </a:p>
          <a:p>
            <a:pPr marL="342900" indent="-342900">
              <a:lnSpc>
                <a:spcPct val="150000"/>
              </a:lnSpc>
              <a:buSzPct val="100000"/>
              <a:buFont typeface="Arial"/>
              <a:buChar char="•"/>
            </a:pPr>
            <a:r>
              <a:rPr lang="en-US" sz="2200" dirty="0" smtClean="0"/>
              <a:t>Building a community</a:t>
            </a:r>
            <a:endParaRPr lang="en-US" sz="2200" dirty="0"/>
          </a:p>
        </p:txBody>
      </p:sp>
    </p:spTree>
    <p:extLst>
      <p:ext uri="{BB962C8B-B14F-4D97-AF65-F5344CB8AC3E}">
        <p14:creationId xmlns:p14="http://schemas.microsoft.com/office/powerpoint/2010/main" val="10975981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59" y="486415"/>
            <a:ext cx="1713094" cy="1075276"/>
          </a:xfrm>
          <a:prstGeom prst="rect">
            <a:avLst/>
          </a:prstGeom>
        </p:spPr>
      </p:pic>
      <p:sp>
        <p:nvSpPr>
          <p:cNvPr id="2" name="TextBox 1"/>
          <p:cNvSpPr txBox="1"/>
          <p:nvPr/>
        </p:nvSpPr>
        <p:spPr>
          <a:xfrm>
            <a:off x="2816123" y="405837"/>
            <a:ext cx="5828800" cy="1437973"/>
          </a:xfrm>
          <a:prstGeom prst="rect">
            <a:avLst/>
          </a:prstGeom>
          <a:noFill/>
        </p:spPr>
        <p:txBody>
          <a:bodyPr wrap="square" lIns="82945" tIns="41473" rIns="82945" bIns="41473" rtlCol="0">
            <a:spAutoFit/>
          </a:bodyPr>
          <a:lstStyle/>
          <a:p>
            <a:pPr marL="311045" indent="-311045">
              <a:buFontTx/>
              <a:buChar char="-"/>
            </a:pPr>
            <a:r>
              <a:rPr lang="en-US" sz="2200" dirty="0"/>
              <a:t>Sibling organization of Software Carpentry</a:t>
            </a:r>
          </a:p>
          <a:p>
            <a:pPr marL="311045" indent="-311045">
              <a:buFontTx/>
              <a:buChar char="-"/>
            </a:pPr>
            <a:r>
              <a:rPr lang="en-US" sz="2200" dirty="0"/>
              <a:t>Officially started November, 2014</a:t>
            </a:r>
          </a:p>
          <a:p>
            <a:pPr marL="311045" indent="-311045">
              <a:buFontTx/>
              <a:buChar char="-"/>
            </a:pPr>
            <a:r>
              <a:rPr lang="en-US" sz="2200" dirty="0"/>
              <a:t>Developed </a:t>
            </a:r>
            <a:r>
              <a:rPr lang="en-US" sz="2200" dirty="0" smtClean="0"/>
              <a:t>out of </a:t>
            </a:r>
            <a:r>
              <a:rPr lang="en-US" sz="2200" dirty="0" err="1" smtClean="0"/>
              <a:t>CollabIT</a:t>
            </a:r>
            <a:r>
              <a:rPr lang="en-US" sz="2200" dirty="0" smtClean="0"/>
              <a:t> meeting with </a:t>
            </a:r>
            <a:r>
              <a:rPr lang="en-US" sz="2200" dirty="0"/>
              <a:t>NSF support</a:t>
            </a:r>
          </a:p>
        </p:txBody>
      </p:sp>
      <p:sp>
        <p:nvSpPr>
          <p:cNvPr id="3" name="Rectangle 2"/>
          <p:cNvSpPr/>
          <p:nvPr/>
        </p:nvSpPr>
        <p:spPr>
          <a:xfrm>
            <a:off x="186779" y="1891802"/>
            <a:ext cx="8075630" cy="3777075"/>
          </a:xfrm>
          <a:prstGeom prst="rect">
            <a:avLst/>
          </a:prstGeom>
        </p:spPr>
        <p:txBody>
          <a:bodyPr wrap="square" lIns="82945" tIns="41473" rIns="82945" bIns="41473">
            <a:spAutoFit/>
          </a:bodyPr>
          <a:lstStyle/>
          <a:p>
            <a:r>
              <a:rPr lang="en-US" sz="2400" b="1" u="sng" dirty="0"/>
              <a:t>Curriculum</a:t>
            </a:r>
            <a:endParaRPr lang="en-US" sz="2400" dirty="0"/>
          </a:p>
          <a:p>
            <a:pPr marL="311045" indent="-311045">
              <a:buFont typeface="Arial"/>
              <a:buChar char="•"/>
            </a:pPr>
            <a:r>
              <a:rPr lang="en-US" sz="2400" dirty="0"/>
              <a:t>Focused on data - teaches how to manage and analyze data in an effective and reproducible way.</a:t>
            </a:r>
          </a:p>
          <a:p>
            <a:pPr marL="311045" indent="-311045">
              <a:buFont typeface="Arial"/>
              <a:buChar char="•"/>
            </a:pPr>
            <a:r>
              <a:rPr lang="en-US" sz="2400" dirty="0"/>
              <a:t>Initial focus is on workshops for novices - there are no prerequisites, and no prior knowledge computational experience is assumed.</a:t>
            </a:r>
          </a:p>
          <a:p>
            <a:pPr marL="311045" indent="-311045">
              <a:buFont typeface="Arial"/>
              <a:buChar char="•"/>
            </a:pPr>
            <a:r>
              <a:rPr lang="en-US" sz="2400" dirty="0"/>
              <a:t>Domain specific by design – currently have lessons in biology and are developing lessons for genomics, geosciences and social sciences.</a:t>
            </a:r>
          </a:p>
          <a:p>
            <a:pPr marL="311045" indent="-311045">
              <a:buFont typeface="Arial"/>
              <a:buChar char="•"/>
            </a:pPr>
            <a:endParaRPr lang="en-US" sz="2400" b="1" u="sng" dirty="0"/>
          </a:p>
        </p:txBody>
      </p:sp>
      <p:sp>
        <p:nvSpPr>
          <p:cNvPr id="5" name="TextBox 4"/>
          <p:cNvSpPr txBox="1"/>
          <p:nvPr/>
        </p:nvSpPr>
        <p:spPr>
          <a:xfrm>
            <a:off x="422401" y="5484724"/>
            <a:ext cx="8222522" cy="753865"/>
          </a:xfrm>
          <a:prstGeom prst="rect">
            <a:avLst/>
          </a:prstGeom>
          <a:noFill/>
        </p:spPr>
        <p:txBody>
          <a:bodyPr wrap="square" lIns="82945" tIns="41473" rIns="82945" bIns="41473" rtlCol="0">
            <a:spAutoFit/>
          </a:bodyPr>
          <a:lstStyle/>
          <a:p>
            <a:r>
              <a:rPr lang="en-US" sz="2200" dirty="0"/>
              <a:t>Planning 24 workshops in 2015 and the development of materials in more domains and for more advanced data analysis topics. </a:t>
            </a:r>
          </a:p>
        </p:txBody>
      </p:sp>
    </p:spTree>
    <p:extLst>
      <p:ext uri="{BB962C8B-B14F-4D97-AF65-F5344CB8AC3E}">
        <p14:creationId xmlns:p14="http://schemas.microsoft.com/office/powerpoint/2010/main" val="125348864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59" y="486415"/>
            <a:ext cx="1713094" cy="1075276"/>
          </a:xfrm>
          <a:prstGeom prst="rect">
            <a:avLst/>
          </a:prstGeom>
        </p:spPr>
      </p:pic>
      <p:sp>
        <p:nvSpPr>
          <p:cNvPr id="3" name="Rectangle 2"/>
          <p:cNvSpPr/>
          <p:nvPr/>
        </p:nvSpPr>
        <p:spPr>
          <a:xfrm>
            <a:off x="505093" y="1662751"/>
            <a:ext cx="7966049" cy="4392628"/>
          </a:xfrm>
          <a:prstGeom prst="rect">
            <a:avLst/>
          </a:prstGeom>
        </p:spPr>
        <p:txBody>
          <a:bodyPr wrap="square" lIns="82945" tIns="41473" rIns="82945" bIns="41473">
            <a:spAutoFit/>
          </a:bodyPr>
          <a:lstStyle/>
          <a:p>
            <a:r>
              <a:rPr lang="en-US" sz="2800" b="1" u="sng" dirty="0" smtClean="0"/>
              <a:t>Curriculum</a:t>
            </a:r>
          </a:p>
          <a:p>
            <a:endParaRPr lang="en-US" sz="2800" dirty="0"/>
          </a:p>
          <a:p>
            <a:pPr marL="311045" indent="-311045">
              <a:buFont typeface="Arial"/>
              <a:buChar char="•"/>
            </a:pPr>
            <a:r>
              <a:rPr lang="en-US" sz="2800" dirty="0" smtClean="0"/>
              <a:t>Data organization in spreadsheets</a:t>
            </a:r>
          </a:p>
          <a:p>
            <a:pPr marL="311045" indent="-311045">
              <a:buFont typeface="Arial"/>
              <a:buChar char="•"/>
            </a:pPr>
            <a:r>
              <a:rPr lang="en-US" sz="2800" dirty="0" smtClean="0"/>
              <a:t>Data cleaning in </a:t>
            </a:r>
            <a:r>
              <a:rPr lang="en-US" sz="2800" dirty="0" err="1" smtClean="0"/>
              <a:t>OpenRefine</a:t>
            </a:r>
            <a:endParaRPr lang="en-US" sz="2800" dirty="0" smtClean="0"/>
          </a:p>
          <a:p>
            <a:pPr marL="311045" indent="-311045">
              <a:buFont typeface="Arial"/>
              <a:buChar char="•"/>
            </a:pPr>
            <a:r>
              <a:rPr lang="en-US" sz="2800" dirty="0" smtClean="0"/>
              <a:t>Introduction to data analysis and visualization in R or Python</a:t>
            </a:r>
          </a:p>
          <a:p>
            <a:pPr marL="311045" indent="-311045">
              <a:buFont typeface="Arial"/>
              <a:buChar char="•"/>
            </a:pPr>
            <a:r>
              <a:rPr lang="en-US" sz="2800" dirty="0" smtClean="0"/>
              <a:t>SQL for data management</a:t>
            </a:r>
          </a:p>
          <a:p>
            <a:pPr marL="311045" indent="-311045">
              <a:buFont typeface="Arial"/>
              <a:buChar char="•"/>
            </a:pPr>
            <a:r>
              <a:rPr lang="en-US" sz="2800" dirty="0" smtClean="0"/>
              <a:t>Text mining in R or Python</a:t>
            </a:r>
          </a:p>
          <a:p>
            <a:pPr marL="311045" indent="-311045">
              <a:buFont typeface="Arial"/>
              <a:buChar char="•"/>
            </a:pPr>
            <a:r>
              <a:rPr lang="en-US" sz="2800" dirty="0" smtClean="0"/>
              <a:t>Introduction to cloud computing</a:t>
            </a:r>
          </a:p>
          <a:p>
            <a:pPr marL="311045" indent="-311045">
              <a:buFont typeface="Arial"/>
              <a:buChar char="•"/>
            </a:pPr>
            <a:endParaRPr lang="en-US" sz="2800" dirty="0"/>
          </a:p>
        </p:txBody>
      </p:sp>
    </p:spTree>
    <p:extLst>
      <p:ext uri="{BB962C8B-B14F-4D97-AF65-F5344CB8AC3E}">
        <p14:creationId xmlns:p14="http://schemas.microsoft.com/office/powerpoint/2010/main" val="347789305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32"/>
            <a:ext cx="7620000" cy="1143000"/>
          </a:xfrm>
        </p:spPr>
        <p:txBody>
          <a:bodyPr/>
          <a:lstStyle/>
          <a:p>
            <a:pPr algn="ctr"/>
            <a:r>
              <a:rPr lang="en-US" dirty="0" smtClean="0">
                <a:latin typeface="+mn-lt"/>
              </a:rPr>
              <a:t>Software Carpentry</a:t>
            </a:r>
            <a:endParaRPr lang="en-US" dirty="0">
              <a:latin typeface="+mn-lt"/>
            </a:endParaRPr>
          </a:p>
        </p:txBody>
      </p:sp>
      <p:sp>
        <p:nvSpPr>
          <p:cNvPr id="4" name="CustomShape 2"/>
          <p:cNvSpPr/>
          <p:nvPr/>
        </p:nvSpPr>
        <p:spPr>
          <a:xfrm>
            <a:off x="3717025" y="2302450"/>
            <a:ext cx="4230144" cy="1523426"/>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r>
              <a:rPr lang="en-US" sz="2200" b="1" u="sng" dirty="0" smtClean="0">
                <a:latin typeface="Arial"/>
              </a:rPr>
              <a:t>Since January 2013</a:t>
            </a:r>
          </a:p>
          <a:p>
            <a:r>
              <a:rPr lang="en-US" sz="2400" dirty="0" smtClean="0"/>
              <a:t>sc</a:t>
            </a:r>
            <a:r>
              <a:rPr lang="en-US" sz="2200" dirty="0" smtClean="0">
                <a:latin typeface="Arial"/>
              </a:rPr>
              <a:t>aled to teach </a:t>
            </a:r>
          </a:p>
          <a:p>
            <a:pPr marL="285750" indent="-285750">
              <a:lnSpc>
                <a:spcPct val="100000"/>
              </a:lnSpc>
              <a:buSzPct val="45000"/>
              <a:buFontTx/>
              <a:buChar char="-"/>
            </a:pPr>
            <a:endParaRPr dirty="0"/>
          </a:p>
        </p:txBody>
      </p:sp>
      <p:pic>
        <p:nvPicPr>
          <p:cNvPr id="6" name="Picture 5"/>
          <p:cNvPicPr/>
          <p:nvPr/>
        </p:nvPicPr>
        <p:blipFill>
          <a:blip r:embed="rId3"/>
          <a:stretch/>
        </p:blipFill>
        <p:spPr>
          <a:xfrm>
            <a:off x="266380" y="2486939"/>
            <a:ext cx="3082643" cy="2011113"/>
          </a:xfrm>
          <a:prstGeom prst="rect">
            <a:avLst/>
          </a:prstGeom>
          <a:ln>
            <a:noFill/>
          </a:ln>
        </p:spPr>
      </p:pic>
      <p:sp>
        <p:nvSpPr>
          <p:cNvPr id="7" name="TextShape 4"/>
          <p:cNvSpPr txBox="1"/>
          <p:nvPr/>
        </p:nvSpPr>
        <p:spPr>
          <a:xfrm>
            <a:off x="125580" y="4804601"/>
            <a:ext cx="3340619" cy="286742"/>
          </a:xfrm>
          <a:prstGeom prst="rect">
            <a:avLst/>
          </a:prstGeom>
          <a:noFill/>
          <a:ln>
            <a:noFill/>
          </a:ln>
        </p:spPr>
        <p:txBody>
          <a:bodyPr lIns="81639" tIns="40820" rIns="81639" bIns="40820"/>
          <a:lstStyle/>
          <a:p>
            <a:r>
              <a:rPr lang="en-US" sz="1500" i="1" dirty="0">
                <a:latin typeface="Arial"/>
              </a:rPr>
              <a:t>North </a:t>
            </a:r>
            <a:r>
              <a:rPr lang="en-US" sz="1500" i="1" dirty="0" smtClean="0">
                <a:latin typeface="Arial"/>
              </a:rPr>
              <a:t>American </a:t>
            </a:r>
            <a:r>
              <a:rPr lang="en-US" sz="1500" i="1" dirty="0">
                <a:latin typeface="Arial"/>
              </a:rPr>
              <a:t>Workshops 2012-2014</a:t>
            </a:r>
            <a:endParaRPr dirty="0"/>
          </a:p>
        </p:txBody>
      </p:sp>
      <p:pic>
        <p:nvPicPr>
          <p:cNvPr id="8" name="Picture 7"/>
          <p:cNvPicPr/>
          <p:nvPr/>
        </p:nvPicPr>
        <p:blipFill>
          <a:blip r:embed="rId4"/>
          <a:stretch/>
        </p:blipFill>
        <p:spPr>
          <a:xfrm>
            <a:off x="414720" y="1177732"/>
            <a:ext cx="2147444" cy="1071177"/>
          </a:xfrm>
          <a:prstGeom prst="rect">
            <a:avLst/>
          </a:prstGeom>
          <a:ln>
            <a:noFill/>
          </a:ln>
        </p:spPr>
      </p:pic>
      <p:sp>
        <p:nvSpPr>
          <p:cNvPr id="16" name="Rectangle 15"/>
          <p:cNvSpPr/>
          <p:nvPr/>
        </p:nvSpPr>
        <p:spPr>
          <a:xfrm>
            <a:off x="3234198" y="1455134"/>
            <a:ext cx="4422906" cy="461665"/>
          </a:xfrm>
          <a:prstGeom prst="rect">
            <a:avLst/>
          </a:prstGeom>
        </p:spPr>
        <p:txBody>
          <a:bodyPr wrap="none">
            <a:spAutoFit/>
          </a:bodyPr>
          <a:lstStyle/>
          <a:p>
            <a:r>
              <a:rPr lang="en-US" sz="2400" b="1" dirty="0">
                <a:latin typeface="Arial"/>
              </a:rPr>
              <a:t>Greg Wilson founded in </a:t>
            </a:r>
            <a:r>
              <a:rPr lang="en-US" sz="2400" b="1" dirty="0" smtClean="0">
                <a:latin typeface="Arial"/>
              </a:rPr>
              <a:t>1998</a:t>
            </a:r>
          </a:p>
        </p:txBody>
      </p:sp>
      <p:sp>
        <p:nvSpPr>
          <p:cNvPr id="17" name="TextBox 16"/>
          <p:cNvSpPr txBox="1"/>
          <p:nvPr/>
        </p:nvSpPr>
        <p:spPr>
          <a:xfrm>
            <a:off x="3717025" y="3481162"/>
            <a:ext cx="4585600" cy="1323439"/>
          </a:xfrm>
          <a:prstGeom prst="rect">
            <a:avLst/>
          </a:prstGeom>
          <a:noFill/>
        </p:spPr>
        <p:txBody>
          <a:bodyPr wrap="square" rtlCol="0">
            <a:spAutoFit/>
          </a:bodyPr>
          <a:lstStyle/>
          <a:p>
            <a:pPr marL="342900" indent="-342900">
              <a:buFont typeface="Arial"/>
              <a:buChar char="•"/>
            </a:pPr>
            <a:r>
              <a:rPr lang="en-US" sz="2000" dirty="0">
                <a:latin typeface="Arial"/>
              </a:rPr>
              <a:t>Over 270 two-day workshops</a:t>
            </a:r>
            <a:endParaRPr lang="en-US" sz="2000" dirty="0"/>
          </a:p>
          <a:p>
            <a:pPr marL="342900" indent="-342900">
              <a:lnSpc>
                <a:spcPct val="100000"/>
              </a:lnSpc>
              <a:buSzPct val="45000"/>
              <a:buFont typeface="Arial"/>
              <a:buChar char="•"/>
            </a:pPr>
            <a:r>
              <a:rPr lang="en-US" sz="2000" dirty="0">
                <a:latin typeface="Arial"/>
              </a:rPr>
              <a:t>For over 8300 learners</a:t>
            </a:r>
            <a:endParaRPr lang="en-US" sz="2000" dirty="0"/>
          </a:p>
          <a:p>
            <a:pPr marL="342900" indent="-342900">
              <a:lnSpc>
                <a:spcPct val="100000"/>
              </a:lnSpc>
              <a:buSzPct val="45000"/>
              <a:buFont typeface="Arial"/>
              <a:buChar char="•"/>
            </a:pPr>
            <a:r>
              <a:rPr lang="en-US" sz="2000" dirty="0">
                <a:latin typeface="Arial"/>
              </a:rPr>
              <a:t>Taught by over 200 volunteers</a:t>
            </a:r>
            <a:endParaRPr lang="en-US" sz="2000" dirty="0"/>
          </a:p>
          <a:p>
            <a:pPr marL="342900" indent="-342900">
              <a:lnSpc>
                <a:spcPct val="100000"/>
              </a:lnSpc>
              <a:buSzPct val="45000"/>
              <a:buFont typeface="Arial"/>
              <a:buChar char="•"/>
            </a:pPr>
            <a:r>
              <a:rPr lang="en-US" sz="2000" dirty="0">
                <a:latin typeface="Arial"/>
              </a:rPr>
              <a:t>In over 20 </a:t>
            </a:r>
            <a:r>
              <a:rPr lang="en-US" sz="2000" dirty="0" smtClean="0">
                <a:latin typeface="Arial"/>
              </a:rPr>
              <a:t>countries</a:t>
            </a:r>
            <a:endParaRPr lang="en-US" sz="2000" dirty="0">
              <a:latin typeface="Arial"/>
            </a:endParaRPr>
          </a:p>
        </p:txBody>
      </p:sp>
      <p:sp>
        <p:nvSpPr>
          <p:cNvPr id="19" name="TextBox 18"/>
          <p:cNvSpPr txBox="1"/>
          <p:nvPr/>
        </p:nvSpPr>
        <p:spPr>
          <a:xfrm>
            <a:off x="1291919" y="5619750"/>
            <a:ext cx="6785281" cy="707886"/>
          </a:xfrm>
          <a:prstGeom prst="rect">
            <a:avLst/>
          </a:prstGeom>
          <a:noFill/>
        </p:spPr>
        <p:txBody>
          <a:bodyPr wrap="none" rtlCol="0">
            <a:spAutoFit/>
          </a:bodyPr>
          <a:lstStyle/>
          <a:p>
            <a:r>
              <a:rPr lang="en-US" sz="2000" dirty="0">
                <a:latin typeface="Arial"/>
              </a:rPr>
              <a:t>Now its own non-profit the Software Carpentry Foundation</a:t>
            </a:r>
          </a:p>
          <a:p>
            <a:endParaRPr lang="en-US" sz="2000" dirty="0"/>
          </a:p>
        </p:txBody>
      </p:sp>
    </p:spTree>
    <p:extLst>
      <p:ext uri="{BB962C8B-B14F-4D97-AF65-F5344CB8AC3E}">
        <p14:creationId xmlns:p14="http://schemas.microsoft.com/office/powerpoint/2010/main" val="21720330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69875" y="1838325"/>
            <a:ext cx="8166100" cy="3911600"/>
          </a:xfrm>
          <a:prstGeom prst="rect">
            <a:avLst/>
          </a:prstGeom>
        </p:spPr>
      </p:pic>
      <p:sp>
        <p:nvSpPr>
          <p:cNvPr id="10" name="TextBox 9"/>
          <p:cNvSpPr txBox="1"/>
          <p:nvPr/>
        </p:nvSpPr>
        <p:spPr>
          <a:xfrm>
            <a:off x="5238750" y="6397625"/>
            <a:ext cx="3006277" cy="369332"/>
          </a:xfrm>
          <a:prstGeom prst="rect">
            <a:avLst/>
          </a:prstGeom>
          <a:noFill/>
        </p:spPr>
        <p:txBody>
          <a:bodyPr wrap="none" rtlCol="0">
            <a:spAutoFit/>
          </a:bodyPr>
          <a:lstStyle/>
          <a:p>
            <a:r>
              <a:rPr lang="en-US" dirty="0" smtClean="0"/>
              <a:t>Image: http://</a:t>
            </a:r>
            <a:r>
              <a:rPr lang="en-US" dirty="0" err="1" smtClean="0"/>
              <a:t>widerplanet.org</a:t>
            </a:r>
            <a:endParaRPr lang="en-US" dirty="0"/>
          </a:p>
        </p:txBody>
      </p:sp>
      <p:sp>
        <p:nvSpPr>
          <p:cNvPr id="11" name="TextBox 10"/>
          <p:cNvSpPr txBox="1"/>
          <p:nvPr/>
        </p:nvSpPr>
        <p:spPr>
          <a:xfrm>
            <a:off x="809625" y="496242"/>
            <a:ext cx="7276351" cy="523220"/>
          </a:xfrm>
          <a:prstGeom prst="rect">
            <a:avLst/>
          </a:prstGeom>
          <a:noFill/>
        </p:spPr>
        <p:txBody>
          <a:bodyPr wrap="none" rtlCol="0">
            <a:spAutoFit/>
          </a:bodyPr>
          <a:lstStyle/>
          <a:p>
            <a:r>
              <a:rPr lang="en-US" sz="2800" dirty="0" smtClean="0"/>
              <a:t>Data is increasing in volume, velocity and variety</a:t>
            </a:r>
            <a:endParaRPr lang="en-US" sz="2800" dirty="0"/>
          </a:p>
        </p:txBody>
      </p:sp>
    </p:spTree>
    <p:extLst>
      <p:ext uri="{BB962C8B-B14F-4D97-AF65-F5344CB8AC3E}">
        <p14:creationId xmlns:p14="http://schemas.microsoft.com/office/powerpoint/2010/main" val="37370569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4703" y="2243690"/>
            <a:ext cx="7065689" cy="2669079"/>
          </a:xfrm>
          <a:prstGeom prst="rect">
            <a:avLst/>
          </a:prstGeom>
        </p:spPr>
        <p:txBody>
          <a:bodyPr wrap="square" lIns="82945" tIns="41473" rIns="82945" bIns="41473">
            <a:spAutoFit/>
          </a:bodyPr>
          <a:lstStyle/>
          <a:p>
            <a:r>
              <a:rPr lang="en-US" sz="2800" b="1" u="sng" dirty="0" smtClean="0"/>
              <a:t>Curriculum</a:t>
            </a:r>
          </a:p>
          <a:p>
            <a:endParaRPr lang="en-US" sz="2800" dirty="0"/>
          </a:p>
          <a:p>
            <a:pPr marL="311045" indent="-311045">
              <a:buFont typeface="Arial"/>
              <a:buChar char="•"/>
            </a:pPr>
            <a:r>
              <a:rPr lang="en-US" sz="2800" dirty="0" smtClean="0"/>
              <a:t>Command line</a:t>
            </a:r>
          </a:p>
          <a:p>
            <a:pPr marL="311045" indent="-311045">
              <a:buFont typeface="Arial"/>
              <a:buChar char="•"/>
            </a:pPr>
            <a:r>
              <a:rPr lang="en-US" sz="2800" dirty="0" smtClean="0"/>
              <a:t>Software development best practices in R, Python or MATLAB</a:t>
            </a:r>
          </a:p>
          <a:p>
            <a:pPr marL="311045" indent="-311045">
              <a:buFont typeface="Arial"/>
              <a:buChar char="•"/>
            </a:pPr>
            <a:r>
              <a:rPr lang="en-US" sz="2800" dirty="0" err="1" smtClean="0"/>
              <a:t>Github</a:t>
            </a:r>
            <a:r>
              <a:rPr lang="en-US" sz="2800" dirty="0" smtClean="0"/>
              <a:t> for version control</a:t>
            </a:r>
            <a:endParaRPr lang="en-US" sz="2800" dirty="0"/>
          </a:p>
        </p:txBody>
      </p:sp>
      <p:pic>
        <p:nvPicPr>
          <p:cNvPr id="4" name="Picture 3"/>
          <p:cNvPicPr/>
          <p:nvPr/>
        </p:nvPicPr>
        <p:blipFill>
          <a:blip r:embed="rId2"/>
          <a:stretch/>
        </p:blipFill>
        <p:spPr>
          <a:xfrm>
            <a:off x="414720" y="611669"/>
            <a:ext cx="2147444" cy="1071177"/>
          </a:xfrm>
          <a:prstGeom prst="rect">
            <a:avLst/>
          </a:prstGeom>
          <a:ln>
            <a:noFill/>
          </a:ln>
        </p:spPr>
      </p:pic>
    </p:spTree>
    <p:extLst>
      <p:ext uri="{BB962C8B-B14F-4D97-AF65-F5344CB8AC3E}">
        <p14:creationId xmlns:p14="http://schemas.microsoft.com/office/powerpoint/2010/main" val="292383676"/>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414720" y="611669"/>
            <a:ext cx="2147444" cy="1071177"/>
          </a:xfrm>
          <a:prstGeom prst="rect">
            <a:avLst/>
          </a:prstGeom>
          <a:ln>
            <a:noFill/>
          </a:ln>
        </p:spPr>
      </p:pic>
      <p:pic>
        <p:nvPicPr>
          <p:cNvPr id="5" name="Picture 4" descr="DC1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6653" y="657566"/>
            <a:ext cx="1713094" cy="1075276"/>
          </a:xfrm>
          <a:prstGeom prst="rect">
            <a:avLst/>
          </a:prstGeom>
        </p:spPr>
      </p:pic>
      <p:sp>
        <p:nvSpPr>
          <p:cNvPr id="7" name="Title 1"/>
          <p:cNvSpPr>
            <a:spLocks noGrp="1"/>
          </p:cNvSpPr>
          <p:nvPr>
            <p:ph type="title"/>
          </p:nvPr>
        </p:nvSpPr>
        <p:spPr>
          <a:xfrm>
            <a:off x="457200" y="2141177"/>
            <a:ext cx="7620000" cy="1143000"/>
          </a:xfrm>
        </p:spPr>
        <p:txBody>
          <a:bodyPr/>
          <a:lstStyle/>
          <a:p>
            <a:pPr algn="ctr"/>
            <a:r>
              <a:rPr lang="en-US" dirty="0" smtClean="0">
                <a:latin typeface="+mn-lt"/>
              </a:rPr>
              <a:t>Lessons</a:t>
            </a:r>
            <a:endParaRPr lang="en-US" dirty="0">
              <a:latin typeface="+mn-lt"/>
            </a:endParaRPr>
          </a:p>
        </p:txBody>
      </p:sp>
    </p:spTree>
    <p:extLst>
      <p:ext uri="{BB962C8B-B14F-4D97-AF65-F5344CB8AC3E}">
        <p14:creationId xmlns:p14="http://schemas.microsoft.com/office/powerpoint/2010/main" val="35686345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Software &amp;Data Carpentry workshops</a:t>
            </a:r>
            <a:endParaRPr lang="en-US" dirty="0">
              <a:latin typeface="+mn-lt"/>
            </a:endParaRPr>
          </a:p>
        </p:txBody>
      </p:sp>
      <p:sp>
        <p:nvSpPr>
          <p:cNvPr id="3" name="Content Placeholder 2"/>
          <p:cNvSpPr>
            <a:spLocks noGrp="1"/>
          </p:cNvSpPr>
          <p:nvPr>
            <p:ph idx="1"/>
          </p:nvPr>
        </p:nvSpPr>
        <p:spPr>
          <a:xfrm>
            <a:off x="457200" y="1600199"/>
            <a:ext cx="7620000" cy="3146425"/>
          </a:xfrm>
        </p:spPr>
        <p:txBody>
          <a:bodyPr>
            <a:normAutofit/>
          </a:bodyPr>
          <a:lstStyle/>
          <a:p>
            <a:pPr marL="114300" indent="0">
              <a:buNone/>
            </a:pPr>
            <a:r>
              <a:rPr lang="en-US" sz="2800" dirty="0" smtClean="0"/>
              <a:t>Goals:</a:t>
            </a:r>
          </a:p>
          <a:p>
            <a:pPr marL="114300" indent="0">
              <a:buNone/>
            </a:pPr>
            <a:r>
              <a:rPr lang="en-US" sz="2800" dirty="0" smtClean="0"/>
              <a:t>We can’t teach everything in two days, but the goal is to teach foundational skills to reduce the activation energy for getting started and to know what’s possible</a:t>
            </a:r>
          </a:p>
          <a:p>
            <a:pPr marL="114300" indent="0">
              <a:buNone/>
            </a:pPr>
            <a:endParaRPr lang="en-US" sz="2800" dirty="0" smtClean="0"/>
          </a:p>
          <a:p>
            <a:pPr marL="114300" indent="0">
              <a:buNone/>
            </a:pPr>
            <a:endParaRPr lang="en-US" sz="2800" dirty="0"/>
          </a:p>
          <a:p>
            <a:pPr marL="114300" indent="0">
              <a:buNone/>
            </a:pPr>
            <a:endParaRPr lang="en-US" sz="2400" dirty="0"/>
          </a:p>
          <a:p>
            <a:pPr marL="114300" indent="0">
              <a:buNone/>
            </a:pPr>
            <a:endParaRPr lang="en-US" sz="2400" dirty="0" smtClean="0"/>
          </a:p>
          <a:p>
            <a:pPr marL="114300" indent="0">
              <a:buNone/>
            </a:pPr>
            <a:endParaRPr lang="en-US" sz="2800" dirty="0"/>
          </a:p>
        </p:txBody>
      </p:sp>
    </p:spTree>
    <p:extLst>
      <p:ext uri="{BB962C8B-B14F-4D97-AF65-F5344CB8AC3E}">
        <p14:creationId xmlns:p14="http://schemas.microsoft.com/office/powerpoint/2010/main" val="9626276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Demand is high</a:t>
            </a:r>
            <a:endParaRPr lang="en-US" dirty="0">
              <a:latin typeface="+mn-lt"/>
            </a:endParaRPr>
          </a:p>
        </p:txBody>
      </p:sp>
      <p:sp>
        <p:nvSpPr>
          <p:cNvPr id="3" name="Content Placeholder 2"/>
          <p:cNvSpPr>
            <a:spLocks noGrp="1"/>
          </p:cNvSpPr>
          <p:nvPr>
            <p:ph idx="1"/>
          </p:nvPr>
        </p:nvSpPr>
        <p:spPr/>
        <p:txBody>
          <a:bodyPr>
            <a:normAutofit lnSpcReduction="10000"/>
          </a:bodyPr>
          <a:lstStyle/>
          <a:p>
            <a:pPr marL="114300" indent="0">
              <a:buNone/>
            </a:pPr>
            <a:r>
              <a:rPr lang="en-US" sz="3200" dirty="0" smtClean="0"/>
              <a:t>Workshops internationally</a:t>
            </a:r>
          </a:p>
          <a:p>
            <a:pPr marL="114300" indent="0">
              <a:buNone/>
            </a:pPr>
            <a:endParaRPr lang="en-US" sz="3200" dirty="0"/>
          </a:p>
          <a:p>
            <a:pPr marL="114300" indent="0">
              <a:buNone/>
            </a:pPr>
            <a:r>
              <a:rPr lang="en-US" sz="3200" dirty="0" smtClean="0"/>
              <a:t>Started in November, 2014; since Jan 2015 have taught 10 workshops and have more than 24 scheduled for this year</a:t>
            </a:r>
          </a:p>
          <a:p>
            <a:pPr marL="114300" indent="0">
              <a:buNone/>
            </a:pPr>
            <a:endParaRPr lang="en-US" sz="3200" dirty="0"/>
          </a:p>
          <a:p>
            <a:pPr marL="114300" indent="0">
              <a:buNone/>
            </a:pPr>
            <a:r>
              <a:rPr lang="en-US" sz="3200" dirty="0" smtClean="0"/>
              <a:t>Interest from broad domains – biology, genomics, social science, digital humanities, libraries, geosciences</a:t>
            </a:r>
            <a:endParaRPr lang="en-US" sz="3200" dirty="0"/>
          </a:p>
        </p:txBody>
      </p:sp>
    </p:spTree>
    <p:extLst>
      <p:ext uri="{BB962C8B-B14F-4D97-AF65-F5344CB8AC3E}">
        <p14:creationId xmlns:p14="http://schemas.microsoft.com/office/powerpoint/2010/main" val="40860331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People are learning things!</a:t>
            </a:r>
            <a:endParaRPr lang="en-US" dirty="0">
              <a:latin typeface="+mn-lt"/>
            </a:endParaRPr>
          </a:p>
        </p:txBody>
      </p:sp>
      <p:pic>
        <p:nvPicPr>
          <p:cNvPr id="6" name="Picture 5" descr="bw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9" y="2905125"/>
            <a:ext cx="3762125" cy="2920999"/>
          </a:xfrm>
          <a:prstGeom prst="rect">
            <a:avLst/>
          </a:prstGeom>
        </p:spPr>
      </p:pic>
      <p:sp>
        <p:nvSpPr>
          <p:cNvPr id="7" name="TextBox 6"/>
          <p:cNvSpPr txBox="1"/>
          <p:nvPr/>
        </p:nvSpPr>
        <p:spPr>
          <a:xfrm>
            <a:off x="904875" y="1796960"/>
            <a:ext cx="2682875" cy="923330"/>
          </a:xfrm>
          <a:prstGeom prst="rect">
            <a:avLst/>
          </a:prstGeom>
          <a:noFill/>
        </p:spPr>
        <p:txBody>
          <a:bodyPr wrap="square" rtlCol="0">
            <a:spAutoFit/>
          </a:bodyPr>
          <a:lstStyle/>
          <a:p>
            <a:r>
              <a:rPr lang="en-US" dirty="0" smtClean="0"/>
              <a:t>Level </a:t>
            </a:r>
            <a:r>
              <a:rPr lang="en-US" dirty="0"/>
              <a:t>of </a:t>
            </a:r>
            <a:r>
              <a:rPr lang="en-US" dirty="0" smtClean="0"/>
              <a:t>data </a:t>
            </a:r>
            <a:r>
              <a:rPr lang="en-US" dirty="0"/>
              <a:t>management and analysis skills prior to the workshop</a:t>
            </a:r>
          </a:p>
        </p:txBody>
      </p:sp>
      <p:pic>
        <p:nvPicPr>
          <p:cNvPr id="8" name="Picture 7" descr="aws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73" y="2905126"/>
            <a:ext cx="3655805" cy="2838450"/>
          </a:xfrm>
          <a:prstGeom prst="rect">
            <a:avLst/>
          </a:prstGeom>
        </p:spPr>
      </p:pic>
      <p:sp>
        <p:nvSpPr>
          <p:cNvPr id="9" name="TextBox 8"/>
          <p:cNvSpPr txBox="1"/>
          <p:nvPr/>
        </p:nvSpPr>
        <p:spPr>
          <a:xfrm>
            <a:off x="4810125" y="1762125"/>
            <a:ext cx="3141353" cy="923330"/>
          </a:xfrm>
          <a:prstGeom prst="rect">
            <a:avLst/>
          </a:prstGeom>
          <a:noFill/>
        </p:spPr>
        <p:txBody>
          <a:bodyPr wrap="square" rtlCol="0">
            <a:spAutoFit/>
          </a:bodyPr>
          <a:lstStyle/>
          <a:p>
            <a:r>
              <a:rPr lang="en-US" dirty="0" smtClean="0"/>
              <a:t>Rate </a:t>
            </a:r>
            <a:r>
              <a:rPr lang="en-US" dirty="0"/>
              <a:t>your level of data management and analysis skills </a:t>
            </a:r>
            <a:r>
              <a:rPr lang="en-US" dirty="0" smtClean="0"/>
              <a:t> </a:t>
            </a:r>
            <a:r>
              <a:rPr lang="en-US" dirty="0"/>
              <a:t>following  the workshop</a:t>
            </a:r>
          </a:p>
        </p:txBody>
      </p:sp>
    </p:spTree>
    <p:extLst>
      <p:ext uri="{BB962C8B-B14F-4D97-AF65-F5344CB8AC3E}">
        <p14:creationId xmlns:p14="http://schemas.microsoft.com/office/powerpoint/2010/main" val="10827613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07 at 1.5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5700"/>
            <a:ext cx="9144000" cy="1981951"/>
          </a:xfrm>
          <a:prstGeom prst="rect">
            <a:avLst/>
          </a:prstGeom>
        </p:spPr>
      </p:pic>
      <p:sp>
        <p:nvSpPr>
          <p:cNvPr id="5" name="Title 1"/>
          <p:cNvSpPr>
            <a:spLocks noGrp="1"/>
          </p:cNvSpPr>
          <p:nvPr>
            <p:ph type="title"/>
          </p:nvPr>
        </p:nvSpPr>
        <p:spPr>
          <a:xfrm>
            <a:off x="457200" y="274638"/>
            <a:ext cx="7620000" cy="1143000"/>
          </a:xfrm>
        </p:spPr>
        <p:txBody>
          <a:bodyPr/>
          <a:lstStyle/>
          <a:p>
            <a:pPr algn="ctr"/>
            <a:r>
              <a:rPr lang="en-US" dirty="0" smtClean="0">
                <a:latin typeface="+mn-lt"/>
              </a:rPr>
              <a:t>People are learning things!</a:t>
            </a:r>
            <a:endParaRPr lang="en-US" dirty="0">
              <a:latin typeface="+mn-lt"/>
            </a:endParaRPr>
          </a:p>
        </p:txBody>
      </p:sp>
      <p:sp>
        <p:nvSpPr>
          <p:cNvPr id="6" name="TextBox 5"/>
          <p:cNvSpPr txBox="1"/>
          <p:nvPr/>
        </p:nvSpPr>
        <p:spPr>
          <a:xfrm>
            <a:off x="127000" y="1853168"/>
            <a:ext cx="7268561" cy="369332"/>
          </a:xfrm>
          <a:prstGeom prst="rect">
            <a:avLst/>
          </a:prstGeom>
          <a:noFill/>
        </p:spPr>
        <p:txBody>
          <a:bodyPr wrap="none" rtlCol="0">
            <a:spAutoFit/>
          </a:bodyPr>
          <a:lstStyle/>
          <a:p>
            <a:r>
              <a:rPr lang="en-US" dirty="0"/>
              <a:t>Compared to before the workshop, I have a better understanding of how to</a:t>
            </a:r>
          </a:p>
        </p:txBody>
      </p:sp>
    </p:spTree>
    <p:extLst>
      <p:ext uri="{BB962C8B-B14F-4D97-AF65-F5344CB8AC3E}">
        <p14:creationId xmlns:p14="http://schemas.microsoft.com/office/powerpoint/2010/main" val="2450491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They feel the workshop </a:t>
            </a:r>
            <a:br>
              <a:rPr lang="en-US" dirty="0" smtClean="0">
                <a:latin typeface="+mn-lt"/>
              </a:rPr>
            </a:br>
            <a:r>
              <a:rPr lang="en-US" dirty="0" smtClean="0">
                <a:latin typeface="+mn-lt"/>
              </a:rPr>
              <a:t>was worthwhile</a:t>
            </a:r>
            <a:endParaRPr lang="en-US" dirty="0">
              <a:latin typeface="+mn-lt"/>
            </a:endParaRPr>
          </a:p>
        </p:txBody>
      </p:sp>
      <p:sp>
        <p:nvSpPr>
          <p:cNvPr id="3" name="Content Placeholder 2"/>
          <p:cNvSpPr>
            <a:spLocks noGrp="1"/>
          </p:cNvSpPr>
          <p:nvPr>
            <p:ph idx="1"/>
          </p:nvPr>
        </p:nvSpPr>
        <p:spPr>
          <a:xfrm>
            <a:off x="457200" y="1758950"/>
            <a:ext cx="7823200" cy="641350"/>
          </a:xfrm>
        </p:spPr>
        <p:txBody>
          <a:bodyPr/>
          <a:lstStyle/>
          <a:p>
            <a:pPr marL="114300" indent="0">
              <a:buNone/>
            </a:pPr>
            <a:r>
              <a:rPr lang="en-US" dirty="0" smtClean="0"/>
              <a:t>How much practical knowledge did you gain from this workshop?</a:t>
            </a:r>
            <a:endParaRPr lang="en-US" dirty="0"/>
          </a:p>
        </p:txBody>
      </p:sp>
      <p:pic>
        <p:nvPicPr>
          <p:cNvPr id="4" name="Picture 3" descr="Screen Shot 2015-05-07 at 1.56.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25" y="2241550"/>
            <a:ext cx="6540500" cy="1409700"/>
          </a:xfrm>
          <a:prstGeom prst="rect">
            <a:avLst/>
          </a:prstGeom>
        </p:spPr>
      </p:pic>
      <p:sp>
        <p:nvSpPr>
          <p:cNvPr id="5" name="TextBox 4"/>
          <p:cNvSpPr txBox="1"/>
          <p:nvPr/>
        </p:nvSpPr>
        <p:spPr>
          <a:xfrm>
            <a:off x="2238375" y="4030959"/>
            <a:ext cx="3754729" cy="400110"/>
          </a:xfrm>
          <a:prstGeom prst="rect">
            <a:avLst/>
          </a:prstGeom>
          <a:noFill/>
        </p:spPr>
        <p:txBody>
          <a:bodyPr wrap="none" rtlCol="0">
            <a:spAutoFit/>
          </a:bodyPr>
          <a:lstStyle/>
          <a:p>
            <a:r>
              <a:rPr lang="en-US" sz="2000" dirty="0" smtClean="0"/>
              <a:t>This workshop was worth my time</a:t>
            </a:r>
            <a:endParaRPr lang="en-US" sz="2000" dirty="0"/>
          </a:p>
        </p:txBody>
      </p:sp>
      <p:pic>
        <p:nvPicPr>
          <p:cNvPr id="6" name="Picture 5" descr="Screen Shot 2015-05-07 at 1.57.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5" y="4470400"/>
            <a:ext cx="6667500" cy="2082800"/>
          </a:xfrm>
          <a:prstGeom prst="rect">
            <a:avLst/>
          </a:prstGeom>
        </p:spPr>
      </p:pic>
    </p:spTree>
    <p:extLst>
      <p:ext uri="{BB962C8B-B14F-4D97-AF65-F5344CB8AC3E}">
        <p14:creationId xmlns:p14="http://schemas.microsoft.com/office/powerpoint/2010/main" val="32240590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Thoughts on data best practices</a:t>
            </a:r>
            <a:endParaRPr lang="en-US" dirty="0">
              <a:latin typeface="+mn-lt"/>
            </a:endParaRPr>
          </a:p>
        </p:txBody>
      </p:sp>
      <p:pic>
        <p:nvPicPr>
          <p:cNvPr id="4" name="Picture 3" descr="Screen Shot 2015-05-07 at 2.02.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7300"/>
            <a:ext cx="9144000" cy="1792406"/>
          </a:xfrm>
          <a:prstGeom prst="rect">
            <a:avLst/>
          </a:prstGeom>
        </p:spPr>
      </p:pic>
      <p:sp>
        <p:nvSpPr>
          <p:cNvPr id="5" name="TextBox 4"/>
          <p:cNvSpPr txBox="1"/>
          <p:nvPr/>
        </p:nvSpPr>
        <p:spPr>
          <a:xfrm>
            <a:off x="123825" y="2047875"/>
            <a:ext cx="6436077" cy="369332"/>
          </a:xfrm>
          <a:prstGeom prst="rect">
            <a:avLst/>
          </a:prstGeom>
          <a:noFill/>
        </p:spPr>
        <p:txBody>
          <a:bodyPr wrap="none" rtlCol="0">
            <a:spAutoFit/>
          </a:bodyPr>
          <a:lstStyle/>
          <a:p>
            <a:r>
              <a:rPr lang="en-US" dirty="0"/>
              <a:t>Please rate your level of agreement with the following statements </a:t>
            </a:r>
          </a:p>
        </p:txBody>
      </p:sp>
    </p:spTree>
    <p:extLst>
      <p:ext uri="{BB962C8B-B14F-4D97-AF65-F5344CB8AC3E}">
        <p14:creationId xmlns:p14="http://schemas.microsoft.com/office/powerpoint/2010/main" val="20535209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p:txBody>
          <a:bodyPr>
            <a:normAutofit fontScale="85000" lnSpcReduction="10000"/>
          </a:bodyPr>
          <a:lstStyle/>
          <a:p>
            <a:pPr>
              <a:buFontTx/>
              <a:buChar char="-"/>
            </a:pPr>
            <a:r>
              <a:rPr lang="en-US" sz="3200" dirty="0"/>
              <a:t>Developed by practitioners for practitioners </a:t>
            </a:r>
          </a:p>
          <a:p>
            <a:pPr marL="114300" indent="0">
              <a:buNone/>
            </a:pPr>
            <a:endParaRPr lang="en-US" sz="3200" dirty="0" smtClean="0"/>
          </a:p>
          <a:p>
            <a:pPr>
              <a:buFontTx/>
              <a:buChar char="-"/>
            </a:pPr>
            <a:r>
              <a:rPr lang="en-US" sz="3200" dirty="0" smtClean="0"/>
              <a:t>Identify skill needs in data management and analysis in given domains</a:t>
            </a:r>
          </a:p>
          <a:p>
            <a:pPr>
              <a:buFontTx/>
              <a:buChar char="-"/>
            </a:pPr>
            <a:endParaRPr lang="en-US" sz="3200" dirty="0" smtClean="0"/>
          </a:p>
          <a:p>
            <a:pPr>
              <a:buFontTx/>
              <a:buChar char="-"/>
            </a:pPr>
            <a:r>
              <a:rPr lang="en-US" sz="3200" dirty="0" smtClean="0"/>
              <a:t>Collaboratively and iteratively developed openly licensed (CC-BY) </a:t>
            </a:r>
            <a:r>
              <a:rPr lang="en-US" sz="3200" dirty="0" smtClean="0">
                <a:solidFill>
                  <a:schemeClr val="bg2">
                    <a:lumMod val="75000"/>
                  </a:schemeClr>
                </a:solidFill>
              </a:rPr>
              <a:t>training materials </a:t>
            </a: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a:t>
            </a:r>
            <a:r>
              <a:rPr lang="en-US" sz="3200" dirty="0" smtClean="0">
                <a:solidFill>
                  <a:srgbClr val="3366FF"/>
                </a:solidFill>
              </a:rPr>
              <a:t>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770581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628"/>
            <a:ext cx="7620000" cy="1143000"/>
          </a:xfrm>
        </p:spPr>
        <p:txBody>
          <a:bodyPr/>
          <a:lstStyle/>
          <a:p>
            <a:pPr algn="ctr"/>
            <a:r>
              <a:rPr lang="en-US" dirty="0" smtClean="0">
                <a:latin typeface="+mn-lt"/>
              </a:rPr>
              <a:t>Software Carpentry Foundation</a:t>
            </a:r>
            <a:br>
              <a:rPr lang="en-US" dirty="0" smtClean="0">
                <a:latin typeface="+mn-lt"/>
              </a:rPr>
            </a:br>
            <a:r>
              <a:rPr lang="en-US" dirty="0" smtClean="0">
                <a:latin typeface="+mn-lt"/>
              </a:rPr>
              <a:t>train the trainers</a:t>
            </a:r>
            <a:endParaRPr lang="en-US" dirty="0">
              <a:latin typeface="+mn-lt"/>
            </a:endParaRPr>
          </a:p>
        </p:txBody>
      </p:sp>
      <p:sp>
        <p:nvSpPr>
          <p:cNvPr id="5" name="Rectangle 4"/>
          <p:cNvSpPr/>
          <p:nvPr/>
        </p:nvSpPr>
        <p:spPr>
          <a:xfrm>
            <a:off x="755429" y="2110652"/>
            <a:ext cx="7134446" cy="2246769"/>
          </a:xfrm>
          <a:prstGeom prst="rect">
            <a:avLst/>
          </a:prstGeom>
        </p:spPr>
        <p:txBody>
          <a:bodyPr wrap="square">
            <a:spAutoFit/>
          </a:bodyPr>
          <a:lstStyle/>
          <a:p>
            <a:r>
              <a:rPr lang="en-US" sz="2800" dirty="0" smtClean="0"/>
              <a:t>Can become an instructor by going through the train the trainers program</a:t>
            </a:r>
          </a:p>
          <a:p>
            <a:endParaRPr lang="en-US" sz="2800" dirty="0"/>
          </a:p>
          <a:p>
            <a:r>
              <a:rPr lang="en-US" sz="2800" dirty="0" smtClean="0"/>
              <a:t>Associated with being a SCF Partner or Affiliate</a:t>
            </a:r>
          </a:p>
          <a:p>
            <a:endParaRPr lang="en-US" sz="2800" dirty="0"/>
          </a:p>
        </p:txBody>
      </p:sp>
    </p:spTree>
    <p:extLst>
      <p:ext uri="{BB962C8B-B14F-4D97-AF65-F5344CB8AC3E}">
        <p14:creationId xmlns:p14="http://schemas.microsoft.com/office/powerpoint/2010/main" val="5338780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Large scale data is being generated in all domains</a:t>
            </a:r>
            <a:endParaRPr lang="en-US"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66362" y="4634312"/>
              <a:ext cx="1702736" cy="591039"/>
            </a:xfrm>
            <a:prstGeom prst="rect">
              <a:avLst/>
            </a:prstGeom>
            <a:noFill/>
          </p:spPr>
          <p:txBody>
            <a:bodyPr wrap="none" rtlCol="0">
              <a:spAutoFit/>
            </a:bodyPr>
            <a:lstStyle/>
            <a:p>
              <a:r>
                <a:rPr lang="en-US" sz="2800" dirty="0" smtClean="0"/>
                <a:t>Genomics</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03597" y="4634312"/>
              <a:ext cx="1428268" cy="591039"/>
            </a:xfrm>
            <a:prstGeom prst="rect">
              <a:avLst/>
            </a:prstGeom>
            <a:noFill/>
          </p:spPr>
          <p:txBody>
            <a:bodyPr wrap="none" rtlCol="0">
              <a:spAutoFit/>
            </a:bodyPr>
            <a:lstStyle/>
            <a:p>
              <a:r>
                <a:rPr lang="en-US" sz="2800" dirty="0" smtClean="0"/>
                <a:t>Satellite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92892" y="4634312"/>
              <a:ext cx="1849681" cy="591039"/>
            </a:xfrm>
            <a:prstGeom prst="rect">
              <a:avLst/>
            </a:prstGeom>
            <a:noFill/>
          </p:spPr>
          <p:txBody>
            <a:bodyPr wrap="none" rtlCol="0">
              <a:spAutoFit/>
            </a:bodyPr>
            <a:lstStyle/>
            <a:p>
              <a:r>
                <a:rPr lang="en-US" sz="2800" dirty="0" smtClean="0"/>
                <a:t>Digital text</a:t>
              </a:r>
              <a:endParaRPr lang="en-US" sz="2800" dirty="0"/>
            </a:p>
          </p:txBody>
        </p:sp>
      </p:grpSp>
    </p:spTree>
    <p:extLst>
      <p:ext uri="{BB962C8B-B14F-4D97-AF65-F5344CB8AC3E}">
        <p14:creationId xmlns:p14="http://schemas.microsoft.com/office/powerpoint/2010/main" val="11894175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Hackathons</a:t>
            </a:r>
            <a:r>
              <a:rPr lang="en-US" dirty="0" smtClean="0">
                <a:latin typeface="+mn-lt"/>
              </a:rPr>
              <a:t> to develop lessons</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pPr>
              <a:buFontTx/>
              <a:buChar char="-"/>
            </a:pPr>
            <a:r>
              <a:rPr lang="en-US" sz="2800" dirty="0" smtClean="0"/>
              <a:t>Genomics </a:t>
            </a:r>
          </a:p>
          <a:p>
            <a:pPr marL="114300" indent="0">
              <a:buNone/>
            </a:pPr>
            <a:r>
              <a:rPr lang="en-US" sz="2800" dirty="0" smtClean="0"/>
              <a:t>project organization, command line, cloud</a:t>
            </a:r>
          </a:p>
          <a:p>
            <a:pPr marL="114300" indent="0">
              <a:buNone/>
            </a:pPr>
            <a:r>
              <a:rPr lang="en-US" sz="2800" dirty="0" smtClean="0"/>
              <a:t>computing, using bioinformatics tools, data analysis and visualization</a:t>
            </a:r>
          </a:p>
          <a:p>
            <a:pPr marL="114300" indent="0">
              <a:buNone/>
            </a:pPr>
            <a:r>
              <a:rPr lang="en-US" sz="2800" dirty="0" smtClean="0"/>
              <a:t>- CSHL, </a:t>
            </a:r>
            <a:r>
              <a:rPr lang="en-US" sz="2800" dirty="0" err="1" smtClean="0"/>
              <a:t>iPlant</a:t>
            </a:r>
            <a:r>
              <a:rPr lang="en-US" sz="2800" dirty="0" smtClean="0"/>
              <a:t>, SESYNC, </a:t>
            </a:r>
            <a:r>
              <a:rPr lang="en-US" sz="2800" dirty="0" err="1" smtClean="0"/>
              <a:t>iDigBio</a:t>
            </a:r>
            <a:endParaRPr lang="en-US" sz="2800" dirty="0" smtClean="0"/>
          </a:p>
          <a:p>
            <a:pPr marL="114300" indent="0">
              <a:buNone/>
            </a:pPr>
            <a:endParaRPr lang="en-US" sz="2800" dirty="0"/>
          </a:p>
          <a:p>
            <a:pPr>
              <a:buFontTx/>
              <a:buChar char="-"/>
            </a:pPr>
            <a:r>
              <a:rPr lang="en-US" sz="2800" dirty="0" smtClean="0"/>
              <a:t>Geospatial data</a:t>
            </a:r>
          </a:p>
          <a:p>
            <a:pPr marL="114300" indent="0">
              <a:buNone/>
            </a:pPr>
            <a:r>
              <a:rPr lang="en-US" sz="2800" dirty="0" smtClean="0"/>
              <a:t>Working with geospatial data</a:t>
            </a:r>
          </a:p>
          <a:p>
            <a:pPr marL="114300" indent="0">
              <a:buNone/>
            </a:pPr>
            <a:r>
              <a:rPr lang="en-US" sz="2800" dirty="0" err="1" smtClean="0"/>
              <a:t>Hackathon</a:t>
            </a:r>
            <a:r>
              <a:rPr lang="en-US" sz="2800" dirty="0" smtClean="0"/>
              <a:t> at NEON – Sept/Oct (Leah </a:t>
            </a:r>
            <a:r>
              <a:rPr lang="en-US" sz="2800" dirty="0" err="1" smtClean="0"/>
              <a:t>Wasser</a:t>
            </a:r>
            <a:r>
              <a:rPr lang="en-US" sz="2800" dirty="0" smtClean="0"/>
              <a:t>)</a:t>
            </a:r>
          </a:p>
          <a:p>
            <a:pPr marL="114300" indent="0">
              <a:buNone/>
            </a:pPr>
            <a:endParaRPr lang="en-US" sz="2800" dirty="0"/>
          </a:p>
          <a:p>
            <a:pPr>
              <a:buFontTx/>
              <a:buChar char="-"/>
            </a:pPr>
            <a:r>
              <a:rPr lang="en-US" sz="2800" dirty="0" smtClean="0"/>
              <a:t>Social sciences</a:t>
            </a:r>
          </a:p>
          <a:p>
            <a:pPr marL="114300" indent="0">
              <a:buNone/>
            </a:pPr>
            <a:r>
              <a:rPr lang="en-US" sz="2800" dirty="0" smtClean="0"/>
              <a:t>Working with data from social sciences</a:t>
            </a:r>
          </a:p>
          <a:p>
            <a:pPr marL="114300" indent="0">
              <a:buNone/>
            </a:pPr>
            <a:r>
              <a:rPr lang="en-US" sz="2800" dirty="0" err="1" smtClean="0"/>
              <a:t>Hackathon</a:t>
            </a:r>
            <a:r>
              <a:rPr lang="en-US" sz="2800" dirty="0" smtClean="0"/>
              <a:t> at Berkeley – July (</a:t>
            </a:r>
            <a:r>
              <a:rPr lang="en-US" sz="2800" dirty="0" err="1" smtClean="0"/>
              <a:t>Dav</a:t>
            </a:r>
            <a:r>
              <a:rPr lang="en-US" sz="2800" dirty="0" smtClean="0"/>
              <a:t> Clark)</a:t>
            </a:r>
          </a:p>
          <a:p>
            <a:pPr marL="114300" indent="0">
              <a:buNone/>
            </a:pPr>
            <a:endParaRPr lang="en-US" sz="2800" dirty="0"/>
          </a:p>
        </p:txBody>
      </p:sp>
    </p:spTree>
    <p:extLst>
      <p:ext uri="{BB962C8B-B14F-4D97-AF65-F5344CB8AC3E}">
        <p14:creationId xmlns:p14="http://schemas.microsoft.com/office/powerpoint/2010/main" val="37405020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39053" y="2090607"/>
            <a:ext cx="5068641" cy="4186246"/>
          </a:xfrm>
          <a:prstGeom prst="rect">
            <a:avLst/>
          </a:prstGeom>
        </p:spPr>
      </p:pic>
      <p:sp>
        <p:nvSpPr>
          <p:cNvPr id="2" name="Title 1"/>
          <p:cNvSpPr>
            <a:spLocks noGrp="1"/>
          </p:cNvSpPr>
          <p:nvPr>
            <p:ph type="title"/>
          </p:nvPr>
        </p:nvSpPr>
        <p:spPr>
          <a:xfrm>
            <a:off x="286169" y="595706"/>
            <a:ext cx="7791031" cy="1143000"/>
          </a:xfrm>
        </p:spPr>
        <p:txBody>
          <a:bodyPr/>
          <a:lstStyle/>
          <a:p>
            <a:pPr algn="ctr"/>
            <a:r>
              <a:rPr lang="en-US" sz="3600" dirty="0" smtClean="0">
                <a:latin typeface="+mn-lt"/>
              </a:rPr>
              <a:t>Training is a missing piece between </a:t>
            </a:r>
            <a:br>
              <a:rPr lang="en-US" sz="3600" dirty="0" smtClean="0">
                <a:latin typeface="+mn-lt"/>
              </a:rPr>
            </a:br>
            <a:r>
              <a:rPr lang="en-US" sz="3600" dirty="0" smtClean="0">
                <a:latin typeface="+mn-lt"/>
              </a:rPr>
              <a:t>data collection &amp; data-driven discovery</a:t>
            </a:r>
            <a:endParaRPr lang="en-US" sz="3600" dirty="0">
              <a:latin typeface="+mn-lt"/>
            </a:endParaRPr>
          </a:p>
        </p:txBody>
      </p:sp>
      <p:sp>
        <p:nvSpPr>
          <p:cNvPr id="4" name="TextBox 3"/>
          <p:cNvSpPr txBox="1"/>
          <p:nvPr/>
        </p:nvSpPr>
        <p:spPr>
          <a:xfrm>
            <a:off x="5242019" y="3529609"/>
            <a:ext cx="1568785" cy="369332"/>
          </a:xfrm>
          <a:prstGeom prst="rect">
            <a:avLst/>
          </a:prstGeom>
          <a:noFill/>
        </p:spPr>
        <p:txBody>
          <a:bodyPr wrap="square" rtlCol="0">
            <a:spAutoFit/>
          </a:bodyPr>
          <a:lstStyle/>
          <a:p>
            <a:endParaRPr lang="en-US" dirty="0"/>
          </a:p>
        </p:txBody>
      </p:sp>
      <p:sp>
        <p:nvSpPr>
          <p:cNvPr id="5" name="TextBox 4"/>
          <p:cNvSpPr txBox="1"/>
          <p:nvPr/>
        </p:nvSpPr>
        <p:spPr>
          <a:xfrm>
            <a:off x="2480731" y="4208949"/>
            <a:ext cx="1367958" cy="523220"/>
          </a:xfrm>
          <a:prstGeom prst="rect">
            <a:avLst/>
          </a:prstGeom>
          <a:noFill/>
        </p:spPr>
        <p:txBody>
          <a:bodyPr wrap="none" rtlCol="0">
            <a:spAutoFit/>
          </a:bodyPr>
          <a:lstStyle/>
          <a:p>
            <a:r>
              <a:rPr lang="en-US" sz="2800" dirty="0" smtClean="0">
                <a:solidFill>
                  <a:schemeClr val="bg1"/>
                </a:solidFill>
              </a:rPr>
              <a:t>Training</a:t>
            </a:r>
            <a:endParaRPr lang="en-US" sz="2800" dirty="0">
              <a:solidFill>
                <a:schemeClr val="bg1"/>
              </a:solidFill>
            </a:endParaRPr>
          </a:p>
        </p:txBody>
      </p:sp>
      <p:sp>
        <p:nvSpPr>
          <p:cNvPr id="6" name="Title 1"/>
          <p:cNvSpPr txBox="1">
            <a:spLocks/>
          </p:cNvSpPr>
          <p:nvPr/>
        </p:nvSpPr>
        <p:spPr>
          <a:xfrm>
            <a:off x="438569" y="5582253"/>
            <a:ext cx="7791031"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3600" dirty="0" smtClean="0">
                <a:latin typeface="+mn-lt"/>
              </a:rPr>
              <a:t>And in making data available</a:t>
            </a:r>
            <a:endParaRPr lang="en-US" sz="3600" dirty="0">
              <a:latin typeface="+mn-lt"/>
            </a:endParaRPr>
          </a:p>
        </p:txBody>
      </p:sp>
    </p:spTree>
    <p:extLst>
      <p:ext uri="{BB962C8B-B14F-4D97-AF65-F5344CB8AC3E}">
        <p14:creationId xmlns:p14="http://schemas.microsoft.com/office/powerpoint/2010/main" val="103850152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4912" y="337506"/>
            <a:ext cx="7620000" cy="1143000"/>
          </a:xfrm>
        </p:spPr>
        <p:txBody>
          <a:bodyPr/>
          <a:lstStyle/>
          <a:p>
            <a:pPr algn="ctr"/>
            <a:r>
              <a:rPr lang="en-US" sz="4800" dirty="0" smtClean="0">
                <a:latin typeface="+mn-lt"/>
              </a:rPr>
              <a:t>PLOS Data Availability Policy</a:t>
            </a:r>
            <a:endParaRPr lang="en-US" sz="4800" dirty="0">
              <a:latin typeface="+mn-lt"/>
            </a:endParaRPr>
          </a:p>
        </p:txBody>
      </p:sp>
      <p:sp>
        <p:nvSpPr>
          <p:cNvPr id="6" name="TextBox 5"/>
          <p:cNvSpPr txBox="1"/>
          <p:nvPr/>
        </p:nvSpPr>
        <p:spPr>
          <a:xfrm>
            <a:off x="314353" y="2870114"/>
            <a:ext cx="7792318" cy="3108544"/>
          </a:xfrm>
          <a:prstGeom prst="rect">
            <a:avLst/>
          </a:prstGeom>
          <a:noFill/>
        </p:spPr>
        <p:txBody>
          <a:bodyPr wrap="square" rtlCol="0">
            <a:spAutoFit/>
          </a:bodyPr>
          <a:lstStyle/>
          <a:p>
            <a:pPr algn="ctr"/>
            <a:r>
              <a:rPr lang="en-US" sz="2800" dirty="0"/>
              <a:t>PLOS journals require authors to make all data underlying the findings described in their manuscript fully available without restriction, with rare exception</a:t>
            </a:r>
            <a:r>
              <a:rPr lang="en-US" sz="2800" dirty="0" smtClean="0"/>
              <a:t>.</a:t>
            </a:r>
          </a:p>
          <a:p>
            <a:pPr algn="ctr"/>
            <a:endParaRPr lang="en-US" sz="2800" dirty="0"/>
          </a:p>
          <a:p>
            <a:pPr algn="ctr"/>
            <a:r>
              <a:rPr lang="en-US" sz="2800" dirty="0" smtClean="0"/>
              <a:t>Data should </a:t>
            </a:r>
            <a:r>
              <a:rPr lang="en-US" sz="2800" dirty="0"/>
              <a:t>be “should be deposited in an appropriate public </a:t>
            </a:r>
            <a:r>
              <a:rPr lang="en-US" sz="2800" dirty="0" smtClean="0"/>
              <a:t>repository”</a:t>
            </a:r>
            <a:endParaRPr lang="en-US" sz="2800" dirty="0"/>
          </a:p>
        </p:txBody>
      </p:sp>
      <p:sp>
        <p:nvSpPr>
          <p:cNvPr id="7" name="TextBox 6"/>
          <p:cNvSpPr txBox="1"/>
          <p:nvPr/>
        </p:nvSpPr>
        <p:spPr>
          <a:xfrm>
            <a:off x="1786716" y="1757420"/>
            <a:ext cx="4980851" cy="646331"/>
          </a:xfrm>
          <a:prstGeom prst="rect">
            <a:avLst/>
          </a:prstGeom>
          <a:noFill/>
        </p:spPr>
        <p:txBody>
          <a:bodyPr wrap="none" rtlCol="0">
            <a:spAutoFit/>
          </a:bodyPr>
          <a:lstStyle/>
          <a:p>
            <a:endParaRPr lang="en-US" dirty="0" smtClean="0"/>
          </a:p>
          <a:p>
            <a:r>
              <a:rPr lang="en-US" dirty="0" smtClean="0"/>
              <a:t>http</a:t>
            </a:r>
            <a:r>
              <a:rPr lang="en-US" dirty="0"/>
              <a:t>://</a:t>
            </a:r>
            <a:r>
              <a:rPr lang="en-US" dirty="0" err="1"/>
              <a:t>journals.plos.org</a:t>
            </a:r>
            <a:r>
              <a:rPr lang="en-US" dirty="0"/>
              <a:t>/</a:t>
            </a:r>
            <a:r>
              <a:rPr lang="en-US" dirty="0" err="1"/>
              <a:t>plosone</a:t>
            </a:r>
            <a:r>
              <a:rPr lang="en-US" dirty="0"/>
              <a:t>/s/data-availability</a:t>
            </a:r>
          </a:p>
        </p:txBody>
      </p:sp>
    </p:spTree>
    <p:extLst>
      <p:ext uri="{BB962C8B-B14F-4D97-AF65-F5344CB8AC3E}">
        <p14:creationId xmlns:p14="http://schemas.microsoft.com/office/powerpoint/2010/main" val="2683749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2775"/>
            <a:ext cx="7620000" cy="4938771"/>
          </a:xfrm>
        </p:spPr>
        <p:txBody>
          <a:bodyPr>
            <a:normAutofit/>
          </a:bodyPr>
          <a:lstStyle/>
          <a:p>
            <a:r>
              <a:rPr lang="en-US" dirty="0" smtClean="0"/>
              <a:t>Question for the audience: </a:t>
            </a:r>
          </a:p>
          <a:p>
            <a:pPr marL="114300" indent="0">
              <a:buNone/>
            </a:pPr>
            <a:r>
              <a:rPr lang="en-US" dirty="0" smtClean="0"/>
              <a:t>Is this a challenge that you’ve seen?</a:t>
            </a:r>
          </a:p>
          <a:p>
            <a:pPr marL="114300" indent="0">
              <a:buNone/>
            </a:pPr>
            <a:endParaRPr lang="en-US" dirty="0"/>
          </a:p>
          <a:p>
            <a:pPr marL="114300" indent="0">
              <a:buNone/>
            </a:pPr>
            <a:r>
              <a:rPr lang="en-US" sz="2400" b="1" dirty="0" smtClean="0"/>
              <a:t>Challenges:</a:t>
            </a:r>
          </a:p>
          <a:p>
            <a:pPr>
              <a:buFontTx/>
              <a:buChar char="-"/>
            </a:pPr>
            <a:r>
              <a:rPr lang="en-US" sz="2400" dirty="0" smtClean="0"/>
              <a:t>Project organization – knowing where files are, having kept track of metadata</a:t>
            </a:r>
          </a:p>
          <a:p>
            <a:pPr>
              <a:buFontTx/>
              <a:buChar char="-"/>
            </a:pPr>
            <a:r>
              <a:rPr lang="en-US" sz="2400" dirty="0" smtClean="0"/>
              <a:t>Data organization – organizing data in a way that is computer readable and follows standard practice and data formats</a:t>
            </a:r>
          </a:p>
          <a:p>
            <a:pPr>
              <a:buFontTx/>
              <a:buChar char="-"/>
            </a:pPr>
            <a:r>
              <a:rPr lang="en-US" sz="2400" dirty="0" smtClean="0"/>
              <a:t>Data deposition – knowing how to interact with the repositories, sign up, upload, which one to use, what are file type and size limits </a:t>
            </a:r>
          </a:p>
        </p:txBody>
      </p:sp>
      <p:sp>
        <p:nvSpPr>
          <p:cNvPr id="4" name="Title 1"/>
          <p:cNvSpPr>
            <a:spLocks noGrp="1"/>
          </p:cNvSpPr>
          <p:nvPr>
            <p:ph type="title"/>
          </p:nvPr>
        </p:nvSpPr>
        <p:spPr>
          <a:xfrm>
            <a:off x="594912" y="337506"/>
            <a:ext cx="7620000" cy="1143000"/>
          </a:xfrm>
        </p:spPr>
        <p:txBody>
          <a:bodyPr/>
          <a:lstStyle/>
          <a:p>
            <a:pPr algn="ctr"/>
            <a:r>
              <a:rPr lang="en-US" sz="4800" dirty="0" smtClean="0">
                <a:latin typeface="+mn-lt"/>
              </a:rPr>
              <a:t>How do people know how to deposit their data?</a:t>
            </a:r>
            <a:endParaRPr lang="en-US" sz="4800" dirty="0">
              <a:latin typeface="+mn-lt"/>
            </a:endParaRPr>
          </a:p>
        </p:txBody>
      </p:sp>
    </p:spTree>
    <p:extLst>
      <p:ext uri="{BB962C8B-B14F-4D97-AF65-F5344CB8AC3E}">
        <p14:creationId xmlns:p14="http://schemas.microsoft.com/office/powerpoint/2010/main" val="1490978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894679"/>
            <a:ext cx="7620000" cy="5122755"/>
          </a:xfrm>
        </p:spPr>
        <p:txBody>
          <a:bodyPr/>
          <a:lstStyle/>
          <a:p>
            <a:pPr algn="ctr"/>
            <a:r>
              <a:rPr lang="en-US" sz="8000" dirty="0" smtClean="0">
                <a:latin typeface="+mn-lt"/>
              </a:rPr>
              <a:t>Anything is possible if only you structure your data.</a:t>
            </a:r>
            <a:endParaRPr lang="en-US" sz="8000" dirty="0">
              <a:latin typeface="+mn-lt"/>
            </a:endParaRPr>
          </a:p>
        </p:txBody>
      </p:sp>
    </p:spTree>
    <p:extLst>
      <p:ext uri="{BB962C8B-B14F-4D97-AF65-F5344CB8AC3E}">
        <p14:creationId xmlns:p14="http://schemas.microsoft.com/office/powerpoint/2010/main" val="20350852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Guiding the Carpentries</a:t>
            </a:r>
            <a:endParaRPr lang="en-US" dirty="0"/>
          </a:p>
        </p:txBody>
      </p:sp>
      <p:sp>
        <p:nvSpPr>
          <p:cNvPr id="3" name="Content Placeholder 2"/>
          <p:cNvSpPr>
            <a:spLocks noGrp="1"/>
          </p:cNvSpPr>
          <p:nvPr>
            <p:ph idx="1"/>
          </p:nvPr>
        </p:nvSpPr>
        <p:spPr>
          <a:xfrm>
            <a:off x="259268" y="1467262"/>
            <a:ext cx="7938373" cy="5172720"/>
          </a:xfrm>
        </p:spPr>
        <p:txBody>
          <a:bodyPr>
            <a:normAutofit fontScale="92500" lnSpcReduction="20000"/>
          </a:bodyPr>
          <a:lstStyle/>
          <a:p>
            <a:pPr marL="114300" indent="0">
              <a:buNone/>
            </a:pPr>
            <a:r>
              <a:rPr lang="en-US" i="1" dirty="0" smtClean="0"/>
              <a:t>Software Carpentry Steering Committee:</a:t>
            </a:r>
          </a:p>
          <a:p>
            <a:pPr marL="114300" indent="0">
              <a:buNone/>
            </a:pPr>
            <a:r>
              <a:rPr lang="en-US" dirty="0" smtClean="0"/>
              <a:t>Matt Davis (Bay area company)</a:t>
            </a:r>
          </a:p>
          <a:p>
            <a:pPr marL="114300" indent="0">
              <a:buNone/>
            </a:pPr>
            <a:r>
              <a:rPr lang="en-US" dirty="0" smtClean="0"/>
              <a:t>Adina Howe (Iowa State)</a:t>
            </a:r>
          </a:p>
          <a:p>
            <a:pPr marL="114300" indent="0">
              <a:buNone/>
            </a:pPr>
            <a:r>
              <a:rPr lang="en-US" dirty="0" smtClean="0"/>
              <a:t>Katy Huff (UC Berkeley)</a:t>
            </a:r>
          </a:p>
          <a:p>
            <a:pPr marL="114300" indent="0">
              <a:buNone/>
            </a:pPr>
            <a:r>
              <a:rPr lang="en-US" dirty="0" smtClean="0"/>
              <a:t>Karin </a:t>
            </a:r>
            <a:r>
              <a:rPr lang="en-US" dirty="0" err="1"/>
              <a:t>Lagesen</a:t>
            </a:r>
            <a:r>
              <a:rPr lang="en-US" dirty="0" smtClean="0"/>
              <a:t> (</a:t>
            </a:r>
            <a:r>
              <a:rPr lang="en-US" dirty="0"/>
              <a:t>Oslo University </a:t>
            </a:r>
            <a:r>
              <a:rPr lang="en-US" dirty="0" smtClean="0"/>
              <a:t>Hospital</a:t>
            </a:r>
            <a:r>
              <a:rPr lang="en-US" dirty="0"/>
              <a:t>)</a:t>
            </a:r>
            <a:endParaRPr lang="en-US" dirty="0" smtClean="0"/>
          </a:p>
          <a:p>
            <a:pPr marL="114300" indent="0">
              <a:buNone/>
            </a:pPr>
            <a:r>
              <a:rPr lang="en-US" dirty="0" smtClean="0"/>
              <a:t>Aleksandra </a:t>
            </a:r>
            <a:r>
              <a:rPr lang="en-US" dirty="0" err="1"/>
              <a:t>Pawlik</a:t>
            </a:r>
            <a:r>
              <a:rPr lang="en-US" dirty="0"/>
              <a:t> (Software Sustainability Institute</a:t>
            </a:r>
            <a:r>
              <a:rPr lang="en-US" dirty="0" smtClean="0"/>
              <a:t>)</a:t>
            </a:r>
          </a:p>
          <a:p>
            <a:pPr marL="114300" indent="0">
              <a:buNone/>
            </a:pPr>
            <a:r>
              <a:rPr lang="en-US" dirty="0" err="1" smtClean="0"/>
              <a:t>Raniere</a:t>
            </a:r>
            <a:r>
              <a:rPr lang="en-US" dirty="0" smtClean="0"/>
              <a:t> Silva (Brazil)</a:t>
            </a:r>
          </a:p>
          <a:p>
            <a:pPr marL="114300" indent="0">
              <a:buNone/>
            </a:pPr>
            <a:r>
              <a:rPr lang="en-US" dirty="0" smtClean="0"/>
              <a:t>Jason Williams (CSHL)</a:t>
            </a:r>
          </a:p>
          <a:p>
            <a:pPr marL="114300" indent="0">
              <a:buNone/>
            </a:pPr>
            <a:endParaRPr lang="en-US" dirty="0"/>
          </a:p>
          <a:p>
            <a:pPr marL="114300" indent="0">
              <a:buNone/>
            </a:pPr>
            <a:r>
              <a:rPr lang="en-US" i="1" dirty="0" smtClean="0"/>
              <a:t>Data Carpentry Steering Committee:</a:t>
            </a:r>
          </a:p>
          <a:p>
            <a:pPr marL="114300" indent="0">
              <a:buNone/>
            </a:pPr>
            <a:r>
              <a:rPr lang="en-US" dirty="0" smtClean="0"/>
              <a:t>Karen Cranston (</a:t>
            </a:r>
            <a:r>
              <a:rPr lang="en-US" dirty="0" err="1" smtClean="0"/>
              <a:t>NESCent</a:t>
            </a:r>
            <a:r>
              <a:rPr lang="en-US" dirty="0" smtClean="0"/>
              <a:t> / </a:t>
            </a:r>
            <a:r>
              <a:rPr lang="en-US" dirty="0" err="1" smtClean="0"/>
              <a:t>OpenTree</a:t>
            </a:r>
            <a:r>
              <a:rPr lang="en-US" dirty="0" smtClean="0"/>
              <a:t> of Life)</a:t>
            </a:r>
          </a:p>
          <a:p>
            <a:pPr marL="114300" indent="0">
              <a:buNone/>
            </a:pPr>
            <a:r>
              <a:rPr lang="en-US" dirty="0" smtClean="0"/>
              <a:t>Hilmar Lapp (</a:t>
            </a:r>
            <a:r>
              <a:rPr lang="en-US" dirty="0" err="1" smtClean="0"/>
              <a:t>NESCent</a:t>
            </a:r>
            <a:r>
              <a:rPr lang="en-US" dirty="0" smtClean="0"/>
              <a:t> / Duke)</a:t>
            </a:r>
          </a:p>
          <a:p>
            <a:pPr marL="114300" indent="0">
              <a:buNone/>
            </a:pPr>
            <a:r>
              <a:rPr lang="en-US" dirty="0" smtClean="0"/>
              <a:t>Aleksandra </a:t>
            </a:r>
            <a:r>
              <a:rPr lang="en-US" dirty="0" err="1" smtClean="0"/>
              <a:t>Pawlik</a:t>
            </a:r>
            <a:r>
              <a:rPr lang="en-US" dirty="0" smtClean="0"/>
              <a:t> (Software Sustainability Institute)</a:t>
            </a:r>
          </a:p>
          <a:p>
            <a:pPr marL="114300" indent="0">
              <a:buNone/>
            </a:pPr>
            <a:r>
              <a:rPr lang="en-US" dirty="0" err="1" smtClean="0"/>
              <a:t>Karthik</a:t>
            </a:r>
            <a:r>
              <a:rPr lang="en-US" dirty="0" smtClean="0"/>
              <a:t> Ram (</a:t>
            </a:r>
            <a:r>
              <a:rPr lang="en-US" dirty="0" err="1" smtClean="0"/>
              <a:t>rOpenSci</a:t>
            </a:r>
            <a:r>
              <a:rPr lang="en-US" dirty="0" smtClean="0"/>
              <a:t> / Berkeley Institute of Data Science Fellow)</a:t>
            </a:r>
          </a:p>
          <a:p>
            <a:pPr marL="114300" indent="0">
              <a:buNone/>
            </a:pPr>
            <a:r>
              <a:rPr lang="en-US" dirty="0" smtClean="0"/>
              <a:t>Ethan White (University of Florida / Moore DDD Investigator)</a:t>
            </a:r>
          </a:p>
          <a:p>
            <a:pPr marL="114300" indent="0">
              <a:buNone/>
            </a:pPr>
            <a:r>
              <a:rPr lang="en-US" dirty="0" smtClean="0"/>
              <a:t>Greg Wilson (Software Carpentry)</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331416290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Data Carpentry support</a:t>
            </a:r>
            <a:endParaRPr lang="en-US" dirty="0">
              <a:latin typeface="+mn-lt"/>
            </a:endParaRPr>
          </a:p>
        </p:txBody>
      </p:sp>
      <p:pic>
        <p:nvPicPr>
          <p:cNvPr id="4" name="Picture 3"/>
          <p:cNvPicPr>
            <a:picLocks noChangeAspect="1"/>
          </p:cNvPicPr>
          <p:nvPr/>
        </p:nvPicPr>
        <p:blipFill>
          <a:blip r:embed="rId2"/>
          <a:stretch>
            <a:fillRect/>
          </a:stretch>
        </p:blipFill>
        <p:spPr>
          <a:xfrm>
            <a:off x="720725" y="1663700"/>
            <a:ext cx="4740275" cy="1794597"/>
          </a:xfrm>
          <a:prstGeom prst="rect">
            <a:avLst/>
          </a:prstGeom>
        </p:spPr>
      </p:pic>
      <p:pic>
        <p:nvPicPr>
          <p:cNvPr id="5" name="Picture 4"/>
          <p:cNvPicPr>
            <a:picLocks noChangeAspect="1"/>
          </p:cNvPicPr>
          <p:nvPr/>
        </p:nvPicPr>
        <p:blipFill>
          <a:blip r:embed="rId3"/>
          <a:stretch>
            <a:fillRect/>
          </a:stretch>
        </p:blipFill>
        <p:spPr>
          <a:xfrm>
            <a:off x="4571325" y="1825625"/>
            <a:ext cx="2921000" cy="1143000"/>
          </a:xfrm>
          <a:prstGeom prst="rect">
            <a:avLst/>
          </a:prstGeom>
        </p:spPr>
      </p:pic>
      <p:pic>
        <p:nvPicPr>
          <p:cNvPr id="6" name="Picture 5"/>
          <p:cNvPicPr>
            <a:picLocks noChangeAspect="1"/>
          </p:cNvPicPr>
          <p:nvPr/>
        </p:nvPicPr>
        <p:blipFill>
          <a:blip r:embed="rId4"/>
          <a:stretch>
            <a:fillRect/>
          </a:stretch>
        </p:blipFill>
        <p:spPr>
          <a:xfrm>
            <a:off x="908050" y="5594349"/>
            <a:ext cx="1663700" cy="527050"/>
          </a:xfrm>
          <a:prstGeom prst="rect">
            <a:avLst/>
          </a:prstGeom>
        </p:spPr>
      </p:pic>
      <p:pic>
        <p:nvPicPr>
          <p:cNvPr id="7" name="Picture 6"/>
          <p:cNvPicPr>
            <a:picLocks noChangeAspect="1"/>
          </p:cNvPicPr>
          <p:nvPr/>
        </p:nvPicPr>
        <p:blipFill>
          <a:blip r:embed="rId5"/>
          <a:stretch>
            <a:fillRect/>
          </a:stretch>
        </p:blipFill>
        <p:spPr>
          <a:xfrm>
            <a:off x="4159250" y="5400540"/>
            <a:ext cx="2362200" cy="720859"/>
          </a:xfrm>
          <a:prstGeom prst="rect">
            <a:avLst/>
          </a:prstGeom>
        </p:spPr>
      </p:pic>
      <p:pic>
        <p:nvPicPr>
          <p:cNvPr id="8" name="Picture 7"/>
          <p:cNvPicPr>
            <a:picLocks noChangeAspect="1"/>
          </p:cNvPicPr>
          <p:nvPr/>
        </p:nvPicPr>
        <p:blipFill>
          <a:blip r:embed="rId6"/>
          <a:stretch>
            <a:fillRect/>
          </a:stretch>
        </p:blipFill>
        <p:spPr>
          <a:xfrm>
            <a:off x="4966375" y="4308541"/>
            <a:ext cx="3110825" cy="622165"/>
          </a:xfrm>
          <a:prstGeom prst="rect">
            <a:avLst/>
          </a:prstGeom>
        </p:spPr>
      </p:pic>
      <p:pic>
        <p:nvPicPr>
          <p:cNvPr id="9" name="Picture 8"/>
          <p:cNvPicPr>
            <a:picLocks noChangeAspect="1"/>
          </p:cNvPicPr>
          <p:nvPr/>
        </p:nvPicPr>
        <p:blipFill>
          <a:blip r:embed="rId7"/>
          <a:stretch>
            <a:fillRect/>
          </a:stretch>
        </p:blipFill>
        <p:spPr>
          <a:xfrm>
            <a:off x="1601787" y="4175452"/>
            <a:ext cx="2701925" cy="914004"/>
          </a:xfrm>
          <a:prstGeom prst="rect">
            <a:avLst/>
          </a:prstGeom>
        </p:spPr>
      </p:pic>
    </p:spTree>
    <p:extLst>
      <p:ext uri="{BB962C8B-B14F-4D97-AF65-F5344CB8AC3E}">
        <p14:creationId xmlns:p14="http://schemas.microsoft.com/office/powerpoint/2010/main" val="33392678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78" y="274638"/>
            <a:ext cx="6802777" cy="1143000"/>
          </a:xfrm>
        </p:spPr>
        <p:txBody>
          <a:bodyPr/>
          <a:lstStyle/>
          <a:p>
            <a:pPr algn="ctr"/>
            <a:r>
              <a:rPr lang="en-US" dirty="0" smtClean="0">
                <a:latin typeface="+mn-lt"/>
              </a:rPr>
              <a:t>As well as in the </a:t>
            </a:r>
            <a:br>
              <a:rPr lang="en-US" dirty="0" smtClean="0">
                <a:latin typeface="+mn-lt"/>
              </a:rPr>
            </a:br>
            <a:r>
              <a:rPr lang="en-US" dirty="0" smtClean="0">
                <a:latin typeface="+mn-lt"/>
              </a:rPr>
              <a:t>non-academic sector</a:t>
            </a:r>
            <a:endParaRPr lang="en-US"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35492" y="4634312"/>
              <a:ext cx="1764483" cy="591039"/>
            </a:xfrm>
            <a:prstGeom prst="rect">
              <a:avLst/>
            </a:prstGeom>
            <a:noFill/>
          </p:spPr>
          <p:txBody>
            <a:bodyPr wrap="none" rtlCol="0">
              <a:spAutoFit/>
            </a:bodyPr>
            <a:lstStyle/>
            <a:p>
              <a:r>
                <a:rPr lang="en-US" sz="2800" dirty="0" smtClean="0"/>
                <a:t>Marketing</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32276" y="4634312"/>
              <a:ext cx="1370921" cy="591039"/>
            </a:xfrm>
            <a:prstGeom prst="rect">
              <a:avLst/>
            </a:prstGeom>
            <a:noFill/>
          </p:spPr>
          <p:txBody>
            <a:bodyPr wrap="none" rtlCol="0">
              <a:spAutoFit/>
            </a:bodyPr>
            <a:lstStyle/>
            <a:p>
              <a:r>
                <a:rPr lang="en-US" sz="2800" dirty="0" smtClean="0"/>
                <a:t>Finance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46264" y="4634312"/>
              <a:ext cx="1942942" cy="591039"/>
            </a:xfrm>
            <a:prstGeom prst="rect">
              <a:avLst/>
            </a:prstGeom>
            <a:noFill/>
          </p:spPr>
          <p:txBody>
            <a:bodyPr wrap="none" rtlCol="0">
              <a:spAutoFit/>
            </a:bodyPr>
            <a:lstStyle/>
            <a:p>
              <a:r>
                <a:rPr lang="en-US" sz="2800" dirty="0" smtClean="0"/>
                <a:t>Health care</a:t>
              </a:r>
              <a:endParaRPr lang="en-US" sz="2800" dirty="0"/>
            </a:p>
          </p:txBody>
        </p:sp>
      </p:grpSp>
    </p:spTree>
    <p:extLst>
      <p:ext uri="{BB962C8B-B14F-4D97-AF65-F5344CB8AC3E}">
        <p14:creationId xmlns:p14="http://schemas.microsoft.com/office/powerpoint/2010/main" val="23756676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2800" y="409624"/>
            <a:ext cx="7867841" cy="1622639"/>
          </a:xfrm>
          <a:prstGeom prst="rect">
            <a:avLst/>
          </a:prstGeom>
          <a:noFill/>
        </p:spPr>
        <p:txBody>
          <a:bodyPr wrap="square" lIns="82945" tIns="41473" rIns="82945" bIns="41473" rtlCol="0">
            <a:spAutoFit/>
          </a:bodyPr>
          <a:lstStyle/>
          <a:p>
            <a:r>
              <a:rPr lang="en-US" sz="2500" dirty="0"/>
              <a:t>With the emergence of new technologies generating large datasets in all domains of research, data analysis and software development is 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49381"/>
            <a:ext cx="9144000" cy="3015710"/>
          </a:xfrm>
          <a:prstGeom prst="rect">
            <a:avLst/>
          </a:prstGeom>
        </p:spPr>
      </p:pic>
    </p:spTree>
    <p:extLst>
      <p:ext uri="{BB962C8B-B14F-4D97-AF65-F5344CB8AC3E}">
        <p14:creationId xmlns:p14="http://schemas.microsoft.com/office/powerpoint/2010/main" val="34278637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2155724"/>
            <a:ext cx="7620000" cy="1143000"/>
          </a:xfrm>
        </p:spPr>
        <p:txBody>
          <a:bodyPr/>
          <a:lstStyle/>
          <a:p>
            <a:pPr algn="ctr"/>
            <a:r>
              <a:rPr lang="en-US" sz="8000" dirty="0" smtClean="0">
                <a:latin typeface="+mn-lt"/>
              </a:rPr>
              <a:t>Data</a:t>
            </a:r>
            <a:endParaRPr lang="en-US" sz="8000" dirty="0">
              <a:latin typeface="+mn-lt"/>
            </a:endParaRPr>
          </a:p>
        </p:txBody>
      </p:sp>
    </p:spTree>
    <p:extLst>
      <p:ext uri="{BB962C8B-B14F-4D97-AF65-F5344CB8AC3E}">
        <p14:creationId xmlns:p14="http://schemas.microsoft.com/office/powerpoint/2010/main" val="14614582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4912" y="337506"/>
            <a:ext cx="7620000" cy="1143000"/>
          </a:xfrm>
        </p:spPr>
        <p:txBody>
          <a:bodyPr/>
          <a:lstStyle/>
          <a:p>
            <a:pPr algn="ctr"/>
            <a:r>
              <a:rPr lang="en-US" sz="4800" dirty="0" smtClean="0">
                <a:latin typeface="+mn-lt"/>
              </a:rPr>
              <a:t>PLOS Data Availability Policy</a:t>
            </a:r>
            <a:endParaRPr lang="en-US" sz="4800" dirty="0">
              <a:latin typeface="+mn-lt"/>
            </a:endParaRPr>
          </a:p>
        </p:txBody>
      </p:sp>
      <p:sp>
        <p:nvSpPr>
          <p:cNvPr id="6" name="TextBox 5"/>
          <p:cNvSpPr txBox="1"/>
          <p:nvPr/>
        </p:nvSpPr>
        <p:spPr>
          <a:xfrm>
            <a:off x="314353" y="2870114"/>
            <a:ext cx="7792318" cy="2246769"/>
          </a:xfrm>
          <a:prstGeom prst="rect">
            <a:avLst/>
          </a:prstGeom>
          <a:noFill/>
        </p:spPr>
        <p:txBody>
          <a:bodyPr wrap="square" rtlCol="0">
            <a:spAutoFit/>
          </a:bodyPr>
          <a:lstStyle/>
          <a:p>
            <a:pPr algn="ctr"/>
            <a:r>
              <a:rPr lang="en-US" sz="2800" dirty="0"/>
              <a:t>PLOS journals require authors to make all data underlying the findings described in their manuscript fully available without restriction, with rare exception</a:t>
            </a:r>
            <a:r>
              <a:rPr lang="en-US" sz="2800" dirty="0" smtClean="0"/>
              <a:t>.</a:t>
            </a:r>
          </a:p>
          <a:p>
            <a:pPr algn="ctr"/>
            <a:endParaRPr lang="en-US" sz="2800" dirty="0"/>
          </a:p>
        </p:txBody>
      </p:sp>
      <p:sp>
        <p:nvSpPr>
          <p:cNvPr id="7" name="TextBox 6"/>
          <p:cNvSpPr txBox="1"/>
          <p:nvPr/>
        </p:nvSpPr>
        <p:spPr>
          <a:xfrm>
            <a:off x="1786716" y="1757420"/>
            <a:ext cx="4980851" cy="646331"/>
          </a:xfrm>
          <a:prstGeom prst="rect">
            <a:avLst/>
          </a:prstGeom>
          <a:noFill/>
        </p:spPr>
        <p:txBody>
          <a:bodyPr wrap="none" rtlCol="0">
            <a:spAutoFit/>
          </a:bodyPr>
          <a:lstStyle/>
          <a:p>
            <a:endParaRPr lang="en-US" dirty="0" smtClean="0"/>
          </a:p>
          <a:p>
            <a:r>
              <a:rPr lang="en-US" dirty="0" smtClean="0"/>
              <a:t>http</a:t>
            </a:r>
            <a:r>
              <a:rPr lang="en-US" dirty="0"/>
              <a:t>://</a:t>
            </a:r>
            <a:r>
              <a:rPr lang="en-US" dirty="0" err="1"/>
              <a:t>journals.plos.org</a:t>
            </a:r>
            <a:r>
              <a:rPr lang="en-US" dirty="0"/>
              <a:t>/</a:t>
            </a:r>
            <a:r>
              <a:rPr lang="en-US" dirty="0" err="1"/>
              <a:t>plosone</a:t>
            </a:r>
            <a:r>
              <a:rPr lang="en-US" dirty="0"/>
              <a:t>/s/data-availability</a:t>
            </a:r>
          </a:p>
        </p:txBody>
      </p:sp>
    </p:spTree>
    <p:extLst>
      <p:ext uri="{BB962C8B-B14F-4D97-AF65-F5344CB8AC3E}">
        <p14:creationId xmlns:p14="http://schemas.microsoft.com/office/powerpoint/2010/main" val="403064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2155724"/>
            <a:ext cx="7620000" cy="1143000"/>
          </a:xfrm>
        </p:spPr>
        <p:txBody>
          <a:bodyPr/>
          <a:lstStyle/>
          <a:p>
            <a:pPr algn="ctr"/>
            <a:r>
              <a:rPr lang="en-US" sz="8000" dirty="0" smtClean="0">
                <a:latin typeface="+mn-lt"/>
              </a:rPr>
              <a:t>Data potential</a:t>
            </a:r>
            <a:endParaRPr lang="en-US" sz="8000" dirty="0">
              <a:latin typeface="+mn-lt"/>
            </a:endParaRPr>
          </a:p>
        </p:txBody>
      </p:sp>
    </p:spTree>
    <p:extLst>
      <p:ext uri="{BB962C8B-B14F-4D97-AF65-F5344CB8AC3E}">
        <p14:creationId xmlns:p14="http://schemas.microsoft.com/office/powerpoint/2010/main" val="32738670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2155724"/>
            <a:ext cx="7620000" cy="1143000"/>
          </a:xfrm>
        </p:spPr>
        <p:txBody>
          <a:bodyPr/>
          <a:lstStyle/>
          <a:p>
            <a:pPr algn="ctr"/>
            <a:r>
              <a:rPr lang="en-US" sz="8000" dirty="0" smtClean="0">
                <a:latin typeface="+mn-lt"/>
              </a:rPr>
              <a:t>Data is not information</a:t>
            </a:r>
            <a:endParaRPr lang="en-US" sz="8000" dirty="0">
              <a:latin typeface="+mn-lt"/>
            </a:endParaRPr>
          </a:p>
        </p:txBody>
      </p:sp>
    </p:spTree>
    <p:extLst>
      <p:ext uri="{BB962C8B-B14F-4D97-AF65-F5344CB8AC3E}">
        <p14:creationId xmlns:p14="http://schemas.microsoft.com/office/powerpoint/2010/main" val="39499468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24933</TotalTime>
  <Words>2219</Words>
  <Application>Microsoft Macintosh PowerPoint</Application>
  <PresentationFormat>On-screen Show (4:3)</PresentationFormat>
  <Paragraphs>251</Paragraphs>
  <Slides>36</Slides>
  <Notes>20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PowerPoint Presentation</vt:lpstr>
      <vt:lpstr>PowerPoint Presentation</vt:lpstr>
      <vt:lpstr>Large scale data is being generated in all domains</vt:lpstr>
      <vt:lpstr>As well as in the  non-academic sector</vt:lpstr>
      <vt:lpstr>PowerPoint Presentation</vt:lpstr>
      <vt:lpstr>Data</vt:lpstr>
      <vt:lpstr>PLOS Data Availability Policy</vt:lpstr>
      <vt:lpstr>Data potential</vt:lpstr>
      <vt:lpstr>Data is not information</vt:lpstr>
      <vt:lpstr>Training is a missing piece between  data collection &amp; data-driven discovery</vt:lpstr>
      <vt:lpstr>PowerPoint Presentation</vt:lpstr>
      <vt:lpstr>Software and Data Carpentry  are filling that training gap</vt:lpstr>
      <vt:lpstr>PowerPoint Presentation</vt:lpstr>
      <vt:lpstr>Grassroots training effort</vt:lpstr>
      <vt:lpstr>Hands-on intensive workshops</vt:lpstr>
      <vt:lpstr>Why workshops?</vt:lpstr>
      <vt:lpstr>PowerPoint Presentation</vt:lpstr>
      <vt:lpstr>PowerPoint Presentation</vt:lpstr>
      <vt:lpstr>Software Carpentry</vt:lpstr>
      <vt:lpstr>PowerPoint Presentation</vt:lpstr>
      <vt:lpstr>Lessons</vt:lpstr>
      <vt:lpstr>Software &amp;Data Carpentry workshops</vt:lpstr>
      <vt:lpstr>Demand is high</vt:lpstr>
      <vt:lpstr>People are learning things!</vt:lpstr>
      <vt:lpstr>People are learning things!</vt:lpstr>
      <vt:lpstr>They feel the workshop  was worthwhile</vt:lpstr>
      <vt:lpstr>Thoughts on data best practices</vt:lpstr>
      <vt:lpstr>Grassroots training effort</vt:lpstr>
      <vt:lpstr>Software Carpentry Foundation train the trainers</vt:lpstr>
      <vt:lpstr>Hackathons to develop lessons</vt:lpstr>
      <vt:lpstr>Training is a missing piece between  data collection &amp; data-driven discovery</vt:lpstr>
      <vt:lpstr>PLOS Data Availability Policy</vt:lpstr>
      <vt:lpstr>How do people know how to deposit their data?</vt:lpstr>
      <vt:lpstr>Anything is possible if only you structure your data.</vt:lpstr>
      <vt:lpstr>Guiding the Carpentries</vt:lpstr>
      <vt:lpstr>Data Carpentry support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Enabling Researchers to Work More Effectively with Data</dc:title>
  <dc:creator>Tracy Teal</dc:creator>
  <cp:lastModifiedBy>Tracy Teal</cp:lastModifiedBy>
  <cp:revision>81</cp:revision>
  <dcterms:created xsi:type="dcterms:W3CDTF">2015-05-04T03:19:00Z</dcterms:created>
  <dcterms:modified xsi:type="dcterms:W3CDTF">2015-10-01T17:59:38Z</dcterms:modified>
</cp:coreProperties>
</file>