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8" r:id="rId3"/>
    <p:sldId id="259" r:id="rId4"/>
    <p:sldId id="262" r:id="rId5"/>
    <p:sldId id="263" r:id="rId6"/>
    <p:sldId id="261" r:id="rId7"/>
    <p:sldId id="264" r:id="rId8"/>
    <p:sldId id="267" r:id="rId9"/>
    <p:sldId id="268" r:id="rId10"/>
    <p:sldId id="269" r:id="rId11"/>
    <p:sldId id="27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0" d="100"/>
          <a:sy n="90" d="100"/>
        </p:scale>
        <p:origin x="-11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12D715-F74F-2D40-97E2-C47F96181B53}" type="datetimeFigureOut">
              <a:rPr lang="en-US" smtClean="0"/>
              <a:t>3/31/15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E4B97-27F5-0440-A65B-946A5059F024}" type="slidenum">
              <a:rPr lang="en-US" smtClean="0"/>
              <a:t>‹#›</a:t>
            </a:fld>
            <a:endParaRPr lang="en-US"/>
          </a:p>
        </p:txBody>
      </p:sp>
    </p:spTree>
    <p:extLst>
      <p:ext uri="{BB962C8B-B14F-4D97-AF65-F5344CB8AC3E}">
        <p14:creationId xmlns:p14="http://schemas.microsoft.com/office/powerpoint/2010/main" val="254657323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10291">
              <a:defRPr/>
            </a:pPr>
            <a:r>
              <a:rPr lang="en-US" dirty="0" smtClean="0"/>
              <a:t>Lack of expertise was identified as the single biggest difficulty facing researchers in their bioinformatics activities, and training as the most valuable thing that BRAEMBL could do to support those activities.”</a:t>
            </a:r>
          </a:p>
          <a:p>
            <a:endParaRPr lang="en-US" dirty="0"/>
          </a:p>
        </p:txBody>
      </p:sp>
      <p:sp>
        <p:nvSpPr>
          <p:cNvPr id="4" name="Slide Number Placeholder 3"/>
          <p:cNvSpPr>
            <a:spLocks noGrp="1"/>
          </p:cNvSpPr>
          <p:nvPr>
            <p:ph type="sldNum" sz="quarter" idx="10"/>
          </p:nvPr>
        </p:nvSpPr>
        <p:spPr/>
        <p:txBody>
          <a:bodyPr/>
          <a:lstStyle/>
          <a:p>
            <a:fld id="{08E2C388-A0D7-A24D-B052-AB282E1653A2}" type="slidenum">
              <a:rPr lang="en-US" smtClean="0"/>
              <a:t>2</a:t>
            </a:fld>
            <a:endParaRPr lang="en-US"/>
          </a:p>
        </p:txBody>
      </p:sp>
    </p:spTree>
    <p:extLst>
      <p:ext uri="{BB962C8B-B14F-4D97-AF65-F5344CB8AC3E}">
        <p14:creationId xmlns:p14="http://schemas.microsoft.com/office/powerpoint/2010/main" val="1668455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Biomedical researchers in the</a:t>
            </a:r>
            <a:r>
              <a:rPr lang="en-US" baseline="0" dirty="0" smtClean="0"/>
              <a:t> UK had similar sentiments in a survey </a:t>
            </a:r>
          </a:p>
          <a:p>
            <a:r>
              <a:rPr lang="en-US" baseline="0" dirty="0" smtClean="0"/>
              <a:t>https://</a:t>
            </a:r>
            <a:r>
              <a:rPr lang="en-US" baseline="0" dirty="0" err="1" smtClean="0"/>
              <a:t>storify.com</a:t>
            </a:r>
            <a:r>
              <a:rPr lang="en-US" baseline="0" dirty="0" smtClean="0"/>
              <a:t>/</a:t>
            </a:r>
            <a:r>
              <a:rPr lang="en-US" baseline="0" dirty="0" err="1" smtClean="0"/>
              <a:t>biocrusoe</a:t>
            </a:r>
            <a:r>
              <a:rPr lang="en-US" baseline="0" dirty="0" smtClean="0"/>
              <a:t>/elixir-uk-node-meeting-2014-10-14</a:t>
            </a:r>
          </a:p>
          <a:p>
            <a:r>
              <a:rPr lang="en-US" baseline="0" dirty="0" smtClean="0"/>
              <a:t>And an internal study at PLOS showed a lack of data management expertise has a dramatic impact on the ability </a:t>
            </a:r>
          </a:p>
          <a:p>
            <a:r>
              <a:rPr lang="en-US" baseline="0" dirty="0" smtClean="0"/>
              <a:t>of researchers to share their data</a:t>
            </a:r>
          </a:p>
        </p:txBody>
      </p:sp>
      <p:sp>
        <p:nvSpPr>
          <p:cNvPr id="4" name="Slide Number Placeholder 3"/>
          <p:cNvSpPr>
            <a:spLocks noGrp="1"/>
          </p:cNvSpPr>
          <p:nvPr>
            <p:ph type="sldNum" sz="quarter" idx="10"/>
          </p:nvPr>
        </p:nvSpPr>
        <p:spPr/>
        <p:txBody>
          <a:bodyPr/>
          <a:lstStyle/>
          <a:p>
            <a:fld id="{08E2C388-A0D7-A24D-B052-AB282E1653A2}" type="slidenum">
              <a:rPr lang="en-US" smtClean="0"/>
              <a:t>3</a:t>
            </a:fld>
            <a:endParaRPr lang="en-US"/>
          </a:p>
        </p:txBody>
      </p:sp>
    </p:spTree>
    <p:extLst>
      <p:ext uri="{BB962C8B-B14F-4D97-AF65-F5344CB8AC3E}">
        <p14:creationId xmlns:p14="http://schemas.microsoft.com/office/powerpoint/2010/main" val="3738634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B2D76A-C4E0-794A-AE99-CABF814B45A7}" type="datetimeFigureOut">
              <a:rPr lang="en-US" smtClean="0"/>
              <a:t>3/31/15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D50CC-E9A8-B444-AB23-0759FB69BAA8}" type="slidenum">
              <a:rPr lang="en-US" smtClean="0"/>
              <a:t>‹#›</a:t>
            </a:fld>
            <a:endParaRPr lang="en-US"/>
          </a:p>
        </p:txBody>
      </p:sp>
    </p:spTree>
    <p:extLst>
      <p:ext uri="{BB962C8B-B14F-4D97-AF65-F5344CB8AC3E}">
        <p14:creationId xmlns:p14="http://schemas.microsoft.com/office/powerpoint/2010/main" val="1609987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B2D76A-C4E0-794A-AE99-CABF814B45A7}" type="datetimeFigureOut">
              <a:rPr lang="en-US" smtClean="0"/>
              <a:t>3/31/15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D50CC-E9A8-B444-AB23-0759FB69BAA8}" type="slidenum">
              <a:rPr lang="en-US" smtClean="0"/>
              <a:t>‹#›</a:t>
            </a:fld>
            <a:endParaRPr lang="en-US"/>
          </a:p>
        </p:txBody>
      </p:sp>
    </p:spTree>
    <p:extLst>
      <p:ext uri="{BB962C8B-B14F-4D97-AF65-F5344CB8AC3E}">
        <p14:creationId xmlns:p14="http://schemas.microsoft.com/office/powerpoint/2010/main" val="1364544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B2D76A-C4E0-794A-AE99-CABF814B45A7}" type="datetimeFigureOut">
              <a:rPr lang="en-US" smtClean="0"/>
              <a:t>3/31/15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D50CC-E9A8-B444-AB23-0759FB69BAA8}" type="slidenum">
              <a:rPr lang="en-US" smtClean="0"/>
              <a:t>‹#›</a:t>
            </a:fld>
            <a:endParaRPr lang="en-US"/>
          </a:p>
        </p:txBody>
      </p:sp>
    </p:spTree>
    <p:extLst>
      <p:ext uri="{BB962C8B-B14F-4D97-AF65-F5344CB8AC3E}">
        <p14:creationId xmlns:p14="http://schemas.microsoft.com/office/powerpoint/2010/main" val="705404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B2D76A-C4E0-794A-AE99-CABF814B45A7}" type="datetimeFigureOut">
              <a:rPr lang="en-US" smtClean="0"/>
              <a:t>3/31/15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D50CC-E9A8-B444-AB23-0759FB69BAA8}" type="slidenum">
              <a:rPr lang="en-US" smtClean="0"/>
              <a:t>‹#›</a:t>
            </a:fld>
            <a:endParaRPr lang="en-US"/>
          </a:p>
        </p:txBody>
      </p:sp>
    </p:spTree>
    <p:extLst>
      <p:ext uri="{BB962C8B-B14F-4D97-AF65-F5344CB8AC3E}">
        <p14:creationId xmlns:p14="http://schemas.microsoft.com/office/powerpoint/2010/main" val="1036859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B2D76A-C4E0-794A-AE99-CABF814B45A7}" type="datetimeFigureOut">
              <a:rPr lang="en-US" smtClean="0"/>
              <a:t>3/31/15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D50CC-E9A8-B444-AB23-0759FB69BAA8}" type="slidenum">
              <a:rPr lang="en-US" smtClean="0"/>
              <a:t>‹#›</a:t>
            </a:fld>
            <a:endParaRPr lang="en-US"/>
          </a:p>
        </p:txBody>
      </p:sp>
    </p:spTree>
    <p:extLst>
      <p:ext uri="{BB962C8B-B14F-4D97-AF65-F5344CB8AC3E}">
        <p14:creationId xmlns:p14="http://schemas.microsoft.com/office/powerpoint/2010/main" val="4197407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B2D76A-C4E0-794A-AE99-CABF814B45A7}" type="datetimeFigureOut">
              <a:rPr lang="en-US" smtClean="0"/>
              <a:t>3/31/15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FD50CC-E9A8-B444-AB23-0759FB69BAA8}" type="slidenum">
              <a:rPr lang="en-US" smtClean="0"/>
              <a:t>‹#›</a:t>
            </a:fld>
            <a:endParaRPr lang="en-US"/>
          </a:p>
        </p:txBody>
      </p:sp>
    </p:spTree>
    <p:extLst>
      <p:ext uri="{BB962C8B-B14F-4D97-AF65-F5344CB8AC3E}">
        <p14:creationId xmlns:p14="http://schemas.microsoft.com/office/powerpoint/2010/main" val="1701145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B2D76A-C4E0-794A-AE99-CABF814B45A7}" type="datetimeFigureOut">
              <a:rPr lang="en-US" smtClean="0"/>
              <a:t>3/31/15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FD50CC-E9A8-B444-AB23-0759FB69BAA8}" type="slidenum">
              <a:rPr lang="en-US" smtClean="0"/>
              <a:t>‹#›</a:t>
            </a:fld>
            <a:endParaRPr lang="en-US"/>
          </a:p>
        </p:txBody>
      </p:sp>
    </p:spTree>
    <p:extLst>
      <p:ext uri="{BB962C8B-B14F-4D97-AF65-F5344CB8AC3E}">
        <p14:creationId xmlns:p14="http://schemas.microsoft.com/office/powerpoint/2010/main" val="149306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B2D76A-C4E0-794A-AE99-CABF814B45A7}" type="datetimeFigureOut">
              <a:rPr lang="en-US" smtClean="0"/>
              <a:t>3/31/15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FD50CC-E9A8-B444-AB23-0759FB69BAA8}" type="slidenum">
              <a:rPr lang="en-US" smtClean="0"/>
              <a:t>‹#›</a:t>
            </a:fld>
            <a:endParaRPr lang="en-US"/>
          </a:p>
        </p:txBody>
      </p:sp>
    </p:spTree>
    <p:extLst>
      <p:ext uri="{BB962C8B-B14F-4D97-AF65-F5344CB8AC3E}">
        <p14:creationId xmlns:p14="http://schemas.microsoft.com/office/powerpoint/2010/main" val="974311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B2D76A-C4E0-794A-AE99-CABF814B45A7}" type="datetimeFigureOut">
              <a:rPr lang="en-US" smtClean="0"/>
              <a:t>3/31/15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FD50CC-E9A8-B444-AB23-0759FB69BAA8}" type="slidenum">
              <a:rPr lang="en-US" smtClean="0"/>
              <a:t>‹#›</a:t>
            </a:fld>
            <a:endParaRPr lang="en-US"/>
          </a:p>
        </p:txBody>
      </p:sp>
    </p:spTree>
    <p:extLst>
      <p:ext uri="{BB962C8B-B14F-4D97-AF65-F5344CB8AC3E}">
        <p14:creationId xmlns:p14="http://schemas.microsoft.com/office/powerpoint/2010/main" val="483162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B2D76A-C4E0-794A-AE99-CABF814B45A7}" type="datetimeFigureOut">
              <a:rPr lang="en-US" smtClean="0"/>
              <a:t>3/31/15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FD50CC-E9A8-B444-AB23-0759FB69BAA8}" type="slidenum">
              <a:rPr lang="en-US" smtClean="0"/>
              <a:t>‹#›</a:t>
            </a:fld>
            <a:endParaRPr lang="en-US"/>
          </a:p>
        </p:txBody>
      </p:sp>
    </p:spTree>
    <p:extLst>
      <p:ext uri="{BB962C8B-B14F-4D97-AF65-F5344CB8AC3E}">
        <p14:creationId xmlns:p14="http://schemas.microsoft.com/office/powerpoint/2010/main" val="2118367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B2D76A-C4E0-794A-AE99-CABF814B45A7}" type="datetimeFigureOut">
              <a:rPr lang="en-US" smtClean="0"/>
              <a:t>3/31/15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FD50CC-E9A8-B444-AB23-0759FB69BAA8}" type="slidenum">
              <a:rPr lang="en-US" smtClean="0"/>
              <a:t>‹#›</a:t>
            </a:fld>
            <a:endParaRPr lang="en-US"/>
          </a:p>
        </p:txBody>
      </p:sp>
    </p:spTree>
    <p:extLst>
      <p:ext uri="{BB962C8B-B14F-4D97-AF65-F5344CB8AC3E}">
        <p14:creationId xmlns:p14="http://schemas.microsoft.com/office/powerpoint/2010/main" val="37440512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B2D76A-C4E0-794A-AE99-CABF814B45A7}" type="datetimeFigureOut">
              <a:rPr lang="en-US" smtClean="0"/>
              <a:t>3/31/15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FD50CC-E9A8-B444-AB23-0759FB69BAA8}" type="slidenum">
              <a:rPr lang="en-US" smtClean="0"/>
              <a:t>‹#›</a:t>
            </a:fld>
            <a:endParaRPr lang="en-US"/>
          </a:p>
        </p:txBody>
      </p:sp>
    </p:spTree>
    <p:extLst>
      <p:ext uri="{BB962C8B-B14F-4D97-AF65-F5344CB8AC3E}">
        <p14:creationId xmlns:p14="http://schemas.microsoft.com/office/powerpoint/2010/main" val="3632333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datacarpentry/datacarpentr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C2_logo.jpg"/>
          <p:cNvPicPr>
            <a:picLocks noChangeAspect="1"/>
          </p:cNvPicPr>
          <p:nvPr/>
        </p:nvPicPr>
        <p:blipFill rotWithShape="1">
          <a:blip r:embed="rId2">
            <a:extLst>
              <a:ext uri="{28A0092B-C50C-407E-A947-70E740481C1C}">
                <a14:useLocalDpi xmlns:a14="http://schemas.microsoft.com/office/drawing/2010/main" val="0"/>
              </a:ext>
            </a:extLst>
          </a:blip>
          <a:srcRect b="15087"/>
          <a:stretch/>
        </p:blipFill>
        <p:spPr>
          <a:xfrm>
            <a:off x="608362" y="1227021"/>
            <a:ext cx="7754074" cy="1990312"/>
          </a:xfrm>
          <a:prstGeom prst="rect">
            <a:avLst/>
          </a:prstGeom>
        </p:spPr>
      </p:pic>
      <p:sp>
        <p:nvSpPr>
          <p:cNvPr id="2" name="TextBox 1"/>
          <p:cNvSpPr txBox="1"/>
          <p:nvPr/>
        </p:nvSpPr>
        <p:spPr>
          <a:xfrm>
            <a:off x="661264" y="3835779"/>
            <a:ext cx="7701172" cy="523220"/>
          </a:xfrm>
          <a:prstGeom prst="rect">
            <a:avLst/>
          </a:prstGeom>
          <a:noFill/>
        </p:spPr>
        <p:txBody>
          <a:bodyPr wrap="none" rtlCol="0">
            <a:spAutoFit/>
          </a:bodyPr>
          <a:lstStyle/>
          <a:p>
            <a:r>
              <a:rPr lang="en-US" sz="2800" dirty="0" smtClean="0"/>
              <a:t>Workshops to increase data literacy for researchers</a:t>
            </a:r>
            <a:endParaRPr lang="en-US" sz="2800" dirty="0"/>
          </a:p>
        </p:txBody>
      </p:sp>
    </p:spTree>
    <p:extLst>
      <p:ext uri="{BB962C8B-B14F-4D97-AF65-F5344CB8AC3E}">
        <p14:creationId xmlns:p14="http://schemas.microsoft.com/office/powerpoint/2010/main" val="254926052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0" y="0"/>
            <a:ext cx="6832600" cy="1096963"/>
          </a:xfrm>
        </p:spPr>
        <p:txBody>
          <a:bodyPr/>
          <a:lstStyle/>
          <a:p>
            <a:pPr algn="l"/>
            <a:r>
              <a:rPr lang="en-US">
                <a:latin typeface="Calibri" charset="0"/>
              </a:rPr>
              <a:t>Progress so far </a:t>
            </a:r>
          </a:p>
        </p:txBody>
      </p:sp>
      <p:sp>
        <p:nvSpPr>
          <p:cNvPr id="18435" name="Rectangle 2"/>
          <p:cNvSpPr>
            <a:spLocks noChangeArrowheads="1"/>
          </p:cNvSpPr>
          <p:nvPr/>
        </p:nvSpPr>
        <p:spPr bwMode="auto">
          <a:xfrm>
            <a:off x="-50800" y="3340100"/>
            <a:ext cx="46228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358775">
              <a:lnSpc>
                <a:spcPct val="150000"/>
              </a:lnSpc>
            </a:pPr>
            <a:endParaRPr lang="en-US">
              <a:latin typeface="Calibri" charset="0"/>
            </a:endParaRPr>
          </a:p>
          <a:p>
            <a:pPr indent="358775">
              <a:lnSpc>
                <a:spcPct val="150000"/>
              </a:lnSpc>
            </a:pPr>
            <a:endParaRPr lang="en-US">
              <a:latin typeface="Calibri" charset="0"/>
            </a:endParaRPr>
          </a:p>
        </p:txBody>
      </p:sp>
      <p:sp>
        <p:nvSpPr>
          <p:cNvPr id="18436" name="Rectangle 3"/>
          <p:cNvSpPr>
            <a:spLocks noChangeArrowheads="1"/>
          </p:cNvSpPr>
          <p:nvPr/>
        </p:nvSpPr>
        <p:spPr bwMode="auto">
          <a:xfrm>
            <a:off x="215900" y="1096963"/>
            <a:ext cx="7416800"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dirty="0">
                <a:latin typeface="Calibri" charset="0"/>
              </a:rPr>
              <a:t>Workshops</a:t>
            </a:r>
            <a:r>
              <a:rPr lang="en-US" sz="2000" dirty="0">
                <a:latin typeface="Calibri" charset="0"/>
              </a:rPr>
              <a:t>:</a:t>
            </a:r>
          </a:p>
          <a:p>
            <a:r>
              <a:rPr lang="en-US" dirty="0">
                <a:latin typeface="Calibri" charset="0"/>
              </a:rPr>
              <a:t>	</a:t>
            </a:r>
            <a:r>
              <a:rPr lang="en-US" sz="1600" b="1" dirty="0" smtClean="0">
                <a:latin typeface="Calibri" charset="0"/>
              </a:rPr>
              <a:t>10</a:t>
            </a:r>
            <a:r>
              <a:rPr lang="en-US" sz="1600" dirty="0" smtClean="0">
                <a:latin typeface="Calibri" charset="0"/>
              </a:rPr>
              <a:t> </a:t>
            </a:r>
            <a:r>
              <a:rPr lang="en-US" sz="1600" dirty="0">
                <a:latin typeface="Calibri" charset="0"/>
              </a:rPr>
              <a:t>in total </a:t>
            </a:r>
          </a:p>
          <a:p>
            <a:r>
              <a:rPr lang="en-US" sz="1600" dirty="0">
                <a:latin typeface="Calibri" charset="0"/>
              </a:rPr>
              <a:t>	</a:t>
            </a:r>
            <a:r>
              <a:rPr lang="en-US" sz="1600" b="1" dirty="0">
                <a:latin typeface="Calibri" charset="0"/>
              </a:rPr>
              <a:t>4</a:t>
            </a:r>
            <a:r>
              <a:rPr lang="en-US" sz="1600" dirty="0">
                <a:latin typeface="Calibri" charset="0"/>
              </a:rPr>
              <a:t> at the NSF BIO Centers</a:t>
            </a:r>
          </a:p>
          <a:p>
            <a:pPr lvl="2" indent="457200">
              <a:buFont typeface="Arial" charset="0"/>
              <a:buChar char="•"/>
            </a:pPr>
            <a:r>
              <a:rPr lang="en-US" sz="1600" dirty="0" err="1">
                <a:latin typeface="Calibri" charset="0"/>
              </a:rPr>
              <a:t>iDigBio</a:t>
            </a:r>
            <a:endParaRPr lang="en-US" sz="1600" dirty="0">
              <a:latin typeface="Calibri" charset="0"/>
            </a:endParaRPr>
          </a:p>
          <a:p>
            <a:pPr lvl="2" indent="457200">
              <a:buFont typeface="Arial" charset="0"/>
              <a:buChar char="•"/>
            </a:pPr>
            <a:r>
              <a:rPr lang="en-US" sz="1600" dirty="0">
                <a:latin typeface="Calibri" charset="0"/>
              </a:rPr>
              <a:t>BEACON</a:t>
            </a:r>
          </a:p>
          <a:p>
            <a:pPr lvl="2" indent="457200">
              <a:buFont typeface="Arial" charset="0"/>
              <a:buChar char="•"/>
            </a:pPr>
            <a:r>
              <a:rPr lang="en-US" sz="1600" dirty="0">
                <a:latin typeface="Calibri" charset="0"/>
              </a:rPr>
              <a:t>SESYNC</a:t>
            </a:r>
          </a:p>
          <a:p>
            <a:pPr lvl="2" indent="457200">
              <a:buFont typeface="Arial" charset="0"/>
              <a:buChar char="•"/>
            </a:pPr>
            <a:r>
              <a:rPr lang="en-US" sz="1600" dirty="0" err="1" smtClean="0">
                <a:latin typeface="Calibri" charset="0"/>
              </a:rPr>
              <a:t>NESCent</a:t>
            </a:r>
            <a:endParaRPr lang="en-US" sz="1600" dirty="0">
              <a:latin typeface="Calibri" charset="0"/>
            </a:endParaRPr>
          </a:p>
          <a:p>
            <a:r>
              <a:rPr lang="en-US" sz="1600" dirty="0">
                <a:latin typeface="Calibri" charset="0"/>
              </a:rPr>
              <a:t>	</a:t>
            </a:r>
            <a:r>
              <a:rPr lang="en-US" sz="1600" dirty="0" smtClean="0">
                <a:latin typeface="Calibri" charset="0"/>
              </a:rPr>
              <a:t>Data </a:t>
            </a:r>
            <a:r>
              <a:rPr lang="en-US" sz="1600" dirty="0">
                <a:latin typeface="Calibri" charset="0"/>
              </a:rPr>
              <a:t>Carpentry </a:t>
            </a:r>
            <a:r>
              <a:rPr lang="en-US" sz="1600" dirty="0" smtClean="0">
                <a:latin typeface="Calibri" charset="0"/>
              </a:rPr>
              <a:t>workshops </a:t>
            </a:r>
            <a:r>
              <a:rPr lang="en-US" sz="1600" dirty="0">
                <a:latin typeface="Calibri" charset="0"/>
              </a:rPr>
              <a:t>in the </a:t>
            </a:r>
            <a:r>
              <a:rPr lang="en-US" sz="1600" dirty="0" smtClean="0">
                <a:latin typeface="Calibri" charset="0"/>
              </a:rPr>
              <a:t>UK, Finland and Bangalore (CODATA)</a:t>
            </a:r>
          </a:p>
          <a:p>
            <a:endParaRPr lang="en-US" sz="2400" dirty="0" smtClean="0">
              <a:latin typeface="Calibri" charset="0"/>
            </a:endParaRPr>
          </a:p>
          <a:p>
            <a:r>
              <a:rPr lang="en-US" sz="2000" b="1" dirty="0" err="1" smtClean="0">
                <a:latin typeface="Calibri" charset="0"/>
              </a:rPr>
              <a:t>Hackathons</a:t>
            </a:r>
            <a:r>
              <a:rPr lang="en-US" sz="2000" dirty="0" smtClean="0">
                <a:latin typeface="Calibri" charset="0"/>
              </a:rPr>
              <a:t> </a:t>
            </a:r>
            <a:r>
              <a:rPr lang="en-US" sz="2000" dirty="0">
                <a:latin typeface="Calibri" charset="0"/>
              </a:rPr>
              <a:t>for material development</a:t>
            </a:r>
          </a:p>
          <a:p>
            <a:r>
              <a:rPr lang="en-US" sz="1600" dirty="0">
                <a:latin typeface="Calibri" charset="0"/>
              </a:rPr>
              <a:t>	</a:t>
            </a:r>
            <a:r>
              <a:rPr lang="en-US" sz="1600" dirty="0" smtClean="0">
                <a:latin typeface="Calibri" charset="0"/>
              </a:rPr>
              <a:t>Genomics materials </a:t>
            </a:r>
            <a:r>
              <a:rPr lang="en-US" sz="1600" dirty="0" err="1" smtClean="0">
                <a:latin typeface="Calibri" charset="0"/>
              </a:rPr>
              <a:t>hackathon</a:t>
            </a:r>
            <a:r>
              <a:rPr lang="en-US" sz="1600" dirty="0" smtClean="0">
                <a:latin typeface="Calibri" charset="0"/>
              </a:rPr>
              <a:t> at CSHL </a:t>
            </a:r>
          </a:p>
          <a:p>
            <a:r>
              <a:rPr lang="en-US" sz="1600" dirty="0">
                <a:latin typeface="Calibri" charset="0"/>
              </a:rPr>
              <a:t>	</a:t>
            </a:r>
            <a:r>
              <a:rPr lang="en-US" sz="1600" dirty="0" smtClean="0">
                <a:latin typeface="Calibri" charset="0"/>
              </a:rPr>
              <a:t>ELIXIR </a:t>
            </a:r>
            <a:r>
              <a:rPr lang="en-US" sz="1600" dirty="0" err="1" smtClean="0">
                <a:latin typeface="Calibri" charset="0"/>
              </a:rPr>
              <a:t>hackathon</a:t>
            </a:r>
            <a:r>
              <a:rPr lang="en-US" sz="1600" dirty="0" smtClean="0">
                <a:latin typeface="Calibri" charset="0"/>
              </a:rPr>
              <a:t> in Finland</a:t>
            </a:r>
          </a:p>
          <a:p>
            <a:r>
              <a:rPr lang="en-US" sz="1600" dirty="0">
                <a:latin typeface="Calibri" charset="0"/>
              </a:rPr>
              <a:t>	</a:t>
            </a:r>
            <a:r>
              <a:rPr lang="en-US" sz="1600" dirty="0" smtClean="0">
                <a:latin typeface="Calibri" charset="0"/>
              </a:rPr>
              <a:t>Plans for Geospatial data lessons </a:t>
            </a:r>
            <a:r>
              <a:rPr lang="en-US" sz="1600" dirty="0" err="1" smtClean="0">
                <a:latin typeface="Calibri" charset="0"/>
              </a:rPr>
              <a:t>hackathon</a:t>
            </a:r>
            <a:endParaRPr lang="en-US" sz="1600" dirty="0">
              <a:latin typeface="Calibri" charset="0"/>
            </a:endParaRPr>
          </a:p>
          <a:p>
            <a:endParaRPr lang="en-US" sz="2400" dirty="0">
              <a:latin typeface="Calibri" charset="0"/>
            </a:endParaRPr>
          </a:p>
          <a:p>
            <a:r>
              <a:rPr lang="en-US" sz="2000" b="1" dirty="0">
                <a:latin typeface="Calibri" charset="0"/>
              </a:rPr>
              <a:t>Open source materials   </a:t>
            </a:r>
            <a:r>
              <a:rPr lang="en-US" dirty="0">
                <a:latin typeface="Calibri" charset="0"/>
                <a:hlinkClick r:id="rId2"/>
              </a:rPr>
              <a:t>https://github.com/datacarpentry/</a:t>
            </a:r>
            <a:endParaRPr lang="en-US" dirty="0">
              <a:latin typeface="Calibri" charset="0"/>
            </a:endParaRPr>
          </a:p>
          <a:p>
            <a:endParaRPr lang="en-US" dirty="0">
              <a:latin typeface="Calibri" charset="0"/>
            </a:endParaRPr>
          </a:p>
          <a:p>
            <a:r>
              <a:rPr lang="en-US" b="1" dirty="0">
                <a:latin typeface="Calibri" charset="0"/>
              </a:rPr>
              <a:t>Partnership</a:t>
            </a:r>
            <a:r>
              <a:rPr lang="en-US" dirty="0">
                <a:latin typeface="Calibri" charset="0"/>
              </a:rPr>
              <a:t> with Software Carpentry Foundation</a:t>
            </a:r>
          </a:p>
          <a:p>
            <a:endParaRPr lang="en-US" sz="2400" dirty="0">
              <a:latin typeface="Calibri" charset="0"/>
            </a:endParaRPr>
          </a:p>
          <a:p>
            <a:endParaRPr lang="en-US" dirty="0">
              <a:latin typeface="Calibri" charset="0"/>
            </a:endParaRPr>
          </a:p>
        </p:txBody>
      </p:sp>
      <p:cxnSp>
        <p:nvCxnSpPr>
          <p:cNvPr id="12" name="Elbow Connector 11"/>
          <p:cNvCxnSpPr/>
          <p:nvPr/>
        </p:nvCxnSpPr>
        <p:spPr>
          <a:xfrm rot="5400000" flipH="1" flipV="1">
            <a:off x="5505450" y="3511550"/>
            <a:ext cx="4813300" cy="965200"/>
          </a:xfrm>
          <a:prstGeom prst="bentConnector3">
            <a:avLst>
              <a:gd name="adj1" fmla="val 50000"/>
            </a:avLst>
          </a:prstGeom>
          <a:ln w="254000">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996519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0" y="0"/>
            <a:ext cx="6832600" cy="1096963"/>
          </a:xfrm>
        </p:spPr>
        <p:txBody>
          <a:bodyPr/>
          <a:lstStyle/>
          <a:p>
            <a:pPr algn="l"/>
            <a:r>
              <a:rPr lang="en-US">
                <a:latin typeface="Calibri" charset="0"/>
              </a:rPr>
              <a:t>Plans for the future</a:t>
            </a:r>
          </a:p>
        </p:txBody>
      </p:sp>
      <p:sp>
        <p:nvSpPr>
          <p:cNvPr id="20484" name="Rectangle 4"/>
          <p:cNvSpPr>
            <a:spLocks noChangeArrowheads="1"/>
          </p:cNvSpPr>
          <p:nvPr/>
        </p:nvSpPr>
        <p:spPr bwMode="auto">
          <a:xfrm>
            <a:off x="177800" y="1096963"/>
            <a:ext cx="7734300" cy="477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endParaRPr lang="en-US" dirty="0">
              <a:latin typeface="Calibri" charset="0"/>
            </a:endParaRPr>
          </a:p>
          <a:p>
            <a:pPr indent="457200">
              <a:buFont typeface="Arial" charset="0"/>
              <a:buChar char="•"/>
            </a:pPr>
            <a:r>
              <a:rPr lang="en-US" dirty="0" smtClean="0">
                <a:latin typeface="Calibri" charset="0"/>
              </a:rPr>
              <a:t>Workshops and </a:t>
            </a:r>
            <a:r>
              <a:rPr lang="en-US" dirty="0" err="1" smtClean="0">
                <a:latin typeface="Calibri" charset="0"/>
              </a:rPr>
              <a:t>hackathons</a:t>
            </a:r>
            <a:r>
              <a:rPr lang="en-US" dirty="0" smtClean="0">
                <a:latin typeface="Calibri" charset="0"/>
              </a:rPr>
              <a:t> in the United States and internationally</a:t>
            </a:r>
            <a:endParaRPr lang="en-US" dirty="0">
              <a:latin typeface="Calibri" charset="0"/>
            </a:endParaRPr>
          </a:p>
          <a:p>
            <a:pPr indent="457200">
              <a:lnSpc>
                <a:spcPct val="150000"/>
              </a:lnSpc>
              <a:buFont typeface="Arial" charset="0"/>
              <a:buChar char="•"/>
            </a:pPr>
            <a:r>
              <a:rPr lang="en-US" dirty="0" smtClean="0">
                <a:latin typeface="Calibri" charset="0"/>
              </a:rPr>
              <a:t>Aim for </a:t>
            </a:r>
            <a:r>
              <a:rPr lang="en-US" b="1" dirty="0" smtClean="0">
                <a:latin typeface="Calibri" charset="0"/>
              </a:rPr>
              <a:t>24 workshops </a:t>
            </a:r>
            <a:r>
              <a:rPr lang="en-US" dirty="0" smtClean="0">
                <a:latin typeface="Calibri" charset="0"/>
              </a:rPr>
              <a:t>in the first calendar year (</a:t>
            </a:r>
            <a:r>
              <a:rPr lang="en-US" b="1" dirty="0" smtClean="0">
                <a:latin typeface="Calibri" charset="0"/>
              </a:rPr>
              <a:t>2015</a:t>
            </a:r>
            <a:r>
              <a:rPr lang="en-US" dirty="0" smtClean="0">
                <a:latin typeface="Calibri" charset="0"/>
              </a:rPr>
              <a:t>)</a:t>
            </a:r>
          </a:p>
          <a:p>
            <a:pPr indent="457200">
              <a:lnSpc>
                <a:spcPct val="150000"/>
              </a:lnSpc>
              <a:buFont typeface="Arial" charset="0"/>
              <a:buChar char="•"/>
            </a:pPr>
            <a:r>
              <a:rPr lang="en-US" dirty="0" smtClean="0">
                <a:latin typeface="Calibri" charset="0"/>
              </a:rPr>
              <a:t>Working with ELIXIR Europe and UK to run workshops there and Research</a:t>
            </a:r>
          </a:p>
          <a:p>
            <a:pPr>
              <a:lnSpc>
                <a:spcPct val="150000"/>
              </a:lnSpc>
            </a:pPr>
            <a:r>
              <a:rPr lang="en-US" dirty="0" smtClean="0">
                <a:latin typeface="Calibri" charset="0"/>
              </a:rPr>
              <a:t>Platforms in Australia.</a:t>
            </a:r>
          </a:p>
          <a:p>
            <a:pPr marL="285750" indent="-285750">
              <a:lnSpc>
                <a:spcPct val="150000"/>
              </a:lnSpc>
              <a:buFont typeface="Arial"/>
              <a:buChar char="•"/>
            </a:pPr>
            <a:r>
              <a:rPr lang="en-US" dirty="0" smtClean="0">
                <a:latin typeface="Calibri" charset="0"/>
              </a:rPr>
              <a:t>Working to develop a sustainable plan for delivering workshops and</a:t>
            </a:r>
          </a:p>
          <a:p>
            <a:pPr>
              <a:lnSpc>
                <a:spcPct val="150000"/>
              </a:lnSpc>
            </a:pPr>
            <a:r>
              <a:rPr lang="en-US" dirty="0" smtClean="0">
                <a:latin typeface="Calibri" charset="0"/>
              </a:rPr>
              <a:t>developing material in new domains (NSF, Moore Foundation) </a:t>
            </a:r>
            <a:endParaRPr lang="en-US" dirty="0" smtClean="0">
              <a:latin typeface="Calibri" charset="0"/>
            </a:endParaRPr>
          </a:p>
          <a:p>
            <a:pPr marL="285750" indent="-285750">
              <a:lnSpc>
                <a:spcPct val="150000"/>
              </a:lnSpc>
              <a:buFont typeface="Arial"/>
              <a:buChar char="•"/>
            </a:pPr>
            <a:r>
              <a:rPr lang="en-US" dirty="0" smtClean="0">
                <a:latin typeface="Calibri" charset="0"/>
              </a:rPr>
              <a:t>Working across BIO Centers with Leah </a:t>
            </a:r>
            <a:r>
              <a:rPr lang="en-US" dirty="0" err="1" smtClean="0">
                <a:latin typeface="Calibri" charset="0"/>
              </a:rPr>
              <a:t>Wasser</a:t>
            </a:r>
            <a:r>
              <a:rPr lang="en-US" dirty="0" smtClean="0">
                <a:latin typeface="Calibri" charset="0"/>
              </a:rPr>
              <a:t> from NEON as lead, to develop a data lessons catalog</a:t>
            </a:r>
            <a:endParaRPr lang="en-US" dirty="0" smtClean="0">
              <a:latin typeface="Calibri" charset="0"/>
            </a:endParaRPr>
          </a:p>
          <a:p>
            <a:pPr>
              <a:lnSpc>
                <a:spcPct val="150000"/>
              </a:lnSpc>
            </a:pPr>
            <a:endParaRPr lang="en-US" dirty="0" smtClean="0">
              <a:latin typeface="Calibri" charset="0"/>
            </a:endParaRPr>
          </a:p>
          <a:p>
            <a:pPr>
              <a:lnSpc>
                <a:spcPct val="150000"/>
              </a:lnSpc>
            </a:pPr>
            <a:endParaRPr lang="en-US" dirty="0" smtClean="0">
              <a:latin typeface="Calibri" charset="0"/>
            </a:endParaRPr>
          </a:p>
          <a:p>
            <a:pPr indent="457200">
              <a:lnSpc>
                <a:spcPct val="150000"/>
              </a:lnSpc>
            </a:pPr>
            <a:r>
              <a:rPr lang="en-US" dirty="0" smtClean="0">
                <a:latin typeface="Calibri" charset="0"/>
              </a:rPr>
              <a:t>  </a:t>
            </a:r>
            <a:endParaRPr lang="en-US" dirty="0">
              <a:latin typeface="Calibri" charset="0"/>
            </a:endParaRPr>
          </a:p>
        </p:txBody>
      </p:sp>
      <p:pic>
        <p:nvPicPr>
          <p:cNvPr id="20486"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32600" y="4651022"/>
            <a:ext cx="1749778" cy="1749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752334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52800" y="409624"/>
            <a:ext cx="7867841" cy="1622639"/>
          </a:xfrm>
          <a:prstGeom prst="rect">
            <a:avLst/>
          </a:prstGeom>
          <a:noFill/>
        </p:spPr>
        <p:txBody>
          <a:bodyPr wrap="square" lIns="82945" tIns="41473" rIns="82945" bIns="41473" rtlCol="0">
            <a:spAutoFit/>
          </a:bodyPr>
          <a:lstStyle/>
          <a:p>
            <a:r>
              <a:rPr lang="en-US" sz="2500" dirty="0"/>
              <a:t>With the emergence of new technologies generating large datasets in all domains of research, data analysis </a:t>
            </a:r>
            <a:r>
              <a:rPr lang="en-US" sz="2500" dirty="0" smtClean="0"/>
              <a:t>is </a:t>
            </a:r>
            <a:r>
              <a:rPr lang="en-US" sz="2500" dirty="0"/>
              <a:t>no longer the domain of specialists and is instead widely done by all researchers. </a:t>
            </a:r>
          </a:p>
        </p:txBody>
      </p:sp>
      <p:pic>
        <p:nvPicPr>
          <p:cNvPr id="13" name="Picture 12" descr="people_crop4.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949381"/>
            <a:ext cx="9144000" cy="3015710"/>
          </a:xfrm>
          <a:prstGeom prst="rect">
            <a:avLst/>
          </a:prstGeom>
        </p:spPr>
      </p:pic>
    </p:spTree>
    <p:extLst>
      <p:ext uri="{BB962C8B-B14F-4D97-AF65-F5344CB8AC3E}">
        <p14:creationId xmlns:p14="http://schemas.microsoft.com/office/powerpoint/2010/main" val="3682795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1998" y="3533982"/>
            <a:ext cx="8700646" cy="3084266"/>
            <a:chOff x="319084" y="3013245"/>
            <a:chExt cx="9591858" cy="3399832"/>
          </a:xfrm>
        </p:grpSpPr>
        <p:pic>
          <p:nvPicPr>
            <p:cNvPr id="5" name="Picture 4"/>
            <p:cNvPicPr>
              <a:picLocks noChangeAspect="1"/>
            </p:cNvPicPr>
            <p:nvPr/>
          </p:nvPicPr>
          <p:blipFill>
            <a:blip r:embed="rId3"/>
            <a:stretch>
              <a:fillRect/>
            </a:stretch>
          </p:blipFill>
          <p:spPr>
            <a:xfrm>
              <a:off x="319084" y="3649377"/>
              <a:ext cx="9543402" cy="2763700"/>
            </a:xfrm>
            <a:prstGeom prst="rect">
              <a:avLst/>
            </a:prstGeom>
          </p:spPr>
        </p:pic>
        <p:sp>
          <p:nvSpPr>
            <p:cNvPr id="6" name="TextBox 5"/>
            <p:cNvSpPr txBox="1"/>
            <p:nvPr/>
          </p:nvSpPr>
          <p:spPr>
            <a:xfrm>
              <a:off x="1428415" y="3019056"/>
              <a:ext cx="3484815" cy="407120"/>
            </a:xfrm>
            <a:prstGeom prst="rect">
              <a:avLst/>
            </a:prstGeom>
            <a:noFill/>
          </p:spPr>
          <p:txBody>
            <a:bodyPr wrap="none" rtlCol="0">
              <a:spAutoFit/>
            </a:bodyPr>
            <a:lstStyle/>
            <a:p>
              <a:r>
                <a:rPr lang="en-US" dirty="0" smtClean="0"/>
                <a:t>Biggest Bioinformatics Difficulty</a:t>
              </a:r>
              <a:endParaRPr lang="en-US" dirty="0"/>
            </a:p>
          </p:txBody>
        </p:sp>
        <p:sp>
          <p:nvSpPr>
            <p:cNvPr id="7" name="TextBox 6"/>
            <p:cNvSpPr txBox="1"/>
            <p:nvPr/>
          </p:nvSpPr>
          <p:spPr>
            <a:xfrm>
              <a:off x="5821927" y="3013245"/>
              <a:ext cx="4089015" cy="407120"/>
            </a:xfrm>
            <a:prstGeom prst="rect">
              <a:avLst/>
            </a:prstGeom>
            <a:noFill/>
          </p:spPr>
          <p:txBody>
            <a:bodyPr wrap="square" rtlCol="0">
              <a:spAutoFit/>
            </a:bodyPr>
            <a:lstStyle/>
            <a:p>
              <a:r>
                <a:rPr lang="en-US" dirty="0" smtClean="0"/>
                <a:t>Most useful thing BRAEMBL could do</a:t>
              </a:r>
              <a:endParaRPr lang="en-US" dirty="0"/>
            </a:p>
          </p:txBody>
        </p:sp>
      </p:grpSp>
      <p:sp>
        <p:nvSpPr>
          <p:cNvPr id="8" name="TextBox 7"/>
          <p:cNvSpPr txBox="1"/>
          <p:nvPr/>
        </p:nvSpPr>
        <p:spPr>
          <a:xfrm>
            <a:off x="657555" y="2633610"/>
            <a:ext cx="6725044" cy="699309"/>
          </a:xfrm>
          <a:prstGeom prst="rect">
            <a:avLst/>
          </a:prstGeom>
          <a:noFill/>
        </p:spPr>
        <p:txBody>
          <a:bodyPr wrap="none" lIns="82945" tIns="41473" rIns="82945" bIns="41473" rtlCol="0">
            <a:spAutoFit/>
          </a:bodyPr>
          <a:lstStyle/>
          <a:p>
            <a:r>
              <a:rPr lang="en-US" sz="2200" dirty="0"/>
              <a:t>Survey by Bioinformatics Resource Australia – EMBL</a:t>
            </a:r>
          </a:p>
          <a:p>
            <a:r>
              <a:rPr lang="en-US" dirty="0" smtClean="0"/>
              <a:t>http://</a:t>
            </a:r>
            <a:r>
              <a:rPr lang="en-US" dirty="0" err="1" smtClean="0"/>
              <a:t>braembl.org.au</a:t>
            </a:r>
            <a:r>
              <a:rPr lang="en-US" dirty="0" smtClean="0"/>
              <a:t>/news/braembl-community-survey-report-2013</a:t>
            </a:r>
            <a:endParaRPr lang="en-US" dirty="0"/>
          </a:p>
        </p:txBody>
      </p:sp>
      <p:sp>
        <p:nvSpPr>
          <p:cNvPr id="9" name="TextBox 8"/>
          <p:cNvSpPr txBox="1"/>
          <p:nvPr/>
        </p:nvSpPr>
        <p:spPr>
          <a:xfrm>
            <a:off x="191999" y="179215"/>
            <a:ext cx="8793602" cy="1776527"/>
          </a:xfrm>
          <a:prstGeom prst="rect">
            <a:avLst/>
          </a:prstGeom>
          <a:noFill/>
        </p:spPr>
        <p:txBody>
          <a:bodyPr wrap="square" lIns="82945" tIns="41473" rIns="82945" bIns="41473" rtlCol="0">
            <a:spAutoFit/>
          </a:bodyPr>
          <a:lstStyle/>
          <a:p>
            <a:r>
              <a:rPr lang="en-US" sz="2200" dirty="0"/>
              <a:t>Researchers view the major limiting factor in research progress as a lack of expertise in how to handle and analyze data </a:t>
            </a:r>
            <a:r>
              <a:rPr lang="en-US" sz="2200" dirty="0" smtClean="0"/>
              <a:t>effectively </a:t>
            </a:r>
            <a:r>
              <a:rPr lang="en-US" sz="2200" dirty="0"/>
              <a:t>and efficiently.</a:t>
            </a:r>
          </a:p>
          <a:p>
            <a:endParaRPr lang="en-US" sz="2200" dirty="0"/>
          </a:p>
          <a:p>
            <a:r>
              <a:rPr lang="en-US" sz="2200" dirty="0"/>
              <a:t>This can only be addressed through high quality, widely available training and is the resource most highly desired by researchers. </a:t>
            </a:r>
          </a:p>
        </p:txBody>
      </p:sp>
    </p:spTree>
    <p:extLst>
      <p:ext uri="{BB962C8B-B14F-4D97-AF65-F5344CB8AC3E}">
        <p14:creationId xmlns:p14="http://schemas.microsoft.com/office/powerpoint/2010/main" val="115153579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NSF BIO Center effort</a:t>
            </a:r>
            <a:endParaRPr lang="en-US" dirty="0"/>
          </a:p>
        </p:txBody>
      </p:sp>
      <p:sp>
        <p:nvSpPr>
          <p:cNvPr id="3" name="Content Placeholder 2"/>
          <p:cNvSpPr>
            <a:spLocks noGrp="1"/>
          </p:cNvSpPr>
          <p:nvPr>
            <p:ph idx="1"/>
          </p:nvPr>
        </p:nvSpPr>
        <p:spPr>
          <a:xfrm>
            <a:off x="457200" y="1600200"/>
            <a:ext cx="8229600" cy="4882404"/>
          </a:xfrm>
        </p:spPr>
        <p:txBody>
          <a:bodyPr>
            <a:normAutofit fontScale="77500" lnSpcReduction="20000"/>
          </a:bodyPr>
          <a:lstStyle/>
          <a:p>
            <a:pPr marL="0" indent="0">
              <a:buNone/>
            </a:pPr>
            <a:r>
              <a:rPr lang="en-US" dirty="0" smtClean="0"/>
              <a:t>At a NSF BIO Center </a:t>
            </a:r>
            <a:r>
              <a:rPr lang="en-US" dirty="0" err="1" smtClean="0"/>
              <a:t>CollabIT</a:t>
            </a:r>
            <a:r>
              <a:rPr lang="en-US" dirty="0" smtClean="0"/>
              <a:t> meeting organized by SESYNC &amp; supported by an NSF Supplemental grant we saw this same shared need for training.</a:t>
            </a:r>
          </a:p>
          <a:p>
            <a:pPr marL="0" indent="0">
              <a:buNone/>
            </a:pPr>
            <a:endParaRPr lang="en-US" dirty="0"/>
          </a:p>
          <a:p>
            <a:pPr marL="0" indent="0">
              <a:buNone/>
            </a:pPr>
            <a:r>
              <a:rPr lang="en-US" dirty="0" smtClean="0"/>
              <a:t>People from the different centers got together and identified pain points and fundamental data analysis skills.</a:t>
            </a:r>
          </a:p>
          <a:p>
            <a:pPr marL="0" indent="0">
              <a:buNone/>
            </a:pPr>
            <a:endParaRPr lang="en-US" dirty="0" smtClean="0"/>
          </a:p>
          <a:p>
            <a:r>
              <a:rPr lang="en-US" dirty="0" smtClean="0"/>
              <a:t>BEACON – Tracy Teal</a:t>
            </a:r>
          </a:p>
          <a:p>
            <a:r>
              <a:rPr lang="en-US" dirty="0" err="1" smtClean="0"/>
              <a:t>iDigBio</a:t>
            </a:r>
            <a:r>
              <a:rPr lang="en-US" dirty="0" smtClean="0"/>
              <a:t> – Deb Paul, Shari Ellis &amp; Francois </a:t>
            </a:r>
            <a:r>
              <a:rPr lang="en-US" dirty="0" err="1" smtClean="0"/>
              <a:t>Michonneau</a:t>
            </a:r>
            <a:endParaRPr lang="en-US" dirty="0" smtClean="0"/>
          </a:p>
          <a:p>
            <a:r>
              <a:rPr lang="en-US" dirty="0" err="1" smtClean="0"/>
              <a:t>iPlant</a:t>
            </a:r>
            <a:r>
              <a:rPr lang="en-US" dirty="0" smtClean="0"/>
              <a:t> – Jason Williams</a:t>
            </a:r>
          </a:p>
          <a:p>
            <a:r>
              <a:rPr lang="en-US" dirty="0" smtClean="0"/>
              <a:t>NEON – Leah </a:t>
            </a:r>
            <a:r>
              <a:rPr lang="en-US" dirty="0" err="1" smtClean="0"/>
              <a:t>Wasser</a:t>
            </a:r>
            <a:endParaRPr lang="en-US" dirty="0" smtClean="0"/>
          </a:p>
          <a:p>
            <a:r>
              <a:rPr lang="en-US" dirty="0" err="1" smtClean="0"/>
              <a:t>NESCent</a:t>
            </a:r>
            <a:r>
              <a:rPr lang="en-US" dirty="0" smtClean="0"/>
              <a:t> – Hilmar Lapp &amp; Karen Cranston</a:t>
            </a:r>
          </a:p>
          <a:p>
            <a:r>
              <a:rPr lang="en-US" dirty="0" smtClean="0"/>
              <a:t>SESYNC – Mike </a:t>
            </a:r>
            <a:r>
              <a:rPr lang="en-US" dirty="0" err="1" smtClean="0"/>
              <a:t>Smorul</a:t>
            </a:r>
            <a:r>
              <a:rPr lang="en-US" dirty="0" smtClean="0"/>
              <a:t> &amp; Mary Shelley</a:t>
            </a:r>
          </a:p>
        </p:txBody>
      </p:sp>
    </p:spTree>
    <p:extLst>
      <p:ext uri="{BB962C8B-B14F-4D97-AF65-F5344CB8AC3E}">
        <p14:creationId xmlns:p14="http://schemas.microsoft.com/office/powerpoint/2010/main" val="112193691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4602" y="396288"/>
            <a:ext cx="8471842" cy="5874639"/>
          </a:xfrm>
        </p:spPr>
        <p:txBody>
          <a:bodyPr>
            <a:normAutofit fontScale="92500" lnSpcReduction="20000"/>
          </a:bodyPr>
          <a:lstStyle/>
          <a:p>
            <a:pPr marL="0" indent="0">
              <a:buNone/>
            </a:pPr>
            <a:r>
              <a:rPr lang="en-US" dirty="0" smtClean="0"/>
              <a:t>Training goals:</a:t>
            </a:r>
          </a:p>
          <a:p>
            <a:pPr marL="0" indent="0">
              <a:buNone/>
            </a:pPr>
            <a:r>
              <a:rPr lang="en-US" dirty="0" smtClean="0"/>
              <a:t>We would like people to be able to retrieve, view, manipulate, analyze and store their own and other's data in an open and reproducible way. </a:t>
            </a:r>
          </a:p>
          <a:p>
            <a:pPr marL="0" indent="0">
              <a:buNone/>
            </a:pPr>
            <a:endParaRPr lang="en-US" dirty="0"/>
          </a:p>
          <a:p>
            <a:pPr marL="0" indent="0">
              <a:buNone/>
            </a:pPr>
            <a:r>
              <a:rPr lang="en-US" dirty="0" smtClean="0"/>
              <a:t>We should start at a beginner level - there seem to be workshops already for more advanced levels. E.g., courses that are available at universities are often limited to majors.</a:t>
            </a:r>
          </a:p>
          <a:p>
            <a:pPr marL="0" indent="0">
              <a:buNone/>
            </a:pPr>
            <a:endParaRPr lang="en-US" dirty="0"/>
          </a:p>
          <a:p>
            <a:pPr marL="0" indent="0">
              <a:buNone/>
            </a:pPr>
            <a:r>
              <a:rPr lang="en-US" dirty="0"/>
              <a:t>H</a:t>
            </a:r>
            <a:r>
              <a:rPr lang="en-US" dirty="0" smtClean="0"/>
              <a:t>ave a shared, consolidated curriculum across the centers to increase scalability of the materials.</a:t>
            </a:r>
          </a:p>
          <a:p>
            <a:pPr marL="0" indent="0">
              <a:buNone/>
            </a:pPr>
            <a:endParaRPr lang="en-US" dirty="0"/>
          </a:p>
          <a:p>
            <a:pPr marL="0" indent="0">
              <a:buNone/>
            </a:pPr>
            <a:r>
              <a:rPr lang="en-US" dirty="0" smtClean="0"/>
              <a:t>Customize materials for different domains.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4014978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71"/>
          <p:cNvPicPr/>
          <p:nvPr/>
        </p:nvPicPr>
        <p:blipFill>
          <a:blip r:embed="rId2"/>
          <a:stretch/>
        </p:blipFill>
        <p:spPr>
          <a:xfrm>
            <a:off x="497664" y="713989"/>
            <a:ext cx="3510484" cy="1520255"/>
          </a:xfrm>
          <a:prstGeom prst="rect">
            <a:avLst/>
          </a:prstGeom>
          <a:ln>
            <a:noFill/>
          </a:ln>
        </p:spPr>
      </p:pic>
      <p:sp>
        <p:nvSpPr>
          <p:cNvPr id="73" name="CustomShape 1"/>
          <p:cNvSpPr/>
          <p:nvPr/>
        </p:nvSpPr>
        <p:spPr>
          <a:xfrm>
            <a:off x="4140430" y="863891"/>
            <a:ext cx="4555954" cy="1314833"/>
          </a:xfrm>
          <a:prstGeom prst="rect">
            <a:avLst/>
          </a:prstGeom>
          <a:noFill/>
          <a:ln>
            <a:noFill/>
          </a:ln>
        </p:spPr>
        <p:style>
          <a:lnRef idx="0">
            <a:scrgbClr r="0" g="0" b="0"/>
          </a:lnRef>
          <a:fillRef idx="0">
            <a:scrgbClr r="0" g="0" b="0"/>
          </a:fillRef>
          <a:effectRef idx="0">
            <a:scrgbClr r="0" g="0" b="0"/>
          </a:effectRef>
          <a:fontRef idx="minor"/>
        </p:style>
        <p:txBody>
          <a:bodyPr lIns="81639" tIns="40820" rIns="81639" bIns="40820"/>
          <a:lstStyle/>
          <a:p>
            <a:pPr algn="r">
              <a:lnSpc>
                <a:spcPct val="100000"/>
              </a:lnSpc>
            </a:pPr>
            <a:r>
              <a:rPr lang="en-US" sz="2200" i="1" dirty="0">
                <a:latin typeface="Arial"/>
              </a:rPr>
              <a:t>We teach basic lab skills</a:t>
            </a:r>
            <a:endParaRPr dirty="0"/>
          </a:p>
          <a:p>
            <a:pPr algn="r">
              <a:lnSpc>
                <a:spcPct val="100000"/>
              </a:lnSpc>
            </a:pPr>
            <a:r>
              <a:rPr lang="en-US" sz="2200" i="1" dirty="0">
                <a:latin typeface="Arial"/>
              </a:rPr>
              <a:t>for scientific computing</a:t>
            </a:r>
            <a:endParaRPr dirty="0"/>
          </a:p>
          <a:p>
            <a:pPr algn="r">
              <a:lnSpc>
                <a:spcPct val="100000"/>
              </a:lnSpc>
            </a:pPr>
            <a:r>
              <a:rPr lang="en-US" sz="2200" i="1" dirty="0">
                <a:latin typeface="Arial"/>
              </a:rPr>
              <a:t>so that researchers can do </a:t>
            </a:r>
            <a:r>
              <a:rPr lang="en-US" sz="2200" i="1" dirty="0" smtClean="0">
                <a:latin typeface="Arial"/>
              </a:rPr>
              <a:t>more</a:t>
            </a:r>
            <a:r>
              <a:rPr lang="en-US" dirty="0"/>
              <a:t> </a:t>
            </a:r>
            <a:r>
              <a:rPr lang="en-US" sz="2200" i="1" dirty="0" smtClean="0">
                <a:latin typeface="Arial"/>
              </a:rPr>
              <a:t>in </a:t>
            </a:r>
            <a:r>
              <a:rPr lang="en-US" sz="2200" i="1" dirty="0">
                <a:latin typeface="Arial"/>
              </a:rPr>
              <a:t>less time and with less pain.</a:t>
            </a:r>
            <a:endParaRPr dirty="0"/>
          </a:p>
        </p:txBody>
      </p:sp>
    </p:spTree>
    <p:extLst>
      <p:ext uri="{BB962C8B-B14F-4D97-AF65-F5344CB8AC3E}">
        <p14:creationId xmlns:p14="http://schemas.microsoft.com/office/powerpoint/2010/main" val="311330999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71"/>
          <p:cNvPicPr/>
          <p:nvPr/>
        </p:nvPicPr>
        <p:blipFill>
          <a:blip r:embed="rId2"/>
          <a:stretch/>
        </p:blipFill>
        <p:spPr>
          <a:xfrm>
            <a:off x="497664" y="713989"/>
            <a:ext cx="3510484" cy="1520255"/>
          </a:xfrm>
          <a:prstGeom prst="rect">
            <a:avLst/>
          </a:prstGeom>
          <a:ln>
            <a:noFill/>
          </a:ln>
        </p:spPr>
      </p:pic>
      <p:sp>
        <p:nvSpPr>
          <p:cNvPr id="73" name="CustomShape 1"/>
          <p:cNvSpPr/>
          <p:nvPr/>
        </p:nvSpPr>
        <p:spPr>
          <a:xfrm>
            <a:off x="4140430" y="863891"/>
            <a:ext cx="4555954" cy="1314833"/>
          </a:xfrm>
          <a:prstGeom prst="rect">
            <a:avLst/>
          </a:prstGeom>
          <a:noFill/>
          <a:ln>
            <a:noFill/>
          </a:ln>
        </p:spPr>
        <p:style>
          <a:lnRef idx="0">
            <a:scrgbClr r="0" g="0" b="0"/>
          </a:lnRef>
          <a:fillRef idx="0">
            <a:scrgbClr r="0" g="0" b="0"/>
          </a:fillRef>
          <a:effectRef idx="0">
            <a:scrgbClr r="0" g="0" b="0"/>
          </a:effectRef>
          <a:fontRef idx="minor"/>
        </p:style>
        <p:txBody>
          <a:bodyPr lIns="81639" tIns="40820" rIns="81639" bIns="40820"/>
          <a:lstStyle/>
          <a:p>
            <a:pPr algn="r">
              <a:lnSpc>
                <a:spcPct val="100000"/>
              </a:lnSpc>
            </a:pPr>
            <a:r>
              <a:rPr lang="en-US" sz="2200" i="1" dirty="0">
                <a:latin typeface="Arial"/>
              </a:rPr>
              <a:t>We teach basic lab skills</a:t>
            </a:r>
            <a:endParaRPr dirty="0"/>
          </a:p>
          <a:p>
            <a:pPr algn="r">
              <a:lnSpc>
                <a:spcPct val="100000"/>
              </a:lnSpc>
            </a:pPr>
            <a:r>
              <a:rPr lang="en-US" sz="2200" i="1" dirty="0">
                <a:latin typeface="Arial"/>
              </a:rPr>
              <a:t>for scientific computing</a:t>
            </a:r>
            <a:endParaRPr dirty="0"/>
          </a:p>
          <a:p>
            <a:pPr algn="r">
              <a:lnSpc>
                <a:spcPct val="100000"/>
              </a:lnSpc>
            </a:pPr>
            <a:r>
              <a:rPr lang="en-US" sz="2200" i="1" dirty="0">
                <a:latin typeface="Arial"/>
              </a:rPr>
              <a:t>so that researchers can do </a:t>
            </a:r>
            <a:r>
              <a:rPr lang="en-US" sz="2200" i="1" dirty="0" smtClean="0">
                <a:latin typeface="Arial"/>
              </a:rPr>
              <a:t>more</a:t>
            </a:r>
            <a:r>
              <a:rPr lang="en-US" dirty="0"/>
              <a:t> </a:t>
            </a:r>
            <a:r>
              <a:rPr lang="en-US" sz="2200" i="1" dirty="0" smtClean="0">
                <a:latin typeface="Arial"/>
              </a:rPr>
              <a:t>in </a:t>
            </a:r>
            <a:r>
              <a:rPr lang="en-US" sz="2200" i="1" dirty="0">
                <a:latin typeface="Arial"/>
              </a:rPr>
              <a:t>less time and with less pain.</a:t>
            </a:r>
            <a:endParaRPr dirty="0"/>
          </a:p>
        </p:txBody>
      </p:sp>
      <p:grpSp>
        <p:nvGrpSpPr>
          <p:cNvPr id="7" name="Group 6"/>
          <p:cNvGrpSpPr/>
          <p:nvPr/>
        </p:nvGrpSpPr>
        <p:grpSpPr>
          <a:xfrm>
            <a:off x="497665" y="3417786"/>
            <a:ext cx="8043516" cy="1776527"/>
            <a:chOff x="497665" y="3417786"/>
            <a:chExt cx="8043516" cy="1776527"/>
          </a:xfrm>
        </p:grpSpPr>
        <p:sp>
          <p:nvSpPr>
            <p:cNvPr id="8" name="TextBox 7"/>
            <p:cNvSpPr txBox="1"/>
            <p:nvPr/>
          </p:nvSpPr>
          <p:spPr>
            <a:xfrm>
              <a:off x="497665" y="3417786"/>
              <a:ext cx="4891136" cy="1776527"/>
            </a:xfrm>
            <a:prstGeom prst="rect">
              <a:avLst/>
            </a:prstGeom>
            <a:noFill/>
          </p:spPr>
          <p:txBody>
            <a:bodyPr wrap="square" lIns="82945" tIns="41473" rIns="82945" bIns="41473" rtlCol="0">
              <a:spAutoFit/>
            </a:bodyPr>
            <a:lstStyle/>
            <a:p>
              <a:r>
                <a:rPr lang="en-US" sz="2200" i="1" dirty="0"/>
                <a:t>Teach basic concepts, skills and tools for working more effectively with data. Workshops are designed for people with little to no prior computational experience. </a:t>
              </a:r>
            </a:p>
          </p:txBody>
        </p:sp>
        <p:pic>
          <p:nvPicPr>
            <p:cNvPr id="9" name="Picture 8" descr="DC1_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4560" y="3417786"/>
              <a:ext cx="2426621" cy="1523144"/>
            </a:xfrm>
            <a:prstGeom prst="rect">
              <a:avLst/>
            </a:prstGeom>
          </p:spPr>
        </p:pic>
      </p:grpSp>
    </p:spTree>
    <p:extLst>
      <p:ext uri="{BB962C8B-B14F-4D97-AF65-F5344CB8AC3E}">
        <p14:creationId xmlns:p14="http://schemas.microsoft.com/office/powerpoint/2010/main" val="7693855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0" y="0"/>
            <a:ext cx="6832600" cy="1096963"/>
          </a:xfrm>
        </p:spPr>
        <p:txBody>
          <a:bodyPr/>
          <a:lstStyle/>
          <a:p>
            <a:pPr algn="l"/>
            <a:r>
              <a:rPr lang="en-US">
                <a:latin typeface="Calibri" charset="0"/>
              </a:rPr>
              <a:t>Target audience</a:t>
            </a:r>
          </a:p>
        </p:txBody>
      </p:sp>
      <p:sp>
        <p:nvSpPr>
          <p:cNvPr id="4" name="Isosceles Triangle 3"/>
          <p:cNvSpPr/>
          <p:nvPr/>
        </p:nvSpPr>
        <p:spPr>
          <a:xfrm>
            <a:off x="1308100" y="1308100"/>
            <a:ext cx="6832600" cy="5092700"/>
          </a:xfrm>
          <a:prstGeom prst="triangle">
            <a:avLst/>
          </a:prstGeom>
          <a:gradFill flip="none" rotWithShape="1">
            <a:gsLst>
              <a:gs pos="0">
                <a:schemeClr val="bg1">
                  <a:lumMod val="65000"/>
                  <a:alpha val="80000"/>
                </a:schemeClr>
              </a:gs>
              <a:gs pos="100000">
                <a:srgbClr val="FFFFFF"/>
              </a:gs>
            </a:gsLst>
            <a:lin ang="177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5" name="Right Arrow 4"/>
          <p:cNvSpPr/>
          <p:nvPr/>
        </p:nvSpPr>
        <p:spPr>
          <a:xfrm rot="2828971">
            <a:off x="261938" y="5154613"/>
            <a:ext cx="1473200" cy="622300"/>
          </a:xfrm>
          <a:prstGeom prst="rightArrow">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7" name="Right Arrow 6"/>
          <p:cNvSpPr/>
          <p:nvPr/>
        </p:nvSpPr>
        <p:spPr>
          <a:xfrm rot="7337120">
            <a:off x="7639844" y="5122069"/>
            <a:ext cx="1296988" cy="622300"/>
          </a:xfrm>
          <a:prstGeom prst="rightArrow">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6390" name="TextBox 7"/>
          <p:cNvSpPr txBox="1">
            <a:spLocks noChangeArrowheads="1"/>
          </p:cNvSpPr>
          <p:nvPr/>
        </p:nvSpPr>
        <p:spPr bwMode="auto">
          <a:xfrm>
            <a:off x="1727200" y="5756275"/>
            <a:ext cx="6007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400" b="1"/>
              <a:t>Data + spreadsheets + some statistics and…?</a:t>
            </a:r>
          </a:p>
          <a:p>
            <a:endParaRPr lang="en-US"/>
          </a:p>
        </p:txBody>
      </p:sp>
      <p:sp>
        <p:nvSpPr>
          <p:cNvPr id="16391" name="TextBox 8"/>
          <p:cNvSpPr txBox="1">
            <a:spLocks noChangeArrowheads="1"/>
          </p:cNvSpPr>
          <p:nvPr/>
        </p:nvSpPr>
        <p:spPr bwMode="auto">
          <a:xfrm>
            <a:off x="2387600" y="4725988"/>
            <a:ext cx="4699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a:t>Some knowledge of scripting, using workflow tools, command line  </a:t>
            </a:r>
          </a:p>
          <a:p>
            <a:endParaRPr lang="en-US"/>
          </a:p>
        </p:txBody>
      </p:sp>
      <p:cxnSp>
        <p:nvCxnSpPr>
          <p:cNvPr id="11" name="Straight Connector 10"/>
          <p:cNvCxnSpPr/>
          <p:nvPr/>
        </p:nvCxnSpPr>
        <p:spPr>
          <a:xfrm>
            <a:off x="2092325" y="5600700"/>
            <a:ext cx="52832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819400" y="4494213"/>
            <a:ext cx="3797300" cy="1587"/>
          </a:xfrm>
          <a:prstGeom prst="line">
            <a:avLst/>
          </a:prstGeom>
        </p:spPr>
        <p:style>
          <a:lnRef idx="2">
            <a:schemeClr val="accent1"/>
          </a:lnRef>
          <a:fillRef idx="0">
            <a:schemeClr val="accent1"/>
          </a:fillRef>
          <a:effectRef idx="1">
            <a:schemeClr val="accent1"/>
          </a:effectRef>
          <a:fontRef idx="minor">
            <a:schemeClr val="tx1"/>
          </a:fontRef>
        </p:style>
      </p:cxnSp>
      <p:sp>
        <p:nvSpPr>
          <p:cNvPr id="16394" name="TextBox 16"/>
          <p:cNvSpPr txBox="1">
            <a:spLocks noChangeArrowheads="1"/>
          </p:cNvSpPr>
          <p:nvPr/>
        </p:nvSpPr>
        <p:spPr bwMode="auto">
          <a:xfrm>
            <a:off x="3060700" y="3060700"/>
            <a:ext cx="34925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a:t>Good knowledge of programming (R, Python or other), structured data, metadata, proficiency in building workflows and automating tasks</a:t>
            </a:r>
          </a:p>
          <a:p>
            <a:endParaRPr lang="en-US"/>
          </a:p>
        </p:txBody>
      </p:sp>
      <p:sp>
        <p:nvSpPr>
          <p:cNvPr id="16395" name="TextBox 17"/>
          <p:cNvSpPr txBox="1">
            <a:spLocks noChangeArrowheads="1"/>
          </p:cNvSpPr>
          <p:nvPr/>
        </p:nvSpPr>
        <p:spPr bwMode="auto">
          <a:xfrm>
            <a:off x="268288" y="1562100"/>
            <a:ext cx="2717800"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spcBef>
                <a:spcPts val="1200"/>
              </a:spcBef>
            </a:pPr>
            <a:r>
              <a:rPr lang="en-US" b="1"/>
              <a:t>Multiple disciplines</a:t>
            </a:r>
          </a:p>
          <a:p>
            <a:pPr algn="ctr">
              <a:spcBef>
                <a:spcPts val="1200"/>
              </a:spcBef>
            </a:pPr>
            <a:r>
              <a:rPr lang="en-US"/>
              <a:t>bioinformatics</a:t>
            </a:r>
          </a:p>
          <a:p>
            <a:pPr algn="ctr">
              <a:spcBef>
                <a:spcPts val="1200"/>
              </a:spcBef>
            </a:pPr>
            <a:r>
              <a:rPr lang="en-US"/>
              <a:t>ecology</a:t>
            </a:r>
          </a:p>
          <a:p>
            <a:pPr algn="ctr">
              <a:spcBef>
                <a:spcPts val="1200"/>
              </a:spcBef>
            </a:pPr>
            <a:r>
              <a:rPr lang="en-US"/>
              <a:t>genomics</a:t>
            </a:r>
          </a:p>
          <a:p>
            <a:pPr algn="ctr">
              <a:spcBef>
                <a:spcPts val="1200"/>
              </a:spcBef>
            </a:pPr>
            <a:r>
              <a:rPr lang="en-US"/>
              <a:t>sociology</a:t>
            </a:r>
          </a:p>
          <a:p>
            <a:pPr algn="ctr">
              <a:spcBef>
                <a:spcPts val="1200"/>
              </a:spcBef>
            </a:pPr>
            <a:r>
              <a:rPr lang="en-US"/>
              <a:t>digital humanities</a:t>
            </a:r>
          </a:p>
          <a:p>
            <a:pPr algn="ctr">
              <a:spcBef>
                <a:spcPts val="1200"/>
              </a:spcBef>
            </a:pPr>
            <a:r>
              <a:rPr lang="en-US"/>
              <a:t>neuroscience</a:t>
            </a:r>
          </a:p>
          <a:p>
            <a:pPr algn="ctr">
              <a:spcBef>
                <a:spcPts val="1200"/>
              </a:spcBef>
            </a:pPr>
            <a:r>
              <a:rPr lang="en-US"/>
              <a:t>geosciences</a:t>
            </a:r>
          </a:p>
          <a:p>
            <a:pPr algn="ctr">
              <a:spcBef>
                <a:spcPts val="1200"/>
              </a:spcBef>
            </a:pPr>
            <a:r>
              <a:rPr lang="en-US"/>
              <a:t>….</a:t>
            </a:r>
          </a:p>
          <a:p>
            <a:pPr algn="ctr"/>
            <a:endParaRPr lang="en-US"/>
          </a:p>
          <a:p>
            <a:endParaRPr lang="en-US"/>
          </a:p>
        </p:txBody>
      </p:sp>
      <p:sp>
        <p:nvSpPr>
          <p:cNvPr id="16396" name="TextBox 18"/>
          <p:cNvSpPr txBox="1">
            <a:spLocks noChangeArrowheads="1"/>
          </p:cNvSpPr>
          <p:nvPr/>
        </p:nvSpPr>
        <p:spPr bwMode="auto">
          <a:xfrm>
            <a:off x="6764338" y="1643063"/>
            <a:ext cx="2239962"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spcBef>
                <a:spcPts val="1200"/>
              </a:spcBef>
            </a:pPr>
            <a:r>
              <a:rPr lang="en-US" b="1"/>
              <a:t>Different levels of career</a:t>
            </a:r>
          </a:p>
          <a:p>
            <a:pPr algn="ctr">
              <a:spcBef>
                <a:spcPts val="1200"/>
              </a:spcBef>
            </a:pPr>
            <a:r>
              <a:rPr lang="en-US"/>
              <a:t>PhD students</a:t>
            </a:r>
          </a:p>
          <a:p>
            <a:pPr algn="ctr">
              <a:spcBef>
                <a:spcPts val="1200"/>
              </a:spcBef>
            </a:pPr>
            <a:r>
              <a:rPr lang="en-US"/>
              <a:t>postdoctoral researchers</a:t>
            </a:r>
          </a:p>
          <a:p>
            <a:pPr algn="ctr">
              <a:spcBef>
                <a:spcPts val="1200"/>
              </a:spcBef>
            </a:pPr>
            <a:r>
              <a:rPr lang="en-US"/>
              <a:t>research assistants</a:t>
            </a:r>
          </a:p>
          <a:p>
            <a:pPr algn="ctr">
              <a:spcBef>
                <a:spcPts val="1200"/>
              </a:spcBef>
            </a:pPr>
            <a:r>
              <a:rPr lang="en-US"/>
              <a:t>researchers in industry</a:t>
            </a:r>
          </a:p>
          <a:p>
            <a:pPr algn="ctr">
              <a:spcBef>
                <a:spcPts val="1200"/>
              </a:spcBef>
            </a:pPr>
            <a:r>
              <a:rPr lang="en-US"/>
              <a:t>….</a:t>
            </a:r>
          </a:p>
          <a:p>
            <a:pPr algn="ctr"/>
            <a:endParaRPr lang="en-US"/>
          </a:p>
          <a:p>
            <a:endParaRPr lang="en-US"/>
          </a:p>
        </p:txBody>
      </p:sp>
      <p:sp>
        <p:nvSpPr>
          <p:cNvPr id="16397" name="TextBox 19"/>
          <p:cNvSpPr txBox="1">
            <a:spLocks noChangeArrowheads="1"/>
          </p:cNvSpPr>
          <p:nvPr/>
        </p:nvSpPr>
        <p:spPr bwMode="auto">
          <a:xfrm>
            <a:off x="3340100" y="1262063"/>
            <a:ext cx="27178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3200" b="1"/>
              <a:t>SKILLS</a:t>
            </a:r>
          </a:p>
          <a:p>
            <a:endParaRPr lang="en-US"/>
          </a:p>
        </p:txBody>
      </p:sp>
      <p:sp>
        <p:nvSpPr>
          <p:cNvPr id="16398" name="TextBox 20"/>
          <p:cNvSpPr txBox="1">
            <a:spLocks noChangeArrowheads="1"/>
          </p:cNvSpPr>
          <p:nvPr/>
        </p:nvSpPr>
        <p:spPr bwMode="auto">
          <a:xfrm>
            <a:off x="3340100" y="1847850"/>
            <a:ext cx="2717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a:t>Full </a:t>
            </a:r>
          </a:p>
          <a:p>
            <a:pPr algn="ctr"/>
            <a:r>
              <a:rPr lang="en-US"/>
              <a:t>computational </a:t>
            </a:r>
          </a:p>
          <a:p>
            <a:pPr algn="ctr"/>
            <a:r>
              <a:rPr lang="en-US"/>
              <a:t>lab </a:t>
            </a:r>
          </a:p>
          <a:p>
            <a:pPr algn="ctr"/>
            <a:r>
              <a:rPr lang="en-US"/>
              <a:t>skillset</a:t>
            </a:r>
          </a:p>
          <a:p>
            <a:endParaRPr lang="en-US"/>
          </a:p>
        </p:txBody>
      </p:sp>
      <p:cxnSp>
        <p:nvCxnSpPr>
          <p:cNvPr id="22" name="Straight Connector 21"/>
          <p:cNvCxnSpPr/>
          <p:nvPr/>
        </p:nvCxnSpPr>
        <p:spPr>
          <a:xfrm flipV="1">
            <a:off x="3733800" y="3048000"/>
            <a:ext cx="1968500" cy="158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861083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096963"/>
            <a:ext cx="4457700"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itle 1"/>
          <p:cNvSpPr>
            <a:spLocks noGrp="1"/>
          </p:cNvSpPr>
          <p:nvPr>
            <p:ph type="title"/>
          </p:nvPr>
        </p:nvSpPr>
        <p:spPr>
          <a:xfrm>
            <a:off x="0" y="0"/>
            <a:ext cx="6832600" cy="1096963"/>
          </a:xfrm>
        </p:spPr>
        <p:txBody>
          <a:bodyPr/>
          <a:lstStyle/>
          <a:p>
            <a:pPr algn="l"/>
            <a:r>
              <a:rPr lang="en-US">
                <a:latin typeface="Calibri" charset="0"/>
              </a:rPr>
              <a:t>Workshops &amp; Curriculum</a:t>
            </a:r>
          </a:p>
        </p:txBody>
      </p:sp>
      <p:sp>
        <p:nvSpPr>
          <p:cNvPr id="17412" name="Rectangle 3"/>
          <p:cNvSpPr>
            <a:spLocks noChangeArrowheads="1"/>
          </p:cNvSpPr>
          <p:nvPr/>
        </p:nvSpPr>
        <p:spPr bwMode="auto">
          <a:xfrm>
            <a:off x="215900" y="3441700"/>
            <a:ext cx="8851900"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358775">
              <a:lnSpc>
                <a:spcPct val="150000"/>
              </a:lnSpc>
              <a:buSzPct val="100000"/>
            </a:pPr>
            <a:r>
              <a:rPr lang="en-US" b="1">
                <a:latin typeface="Calibri" charset="0"/>
              </a:rPr>
              <a:t>Core curriculum</a:t>
            </a:r>
          </a:p>
          <a:p>
            <a:pPr indent="358775">
              <a:lnSpc>
                <a:spcPct val="150000"/>
              </a:lnSpc>
              <a:buSzPct val="100000"/>
              <a:buFont typeface="Arial" charset="0"/>
              <a:buChar char="•"/>
            </a:pPr>
            <a:r>
              <a:rPr lang="en-US">
                <a:latin typeface="Calibri" charset="0"/>
              </a:rPr>
              <a:t>Effective use of spreadsheets</a:t>
            </a:r>
          </a:p>
          <a:p>
            <a:pPr indent="358775">
              <a:lnSpc>
                <a:spcPct val="150000"/>
              </a:lnSpc>
              <a:buFont typeface="Arial" charset="0"/>
              <a:buChar char="•"/>
            </a:pPr>
            <a:r>
              <a:rPr lang="en-US">
                <a:latin typeface="Calibri" charset="0"/>
              </a:rPr>
              <a:t>Limitations and caveats of data analysis using spreadsheets</a:t>
            </a:r>
          </a:p>
          <a:p>
            <a:pPr indent="358775">
              <a:lnSpc>
                <a:spcPct val="150000"/>
              </a:lnSpc>
              <a:buFont typeface="Arial" charset="0"/>
              <a:buChar char="•"/>
            </a:pPr>
            <a:r>
              <a:rPr lang="en-US">
                <a:latin typeface="Calibri" charset="0"/>
              </a:rPr>
              <a:t>Moving from spreadsheets  into more powerful tools (R or Python)</a:t>
            </a:r>
          </a:p>
          <a:p>
            <a:pPr indent="358775">
              <a:lnSpc>
                <a:spcPct val="150000"/>
              </a:lnSpc>
              <a:buFont typeface="Arial" charset="0"/>
              <a:buChar char="•"/>
            </a:pPr>
            <a:r>
              <a:rPr lang="en-US">
                <a:latin typeface="Calibri" charset="0"/>
              </a:rPr>
              <a:t>Using databases (introduction to SQL)</a:t>
            </a:r>
          </a:p>
          <a:p>
            <a:pPr indent="358775">
              <a:lnSpc>
                <a:spcPct val="150000"/>
              </a:lnSpc>
              <a:buFont typeface="Arial" charset="0"/>
              <a:buChar char="•"/>
            </a:pPr>
            <a:r>
              <a:rPr lang="en-US">
                <a:latin typeface="Calibri" charset="0"/>
              </a:rPr>
              <a:t>Workflows and automating repetitive tasks (command line shell and shell scripts)</a:t>
            </a:r>
          </a:p>
        </p:txBody>
      </p:sp>
      <p:sp>
        <p:nvSpPr>
          <p:cNvPr id="17413" name="Rectangle 7"/>
          <p:cNvSpPr>
            <a:spLocks noChangeArrowheads="1"/>
          </p:cNvSpPr>
          <p:nvPr/>
        </p:nvSpPr>
        <p:spPr bwMode="auto">
          <a:xfrm>
            <a:off x="368300" y="1295400"/>
            <a:ext cx="46355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358775">
              <a:lnSpc>
                <a:spcPct val="150000"/>
              </a:lnSpc>
              <a:buSzPct val="100000"/>
              <a:buFont typeface="Arial" charset="0"/>
              <a:buChar char="•"/>
            </a:pPr>
            <a:r>
              <a:rPr lang="en-US">
                <a:latin typeface="Calibri" charset="0"/>
              </a:rPr>
              <a:t>2 days </a:t>
            </a:r>
          </a:p>
          <a:p>
            <a:pPr indent="358775">
              <a:lnSpc>
                <a:spcPct val="150000"/>
              </a:lnSpc>
              <a:buSzPct val="100000"/>
              <a:buFont typeface="Arial" charset="0"/>
              <a:buChar char="•"/>
            </a:pPr>
            <a:r>
              <a:rPr lang="en-US">
                <a:latin typeface="Calibri" charset="0"/>
              </a:rPr>
              <a:t>Hands-on</a:t>
            </a:r>
          </a:p>
          <a:p>
            <a:pPr indent="358775">
              <a:lnSpc>
                <a:spcPct val="150000"/>
              </a:lnSpc>
              <a:buSzPct val="100000"/>
              <a:buFont typeface="Arial" charset="0"/>
              <a:buChar char="•"/>
            </a:pPr>
            <a:r>
              <a:rPr lang="en-US">
                <a:latin typeface="Calibri" charset="0"/>
              </a:rPr>
              <a:t>Qualified instructors</a:t>
            </a:r>
          </a:p>
          <a:p>
            <a:pPr indent="358775">
              <a:lnSpc>
                <a:spcPct val="150000"/>
              </a:lnSpc>
              <a:buSzPct val="100000"/>
              <a:buFont typeface="Arial" charset="0"/>
              <a:buChar char="•"/>
            </a:pPr>
            <a:r>
              <a:rPr lang="en-US">
                <a:latin typeface="Calibri" charset="0"/>
              </a:rPr>
              <a:t>Helpers</a:t>
            </a:r>
          </a:p>
          <a:p>
            <a:pPr indent="358775">
              <a:lnSpc>
                <a:spcPct val="150000"/>
              </a:lnSpc>
              <a:buSzPct val="100000"/>
              <a:buFont typeface="Arial" charset="0"/>
              <a:buChar char="•"/>
            </a:pPr>
            <a:r>
              <a:rPr lang="en-US">
                <a:latin typeface="Calibri" charset="0"/>
              </a:rPr>
              <a:t>Post-it notes! </a:t>
            </a:r>
          </a:p>
        </p:txBody>
      </p:sp>
    </p:spTree>
    <p:extLst>
      <p:ext uri="{BB962C8B-B14F-4D97-AF65-F5344CB8AC3E}">
        <p14:creationId xmlns:p14="http://schemas.microsoft.com/office/powerpoint/2010/main" val="270177284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20745</TotalTime>
  <Words>682</Words>
  <Application>Microsoft Macintosh PowerPoint</Application>
  <PresentationFormat>On-screen Show (4:3)</PresentationFormat>
  <Paragraphs>108</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NSF BIO Center effort</vt:lpstr>
      <vt:lpstr>PowerPoint Presentation</vt:lpstr>
      <vt:lpstr>PowerPoint Presentation</vt:lpstr>
      <vt:lpstr>PowerPoint Presentation</vt:lpstr>
      <vt:lpstr>Target audience</vt:lpstr>
      <vt:lpstr>Workshops &amp; Curriculum</vt:lpstr>
      <vt:lpstr>Progress so far </vt:lpstr>
      <vt:lpstr>Plans for the future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Tracy Teal</dc:creator>
  <cp:lastModifiedBy>Tracy Teal</cp:lastModifiedBy>
  <cp:revision>10</cp:revision>
  <dcterms:created xsi:type="dcterms:W3CDTF">2015-03-23T09:24:40Z</dcterms:created>
  <dcterms:modified xsi:type="dcterms:W3CDTF">2015-04-06T19:29:42Z</dcterms:modified>
</cp:coreProperties>
</file>