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70" r:id="rId2"/>
    <p:sldId id="268" r:id="rId3"/>
    <p:sldId id="276" r:id="rId4"/>
    <p:sldId id="273" r:id="rId5"/>
    <p:sldId id="272" r:id="rId6"/>
    <p:sldId id="274" r:id="rId7"/>
    <p:sldId id="275" r:id="rId8"/>
    <p:sldId id="271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232"/>
      </p:cViewPr>
      <p:guideLst>
        <p:guide orient="horz" pos="4032"/>
        <p:guide pos="26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78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00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955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599801"/>
            <a:ext cx="1251859" cy="920937"/>
          </a:xfrm>
          <a:prstGeom prst="rect">
            <a:avLst/>
          </a:prstGeom>
        </p:spPr>
      </p:pic>
      <p:pic>
        <p:nvPicPr>
          <p:cNvPr id="11" name="Content Placeholder 3" descr="DC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4482" b="14482"/>
          <a:stretch>
            <a:fillRect/>
          </a:stretch>
        </p:blipFill>
        <p:spPr>
          <a:xfrm>
            <a:off x="7833704" y="0"/>
            <a:ext cx="1310296" cy="72061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289964" y="990600"/>
            <a:ext cx="8650836" cy="127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6433653"/>
            <a:ext cx="1409700" cy="364095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491521" y="6369050"/>
            <a:ext cx="593758" cy="4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0351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36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566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36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99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293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96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29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9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" y="2714625"/>
            <a:ext cx="897890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Carpentry: workshops to increase data literacy for researchers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889000" y="4552950"/>
            <a:ext cx="7404100" cy="2260600"/>
          </a:xfrm>
        </p:spPr>
        <p:txBody>
          <a:bodyPr>
            <a:normAutofit/>
          </a:bodyPr>
          <a:lstStyle/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Aleksandra Pawlik, University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Manchester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International Digital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Curation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Conference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London, UK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sz="2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February 2015</a:t>
            </a:r>
          </a:p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DC_twitter_logo_teal2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24724" y="-317500"/>
            <a:ext cx="3653875" cy="3652050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" y="4337051"/>
            <a:ext cx="2133600" cy="551062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804326" y="4068119"/>
            <a:ext cx="1301574" cy="969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C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54825" t="20711" r="13011" b="60076"/>
          <a:stretch/>
        </p:blipFill>
        <p:spPr>
          <a:xfrm>
            <a:off x="2501900" y="5163206"/>
            <a:ext cx="4668187" cy="1824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Data Carpentry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78026" y="4350960"/>
            <a:ext cx="4854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Open </a:t>
            </a:r>
            <a:r>
              <a:rPr lang="en-US" b="1" dirty="0" smtClean="0"/>
              <a:t>source materials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github.com/datacarpentry/datacarpentry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6550" y="1130300"/>
            <a:ext cx="8616950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 Researchers should be able to </a:t>
            </a:r>
            <a:r>
              <a:rPr lang="en-US" b="1" i="1" dirty="0" smtClean="0"/>
              <a:t>retrieve</a:t>
            </a:r>
            <a:r>
              <a:rPr lang="en-US" i="1" dirty="0" smtClean="0"/>
              <a:t>, </a:t>
            </a:r>
            <a:r>
              <a:rPr lang="en-US" b="1" i="1" dirty="0" smtClean="0"/>
              <a:t>view</a:t>
            </a:r>
            <a:r>
              <a:rPr lang="en-US" i="1" dirty="0" smtClean="0"/>
              <a:t>, </a:t>
            </a:r>
            <a:r>
              <a:rPr lang="en-US" b="1" i="1" dirty="0" smtClean="0"/>
              <a:t>manipulate</a:t>
            </a:r>
            <a:r>
              <a:rPr lang="en-US" i="1" dirty="0" smtClean="0"/>
              <a:t>, </a:t>
            </a:r>
            <a:r>
              <a:rPr lang="en-US" b="1" i="1" dirty="0" smtClean="0"/>
              <a:t>analyze </a:t>
            </a:r>
            <a:r>
              <a:rPr lang="en-US" i="1" dirty="0" smtClean="0"/>
              <a:t>and </a:t>
            </a:r>
            <a:r>
              <a:rPr lang="en-US" b="1" i="1" dirty="0" smtClean="0"/>
              <a:t>store </a:t>
            </a:r>
            <a:r>
              <a:rPr lang="en-US" i="1" dirty="0" err="1" smtClean="0"/>
              <a:t>their's</a:t>
            </a:r>
            <a:r>
              <a:rPr lang="en-US" i="1" dirty="0" smtClean="0"/>
              <a:t> and other's data in an </a:t>
            </a:r>
            <a:r>
              <a:rPr lang="en-US" b="1" i="1" dirty="0" smtClean="0"/>
              <a:t>open </a:t>
            </a:r>
            <a:r>
              <a:rPr lang="en-US" i="1" dirty="0" smtClean="0"/>
              <a:t>and </a:t>
            </a:r>
            <a:r>
              <a:rPr lang="en-US" b="1" i="1" dirty="0" smtClean="0"/>
              <a:t>reproducible </a:t>
            </a:r>
            <a:r>
              <a:rPr lang="en-US" i="1" dirty="0" smtClean="0"/>
              <a:t>way. Researchers learn best when material is taught in their domain, so workshops will be </a:t>
            </a:r>
            <a:r>
              <a:rPr lang="en-US" b="1" i="1" dirty="0" smtClean="0"/>
              <a:t>domain</a:t>
            </a:r>
            <a:r>
              <a:rPr lang="en-US" i="1" dirty="0" smtClean="0"/>
              <a:t>-</a:t>
            </a:r>
            <a:r>
              <a:rPr lang="en-US" b="1" i="1" dirty="0" smtClean="0"/>
              <a:t>specific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6310313" y="3237131"/>
            <a:ext cx="269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Partner </a:t>
            </a:r>
            <a:r>
              <a:rPr lang="en-US" b="1" dirty="0" err="1" smtClean="0"/>
              <a:t>organisation</a:t>
            </a:r>
            <a:r>
              <a:rPr lang="en-US" b="1" dirty="0" smtClean="0"/>
              <a:t> to Software Carpentry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550" y="3435335"/>
            <a:ext cx="1463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Hands-on workshops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" y="2267634"/>
            <a:ext cx="43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Training specifically designed for scientists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0" y="3190964"/>
            <a:ext cx="424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for novices:</a:t>
            </a:r>
          </a:p>
          <a:p>
            <a:pPr algn="ctr"/>
            <a:r>
              <a:rPr lang="en-US" dirty="0" smtClean="0"/>
              <a:t>there </a:t>
            </a:r>
            <a:r>
              <a:rPr lang="en-US" dirty="0" smtClean="0"/>
              <a:t>are no prerequisites, and no prior knowledge about the tools is assumed</a:t>
            </a:r>
            <a:endParaRPr lang="en-US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9368" y="4081666"/>
            <a:ext cx="1184920" cy="118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728421" y="2267634"/>
            <a:ext cx="44550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http://</a:t>
            </a:r>
            <a:r>
              <a:rPr lang="en-US" sz="3200" dirty="0" err="1" smtClean="0"/>
              <a:t>datacarpentry.org</a:t>
            </a:r>
            <a:r>
              <a:rPr lang="en-US" sz="3200" dirty="0" smtClean="0"/>
              <a:t>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Who is Data Carpentry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200" y="1017876"/>
            <a:ext cx="84201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b="1" dirty="0" smtClean="0"/>
              <a:t> Project lead: </a:t>
            </a:r>
          </a:p>
          <a:p>
            <a:pPr lvl="1"/>
            <a:r>
              <a:rPr lang="en-US" dirty="0" smtClean="0"/>
              <a:t>Tracy </a:t>
            </a:r>
            <a:r>
              <a:rPr lang="en-US" dirty="0" smtClean="0"/>
              <a:t>K. </a:t>
            </a:r>
            <a:r>
              <a:rPr lang="en-US" dirty="0" smtClean="0"/>
              <a:t>Teal (Michigan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Steering Committee: </a:t>
            </a:r>
          </a:p>
          <a:p>
            <a:pPr lvl="1"/>
            <a:r>
              <a:rPr lang="en-US" dirty="0" smtClean="0"/>
              <a:t>Karen </a:t>
            </a:r>
            <a:r>
              <a:rPr lang="en-US" dirty="0" smtClean="0"/>
              <a:t>A. Cranston, Hilmar Lapp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National </a:t>
            </a:r>
            <a:r>
              <a:rPr lang="en-US" dirty="0" smtClean="0"/>
              <a:t>Evolutionary Synthesis </a:t>
            </a:r>
            <a:r>
              <a:rPr lang="en-US" dirty="0" smtClean="0"/>
              <a:t>Center, </a:t>
            </a:r>
            <a:r>
              <a:rPr lang="en-US" dirty="0" err="1" smtClean="0"/>
              <a:t>NESCent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Ethan White (Utah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 lvl="1"/>
            <a:r>
              <a:rPr lang="en-US" dirty="0" smtClean="0"/>
              <a:t>Greg Wilson (Software </a:t>
            </a:r>
            <a:r>
              <a:rPr lang="en-US" dirty="0" smtClean="0"/>
              <a:t>Carpentry </a:t>
            </a:r>
            <a:r>
              <a:rPr lang="en-US" dirty="0" smtClean="0"/>
              <a:t>Foundation)</a:t>
            </a:r>
          </a:p>
          <a:p>
            <a:pPr lvl="1"/>
            <a:r>
              <a:rPr lang="en-US" dirty="0" err="1" smtClean="0"/>
              <a:t>Karthik</a:t>
            </a:r>
            <a:r>
              <a:rPr lang="en-US" dirty="0" smtClean="0"/>
              <a:t> Ram (University </a:t>
            </a:r>
            <a:r>
              <a:rPr lang="en-US" dirty="0" smtClean="0"/>
              <a:t>of </a:t>
            </a:r>
            <a:r>
              <a:rPr lang="en-US" dirty="0" smtClean="0"/>
              <a:t>California)</a:t>
            </a:r>
          </a:p>
          <a:p>
            <a:pPr lvl="1"/>
            <a:r>
              <a:rPr lang="en-US" dirty="0" smtClean="0"/>
              <a:t>Aleksandra Pawlik (University </a:t>
            </a:r>
            <a:r>
              <a:rPr lang="en-US" dirty="0" smtClean="0"/>
              <a:t>of </a:t>
            </a:r>
            <a:r>
              <a:rPr lang="en-US" dirty="0" smtClean="0"/>
              <a:t>Manchester)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Administrators:</a:t>
            </a:r>
            <a:r>
              <a:rPr lang="en-US" dirty="0" smtClean="0"/>
              <a:t> </a:t>
            </a:r>
            <a:r>
              <a:rPr lang="en-US" dirty="0" err="1" smtClean="0"/>
              <a:t>Arliss</a:t>
            </a:r>
            <a:r>
              <a:rPr lang="en-US" dirty="0" smtClean="0"/>
              <a:t> Collins (MSL) and </a:t>
            </a:r>
            <a:r>
              <a:rPr lang="en-US" dirty="0" err="1" smtClean="0"/>
              <a:t>Giacomo</a:t>
            </a:r>
            <a:r>
              <a:rPr lang="en-US" dirty="0" smtClean="0"/>
              <a:t> Peru (SSI)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Assessment support: </a:t>
            </a:r>
            <a:r>
              <a:rPr lang="en-US" dirty="0" smtClean="0"/>
              <a:t>Shari Ellis, </a:t>
            </a:r>
            <a:r>
              <a:rPr lang="en-US" dirty="0" err="1" smtClean="0"/>
              <a:t>iDigBio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Instructors: </a:t>
            </a:r>
            <a:r>
              <a:rPr lang="en-US" dirty="0" smtClean="0"/>
              <a:t>international volunteer network</a:t>
            </a:r>
          </a:p>
          <a:p>
            <a:endParaRPr lang="en-US" b="1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Funders and partnership </a:t>
            </a:r>
            <a:r>
              <a:rPr lang="en-US" b="1" dirty="0" err="1" smtClean="0"/>
              <a:t>organisations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056" y="3784600"/>
            <a:ext cx="1228798" cy="114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56" y="5010150"/>
            <a:ext cx="1249165" cy="116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0" y="5843051"/>
            <a:ext cx="1663700" cy="429698"/>
          </a:xfrm>
          <a:prstGeom prst="rect">
            <a:avLst/>
          </a:prstGeom>
        </p:spPr>
      </p:pic>
      <p:pic>
        <p:nvPicPr>
          <p:cNvPr id="9" name="Picture 8" descr="ELIXIR_UNITEDKINGDOM_white_backgr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832600" y="4693394"/>
            <a:ext cx="884456" cy="658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610" y="5638800"/>
            <a:ext cx="1098740" cy="1098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550" y="2886308"/>
            <a:ext cx="2279671" cy="664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200" y="5022850"/>
            <a:ext cx="2413000" cy="6223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7600" y="3656799"/>
            <a:ext cx="1740090" cy="536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7447" y="4269980"/>
            <a:ext cx="1739103" cy="6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308100" y="1308100"/>
            <a:ext cx="6832600" cy="50927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65000"/>
                  <a:alpha val="80000"/>
                </a:schemeClr>
              </a:gs>
              <a:gs pos="100000">
                <a:srgbClr val="FFFFFF"/>
              </a:gs>
            </a:gsLst>
            <a:lin ang="177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2828971">
            <a:off x="260715" y="5154727"/>
            <a:ext cx="1474174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337120">
            <a:off x="7640078" y="5122243"/>
            <a:ext cx="1297662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7200" y="5756203"/>
            <a:ext cx="600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+ spreadsheets + some </a:t>
            </a:r>
            <a:r>
              <a:rPr lang="en-US" sz="2400" b="1" dirty="0" smtClean="0"/>
              <a:t>statistics and…?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7600" y="4725440"/>
            <a:ext cx="46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 knowledge of scripting, using workflow tools, command line  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91783" y="5600700"/>
            <a:ext cx="52829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9400" y="4494285"/>
            <a:ext cx="37973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60700" y="3060700"/>
            <a:ext cx="349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Good knowledge of programming (R, Python or other), structured data, metadata, proficiency in building workflows and automating tasks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8404" y="1562100"/>
            <a:ext cx="2717800" cy="409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Multiple disciplines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bioinformatics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e</a:t>
            </a:r>
            <a:r>
              <a:rPr lang="en-US" dirty="0" smtClean="0"/>
              <a:t>cology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genomics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sociology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d</a:t>
            </a:r>
            <a:r>
              <a:rPr lang="en-US" dirty="0" smtClean="0"/>
              <a:t>igital humanities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neuroscience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geosciences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64899" y="1643631"/>
            <a:ext cx="2239401" cy="363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Different levels of career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PhD students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</a:t>
            </a:r>
            <a:r>
              <a:rPr lang="en-US" dirty="0" smtClean="0"/>
              <a:t>ostdoctoral researchers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 assistants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esearchers in industry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40100" y="1262631"/>
            <a:ext cx="2717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SKILLS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40100" y="1847407"/>
            <a:ext cx="271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</a:t>
            </a:r>
          </a:p>
          <a:p>
            <a:pPr algn="ctr"/>
            <a:r>
              <a:rPr lang="en-US" dirty="0" smtClean="0"/>
              <a:t>computational </a:t>
            </a:r>
          </a:p>
          <a:p>
            <a:pPr algn="ctr"/>
            <a:r>
              <a:rPr lang="en-US" dirty="0" smtClean="0"/>
              <a:t>lab </a:t>
            </a:r>
          </a:p>
          <a:p>
            <a:pPr algn="ctr"/>
            <a:r>
              <a:rPr lang="en-US" dirty="0" err="1" smtClean="0"/>
              <a:t>skillset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33800" y="3047736"/>
            <a:ext cx="1968500" cy="2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96961"/>
            <a:ext cx="4457700" cy="3343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Workshops &amp; Curriculum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3759200"/>
            <a:ext cx="8851900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Core curriculum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Effective use of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Limitations and caveats of data analysis using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Moving from spreadsheets  </a:t>
            </a:r>
            <a:r>
              <a:rPr lang="en-US" dirty="0" smtClean="0"/>
              <a:t>into more powerful tools</a:t>
            </a:r>
            <a:r>
              <a:rPr lang="en-US" dirty="0" smtClean="0"/>
              <a:t> (R </a:t>
            </a:r>
            <a:r>
              <a:rPr lang="en-US" dirty="0" smtClean="0"/>
              <a:t>or </a:t>
            </a:r>
            <a:r>
              <a:rPr lang="en-US" dirty="0" smtClean="0"/>
              <a:t>Python)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Using </a:t>
            </a:r>
            <a:r>
              <a:rPr lang="en-US" dirty="0" smtClean="0"/>
              <a:t>databases (introduction to SQL)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Workflows and automating repetitive </a:t>
            </a:r>
            <a:r>
              <a:rPr lang="en-US" dirty="0" smtClean="0"/>
              <a:t>tasks (command </a:t>
            </a:r>
            <a:r>
              <a:rPr lang="en-US" dirty="0" smtClean="0"/>
              <a:t>line shell and shell </a:t>
            </a:r>
            <a:r>
              <a:rPr lang="en-US" dirty="0" smtClean="0"/>
              <a:t>scripts)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300" y="1295400"/>
            <a:ext cx="4635500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2 days 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Hands-on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Qualified instructors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Helpers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Progress so far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50800" y="3340100"/>
            <a:ext cx="462280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1096962"/>
            <a:ext cx="741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Workshop</a:t>
            </a:r>
            <a:r>
              <a:rPr lang="en-US" sz="2400" b="1" dirty="0" smtClean="0"/>
              <a:t>s</a:t>
            </a:r>
            <a:r>
              <a:rPr lang="en-US" sz="2400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at four of the NSF BIO Centers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iDigBio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BEACON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SESYNC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NESCent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first </a:t>
            </a:r>
            <a:r>
              <a:rPr lang="en-US" dirty="0" smtClean="0"/>
              <a:t>Data Carpentry workshop in the </a:t>
            </a:r>
            <a:r>
              <a:rPr lang="en-US" dirty="0" smtClean="0"/>
              <a:t>UK in collaboration with ELIXIR UK</a:t>
            </a:r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b="1" dirty="0" err="1" smtClean="0"/>
              <a:t>Hackathons</a:t>
            </a:r>
            <a:r>
              <a:rPr lang="en-US" sz="2400" dirty="0" smtClean="0"/>
              <a:t> for material </a:t>
            </a:r>
            <a:r>
              <a:rPr lang="en-US" sz="2400" dirty="0" smtClean="0"/>
              <a:t>development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2838" y="4513282"/>
            <a:ext cx="367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Mozilla</a:t>
            </a:r>
            <a:r>
              <a:rPr lang="en-US" dirty="0" smtClean="0"/>
              <a:t> Science Lab sprints July 22-23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5505450" y="3511550"/>
            <a:ext cx="4813300" cy="965200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900" y="1196960"/>
            <a:ext cx="8851900" cy="505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Sustainability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Business model and funding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Partnerships to ensure 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b="1" dirty="0" smtClean="0"/>
              <a:t>Instructors training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Growing demand for workshops 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Working together with Software Carpentry Foundation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b="1" dirty="0" smtClean="0"/>
              <a:t>Assessment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Feedback to improve Data Carpentry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Evidence of impact making 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6318">
            <a:off x="3848100" y="964185"/>
            <a:ext cx="2495550" cy="1652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36" y="2465255"/>
            <a:ext cx="2226954" cy="1241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216800" y="3967033"/>
            <a:ext cx="2615800" cy="186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Plans for the future</a:t>
            </a:r>
            <a:endParaRPr lang="en-US" dirty="0"/>
          </a:p>
        </p:txBody>
      </p:sp>
      <p:pic>
        <p:nvPicPr>
          <p:cNvPr id="4" name="Picture 3" descr="ELIXIR_UNITEDKINGDOM_white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215171" y="1546758"/>
            <a:ext cx="1393858" cy="10384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7800" y="1096962"/>
            <a:ext cx="7734300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Pilot project to set foundations for Data and Software Carpentry in ELIXIR (coordinated by the ELIXIR UK Node)</a:t>
            </a:r>
          </a:p>
          <a:p>
            <a:pPr lvl="1" indent="457200">
              <a:buFont typeface="Wingdings" charset="2"/>
              <a:buChar char="§"/>
            </a:pPr>
            <a:r>
              <a:rPr lang="en-US" b="1" dirty="0" smtClean="0"/>
              <a:t>2</a:t>
            </a:r>
            <a:r>
              <a:rPr lang="en-US" dirty="0" smtClean="0"/>
              <a:t> European-wide </a:t>
            </a:r>
            <a:r>
              <a:rPr lang="en-US" dirty="0" err="1" smtClean="0"/>
              <a:t>Hackathons</a:t>
            </a:r>
            <a:r>
              <a:rPr lang="en-US" dirty="0" smtClean="0"/>
              <a:t> for materials development</a:t>
            </a:r>
          </a:p>
          <a:p>
            <a:pPr lvl="1" indent="457200">
              <a:buFont typeface="Wingdings" charset="2"/>
              <a:buChar char="§"/>
            </a:pPr>
            <a:r>
              <a:rPr lang="en-US" b="1" dirty="0" smtClean="0"/>
              <a:t>2</a:t>
            </a:r>
            <a:r>
              <a:rPr lang="en-US" dirty="0" smtClean="0"/>
              <a:t> DC workshops</a:t>
            </a:r>
          </a:p>
          <a:p>
            <a:pPr lvl="1" indent="457200">
              <a:buFont typeface="Wingdings" charset="2"/>
              <a:buChar char="§"/>
            </a:pPr>
            <a:r>
              <a:rPr lang="en-US" b="1" dirty="0" smtClean="0"/>
              <a:t>1</a:t>
            </a:r>
            <a:r>
              <a:rPr lang="en-US" dirty="0" smtClean="0"/>
              <a:t> Instructors training</a:t>
            </a:r>
          </a:p>
          <a:p>
            <a:pPr lvl="1" indent="457200">
              <a:buFont typeface="Wingdings" charset="2"/>
              <a:buChar char="§"/>
            </a:pPr>
            <a:endParaRPr lang="en-US" dirty="0" smtClean="0"/>
          </a:p>
          <a:p>
            <a:pPr indent="457200">
              <a:buFont typeface="Arial"/>
              <a:buChar char="•"/>
            </a:pPr>
            <a:r>
              <a:rPr lang="en-US" dirty="0" smtClean="0"/>
              <a:t>Genomics </a:t>
            </a:r>
            <a:r>
              <a:rPr lang="en-US" dirty="0" smtClean="0"/>
              <a:t>Workshop </a:t>
            </a:r>
            <a:r>
              <a:rPr lang="en-US" dirty="0" err="1" smtClean="0"/>
              <a:t>Hackathon</a:t>
            </a:r>
            <a:r>
              <a:rPr lang="en-US" dirty="0" smtClean="0"/>
              <a:t>: Curriculum </a:t>
            </a:r>
            <a:r>
              <a:rPr lang="en-US" dirty="0" smtClean="0"/>
              <a:t>&amp; Assessment </a:t>
            </a:r>
            <a:r>
              <a:rPr lang="en-US" dirty="0" smtClean="0"/>
              <a:t>Development, </a:t>
            </a:r>
            <a:r>
              <a:rPr lang="en-US" dirty="0" smtClean="0"/>
              <a:t>Cold Spring Harbor </a:t>
            </a:r>
            <a:r>
              <a:rPr lang="en-US" dirty="0" smtClean="0"/>
              <a:t>Laboratory </a:t>
            </a:r>
          </a:p>
          <a:p>
            <a:pPr indent="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Aim </a:t>
            </a:r>
            <a:r>
              <a:rPr lang="en-US" dirty="0" smtClean="0"/>
              <a:t>for </a:t>
            </a:r>
            <a:r>
              <a:rPr lang="en-US" b="1" dirty="0" smtClean="0"/>
              <a:t>24 workshops </a:t>
            </a:r>
            <a:r>
              <a:rPr lang="en-US" dirty="0" smtClean="0"/>
              <a:t>in the first calendar year (</a:t>
            </a:r>
            <a:r>
              <a:rPr lang="en-US" b="1" dirty="0" smtClean="0"/>
              <a:t>2015</a:t>
            </a:r>
            <a:r>
              <a:rPr lang="en-US" dirty="0" smtClean="0"/>
              <a:t>)</a:t>
            </a:r>
          </a:p>
          <a:p>
            <a:pPr indent="457200">
              <a:lnSpc>
                <a:spcPct val="150000"/>
              </a:lnSpc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06" y="3545335"/>
            <a:ext cx="1989188" cy="944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167187"/>
            <a:ext cx="2614613" cy="26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 at IDCC2015!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" y="1447800"/>
            <a:ext cx="773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/>
              <a:t>Data Carpentry: using APIs to access life science data available on the web</a:t>
            </a:r>
            <a:r>
              <a:rPr lang="en-US" sz="3200" i="1" dirty="0" smtClean="0"/>
              <a:t> </a:t>
            </a:r>
          </a:p>
          <a:p>
            <a:pPr algn="ctr"/>
            <a:endParaRPr lang="en-US" sz="3200" i="1" dirty="0" smtClean="0"/>
          </a:p>
          <a:p>
            <a:pPr algn="ctr"/>
            <a:r>
              <a:rPr lang="en-US" sz="2400" dirty="0" smtClean="0"/>
              <a:t>Tomorrow, 11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February, </a:t>
            </a:r>
            <a:r>
              <a:rPr lang="en-US" sz="2400" dirty="0" smtClean="0"/>
              <a:t>9-5pm 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IDCC2015</a:t>
            </a:r>
          </a:p>
          <a:p>
            <a:pPr algn="ctr"/>
            <a:endParaRPr lang="en-US" sz="3200" i="1" dirty="0"/>
          </a:p>
        </p:txBody>
      </p:sp>
      <p:sp>
        <p:nvSpPr>
          <p:cNvPr id="8" name="Rectangle 7"/>
          <p:cNvSpPr/>
          <p:nvPr/>
        </p:nvSpPr>
        <p:spPr>
          <a:xfrm>
            <a:off x="254000" y="3975100"/>
            <a:ext cx="85979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indent="360000">
              <a:buFont typeface="Arial"/>
              <a:buChar char="•"/>
            </a:pPr>
            <a:r>
              <a:rPr lang="en-US" dirty="0" smtClean="0"/>
              <a:t>demonstrate the power of programmatically accessing life science data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learning using API and </a:t>
            </a:r>
            <a:r>
              <a:rPr lang="en-US" dirty="0" err="1" smtClean="0"/>
              <a:t>ROpenSci</a:t>
            </a:r>
            <a:r>
              <a:rPr lang="en-US" dirty="0" smtClean="0"/>
              <a:t> packages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directly experience the Data Carpentry teaching style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discuss the applicability of Data Carpentry lessons in participants' own working context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experience on collaborative lesson development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568</Words>
  <Application>Microsoft Macintosh PowerPoint</Application>
  <PresentationFormat>On-screen Show (4:3)</PresentationFormat>
  <Paragraphs>114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Carpentry: workshops to increase data literacy for researchers</vt:lpstr>
      <vt:lpstr>What is Data Carpentry </vt:lpstr>
      <vt:lpstr>Who is Data Carpentry </vt:lpstr>
      <vt:lpstr>Target audience</vt:lpstr>
      <vt:lpstr>Workshops &amp; Curriculum</vt:lpstr>
      <vt:lpstr>Progress so far </vt:lpstr>
      <vt:lpstr>Challenges</vt:lpstr>
      <vt:lpstr>Plans for the future</vt:lpstr>
      <vt:lpstr>Workshop at IDCC2015!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Teal</dc:creator>
  <cp:lastModifiedBy>Aleksandra Pawlik</cp:lastModifiedBy>
  <cp:revision>98</cp:revision>
  <dcterms:created xsi:type="dcterms:W3CDTF">2015-02-09T13:36:42Z</dcterms:created>
  <dcterms:modified xsi:type="dcterms:W3CDTF">2015-02-10T09:10:53Z</dcterms:modified>
</cp:coreProperties>
</file>