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70" r:id="rId2"/>
    <p:sldId id="268" r:id="rId3"/>
    <p:sldId id="276" r:id="rId4"/>
    <p:sldId id="273" r:id="rId5"/>
    <p:sldId id="272" r:id="rId6"/>
    <p:sldId id="274" r:id="rId7"/>
    <p:sldId id="275" r:id="rId8"/>
    <p:sldId id="271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horzBarState="maximized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84" y="-232"/>
      </p:cViewPr>
      <p:guideLst>
        <p:guide orient="horz" pos="40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789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7003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4955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White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0" y="5599801"/>
            <a:ext cx="1251859" cy="920937"/>
          </a:xfrm>
          <a:prstGeom prst="rect">
            <a:avLst/>
          </a:prstGeom>
        </p:spPr>
      </p:pic>
      <p:pic>
        <p:nvPicPr>
          <p:cNvPr id="11" name="Content Placeholder 3" descr="DC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14482" b="14482"/>
          <a:stretch>
            <a:fillRect/>
          </a:stretch>
        </p:blipFill>
        <p:spPr>
          <a:xfrm>
            <a:off x="7833704" y="0"/>
            <a:ext cx="1310296" cy="720613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289964" y="990600"/>
            <a:ext cx="8650836" cy="127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" y="6433653"/>
            <a:ext cx="1409700" cy="364095"/>
          </a:xfrm>
          <a:prstGeom prst="rect">
            <a:avLst/>
          </a:prstGeom>
        </p:spPr>
      </p:pic>
      <p:pic>
        <p:nvPicPr>
          <p:cNvPr id="19" name="Picture 18" descr="ELIXIR_UNITEDKINGDOM_white_background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491521" y="6369050"/>
            <a:ext cx="593758" cy="44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0351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8369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7566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363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5990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8293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9960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6290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8927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" y="2714625"/>
            <a:ext cx="8978900" cy="147002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Carpentry: workshops to increase data literacy for researchers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889000" y="4552950"/>
            <a:ext cx="7404100" cy="2260600"/>
          </a:xfrm>
        </p:spPr>
        <p:txBody>
          <a:bodyPr>
            <a:normAutofit/>
          </a:bodyPr>
          <a:lstStyle/>
          <a:p>
            <a:pPr algn="l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Aleksandra Pawlik, University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Manchester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International Digital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Curation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Conference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London, UK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en-US" sz="2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February 2015</a:t>
            </a:r>
          </a:p>
          <a:p>
            <a:pPr algn="l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Content Placeholder 6" descr="DC_twitter_logo_teal2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924724" y="-317500"/>
            <a:ext cx="3653875" cy="3652050"/>
          </a:xfr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1" y="4337051"/>
            <a:ext cx="2133600" cy="551062"/>
          </a:xfrm>
          <a:prstGeom prst="rect">
            <a:avLst/>
          </a:prstGeom>
        </p:spPr>
      </p:pic>
      <p:pic>
        <p:nvPicPr>
          <p:cNvPr id="19" name="Picture 18" descr="ELIXIR_UNITEDKINGDOM_white_backgroun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804326" y="4068119"/>
            <a:ext cx="1301574" cy="969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DC_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54825" t="20711" r="13011" b="60076"/>
          <a:stretch/>
        </p:blipFill>
        <p:spPr>
          <a:xfrm>
            <a:off x="2501900" y="5163206"/>
            <a:ext cx="4668187" cy="18248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What is Data Carpentry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78026" y="4350960"/>
            <a:ext cx="4854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Open </a:t>
            </a:r>
            <a:r>
              <a:rPr lang="en-US" b="1" dirty="0" smtClean="0"/>
              <a:t>source materials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github.com/datacarpentry/datacarpentry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6550" y="1130300"/>
            <a:ext cx="8616950" cy="923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i="1" dirty="0" smtClean="0"/>
              <a:t> Researchers should be able to </a:t>
            </a:r>
            <a:r>
              <a:rPr lang="en-US" b="1" i="1" dirty="0" smtClean="0"/>
              <a:t>retrieve</a:t>
            </a:r>
            <a:r>
              <a:rPr lang="en-US" i="1" dirty="0" smtClean="0"/>
              <a:t>, </a:t>
            </a:r>
            <a:r>
              <a:rPr lang="en-US" b="1" i="1" dirty="0" smtClean="0"/>
              <a:t>view</a:t>
            </a:r>
            <a:r>
              <a:rPr lang="en-US" i="1" dirty="0" smtClean="0"/>
              <a:t>, </a:t>
            </a:r>
            <a:r>
              <a:rPr lang="en-US" b="1" i="1" dirty="0" smtClean="0"/>
              <a:t>manipulate</a:t>
            </a:r>
            <a:r>
              <a:rPr lang="en-US" i="1" dirty="0" smtClean="0"/>
              <a:t>, </a:t>
            </a:r>
            <a:r>
              <a:rPr lang="en-US" b="1" i="1" dirty="0" smtClean="0"/>
              <a:t>analyze </a:t>
            </a:r>
            <a:r>
              <a:rPr lang="en-US" i="1" dirty="0" smtClean="0"/>
              <a:t>and </a:t>
            </a:r>
            <a:r>
              <a:rPr lang="en-US" b="1" i="1" dirty="0" smtClean="0"/>
              <a:t>store </a:t>
            </a:r>
            <a:r>
              <a:rPr lang="en-US" i="1" dirty="0" err="1" smtClean="0"/>
              <a:t>their's</a:t>
            </a:r>
            <a:r>
              <a:rPr lang="en-US" i="1" dirty="0" smtClean="0"/>
              <a:t> and other's data in an </a:t>
            </a:r>
            <a:r>
              <a:rPr lang="en-US" b="1" i="1" dirty="0" smtClean="0"/>
              <a:t>open </a:t>
            </a:r>
            <a:r>
              <a:rPr lang="en-US" i="1" dirty="0" smtClean="0"/>
              <a:t>and </a:t>
            </a:r>
            <a:r>
              <a:rPr lang="en-US" b="1" i="1" dirty="0" smtClean="0"/>
              <a:t>reproducible </a:t>
            </a:r>
            <a:r>
              <a:rPr lang="en-US" i="1" dirty="0" smtClean="0"/>
              <a:t>way. Researchers learn best when material is taught in their domain, so workshops will be </a:t>
            </a:r>
            <a:r>
              <a:rPr lang="en-US" b="1" i="1" dirty="0" smtClean="0"/>
              <a:t>domain</a:t>
            </a:r>
            <a:r>
              <a:rPr lang="en-US" i="1" dirty="0" smtClean="0"/>
              <a:t>-</a:t>
            </a:r>
            <a:r>
              <a:rPr lang="en-US" b="1" i="1" dirty="0" smtClean="0"/>
              <a:t>specific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16" name="Rectangle 15"/>
          <p:cNvSpPr/>
          <p:nvPr/>
        </p:nvSpPr>
        <p:spPr>
          <a:xfrm>
            <a:off x="6310313" y="3237131"/>
            <a:ext cx="2695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Partner </a:t>
            </a:r>
            <a:r>
              <a:rPr lang="en-US" b="1" dirty="0" err="1" smtClean="0"/>
              <a:t>organisation</a:t>
            </a:r>
            <a:r>
              <a:rPr lang="en-US" b="1" dirty="0" smtClean="0"/>
              <a:t> to Software Carpentry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6550" y="3435335"/>
            <a:ext cx="1463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Hands-on workshops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60662" y="2267634"/>
            <a:ext cx="2838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Training specifically designed for scientists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86000" y="3190964"/>
            <a:ext cx="424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for novices:</a:t>
            </a:r>
          </a:p>
          <a:p>
            <a:pPr algn="ctr"/>
            <a:r>
              <a:rPr lang="en-US" dirty="0" smtClean="0"/>
              <a:t>there </a:t>
            </a:r>
            <a:r>
              <a:rPr lang="en-US" dirty="0" smtClean="0"/>
              <a:t>are no prerequisites, and no prior knowledge about the tools is assumed</a:t>
            </a:r>
            <a:endParaRPr lang="en-US" dirty="0"/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9368" y="4081666"/>
            <a:ext cx="1184920" cy="118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Who is Data Carpentry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3200" y="1017876"/>
            <a:ext cx="84201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b="1" dirty="0" smtClean="0"/>
              <a:t> Project lead: </a:t>
            </a:r>
          </a:p>
          <a:p>
            <a:pPr lvl="1"/>
            <a:r>
              <a:rPr lang="en-US" dirty="0" smtClean="0"/>
              <a:t>Tracy </a:t>
            </a:r>
            <a:r>
              <a:rPr lang="en-US" dirty="0" smtClean="0"/>
              <a:t>K. </a:t>
            </a:r>
            <a:r>
              <a:rPr lang="en-US" dirty="0" smtClean="0"/>
              <a:t>Teal (Michigan </a:t>
            </a:r>
            <a:r>
              <a:rPr lang="en-US" dirty="0" smtClean="0"/>
              <a:t>State </a:t>
            </a:r>
            <a:r>
              <a:rPr lang="en-US" dirty="0" smtClean="0"/>
              <a:t>University)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Steering Committee: </a:t>
            </a:r>
          </a:p>
          <a:p>
            <a:pPr lvl="1"/>
            <a:r>
              <a:rPr lang="en-US" dirty="0" smtClean="0"/>
              <a:t>Karen </a:t>
            </a:r>
            <a:r>
              <a:rPr lang="en-US" dirty="0" smtClean="0"/>
              <a:t>A. Cranston, Hilmar Lapp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National </a:t>
            </a:r>
            <a:r>
              <a:rPr lang="en-US" dirty="0" smtClean="0"/>
              <a:t>Evolutionary Synthesis </a:t>
            </a:r>
            <a:r>
              <a:rPr lang="en-US" dirty="0" smtClean="0"/>
              <a:t>Center, </a:t>
            </a:r>
            <a:r>
              <a:rPr lang="en-US" dirty="0" err="1" smtClean="0"/>
              <a:t>NESCent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Ethan White (Utah </a:t>
            </a:r>
            <a:r>
              <a:rPr lang="en-US" dirty="0" smtClean="0"/>
              <a:t>State </a:t>
            </a:r>
            <a:r>
              <a:rPr lang="en-US" dirty="0" smtClean="0"/>
              <a:t>University) </a:t>
            </a:r>
          </a:p>
          <a:p>
            <a:pPr lvl="1"/>
            <a:r>
              <a:rPr lang="en-US" dirty="0" smtClean="0"/>
              <a:t>Greg Wilson (Software </a:t>
            </a:r>
            <a:r>
              <a:rPr lang="en-US" dirty="0" smtClean="0"/>
              <a:t>Carpentry </a:t>
            </a:r>
            <a:r>
              <a:rPr lang="en-US" dirty="0" smtClean="0"/>
              <a:t>Foundation)</a:t>
            </a:r>
          </a:p>
          <a:p>
            <a:pPr lvl="1"/>
            <a:r>
              <a:rPr lang="en-US" dirty="0" err="1" smtClean="0"/>
              <a:t>Karthik</a:t>
            </a:r>
            <a:r>
              <a:rPr lang="en-US" dirty="0" smtClean="0"/>
              <a:t> Ram (University </a:t>
            </a:r>
            <a:r>
              <a:rPr lang="en-US" dirty="0" smtClean="0"/>
              <a:t>of </a:t>
            </a:r>
            <a:r>
              <a:rPr lang="en-US" dirty="0" smtClean="0"/>
              <a:t>California)</a:t>
            </a:r>
          </a:p>
          <a:p>
            <a:pPr lvl="1"/>
            <a:r>
              <a:rPr lang="en-US" dirty="0" smtClean="0"/>
              <a:t>Aleksandra Pawlik (University </a:t>
            </a:r>
            <a:r>
              <a:rPr lang="en-US" dirty="0" smtClean="0"/>
              <a:t>of </a:t>
            </a:r>
            <a:r>
              <a:rPr lang="en-US" dirty="0" smtClean="0"/>
              <a:t>Manchester)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Administrators:</a:t>
            </a:r>
            <a:r>
              <a:rPr lang="en-US" dirty="0" smtClean="0"/>
              <a:t> </a:t>
            </a:r>
            <a:r>
              <a:rPr lang="en-US" dirty="0" err="1" smtClean="0"/>
              <a:t>Arliss</a:t>
            </a:r>
            <a:r>
              <a:rPr lang="en-US" dirty="0" smtClean="0"/>
              <a:t> Collins (MSL) and </a:t>
            </a:r>
            <a:r>
              <a:rPr lang="en-US" dirty="0" err="1" smtClean="0"/>
              <a:t>Giacomo</a:t>
            </a:r>
            <a:r>
              <a:rPr lang="en-US" dirty="0" smtClean="0"/>
              <a:t> Peru (SSI)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Assessment support: </a:t>
            </a:r>
            <a:r>
              <a:rPr lang="en-US" dirty="0" smtClean="0"/>
              <a:t>Shari Ellis, </a:t>
            </a:r>
            <a:r>
              <a:rPr lang="en-US" dirty="0" err="1" smtClean="0"/>
              <a:t>iDigBio</a:t>
            </a:r>
            <a:r>
              <a:rPr lang="en-US" dirty="0" smtClean="0"/>
              <a:t>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Instructors: </a:t>
            </a:r>
            <a:r>
              <a:rPr lang="en-US" dirty="0" smtClean="0"/>
              <a:t>international volunteer network</a:t>
            </a:r>
          </a:p>
          <a:p>
            <a:endParaRPr lang="en-US" b="1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Funders and partnership </a:t>
            </a:r>
            <a:r>
              <a:rPr lang="en-US" b="1" dirty="0" err="1" smtClean="0"/>
              <a:t>organisations</a:t>
            </a:r>
            <a:r>
              <a:rPr lang="en-US" dirty="0" smtClean="0"/>
              <a:t> 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056" y="3784600"/>
            <a:ext cx="1228798" cy="1149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556" y="5010150"/>
            <a:ext cx="1249165" cy="116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700" y="5843051"/>
            <a:ext cx="1663700" cy="429698"/>
          </a:xfrm>
          <a:prstGeom prst="rect">
            <a:avLst/>
          </a:prstGeom>
        </p:spPr>
      </p:pic>
      <p:pic>
        <p:nvPicPr>
          <p:cNvPr id="9" name="Picture 8" descr="ELIXIR_UNITEDKINGDOM_white_backgroun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832600" y="4693394"/>
            <a:ext cx="884456" cy="6589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610" y="5638800"/>
            <a:ext cx="1098740" cy="10987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6550" y="2886308"/>
            <a:ext cx="2279671" cy="664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8200" y="5022850"/>
            <a:ext cx="2413000" cy="6223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7600" y="3656799"/>
            <a:ext cx="1740090" cy="5369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7447" y="4269980"/>
            <a:ext cx="1739103" cy="63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308100" y="1308100"/>
            <a:ext cx="6832600" cy="5092700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65000"/>
                  <a:alpha val="80000"/>
                </a:schemeClr>
              </a:gs>
              <a:gs pos="100000">
                <a:srgbClr val="FFFFFF"/>
              </a:gs>
            </a:gsLst>
            <a:lin ang="177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2828971">
            <a:off x="260715" y="5154727"/>
            <a:ext cx="1474174" cy="6223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7337120">
            <a:off x="7640078" y="5122243"/>
            <a:ext cx="1297662" cy="6223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27200" y="5756203"/>
            <a:ext cx="600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+ spreadsheets + some </a:t>
            </a:r>
            <a:r>
              <a:rPr lang="en-US" sz="2400" b="1" dirty="0" smtClean="0"/>
              <a:t>statistics and…?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87600" y="4725440"/>
            <a:ext cx="469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Some knowledge of scripting, using workflow tools, command line  </a:t>
            </a:r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091783" y="5600700"/>
            <a:ext cx="528297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19400" y="4494285"/>
            <a:ext cx="37973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60700" y="3060700"/>
            <a:ext cx="3492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Good knowledge of programming (R, Python or other), structured data, metadata, proficiency in building workflows and automating tasks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8404" y="1562100"/>
            <a:ext cx="2717800" cy="4093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b="1" dirty="0" smtClean="0"/>
              <a:t>Multiple disciplines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bioinformatics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e</a:t>
            </a:r>
            <a:r>
              <a:rPr lang="en-US" dirty="0" smtClean="0"/>
              <a:t>cology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genomics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sociology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d</a:t>
            </a:r>
            <a:r>
              <a:rPr lang="en-US" dirty="0" smtClean="0"/>
              <a:t>igital humanities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neuroscience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geosciences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….</a:t>
            </a:r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64899" y="1643631"/>
            <a:ext cx="2239401" cy="3631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b="1" dirty="0" smtClean="0"/>
              <a:t>Different levels of career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PhD students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p</a:t>
            </a:r>
            <a:r>
              <a:rPr lang="en-US" dirty="0" smtClean="0"/>
              <a:t>ostdoctoral researchers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r</a:t>
            </a:r>
            <a:r>
              <a:rPr lang="en-US" dirty="0" smtClean="0"/>
              <a:t>esearch assistants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r</a:t>
            </a:r>
            <a:r>
              <a:rPr lang="en-US" dirty="0" smtClean="0"/>
              <a:t>esearchers in industry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….</a:t>
            </a:r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40100" y="1262631"/>
            <a:ext cx="2717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SKILLS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40100" y="1847407"/>
            <a:ext cx="271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 </a:t>
            </a:r>
          </a:p>
          <a:p>
            <a:pPr algn="ctr"/>
            <a:r>
              <a:rPr lang="en-US" dirty="0" smtClean="0"/>
              <a:t>computational </a:t>
            </a:r>
          </a:p>
          <a:p>
            <a:pPr algn="ctr"/>
            <a:r>
              <a:rPr lang="en-US" dirty="0" smtClean="0"/>
              <a:t>lab </a:t>
            </a:r>
          </a:p>
          <a:p>
            <a:pPr algn="ctr"/>
            <a:r>
              <a:rPr lang="en-US" dirty="0" err="1" smtClean="0"/>
              <a:t>skillset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733800" y="3047736"/>
            <a:ext cx="1968500" cy="24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96961"/>
            <a:ext cx="4457700" cy="3343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Workshops &amp; Curriculum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900" y="3759200"/>
            <a:ext cx="8851900" cy="256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  <a:buSzPct val="100000"/>
            </a:pPr>
            <a:r>
              <a:rPr lang="en-US" b="1" dirty="0" smtClean="0"/>
              <a:t>Core curriculum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Effective use of spreadsheets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Limitations and caveats of data analysis using spreadsheets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Moving from spreadsheets  </a:t>
            </a:r>
            <a:r>
              <a:rPr lang="en-US" dirty="0" smtClean="0"/>
              <a:t>into more powerful tools</a:t>
            </a:r>
            <a:r>
              <a:rPr lang="en-US" dirty="0" smtClean="0"/>
              <a:t> (R </a:t>
            </a:r>
            <a:r>
              <a:rPr lang="en-US" dirty="0" smtClean="0"/>
              <a:t>or </a:t>
            </a:r>
            <a:r>
              <a:rPr lang="en-US" dirty="0" smtClean="0"/>
              <a:t>Python)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Using </a:t>
            </a:r>
            <a:r>
              <a:rPr lang="en-US" dirty="0" smtClean="0"/>
              <a:t>databases (introduction to SQL)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Workflows and automating repetitive </a:t>
            </a:r>
            <a:r>
              <a:rPr lang="en-US" dirty="0" smtClean="0"/>
              <a:t>tasks (command </a:t>
            </a:r>
            <a:r>
              <a:rPr lang="en-US" dirty="0" smtClean="0"/>
              <a:t>line shell and shell </a:t>
            </a:r>
            <a:r>
              <a:rPr lang="en-US" dirty="0" smtClean="0"/>
              <a:t>scripts)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8300" y="1295400"/>
            <a:ext cx="4635500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2 days 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Hands-on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Qualified instructors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Helpers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Progress so far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50800" y="3340100"/>
            <a:ext cx="4622800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900" y="1096962"/>
            <a:ext cx="7416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Workshop</a:t>
            </a:r>
            <a:r>
              <a:rPr lang="en-US" dirty="0" smtClean="0"/>
              <a:t>s:</a:t>
            </a:r>
          </a:p>
          <a:p>
            <a:r>
              <a:rPr lang="en-US" dirty="0" smtClean="0"/>
              <a:t>	</a:t>
            </a:r>
            <a:r>
              <a:rPr lang="en-US" dirty="0" smtClean="0"/>
              <a:t> </a:t>
            </a:r>
            <a:r>
              <a:rPr lang="en-US" dirty="0" smtClean="0"/>
              <a:t>at four of the NSF BIO Centers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iDigBio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smtClean="0"/>
              <a:t>BEACON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SESYNC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NESCent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first </a:t>
            </a:r>
            <a:r>
              <a:rPr lang="en-US" dirty="0" smtClean="0"/>
              <a:t>Data Carpentry workshop in the </a:t>
            </a:r>
            <a:r>
              <a:rPr lang="en-US" dirty="0" smtClean="0"/>
              <a:t>UK in collaboration with ELIXIR UK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Hackathons</a:t>
            </a:r>
            <a:r>
              <a:rPr lang="en-US" dirty="0" smtClean="0"/>
              <a:t> for material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5900" y="1196960"/>
            <a:ext cx="8851900" cy="3393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  <a:buSzPct val="100000"/>
            </a:pPr>
            <a:r>
              <a:rPr lang="en-US" b="1" dirty="0" smtClean="0"/>
              <a:t>Sustainability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Business model and funding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Partnerships to ensure </a:t>
            </a:r>
          </a:p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r>
              <a:rPr lang="en-US" b="1" dirty="0" smtClean="0"/>
              <a:t>Instructors training</a:t>
            </a:r>
          </a:p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r>
              <a:rPr lang="en-US" b="1" dirty="0" smtClean="0"/>
              <a:t>Assessment</a:t>
            </a:r>
            <a:r>
              <a:rPr lang="en-US" dirty="0" smtClean="0"/>
              <a:t> </a:t>
            </a:r>
          </a:p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Plans for the future</a:t>
            </a:r>
            <a:endParaRPr lang="en-US" dirty="0"/>
          </a:p>
        </p:txBody>
      </p:sp>
      <p:pic>
        <p:nvPicPr>
          <p:cNvPr id="4" name="Picture 3" descr="ELIXIR_UNITEDKINGDOM_white_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730841" y="1654770"/>
            <a:ext cx="2203517" cy="164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9900" y="1096962"/>
            <a:ext cx="744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Pilot project to set foundations for Data and Software Carpentry in ELIXIR (coordinated by the ELIXIR UK Node)</a:t>
            </a:r>
          </a:p>
          <a:p>
            <a:r>
              <a:rPr lang="en-US" dirty="0" smtClean="0"/>
              <a:t>Collaboration with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Workshop at IDCC2015!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900" y="1447800"/>
            <a:ext cx="7734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i="1" dirty="0" smtClean="0"/>
              <a:t>Data Carpentry: using APIs to access life science data available on the web</a:t>
            </a:r>
            <a:r>
              <a:rPr lang="en-US" sz="3200" i="1" dirty="0" smtClean="0"/>
              <a:t> </a:t>
            </a:r>
          </a:p>
          <a:p>
            <a:pPr algn="ctr"/>
            <a:endParaRPr lang="en-US" sz="3200" i="1" dirty="0" smtClean="0"/>
          </a:p>
          <a:p>
            <a:pPr algn="ctr"/>
            <a:r>
              <a:rPr lang="en-US" sz="2400" dirty="0" smtClean="0"/>
              <a:t>Tomorrow 9-5pm , 11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February </a:t>
            </a:r>
          </a:p>
          <a:p>
            <a:pPr algn="ctr"/>
            <a:r>
              <a:rPr lang="en-US" sz="2400" dirty="0" smtClean="0"/>
              <a:t>IDCC2015</a:t>
            </a:r>
          </a:p>
          <a:p>
            <a:pPr algn="ctr"/>
            <a:endParaRPr lang="en-US" sz="3200" i="1" dirty="0"/>
          </a:p>
        </p:txBody>
      </p:sp>
      <p:sp>
        <p:nvSpPr>
          <p:cNvPr id="8" name="Rectangle 7"/>
          <p:cNvSpPr/>
          <p:nvPr/>
        </p:nvSpPr>
        <p:spPr>
          <a:xfrm>
            <a:off x="254000" y="3975100"/>
            <a:ext cx="85979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indent="360000">
              <a:buFont typeface="Arial"/>
              <a:buChar char="•"/>
            </a:pPr>
            <a:r>
              <a:rPr lang="en-US" dirty="0" smtClean="0"/>
              <a:t>demonstrate the power of programmatically accessing life science data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hands-on learning using API and </a:t>
            </a:r>
            <a:r>
              <a:rPr lang="en-US" dirty="0" err="1" smtClean="0"/>
              <a:t>ROpenSci</a:t>
            </a:r>
            <a:r>
              <a:rPr lang="en-US" dirty="0" smtClean="0"/>
              <a:t> packages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directly experience the Data Carpentry teaching style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discuss the applicability of Data Carpentry lessons in participants' own working context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hands-on experience on collaborative lesson development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496</Words>
  <Application>Microsoft Macintosh PowerPoint</Application>
  <PresentationFormat>On-screen Show (4:3)</PresentationFormat>
  <Paragraphs>102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 Carpentry: workshops to increase data literacy for researchers</vt:lpstr>
      <vt:lpstr>What is Data Carpentry </vt:lpstr>
      <vt:lpstr>Who is Data Carpentry </vt:lpstr>
      <vt:lpstr>Target audience</vt:lpstr>
      <vt:lpstr>Workshops &amp; Curriculum</vt:lpstr>
      <vt:lpstr>Progress so far </vt:lpstr>
      <vt:lpstr>Challenges</vt:lpstr>
      <vt:lpstr>Plans for the future</vt:lpstr>
      <vt:lpstr>Workshop at IDCC2015!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Tracy Teal</dc:creator>
  <cp:lastModifiedBy>Aleksandra Pawlik</cp:lastModifiedBy>
  <cp:revision>71</cp:revision>
  <dcterms:created xsi:type="dcterms:W3CDTF">2015-02-09T13:36:42Z</dcterms:created>
  <dcterms:modified xsi:type="dcterms:W3CDTF">2015-02-09T23:17:06Z</dcterms:modified>
</cp:coreProperties>
</file>