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57" r:id="rId4"/>
    <p:sldId id="260" r:id="rId5"/>
    <p:sldId id="261" r:id="rId6"/>
    <p:sldId id="262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3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7400" cy="229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Researchers ar</a:t>
            </a:r>
            <a:r>
              <a:rPr lang="en-US" dirty="0" smtClean="0"/>
              <a:t>e experiencing a lot of data pain and are frustrated or limited by their current workflows</a:t>
            </a:r>
            <a:endParaRPr lang="en-US" dirty="0"/>
          </a:p>
        </p:txBody>
      </p:sp>
      <p:pic>
        <p:nvPicPr>
          <p:cNvPr id="4" name="Content Placeholder 3" descr="D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14" y="2743199"/>
            <a:ext cx="4836912" cy="32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4996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 usually manage data in Excel and it's terrible and I want to do it better.</a:t>
            </a:r>
          </a:p>
          <a:p>
            <a:r>
              <a:rPr lang="en-US" dirty="0" smtClean="0"/>
              <a:t>I'm organizing GIS data and it's becoming a nightmare.</a:t>
            </a:r>
          </a:p>
          <a:p>
            <a:r>
              <a:rPr lang="en-US" dirty="0" smtClean="0"/>
              <a:t>My advisor insists that we store 50,000 barcodes in a spreadsheet, and something must be done about that.</a:t>
            </a:r>
          </a:p>
          <a:p>
            <a:r>
              <a:rPr lang="en-US" dirty="0" smtClean="0"/>
              <a:t>I'm having a hard time analyzing microarray, SNP or multivariate data with Excel and Access.</a:t>
            </a:r>
          </a:p>
          <a:p>
            <a:r>
              <a:rPr lang="en-US" dirty="0" smtClean="0"/>
              <a:t>I want to use public data.</a:t>
            </a:r>
          </a:p>
          <a:p>
            <a:r>
              <a:rPr lang="en-US" dirty="0" smtClean="0"/>
              <a:t>I work with faculty at undergrad institutions and want to teach data practices, but I need to learn it myself first.</a:t>
            </a:r>
          </a:p>
          <a:p>
            <a:r>
              <a:rPr lang="en-US" dirty="0" smtClean="0"/>
              <a:t>I'm interested in going in to industry and companies are asking for data analysis experience.</a:t>
            </a:r>
          </a:p>
          <a:p>
            <a:r>
              <a:rPr lang="en-US" dirty="0" smtClean="0"/>
              <a:t>I'm trying to reboot my lab's workflow to manage data and analysis in a more sustainable way.</a:t>
            </a:r>
          </a:p>
          <a:p>
            <a:r>
              <a:rPr lang="en-US" dirty="0" smtClean="0"/>
              <a:t>I'm re-entering data over and over again by hand and know there's a better way.</a:t>
            </a:r>
          </a:p>
          <a:p>
            <a:r>
              <a:rPr lang="en-US" dirty="0" smtClean="0"/>
              <a:t>I have overwhelming amounts of data.</a:t>
            </a:r>
          </a:p>
          <a:p>
            <a:r>
              <a:rPr lang="en-US" dirty="0" smtClean="0"/>
              <a:t>I'm tired of feeling out of my depth on computation and want to increase my confidence.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274638"/>
            <a:ext cx="704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Sentiments on data </a:t>
            </a:r>
            <a:r>
              <a:rPr lang="en-US" sz="2800" dirty="0" smtClean="0"/>
              <a:t>within the NSF BIO Centers </a:t>
            </a:r>
          </a:p>
          <a:p>
            <a:pPr algn="ctr"/>
            <a:r>
              <a:rPr lang="en-US" sz="2800" dirty="0" smtClean="0"/>
              <a:t>(BEACON, SESYNC, </a:t>
            </a:r>
            <a:r>
              <a:rPr lang="en-US" sz="2800" dirty="0" err="1" smtClean="0"/>
              <a:t>NESCent</a:t>
            </a:r>
            <a:r>
              <a:rPr lang="en-US" sz="2800" dirty="0" smtClean="0"/>
              <a:t>, </a:t>
            </a:r>
            <a:r>
              <a:rPr lang="en-US" sz="2800" dirty="0" err="1" smtClean="0"/>
              <a:t>iPlant</a:t>
            </a:r>
            <a:r>
              <a:rPr lang="en-US" sz="2800" dirty="0" smtClean="0"/>
              <a:t>, </a:t>
            </a:r>
            <a:r>
              <a:rPr lang="en-US" sz="2800" dirty="0" err="1" smtClean="0"/>
              <a:t>iDigBio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90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49" y="2466842"/>
            <a:ext cx="810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Goal:</a:t>
            </a:r>
          </a:p>
          <a:p>
            <a:r>
              <a:rPr lang="en-US" sz="2400" dirty="0" smtClean="0"/>
              <a:t>Develop </a:t>
            </a:r>
            <a:r>
              <a:rPr lang="en-US" sz="2400" dirty="0"/>
              <a:t>and teach </a:t>
            </a:r>
            <a:r>
              <a:rPr lang="en-US" sz="2400" dirty="0" smtClean="0"/>
              <a:t>workshops </a:t>
            </a:r>
            <a:r>
              <a:rPr lang="en-US" sz="2400" dirty="0"/>
              <a:t>to help train the next generation of researchers in good data analysis and management practices to enable individual research progress and open and reproducible research.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0711" r="13011" b="60076"/>
          <a:stretch/>
        </p:blipFill>
        <p:spPr>
          <a:xfrm>
            <a:off x="1445020" y="93579"/>
            <a:ext cx="6071141" cy="23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What’s Data </a:t>
            </a:r>
            <a:r>
              <a:rPr lang="en-US" dirty="0" smtClean="0"/>
              <a:t>Carpentry?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Two day intensive workshops, modeled on Software Carpentry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Learning </a:t>
            </a:r>
            <a:r>
              <a:rPr lang="en-US" dirty="0" smtClean="0"/>
              <a:t>objective:</a:t>
            </a:r>
          </a:p>
          <a:p>
            <a:pPr marL="0" indent="0">
              <a:buNone/>
            </a:pPr>
            <a:r>
              <a:rPr lang="en-US" dirty="0" smtClean="0"/>
              <a:t>Researchers should be able to retrieve, view, manipulate, analyze and store their and other's data in an open and reproducible way.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 Carpentry is focused on </a:t>
            </a:r>
            <a:r>
              <a:rPr lang="en-US" dirty="0" smtClean="0"/>
              <a:t>data - </a:t>
            </a:r>
            <a:r>
              <a:rPr lang="en-US" dirty="0"/>
              <a:t>The workshop introduces one data set at the </a:t>
            </a:r>
            <a:r>
              <a:rPr lang="en-US" dirty="0" smtClean="0"/>
              <a:t>beginning of </a:t>
            </a:r>
            <a:r>
              <a:rPr lang="en-US" dirty="0"/>
              <a:t>the workshop. This data set is used throughout the workshop to teach how to manage </a:t>
            </a:r>
            <a:r>
              <a:rPr lang="en-US" dirty="0" smtClean="0"/>
              <a:t>and analyze </a:t>
            </a:r>
            <a:r>
              <a:rPr lang="en-US" dirty="0"/>
              <a:t>data in an </a:t>
            </a:r>
            <a:r>
              <a:rPr lang="en-US" dirty="0" smtClean="0"/>
              <a:t>effective </a:t>
            </a:r>
            <a:r>
              <a:rPr lang="en-US" dirty="0"/>
              <a:t>and reproducible way.</a:t>
            </a:r>
          </a:p>
          <a:p>
            <a:r>
              <a:rPr lang="en-US" dirty="0"/>
              <a:t>Data Carpentry is designed for </a:t>
            </a:r>
            <a:r>
              <a:rPr lang="en-US" dirty="0" smtClean="0"/>
              <a:t>novices - there </a:t>
            </a:r>
            <a:r>
              <a:rPr lang="en-US" dirty="0"/>
              <a:t>are no prerequisites, and no prior </a:t>
            </a:r>
            <a:r>
              <a:rPr lang="en-US" dirty="0" smtClean="0"/>
              <a:t>knowledge about </a:t>
            </a:r>
            <a:r>
              <a:rPr lang="en-US" dirty="0"/>
              <a:t>the tools is assumed.</a:t>
            </a:r>
          </a:p>
          <a:p>
            <a:r>
              <a:rPr lang="en-US" dirty="0"/>
              <a:t>Data Carpentry is domain </a:t>
            </a:r>
            <a:r>
              <a:rPr lang="en-US" dirty="0" smtClean="0"/>
              <a:t>specific </a:t>
            </a:r>
            <a:r>
              <a:rPr lang="en-US" dirty="0"/>
              <a:t>by design.</a:t>
            </a:r>
          </a:p>
          <a:p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8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423751"/>
            <a:ext cx="8229600" cy="1143000"/>
          </a:xfrm>
        </p:spPr>
        <p:txBody>
          <a:bodyPr/>
          <a:lstStyle/>
          <a:p>
            <a:r>
              <a:rPr lang="en-US" dirty="0" smtClean="0"/>
              <a:t>Data Carpentry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Preparing data for analysis</a:t>
            </a:r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organize data and use </a:t>
            </a:r>
            <a:r>
              <a:rPr lang="en-US" dirty="0" smtClean="0"/>
              <a:t>spreadsheet programs more </a:t>
            </a:r>
            <a:r>
              <a:rPr lang="en-US" dirty="0" smtClean="0"/>
              <a:t>effectively</a:t>
            </a:r>
            <a:r>
              <a:rPr lang="en-US" dirty="0"/>
              <a:t>, </a:t>
            </a:r>
            <a:r>
              <a:rPr lang="en-US" dirty="0" smtClean="0"/>
              <a:t>but also to recognize their limitations.</a:t>
            </a:r>
            <a:endParaRPr lang="en-US" dirty="0"/>
          </a:p>
          <a:p>
            <a:r>
              <a:rPr lang="en-US" dirty="0"/>
              <a:t>Getting data out of </a:t>
            </a:r>
            <a:r>
              <a:rPr lang="en-US" dirty="0" smtClean="0"/>
              <a:t>spreadsheets </a:t>
            </a:r>
            <a:r>
              <a:rPr lang="en-US" dirty="0"/>
              <a:t>and into </a:t>
            </a:r>
            <a:r>
              <a:rPr lang="en-US" dirty="0" smtClean="0"/>
              <a:t>tools such as </a:t>
            </a:r>
            <a:r>
              <a:rPr lang="en-US" dirty="0"/>
              <a:t>R or </a:t>
            </a:r>
            <a:r>
              <a:rPr lang="en-US" dirty="0" smtClean="0"/>
              <a:t>Python that allow for reproducible workflows and have more capabilities.</a:t>
            </a:r>
            <a:endParaRPr lang="en-US" dirty="0"/>
          </a:p>
          <a:p>
            <a:r>
              <a:rPr lang="en-US" dirty="0"/>
              <a:t>Using databases, including managing and querying data in SQL.</a:t>
            </a:r>
          </a:p>
          <a:p>
            <a:r>
              <a:rPr lang="en-US" dirty="0" smtClean="0"/>
              <a:t>Workflows </a:t>
            </a:r>
            <a:r>
              <a:rPr lang="en-US" dirty="0"/>
              <a:t>and automating repetitive tasks, in particular using the command line shell </a:t>
            </a:r>
            <a:r>
              <a:rPr lang="en-US" dirty="0" smtClean="0"/>
              <a:t>and shell </a:t>
            </a:r>
            <a:r>
              <a:rPr lang="en-US" dirty="0"/>
              <a:t>scripts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data and computational resources, in particular publicly available ones such as </a:t>
            </a:r>
            <a:r>
              <a:rPr lang="en-US" dirty="0" smtClean="0"/>
              <a:t>Amazon, </a:t>
            </a:r>
            <a:r>
              <a:rPr lang="en-US" dirty="0" err="1" smtClean="0"/>
              <a:t>DataDryad</a:t>
            </a:r>
            <a:r>
              <a:rPr lang="en-US" dirty="0" smtClean="0"/>
              <a:t> and </a:t>
            </a:r>
            <a:r>
              <a:rPr lang="en-US" dirty="0" err="1" smtClean="0"/>
              <a:t>Figshare</a:t>
            </a:r>
            <a:endParaRPr lang="en-US" dirty="0"/>
          </a:p>
          <a:p>
            <a:r>
              <a:rPr lang="en-US" dirty="0" smtClean="0"/>
              <a:t>Overall, conducting </a:t>
            </a:r>
            <a:r>
              <a:rPr lang="en-US" dirty="0"/>
              <a:t>data and computation-heavy research </a:t>
            </a:r>
            <a:r>
              <a:rPr lang="en-US" dirty="0" smtClean="0"/>
              <a:t>more efficiently, </a:t>
            </a:r>
            <a:r>
              <a:rPr lang="en-US" dirty="0"/>
              <a:t>reproducibly and openly.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Carpentry instructor development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1190"/>
            <a:ext cx="8229600" cy="4067277"/>
          </a:xfrm>
        </p:spPr>
        <p:txBody>
          <a:bodyPr/>
          <a:lstStyle/>
          <a:p>
            <a:r>
              <a:rPr lang="en-US" dirty="0" smtClean="0"/>
              <a:t>Training and supporting instructors is another primary goal of Data Carpentry</a:t>
            </a:r>
          </a:p>
          <a:p>
            <a:r>
              <a:rPr lang="en-US" dirty="0" smtClean="0"/>
              <a:t>Providing open </a:t>
            </a:r>
            <a:r>
              <a:rPr lang="en-US" dirty="0" smtClean="0"/>
              <a:t>source/creative </a:t>
            </a:r>
            <a:r>
              <a:rPr lang="en-US" dirty="0" smtClean="0"/>
              <a:t>commons materials for re-use</a:t>
            </a:r>
          </a:p>
          <a:p>
            <a:r>
              <a:rPr lang="en-US" dirty="0" smtClean="0"/>
              <a:t>Potentially a</a:t>
            </a:r>
            <a:r>
              <a:rPr lang="en-US" dirty="0" smtClean="0"/>
              <a:t>cting </a:t>
            </a:r>
            <a:r>
              <a:rPr lang="en-US" dirty="0" smtClean="0"/>
              <a:t>as a hub for instructional materials on data analysis and management</a:t>
            </a:r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Currently materials </a:t>
            </a:r>
            <a:r>
              <a:rPr lang="en-US" dirty="0" smtClean="0"/>
              <a:t>for multiple domains and </a:t>
            </a:r>
            <a:r>
              <a:rPr lang="en-US" dirty="0" smtClean="0"/>
              <a:t>topics and working with people in different domain to develop more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Topics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Shell, R, Python, SQL, Excel, data cleaning, text mining, HDF5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Domains:</a:t>
            </a:r>
          </a:p>
          <a:p>
            <a:pPr marL="0" indent="0">
              <a:buNone/>
            </a:pPr>
            <a:r>
              <a:rPr lang="en-US" dirty="0" smtClean="0"/>
              <a:t>Ecology</a:t>
            </a:r>
            <a:r>
              <a:rPr lang="en-US" dirty="0" smtClean="0"/>
              <a:t>, genomics, social science, neuroscience, geosciences</a:t>
            </a:r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8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Community driven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Data Carpentry board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Karen </a:t>
            </a:r>
            <a:r>
              <a:rPr lang="en-US" sz="2400" dirty="0" smtClean="0"/>
              <a:t>Cranston (</a:t>
            </a:r>
            <a:r>
              <a:rPr lang="en-US" sz="2400" dirty="0" err="1" smtClean="0"/>
              <a:t>NESCent</a:t>
            </a:r>
            <a:r>
              <a:rPr lang="en-US" sz="2400" dirty="0" smtClean="0"/>
              <a:t>), </a:t>
            </a:r>
            <a:r>
              <a:rPr lang="en-US" sz="2400" dirty="0" smtClean="0"/>
              <a:t>Hilmar </a:t>
            </a:r>
            <a:r>
              <a:rPr lang="en-US" sz="2400" dirty="0" smtClean="0"/>
              <a:t>Lapp (Duke), Aleksandra </a:t>
            </a:r>
            <a:r>
              <a:rPr lang="en-US" sz="2400" dirty="0" err="1" smtClean="0"/>
              <a:t>Pawlik</a:t>
            </a:r>
            <a:r>
              <a:rPr lang="en-US" sz="2400" dirty="0" smtClean="0"/>
              <a:t> (ELIXIR UK), </a:t>
            </a:r>
            <a:r>
              <a:rPr lang="en-US" sz="2400" dirty="0" err="1" smtClean="0"/>
              <a:t>Karthik</a:t>
            </a:r>
            <a:r>
              <a:rPr lang="en-US" sz="2400" dirty="0" smtClean="0"/>
              <a:t> Ram (</a:t>
            </a:r>
            <a:r>
              <a:rPr lang="en-US" sz="2400" dirty="0" err="1" smtClean="0"/>
              <a:t>rOpenSci</a:t>
            </a:r>
            <a:r>
              <a:rPr lang="en-US" sz="2400" dirty="0" smtClean="0"/>
              <a:t>), Tracy Teal (Michigan State), Ethan White (</a:t>
            </a:r>
            <a:r>
              <a:rPr lang="en-US" sz="2400" dirty="0" err="1" smtClean="0"/>
              <a:t>Univ</a:t>
            </a:r>
            <a:r>
              <a:rPr lang="en-US" sz="2400" dirty="0" smtClean="0"/>
              <a:t> of Florida), </a:t>
            </a:r>
            <a:r>
              <a:rPr lang="en-US" sz="2400" dirty="0" smtClean="0"/>
              <a:t>Greg </a:t>
            </a:r>
            <a:r>
              <a:rPr lang="en-US" sz="2400" dirty="0" smtClean="0"/>
              <a:t>Wilson (Software Carpentry)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 smtClean="0"/>
              <a:t>Contributors:</a:t>
            </a:r>
          </a:p>
          <a:p>
            <a:pPr marL="0" indent="0">
              <a:buNone/>
            </a:pPr>
            <a:r>
              <a:rPr lang="en-US" sz="2400" dirty="0" smtClean="0"/>
              <a:t>20 people contributing to materials development already</a:t>
            </a:r>
          </a:p>
          <a:p>
            <a:pPr marL="0" indent="0">
              <a:buNone/>
            </a:pPr>
            <a:r>
              <a:rPr lang="en-US" sz="2400" dirty="0" smtClean="0"/>
              <a:t>4 workshops taught, 11 instructors, ~20 helpers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dirty="0" smtClean="0"/>
              <a:t>Open source materials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datacarpentry</a:t>
            </a:r>
            <a:r>
              <a:rPr lang="en-US" sz="2800" dirty="0"/>
              <a:t>/</a:t>
            </a:r>
            <a:r>
              <a:rPr lang="en-US" sz="2800" dirty="0" err="1"/>
              <a:t>datacarpentry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638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Researchers are experiencing a lot of data pain and are frustrated or limited by their current workflows</vt:lpstr>
      <vt:lpstr>PowerPoint Presentation</vt:lpstr>
      <vt:lpstr>PowerPoint Presentation</vt:lpstr>
      <vt:lpstr>What’s Data Carpentry?</vt:lpstr>
      <vt:lpstr>Data Carpentry curriculum</vt:lpstr>
      <vt:lpstr>Data Carpentry instructor development and resources</vt:lpstr>
      <vt:lpstr>Materials development</vt:lpstr>
      <vt:lpstr>Community driven effort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Tracy Teal</cp:lastModifiedBy>
  <cp:revision>4</cp:revision>
  <dcterms:created xsi:type="dcterms:W3CDTF">2014-10-02T07:02:35Z</dcterms:created>
  <dcterms:modified xsi:type="dcterms:W3CDTF">2014-10-02T11:29:34Z</dcterms:modified>
</cp:coreProperties>
</file>