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1"/>
  </p:notesMasterIdLst>
  <p:sldIdLst>
    <p:sldId id="256" r:id="rId2"/>
    <p:sldId id="258" r:id="rId3"/>
    <p:sldId id="261" r:id="rId4"/>
    <p:sldId id="262" r:id="rId5"/>
    <p:sldId id="284" r:id="rId6"/>
    <p:sldId id="292" r:id="rId7"/>
    <p:sldId id="295" r:id="rId8"/>
    <p:sldId id="296" r:id="rId9"/>
    <p:sldId id="271" r:id="rId10"/>
    <p:sldId id="278" r:id="rId11"/>
    <p:sldId id="294" r:id="rId12"/>
    <p:sldId id="288" r:id="rId13"/>
    <p:sldId id="272" r:id="rId14"/>
    <p:sldId id="298" r:id="rId15"/>
    <p:sldId id="299" r:id="rId16"/>
    <p:sldId id="300" r:id="rId17"/>
    <p:sldId id="289" r:id="rId18"/>
    <p:sldId id="307" r:id="rId19"/>
    <p:sldId id="301" r:id="rId20"/>
    <p:sldId id="290" r:id="rId21"/>
    <p:sldId id="306" r:id="rId22"/>
    <p:sldId id="302" r:id="rId23"/>
    <p:sldId id="304" r:id="rId24"/>
    <p:sldId id="303" r:id="rId25"/>
    <p:sldId id="305" r:id="rId26"/>
    <p:sldId id="310" r:id="rId27"/>
    <p:sldId id="308" r:id="rId28"/>
    <p:sldId id="282" r:id="rId29"/>
    <p:sldId id="312"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4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89CC27F-98E1-9C42-A99E-59B37FFB8964}" type="datetimeFigureOut">
              <a:rPr lang="en-US" smtClean="0"/>
              <a:t>5/5/15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8963363-1E4D-B749-9E00-FD99CB2974E1}" type="slidenum">
              <a:rPr lang="en-US" smtClean="0"/>
              <a:t>‹#›</a:t>
            </a:fld>
            <a:endParaRPr lang="en-US"/>
          </a:p>
        </p:txBody>
      </p:sp>
    </p:spTree>
    <p:extLst>
      <p:ext uri="{BB962C8B-B14F-4D97-AF65-F5344CB8AC3E}">
        <p14:creationId xmlns:p14="http://schemas.microsoft.com/office/powerpoint/2010/main" val="13150159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The missing step between data collection and research progress is a lack of training for scientists in crucial skills for effectively managing and analyzing large amounts of data.</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a:t>
            </a:fld>
            <a:endParaRPr lang="en-US"/>
          </a:p>
        </p:txBody>
      </p:sp>
    </p:spTree>
    <p:extLst>
      <p:ext uri="{BB962C8B-B14F-4D97-AF65-F5344CB8AC3E}">
        <p14:creationId xmlns:p14="http://schemas.microsoft.com/office/powerpoint/2010/main" val="1214855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11</a:t>
            </a:fld>
            <a:endParaRPr lang="en-US"/>
          </a:p>
        </p:txBody>
      </p:sp>
    </p:spTree>
    <p:extLst>
      <p:ext uri="{BB962C8B-B14F-4D97-AF65-F5344CB8AC3E}">
        <p14:creationId xmlns:p14="http://schemas.microsoft.com/office/powerpoint/2010/main" val="508173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13</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14</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 but another very positive outcome has been the pool of instructors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15</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Materials</a:t>
            </a:r>
            <a:r>
              <a:rPr lang="en-US" baseline="0" dirty="0" smtClean="0"/>
              <a:t> and workshop model founded on successful SWC model</a:t>
            </a:r>
          </a:p>
          <a:p>
            <a:endParaRPr lang="en-US" baseline="0" dirty="0" smtClean="0"/>
          </a:p>
          <a:p>
            <a:r>
              <a:rPr lang="en-US" baseline="0" dirty="0" smtClean="0"/>
              <a:t>Workshops fill gaps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16</a:t>
            </a:fld>
            <a:endParaRPr lang="en-US"/>
          </a:p>
        </p:txBody>
      </p:sp>
    </p:spTree>
    <p:extLst>
      <p:ext uri="{BB962C8B-B14F-4D97-AF65-F5344CB8AC3E}">
        <p14:creationId xmlns:p14="http://schemas.microsoft.com/office/powerpoint/2010/main" val="2097953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than a focus</a:t>
            </a:r>
            <a:r>
              <a:rPr lang="en-US" baseline="0" dirty="0" smtClean="0"/>
              <a:t> on particular analysis techniques, workshops are focused on data management and what might be called data wrangling, </a:t>
            </a:r>
            <a:r>
              <a:rPr lang="en-US" baseline="0" dirty="0" err="1" smtClean="0"/>
              <a:t>gettting</a:t>
            </a:r>
            <a:r>
              <a:rPr lang="en-US" baseline="0" dirty="0" smtClean="0"/>
              <a:t> your data in to and out of analysis programs, formatting the data for analysis, conducting visualization </a:t>
            </a:r>
            <a:endParaRPr lang="en-US" baseline="0" dirty="0" smtClean="0"/>
          </a:p>
          <a:p>
            <a:endParaRPr lang="en-US" baseline="0" dirty="0" smtClean="0"/>
          </a:p>
          <a:p>
            <a:r>
              <a:rPr lang="en-US" baseline="0" dirty="0" smtClean="0"/>
              <a:t>We want to teach not only skills but affect attitudes – emphasizing importance and value of these approaches for effective and reproducible research</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17</a:t>
            </a:fld>
            <a:endParaRPr lang="en-US"/>
          </a:p>
        </p:txBody>
      </p:sp>
    </p:spTree>
    <p:extLst>
      <p:ext uri="{BB962C8B-B14F-4D97-AF65-F5344CB8AC3E}">
        <p14:creationId xmlns:p14="http://schemas.microsoft.com/office/powerpoint/2010/main" val="3467110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Truly collaborative effort</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28</a:t>
            </a:fld>
            <a:endParaRPr lang="en-US"/>
          </a:p>
        </p:txBody>
      </p:sp>
    </p:spTree>
    <p:extLst>
      <p:ext uri="{BB962C8B-B14F-4D97-AF65-F5344CB8AC3E}">
        <p14:creationId xmlns:p14="http://schemas.microsoft.com/office/powerpoint/2010/main" val="296690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an audience I need to convince</a:t>
            </a:r>
            <a:r>
              <a:rPr lang="en-US" baseline="0" dirty="0" smtClean="0"/>
              <a:t> of the current and increasing velocity, volume and variety of data, and we’re all here to discuss the challenges and opportunities this data generation is presenting. Why are we all here though, why is now different than say when microscopes first were invented or telescopes had greater capacity. </a:t>
            </a:r>
          </a:p>
          <a:p>
            <a:endParaRPr lang="en-US" baseline="0" dirty="0" smtClean="0"/>
          </a:p>
          <a:p>
            <a:r>
              <a:rPr lang="en-US" baseline="0" dirty="0" smtClean="0"/>
              <a:t>Deception -&gt; Disruption (Phil Bourne)</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3</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all here, and these conversations</a:t>
            </a:r>
            <a:r>
              <a:rPr lang="en-US" baseline="0" dirty="0" smtClean="0"/>
              <a:t> are getting broader and there’s more interest and investment in this issue, is because w</a:t>
            </a:r>
            <a:r>
              <a:rPr lang="en-US" dirty="0" smtClean="0"/>
              <a:t>hat’s different about now is that this data is being generated in all domains</a:t>
            </a:r>
            <a:r>
              <a:rPr lang="en-US" baseline="0" dirty="0" smtClean="0"/>
              <a:t> of research</a:t>
            </a:r>
          </a:p>
          <a:p>
            <a:endParaRPr lang="en-US" baseline="0" dirty="0" smtClean="0"/>
          </a:p>
          <a:p>
            <a:r>
              <a:rPr lang="en-US" baseline="0" dirty="0" smtClean="0"/>
              <a:t>Informing every scholarly endeavor</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4</a:t>
            </a:fld>
            <a:endParaRPr lang="en-US"/>
          </a:p>
        </p:txBody>
      </p:sp>
    </p:spTree>
    <p:extLst>
      <p:ext uri="{BB962C8B-B14F-4D97-AF65-F5344CB8AC3E}">
        <p14:creationId xmlns:p14="http://schemas.microsoft.com/office/powerpoint/2010/main" val="277055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well</a:t>
            </a:r>
            <a:r>
              <a:rPr lang="en-US" baseline="0" dirty="0" smtClean="0"/>
              <a:t> as in the non-academic sector. This lends itself to broad alignment on these issues in a way that we haven’t seen before, and also adds an urgency to the challenges. Industry might see how to turn this data in to value for the company, biomedical researchers see opportunities to save lives, geoscientists to address climate change. People think this data has the potential to address important issues affecting our lives and society.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5</a:t>
            </a:fld>
            <a:endParaRPr lang="en-US"/>
          </a:p>
        </p:txBody>
      </p:sp>
    </p:spTree>
    <p:extLst>
      <p:ext uri="{BB962C8B-B14F-4D97-AF65-F5344CB8AC3E}">
        <p14:creationId xmlns:p14="http://schemas.microsoft.com/office/powerpoint/2010/main" val="212639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what</a:t>
            </a:r>
            <a:r>
              <a:rPr lang="en-US" baseline="0" dirty="0" smtClean="0"/>
              <a:t> we have is a lot of data potential. The data available has the potential to answer new research questions, suggest solutions to societal challenges or save </a:t>
            </a:r>
            <a:r>
              <a:rPr lang="en-US" baseline="0" dirty="0" err="1" smtClean="0"/>
              <a:t>lifes</a:t>
            </a:r>
            <a:endParaRPr lang="en-US" baseline="0" dirty="0" smtClean="0"/>
          </a:p>
          <a:p>
            <a:endParaRPr lang="en-US" baseline="0" dirty="0" smtClean="0"/>
          </a:p>
          <a:p>
            <a:r>
              <a:rPr lang="en-US" baseline="0" dirty="0" smtClean="0"/>
              <a:t>Now we have two types of researchers – those who are excited about this data and are generating it themselves or engaging with public data efforts, and those who don’t yet see a use for this data. But that slice of the pie who won’t be able to derive value or discovery from these digital data collections is starting to become smaller. .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6</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data is not informatio</a:t>
            </a:r>
            <a:r>
              <a:rPr lang="en-US" baseline="0" dirty="0" smtClean="0"/>
              <a:t>n or scientific insight on its own and we need to unlock the potential of that data – some of that is tools and software, databases and infrastructure. But the key to that is the researchers themselves and their ability to conduct this research.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7</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Researchers need to</a:t>
            </a:r>
            <a:r>
              <a:rPr lang="en-US" sz="1200" kern="1200" baseline="0" dirty="0" smtClean="0">
                <a:solidFill>
                  <a:schemeClr val="tx1"/>
                </a:solidFill>
                <a:latin typeface="+mn-lt"/>
                <a:ea typeface="+mn-ea"/>
                <a:cs typeface="+mn-cs"/>
              </a:rPr>
              <a:t> be trained in how to effectively manage and use this data. Researchers don’t know how to address the questions they want to ask or aren’t even aware of the types of questions they can ask with this data.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Story about genomics researcher</a:t>
            </a:r>
          </a:p>
          <a:p>
            <a:endParaRPr lang="en-US" sz="1200" kern="1200" baseline="0" dirty="0" smtClean="0">
              <a:solidFill>
                <a:schemeClr val="tx1"/>
              </a:solidFill>
              <a:latin typeface="+mn-lt"/>
              <a:ea typeface="+mn-ea"/>
              <a:cs typeface="+mn-cs"/>
            </a:endParaRPr>
          </a:p>
          <a:p>
            <a:r>
              <a:rPr lang="en-US" dirty="0" smtClean="0"/>
              <a:t>It’s no longer the case where we’re saying ‘researchers should’. Researcher themselves want this training,</a:t>
            </a:r>
            <a:r>
              <a:rPr lang="en-US" baseline="0" dirty="0" smtClean="0"/>
              <a:t> feel limited by their own current data analysis skills. You likely have anecdotal evidence of this in your own community or domain</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8</a:t>
            </a:fld>
            <a:endParaRPr lang="en-US"/>
          </a:p>
        </p:txBody>
      </p:sp>
    </p:spTree>
    <p:extLst>
      <p:ext uri="{BB962C8B-B14F-4D97-AF65-F5344CB8AC3E}">
        <p14:creationId xmlns:p14="http://schemas.microsoft.com/office/powerpoint/2010/main" val="121485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but for instance …</a:t>
            </a:r>
            <a:endParaRPr lang="en-US" dirty="0" smtClean="0"/>
          </a:p>
          <a:p>
            <a:endParaRPr lang="en-US" dirty="0" smtClean="0"/>
          </a:p>
          <a:p>
            <a:r>
              <a:rPr lang="en-US" dirty="0" smtClean="0"/>
              <a:t>Biomedical </a:t>
            </a:r>
            <a:r>
              <a:rPr lang="en-US" dirty="0" smtClean="0"/>
              <a:t>researchers in the</a:t>
            </a:r>
            <a:r>
              <a:rPr lang="en-US" baseline="0" dirty="0" smtClean="0"/>
              <a:t> UK had similar sentiments in a survey </a:t>
            </a:r>
          </a:p>
          <a:p>
            <a:r>
              <a:rPr lang="en-US" baseline="0" dirty="0" smtClean="0"/>
              <a:t>https://</a:t>
            </a:r>
            <a:r>
              <a:rPr lang="en-US" baseline="0" dirty="0" err="1" smtClean="0"/>
              <a:t>storify.com</a:t>
            </a:r>
            <a:r>
              <a:rPr lang="en-US" baseline="0" dirty="0" smtClean="0"/>
              <a:t>/</a:t>
            </a:r>
            <a:r>
              <a:rPr lang="en-US" baseline="0" dirty="0" err="1" smtClean="0"/>
              <a:t>biocrusoe</a:t>
            </a:r>
            <a:r>
              <a:rPr lang="en-US" baseline="0" dirty="0" smtClean="0"/>
              <a:t>/elixir-uk-node-meeting-2014-10-14</a:t>
            </a:r>
          </a:p>
          <a:p>
            <a:r>
              <a:rPr lang="en-US" baseline="0" dirty="0" smtClean="0"/>
              <a:t>And an internal study at PLOS showed a lack of data management expertise has a dramatic impact on the ability </a:t>
            </a:r>
          </a:p>
          <a:p>
            <a:r>
              <a:rPr lang="en-US" baseline="0" dirty="0" smtClean="0"/>
              <a:t>of researchers to share their data</a:t>
            </a:r>
          </a:p>
        </p:txBody>
      </p:sp>
      <p:sp>
        <p:nvSpPr>
          <p:cNvPr id="4" name="Slide Number Placeholder 3"/>
          <p:cNvSpPr>
            <a:spLocks noGrp="1"/>
          </p:cNvSpPr>
          <p:nvPr>
            <p:ph type="sldNum" sz="quarter" idx="10"/>
          </p:nvPr>
        </p:nvSpPr>
        <p:spPr/>
        <p:txBody>
          <a:bodyPr/>
          <a:lstStyle/>
          <a:p>
            <a:fld id="{08E2C388-A0D7-A24D-B052-AB282E1653A2}" type="slidenum">
              <a:rPr lang="en-US" smtClean="0"/>
              <a:t>9</a:t>
            </a:fld>
            <a:endParaRPr lang="en-US"/>
          </a:p>
        </p:txBody>
      </p:sp>
    </p:spTree>
    <p:extLst>
      <p:ext uri="{BB962C8B-B14F-4D97-AF65-F5344CB8AC3E}">
        <p14:creationId xmlns:p14="http://schemas.microsoft.com/office/powerpoint/2010/main" val="373863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more </a:t>
            </a:r>
            <a:r>
              <a:rPr lang="en-US" dirty="0" err="1" smtClean="0"/>
              <a:t>Meridith’s</a:t>
            </a:r>
            <a:endParaRPr lang="en-US" dirty="0" smtClean="0"/>
          </a:p>
          <a:p>
            <a:r>
              <a:rPr lang="en-US" dirty="0" smtClean="0"/>
              <a:t>Not everyone can be a </a:t>
            </a:r>
            <a:r>
              <a:rPr lang="en-US" dirty="0" err="1" smtClean="0"/>
              <a:t>Meridith</a:t>
            </a:r>
            <a:r>
              <a:rPr lang="en-US" dirty="0" smtClean="0"/>
              <a:t> (15 year old girl)</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10</a:t>
            </a:fld>
            <a:endParaRPr lang="en-US"/>
          </a:p>
        </p:txBody>
      </p:sp>
    </p:spTree>
    <p:extLst>
      <p:ext uri="{BB962C8B-B14F-4D97-AF65-F5344CB8AC3E}">
        <p14:creationId xmlns:p14="http://schemas.microsoft.com/office/powerpoint/2010/main" val="26282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5/5/15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5/5/15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5/5/15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5/5/15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5/5/15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5/5/15</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010"/>
            <a:ext cx="7543800" cy="4015986"/>
          </a:xfrm>
        </p:spPr>
        <p:txBody>
          <a:bodyPr/>
          <a:lstStyle/>
          <a:p>
            <a:r>
              <a:rPr lang="en-US" sz="5400" dirty="0">
                <a:latin typeface="+mn-lt"/>
              </a:rPr>
              <a:t>Data Carpentry: </a:t>
            </a:r>
            <a:br>
              <a:rPr lang="en-US" sz="5400" dirty="0">
                <a:latin typeface="+mn-lt"/>
              </a:rPr>
            </a:br>
            <a:r>
              <a:rPr lang="en-US" sz="5400" dirty="0">
                <a:latin typeface="+mn-lt"/>
              </a:rPr>
              <a:t>Enabling Researchers to Work More Effectively </a:t>
            </a:r>
            <a:r>
              <a:rPr lang="en-US" sz="5400" dirty="0" smtClean="0">
                <a:latin typeface="+mn-lt"/>
              </a:rPr>
              <a:t/>
            </a:r>
            <a:br>
              <a:rPr lang="en-US" sz="5400" dirty="0" smtClean="0">
                <a:latin typeface="+mn-lt"/>
              </a:rPr>
            </a:br>
            <a:r>
              <a:rPr lang="en-US" sz="5400" dirty="0" smtClean="0">
                <a:latin typeface="+mn-lt"/>
              </a:rPr>
              <a:t>with </a:t>
            </a:r>
            <a:r>
              <a:rPr lang="en-US" sz="5400" dirty="0">
                <a:latin typeface="+mn-lt"/>
              </a:rPr>
              <a:t>Data</a:t>
            </a:r>
          </a:p>
        </p:txBody>
      </p:sp>
      <p:sp>
        <p:nvSpPr>
          <p:cNvPr id="3" name="Subtitle 2"/>
          <p:cNvSpPr>
            <a:spLocks noGrp="1"/>
          </p:cNvSpPr>
          <p:nvPr>
            <p:ph type="subTitle" idx="1"/>
          </p:nvPr>
        </p:nvSpPr>
        <p:spPr>
          <a:xfrm>
            <a:off x="814544" y="4467955"/>
            <a:ext cx="6461760" cy="1066800"/>
          </a:xfrm>
        </p:spPr>
        <p:txBody>
          <a:bodyPr>
            <a:normAutofit lnSpcReduction="10000"/>
          </a:bodyPr>
          <a:lstStyle/>
          <a:p>
            <a:r>
              <a:rPr lang="en-US" dirty="0" smtClean="0"/>
              <a:t>Tracy K. Teal, PhD</a:t>
            </a:r>
          </a:p>
          <a:p>
            <a:r>
              <a:rPr lang="en-US" dirty="0" smtClean="0"/>
              <a:t>Data Carpentry Project Lead</a:t>
            </a:r>
          </a:p>
          <a:p>
            <a:r>
              <a:rPr lang="en-US" dirty="0" smtClean="0"/>
              <a:t>Assistant Professor, BEACON, Michigan State </a:t>
            </a:r>
            <a:r>
              <a:rPr lang="en-US" dirty="0" smtClean="0"/>
              <a:t>University</a:t>
            </a:r>
          </a:p>
          <a:p>
            <a:endParaRPr lang="en-US" dirty="0"/>
          </a:p>
          <a:p>
            <a:endParaRPr lang="en-US" dirty="0"/>
          </a:p>
        </p:txBody>
      </p:sp>
      <p:pic>
        <p:nvPicPr>
          <p:cNvPr id="8" name="Picture 7" descr="DC1_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7400" y="140090"/>
            <a:ext cx="1092200" cy="685800"/>
          </a:xfrm>
          <a:prstGeom prst="rect">
            <a:avLst/>
          </a:prstGeom>
        </p:spPr>
      </p:pic>
      <p:sp>
        <p:nvSpPr>
          <p:cNvPr id="4" name="TextBox 3"/>
          <p:cNvSpPr txBox="1"/>
          <p:nvPr/>
        </p:nvSpPr>
        <p:spPr>
          <a:xfrm>
            <a:off x="757344" y="5765766"/>
            <a:ext cx="3288080" cy="830997"/>
          </a:xfrm>
          <a:prstGeom prst="rect">
            <a:avLst/>
          </a:prstGeom>
          <a:noFill/>
        </p:spPr>
        <p:txBody>
          <a:bodyPr wrap="none" rtlCol="0">
            <a:spAutoFit/>
          </a:bodyPr>
          <a:lstStyle/>
          <a:p>
            <a:r>
              <a:rPr lang="en-US" sz="2400" dirty="0" smtClean="0"/>
              <a:t>@</a:t>
            </a:r>
            <a:r>
              <a:rPr lang="en-US" sz="2400" dirty="0" err="1" smtClean="0"/>
              <a:t>datacarpentry</a:t>
            </a:r>
            <a:endParaRPr lang="en-US" sz="2400" dirty="0" smtClean="0"/>
          </a:p>
          <a:p>
            <a:r>
              <a:rPr lang="en-US" sz="2400" dirty="0" smtClean="0"/>
              <a:t>http://</a:t>
            </a:r>
            <a:r>
              <a:rPr lang="en-US" sz="2400" dirty="0" err="1" smtClean="0"/>
              <a:t>datacarpentry.org</a:t>
            </a:r>
            <a:endParaRPr lang="en-US" sz="2400" dirty="0"/>
          </a:p>
        </p:txBody>
      </p:sp>
    </p:spTree>
    <p:extLst>
      <p:ext uri="{BB962C8B-B14F-4D97-AF65-F5344CB8AC3E}">
        <p14:creationId xmlns:p14="http://schemas.microsoft.com/office/powerpoint/2010/main" val="25050262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1469505"/>
          </a:xfrm>
        </p:spPr>
        <p:txBody>
          <a:bodyPr/>
          <a:lstStyle/>
          <a:p>
            <a:pPr algn="ctr"/>
            <a:r>
              <a:rPr lang="en-US" dirty="0" smtClean="0">
                <a:latin typeface="+mn-lt"/>
              </a:rPr>
              <a:t>Data Carpentry is filling </a:t>
            </a:r>
            <a:br>
              <a:rPr lang="en-US" dirty="0" smtClean="0">
                <a:latin typeface="+mn-lt"/>
              </a:rPr>
            </a:br>
            <a:r>
              <a:rPr lang="en-US" dirty="0" smtClean="0">
                <a:latin typeface="+mn-lt"/>
              </a:rPr>
              <a:t>that training gap</a:t>
            </a:r>
            <a:endParaRPr lang="en-US" dirty="0">
              <a:latin typeface="+mn-lt"/>
            </a:endParaRPr>
          </a:p>
        </p:txBody>
      </p:sp>
      <p:sp>
        <p:nvSpPr>
          <p:cNvPr id="3" name="Content Placeholder 2"/>
          <p:cNvSpPr>
            <a:spLocks noGrp="1"/>
          </p:cNvSpPr>
          <p:nvPr>
            <p:ph idx="1"/>
          </p:nvPr>
        </p:nvSpPr>
        <p:spPr>
          <a:xfrm>
            <a:off x="457200" y="1768494"/>
            <a:ext cx="7620000" cy="4800600"/>
          </a:xfrm>
        </p:spPr>
        <p:txBody>
          <a:bodyPr>
            <a:normAutofit/>
          </a:bodyPr>
          <a:lstStyle/>
          <a:p>
            <a:pPr marL="114300" indent="0" algn="ctr">
              <a:buNone/>
            </a:pPr>
            <a:endParaRPr lang="en-US" sz="2800" dirty="0"/>
          </a:p>
          <a:p>
            <a:pPr marL="114300" indent="0" algn="ctr">
              <a:buNone/>
            </a:pPr>
            <a:r>
              <a:rPr lang="en-US" sz="2800" dirty="0"/>
              <a:t>Our mission is to provide researchers high-quality</a:t>
            </a:r>
            <a:r>
              <a:rPr lang="en-US" sz="2800" dirty="0" smtClean="0"/>
              <a:t>, </a:t>
            </a:r>
            <a:endParaRPr lang="en-US" sz="2800" dirty="0" smtClean="0"/>
          </a:p>
          <a:p>
            <a:pPr marL="114300" indent="0" algn="ctr">
              <a:buNone/>
            </a:pPr>
            <a:r>
              <a:rPr lang="en-US" sz="2800" dirty="0" smtClean="0"/>
              <a:t>domain</a:t>
            </a:r>
            <a:r>
              <a:rPr lang="en-US" sz="2800" dirty="0"/>
              <a:t>-specific training covering the full lifecycle of data-driven research.</a:t>
            </a:r>
          </a:p>
        </p:txBody>
      </p:sp>
    </p:spTree>
    <p:extLst>
      <p:ext uri="{BB962C8B-B14F-4D97-AF65-F5344CB8AC3E}">
        <p14:creationId xmlns:p14="http://schemas.microsoft.com/office/powerpoint/2010/main" val="7707763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780" y="3823743"/>
            <a:ext cx="7620000" cy="1591901"/>
          </a:xfrm>
        </p:spPr>
        <p:txBody>
          <a:bodyPr/>
          <a:lstStyle/>
          <a:p>
            <a:pPr algn="ctr"/>
            <a:r>
              <a:rPr lang="en-US" dirty="0" smtClean="0">
                <a:latin typeface="+mn-lt"/>
              </a:rPr>
              <a:t>We’re here to help</a:t>
            </a:r>
            <a:endParaRPr lang="en-US" dirty="0">
              <a:latin typeface="+mn-lt"/>
            </a:endParaRPr>
          </a:p>
        </p:txBody>
      </p:sp>
      <p:pic>
        <p:nvPicPr>
          <p:cNvPr id="5" name="Picture 4" descr="DC2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139" y="995861"/>
            <a:ext cx="7435503" cy="2247633"/>
          </a:xfrm>
          <a:prstGeom prst="rect">
            <a:avLst/>
          </a:prstGeom>
        </p:spPr>
      </p:pic>
      <p:sp>
        <p:nvSpPr>
          <p:cNvPr id="7" name="TextBox 6"/>
          <p:cNvSpPr txBox="1"/>
          <p:nvPr/>
        </p:nvSpPr>
        <p:spPr>
          <a:xfrm>
            <a:off x="3175000" y="5499070"/>
            <a:ext cx="2059052" cy="400110"/>
          </a:xfrm>
          <a:prstGeom prst="rect">
            <a:avLst/>
          </a:prstGeom>
          <a:noFill/>
        </p:spPr>
        <p:txBody>
          <a:bodyPr wrap="none" rtlCol="0">
            <a:spAutoFit/>
          </a:bodyPr>
          <a:lstStyle/>
          <a:p>
            <a:r>
              <a:rPr lang="en-US" sz="2000" dirty="0" smtClean="0"/>
              <a:t>(the logo is a saw)</a:t>
            </a:r>
            <a:endParaRPr lang="en-US" sz="2000" dirty="0"/>
          </a:p>
        </p:txBody>
      </p:sp>
    </p:spTree>
    <p:extLst>
      <p:ext uri="{BB962C8B-B14F-4D97-AF65-F5344CB8AC3E}">
        <p14:creationId xmlns:p14="http://schemas.microsoft.com/office/powerpoint/2010/main" val="40405033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59" y="486415"/>
            <a:ext cx="1388691" cy="871655"/>
          </a:xfrm>
          <a:prstGeom prst="rect">
            <a:avLst/>
          </a:prstGeom>
        </p:spPr>
      </p:pic>
      <p:sp>
        <p:nvSpPr>
          <p:cNvPr id="3" name="Rectangle 2"/>
          <p:cNvSpPr/>
          <p:nvPr/>
        </p:nvSpPr>
        <p:spPr>
          <a:xfrm>
            <a:off x="738559" y="1558427"/>
            <a:ext cx="6966040" cy="5254402"/>
          </a:xfrm>
          <a:prstGeom prst="rect">
            <a:avLst/>
          </a:prstGeom>
        </p:spPr>
        <p:txBody>
          <a:bodyPr wrap="square" lIns="82945" tIns="41473" rIns="82945" bIns="41473">
            <a:spAutoFit/>
          </a:bodyPr>
          <a:lstStyle/>
          <a:p>
            <a:pPr marL="311045" indent="-311045">
              <a:buFont typeface="Arial"/>
              <a:buChar char="•"/>
            </a:pPr>
            <a:r>
              <a:rPr lang="en-US" sz="2400" dirty="0" smtClean="0"/>
              <a:t>Training focused </a:t>
            </a:r>
            <a:r>
              <a:rPr lang="en-US" sz="2400" dirty="0"/>
              <a:t>on data - </a:t>
            </a:r>
            <a:r>
              <a:rPr lang="en-US" sz="2400" dirty="0" smtClean="0"/>
              <a:t>teaching </a:t>
            </a:r>
            <a:r>
              <a:rPr lang="en-US" sz="2400" dirty="0"/>
              <a:t>how to manage and analyze data in an effective and reproducible way</a:t>
            </a:r>
            <a:r>
              <a:rPr lang="en-US" sz="2400" dirty="0" smtClean="0"/>
              <a:t>.</a:t>
            </a:r>
          </a:p>
          <a:p>
            <a:pPr marL="311045" indent="-311045">
              <a:buFont typeface="Arial"/>
              <a:buChar char="•"/>
            </a:pPr>
            <a:endParaRPr lang="en-US" sz="2400" dirty="0"/>
          </a:p>
          <a:p>
            <a:pPr marL="311045" indent="-311045">
              <a:buFont typeface="Arial"/>
              <a:buChar char="•"/>
            </a:pPr>
            <a:r>
              <a:rPr lang="en-US" sz="2400" dirty="0"/>
              <a:t>Domain specific by design – currently have lessons in </a:t>
            </a:r>
            <a:r>
              <a:rPr lang="en-US" sz="2400" dirty="0" smtClean="0"/>
              <a:t>ecology </a:t>
            </a:r>
            <a:r>
              <a:rPr lang="en-US" sz="2400" dirty="0"/>
              <a:t>and are developing lessons for genomics, geosciences and social sciences</a:t>
            </a:r>
            <a:r>
              <a:rPr lang="en-US" sz="2400" dirty="0" smtClean="0"/>
              <a:t>.</a:t>
            </a:r>
            <a:endParaRPr lang="en-US" sz="2400" dirty="0" smtClean="0"/>
          </a:p>
          <a:p>
            <a:pPr marL="311045" indent="-311045">
              <a:buFont typeface="Arial"/>
              <a:buChar char="•"/>
            </a:pPr>
            <a:endParaRPr lang="en-US" sz="2400" dirty="0"/>
          </a:p>
          <a:p>
            <a:pPr marL="311045" indent="-311045">
              <a:buFont typeface="Arial"/>
              <a:buChar char="•"/>
            </a:pPr>
            <a:r>
              <a:rPr lang="en-US" sz="2400" dirty="0"/>
              <a:t>Initial focus is on </a:t>
            </a:r>
            <a:r>
              <a:rPr lang="en-US" sz="2400" dirty="0" smtClean="0"/>
              <a:t>novices </a:t>
            </a:r>
            <a:r>
              <a:rPr lang="en-US" sz="2400" dirty="0"/>
              <a:t>- there are </a:t>
            </a:r>
            <a:r>
              <a:rPr lang="en-US" sz="2400" dirty="0" smtClean="0"/>
              <a:t>no prerequisites</a:t>
            </a:r>
            <a:r>
              <a:rPr lang="en-US" sz="2400" dirty="0"/>
              <a:t>, and no prior knowledge computational experience is assumed</a:t>
            </a:r>
            <a:r>
              <a:rPr lang="en-US" sz="2400" dirty="0"/>
              <a:t>. </a:t>
            </a:r>
            <a:r>
              <a:rPr lang="en-US" sz="2400" dirty="0" smtClean="0"/>
              <a:t>We plan </a:t>
            </a:r>
            <a:r>
              <a:rPr lang="en-US" sz="2400" dirty="0"/>
              <a:t>to expand to more advanced </a:t>
            </a:r>
            <a:r>
              <a:rPr lang="en-US" sz="2400" dirty="0" smtClean="0"/>
              <a:t>topics.</a:t>
            </a:r>
            <a:endParaRPr lang="en-US" sz="2400" dirty="0"/>
          </a:p>
          <a:p>
            <a:pPr marL="311045" indent="-311045">
              <a:buFont typeface="Arial"/>
              <a:buChar char="•"/>
            </a:pPr>
            <a:endParaRPr lang="en-US" sz="2400" dirty="0" smtClean="0"/>
          </a:p>
          <a:p>
            <a:pPr marL="311045" indent="-311045">
              <a:buFont typeface="Arial"/>
              <a:buChar char="•"/>
            </a:pPr>
            <a:endParaRPr lang="en-US" sz="2400" b="1" u="sng" dirty="0"/>
          </a:p>
        </p:txBody>
      </p:sp>
    </p:spTree>
    <p:extLst>
      <p:ext uri="{BB962C8B-B14F-4D97-AF65-F5344CB8AC3E}">
        <p14:creationId xmlns:p14="http://schemas.microsoft.com/office/powerpoint/2010/main" val="400723824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a:t>
            </a:r>
            <a:r>
              <a:rPr lang="en-US" dirty="0" smtClean="0">
                <a:latin typeface="+mn-lt"/>
              </a:rPr>
              <a:t>training effort</a:t>
            </a:r>
            <a:endParaRPr lang="en-US" dirty="0">
              <a:latin typeface="+mn-lt"/>
            </a:endParaRPr>
          </a:p>
        </p:txBody>
      </p:sp>
      <p:sp>
        <p:nvSpPr>
          <p:cNvPr id="3" name="Content Placeholder 2"/>
          <p:cNvSpPr>
            <a:spLocks noGrp="1"/>
          </p:cNvSpPr>
          <p:nvPr>
            <p:ph idx="1"/>
          </p:nvPr>
        </p:nvSpPr>
        <p:spPr/>
        <p:txBody>
          <a:bodyPr>
            <a:normAutofit fontScale="85000" lnSpcReduction="10000"/>
          </a:bodyPr>
          <a:lstStyle/>
          <a:p>
            <a:pPr>
              <a:buFontTx/>
              <a:buChar char="-"/>
            </a:pPr>
            <a:r>
              <a:rPr lang="en-US" sz="3200" dirty="0" smtClean="0"/>
              <a:t>Developed by practitioners for practitioners </a:t>
            </a:r>
          </a:p>
          <a:p>
            <a:pPr>
              <a:buFontTx/>
              <a:buChar char="-"/>
            </a:pPr>
            <a:endParaRPr lang="en-US" sz="3200" dirty="0" smtClean="0"/>
          </a:p>
          <a:p>
            <a:pPr>
              <a:buFontTx/>
              <a:buChar char="-"/>
            </a:pPr>
            <a:r>
              <a:rPr lang="en-US" sz="3200" dirty="0" smtClean="0"/>
              <a:t>Identify skill needs in data management and analysis in given domains</a:t>
            </a:r>
          </a:p>
          <a:p>
            <a:pPr>
              <a:buFontTx/>
              <a:buChar char="-"/>
            </a:pPr>
            <a:endParaRPr lang="en-US" sz="3200" dirty="0" smtClean="0"/>
          </a:p>
          <a:p>
            <a:pPr>
              <a:buFontTx/>
              <a:buChar char="-"/>
            </a:pPr>
            <a:r>
              <a:rPr lang="en-US" sz="3200" dirty="0"/>
              <a:t>Collaboratively and iteratively developed openly licensed (CC-BY) training materials </a:t>
            </a:r>
          </a:p>
          <a:p>
            <a:pPr marL="114300" indent="0">
              <a:buNone/>
            </a:pPr>
            <a:endParaRPr lang="en-US" sz="3200" dirty="0" smtClean="0"/>
          </a:p>
          <a:p>
            <a:pPr>
              <a:buFontTx/>
              <a:buChar char="-"/>
            </a:pPr>
            <a:r>
              <a:rPr lang="en-US" sz="3200" dirty="0" smtClean="0"/>
              <a:t> Organize and deliver two-day, intensive hands-on workshops in fundamental data analysis skills using a pool of volunteer helpers and instructors</a:t>
            </a:r>
            <a:endParaRPr lang="en-US" sz="3200" dirty="0" smtClean="0"/>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5005613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a:t>
            </a:r>
            <a:r>
              <a:rPr lang="en-US" dirty="0" smtClean="0">
                <a:latin typeface="+mn-lt"/>
              </a:rPr>
              <a:t>training effort</a:t>
            </a:r>
            <a:endParaRPr lang="en-US" dirty="0">
              <a:latin typeface="+mn-lt"/>
            </a:endParaRPr>
          </a:p>
        </p:txBody>
      </p:sp>
      <p:sp>
        <p:nvSpPr>
          <p:cNvPr id="3" name="Content Placeholder 2"/>
          <p:cNvSpPr>
            <a:spLocks noGrp="1"/>
          </p:cNvSpPr>
          <p:nvPr>
            <p:ph idx="1"/>
          </p:nvPr>
        </p:nvSpPr>
        <p:spPr/>
        <p:txBody>
          <a:bodyPr>
            <a:normAutofit fontScale="85000" lnSpcReduction="10000"/>
          </a:bodyPr>
          <a:lstStyle/>
          <a:p>
            <a:pPr>
              <a:buFontTx/>
              <a:buChar char="-"/>
            </a:pPr>
            <a:r>
              <a:rPr lang="en-US" sz="3200" dirty="0"/>
              <a:t>Developed by practitioners for practitioners </a:t>
            </a:r>
          </a:p>
          <a:p>
            <a:pPr marL="114300" indent="0">
              <a:buNone/>
            </a:pPr>
            <a:endParaRPr lang="en-US" sz="3200" dirty="0" smtClean="0"/>
          </a:p>
          <a:p>
            <a:pPr>
              <a:buFontTx/>
              <a:buChar char="-"/>
            </a:pPr>
            <a:r>
              <a:rPr lang="en-US" sz="3200" dirty="0" smtClean="0"/>
              <a:t>Identify skill needs in data management and analysis in given domains</a:t>
            </a:r>
          </a:p>
          <a:p>
            <a:pPr>
              <a:buFontTx/>
              <a:buChar char="-"/>
            </a:pPr>
            <a:endParaRPr lang="en-US" sz="3200" dirty="0" smtClean="0"/>
          </a:p>
          <a:p>
            <a:pPr>
              <a:buFontTx/>
              <a:buChar char="-"/>
            </a:pPr>
            <a:r>
              <a:rPr lang="en-US" sz="3200" dirty="0"/>
              <a:t>Collaboratively and iteratively developed openly licensed (CC-BY) </a:t>
            </a:r>
            <a:r>
              <a:rPr lang="en-US" sz="3200" dirty="0">
                <a:solidFill>
                  <a:schemeClr val="bg2">
                    <a:lumMod val="75000"/>
                  </a:schemeClr>
                </a:solidFill>
              </a:rPr>
              <a:t>training materials </a:t>
            </a: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volunteer helpers and instructors</a:t>
            </a:r>
            <a:endParaRPr lang="en-US" sz="3200" dirty="0" smtClean="0"/>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8693599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a:t>
            </a:r>
            <a:r>
              <a:rPr lang="en-US" dirty="0" smtClean="0">
                <a:latin typeface="+mn-lt"/>
              </a:rPr>
              <a:t>training effort</a:t>
            </a:r>
            <a:endParaRPr lang="en-US" dirty="0">
              <a:latin typeface="+mn-lt"/>
            </a:endParaRPr>
          </a:p>
        </p:txBody>
      </p:sp>
      <p:sp>
        <p:nvSpPr>
          <p:cNvPr id="3" name="Content Placeholder 2"/>
          <p:cNvSpPr>
            <a:spLocks noGrp="1"/>
          </p:cNvSpPr>
          <p:nvPr>
            <p:ph idx="1"/>
          </p:nvPr>
        </p:nvSpPr>
        <p:spPr/>
        <p:txBody>
          <a:bodyPr>
            <a:normAutofit fontScale="85000" lnSpcReduction="10000"/>
          </a:bodyPr>
          <a:lstStyle/>
          <a:p>
            <a:pPr>
              <a:buFontTx/>
              <a:buChar char="-"/>
            </a:pPr>
            <a:r>
              <a:rPr lang="en-US" sz="3200" dirty="0"/>
              <a:t>Developed by practitioners for practitioners </a:t>
            </a:r>
          </a:p>
          <a:p>
            <a:pPr marL="114300" indent="0">
              <a:buNone/>
            </a:pPr>
            <a:endParaRPr lang="en-US" sz="3200" dirty="0" smtClean="0"/>
          </a:p>
          <a:p>
            <a:pPr>
              <a:buFontTx/>
              <a:buChar char="-"/>
            </a:pPr>
            <a:r>
              <a:rPr lang="en-US" sz="3200" dirty="0" smtClean="0"/>
              <a:t>Identify skill needs in data management and analysis in given domains</a:t>
            </a:r>
          </a:p>
          <a:p>
            <a:pPr>
              <a:buFontTx/>
              <a:buChar char="-"/>
            </a:pPr>
            <a:endParaRPr lang="en-US" sz="3200" dirty="0" smtClean="0"/>
          </a:p>
          <a:p>
            <a:pPr>
              <a:buFontTx/>
              <a:buChar char="-"/>
            </a:pPr>
            <a:r>
              <a:rPr lang="en-US" sz="3200" dirty="0" smtClean="0"/>
              <a:t>Collaboratively and iteratively developed openly licensed (CC-BY) </a:t>
            </a:r>
            <a:r>
              <a:rPr lang="en-US" sz="3200" dirty="0" smtClean="0">
                <a:solidFill>
                  <a:schemeClr val="bg2">
                    <a:lumMod val="75000"/>
                  </a:schemeClr>
                </a:solidFill>
              </a:rPr>
              <a:t>training materials </a:t>
            </a: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a:t>
            </a:r>
            <a:r>
              <a:rPr lang="en-US" sz="3200" dirty="0" smtClean="0">
                <a:solidFill>
                  <a:srgbClr val="3366FF"/>
                </a:solidFill>
              </a:rPr>
              <a:t>volunteer helpers and instructors</a:t>
            </a:r>
            <a:endParaRPr lang="en-US" sz="3200" dirty="0" smtClean="0">
              <a:solidFill>
                <a:srgbClr val="3366FF"/>
              </a:solidFill>
            </a:endParaRP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770581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32"/>
            <a:ext cx="7620000" cy="1143000"/>
          </a:xfrm>
        </p:spPr>
        <p:txBody>
          <a:bodyPr/>
          <a:lstStyle/>
          <a:p>
            <a:pPr algn="ctr"/>
            <a:r>
              <a:rPr lang="en-US" dirty="0" smtClean="0">
                <a:latin typeface="+mn-lt"/>
              </a:rPr>
              <a:t>Software Carpentry</a:t>
            </a:r>
            <a:endParaRPr lang="en-US" dirty="0">
              <a:latin typeface="+mn-lt"/>
            </a:endParaRPr>
          </a:p>
        </p:txBody>
      </p:sp>
      <p:sp>
        <p:nvSpPr>
          <p:cNvPr id="4" name="CustomShape 2"/>
          <p:cNvSpPr/>
          <p:nvPr/>
        </p:nvSpPr>
        <p:spPr>
          <a:xfrm>
            <a:off x="3717025" y="2302450"/>
            <a:ext cx="4230144" cy="1523426"/>
          </a:xfrm>
          <a:prstGeom prst="rect">
            <a:avLst/>
          </a:prstGeom>
          <a:noFill/>
          <a:ln>
            <a:noFill/>
          </a:ln>
        </p:spPr>
        <p:style>
          <a:lnRef idx="0">
            <a:scrgbClr r="0" g="0" b="0"/>
          </a:lnRef>
          <a:fillRef idx="0">
            <a:scrgbClr r="0" g="0" b="0"/>
          </a:fillRef>
          <a:effectRef idx="0">
            <a:scrgbClr r="0" g="0" b="0"/>
          </a:effectRef>
          <a:fontRef idx="minor"/>
        </p:style>
        <p:txBody>
          <a:bodyPr lIns="81639" tIns="40820" rIns="81639" bIns="40820"/>
          <a:lstStyle/>
          <a:p>
            <a:r>
              <a:rPr lang="en-US" sz="2200" b="1" u="sng" dirty="0" smtClean="0">
                <a:latin typeface="Arial"/>
              </a:rPr>
              <a:t>Since January 2013</a:t>
            </a:r>
          </a:p>
          <a:p>
            <a:r>
              <a:rPr lang="en-US" sz="2200" dirty="0" smtClean="0">
                <a:latin typeface="Arial"/>
              </a:rPr>
              <a:t>With the help of the </a:t>
            </a:r>
          </a:p>
          <a:p>
            <a:r>
              <a:rPr lang="en-US" sz="2200" b="1" i="1" dirty="0" smtClean="0">
                <a:latin typeface="Arial"/>
              </a:rPr>
              <a:t>Mozilla </a:t>
            </a:r>
            <a:r>
              <a:rPr lang="en-US" sz="2200" b="1" i="1" dirty="0" smtClean="0">
                <a:latin typeface="Arial"/>
              </a:rPr>
              <a:t>Science Lab</a:t>
            </a:r>
            <a:r>
              <a:rPr lang="en-US" b="1" i="1" dirty="0"/>
              <a:t> </a:t>
            </a:r>
            <a:endParaRPr lang="en-US" b="1" i="1" dirty="0" smtClean="0"/>
          </a:p>
          <a:p>
            <a:r>
              <a:rPr lang="en-US" sz="2400" dirty="0" smtClean="0"/>
              <a:t>sc</a:t>
            </a:r>
            <a:r>
              <a:rPr lang="en-US" sz="2200" dirty="0" smtClean="0">
                <a:latin typeface="Arial"/>
              </a:rPr>
              <a:t>aled to teach </a:t>
            </a:r>
          </a:p>
          <a:p>
            <a:pPr marL="285750" indent="-285750">
              <a:lnSpc>
                <a:spcPct val="100000"/>
              </a:lnSpc>
              <a:buSzPct val="45000"/>
              <a:buFontTx/>
              <a:buChar char="-"/>
            </a:pPr>
            <a:endParaRPr dirty="0"/>
          </a:p>
        </p:txBody>
      </p:sp>
      <p:pic>
        <p:nvPicPr>
          <p:cNvPr id="6" name="Picture 5"/>
          <p:cNvPicPr/>
          <p:nvPr/>
        </p:nvPicPr>
        <p:blipFill>
          <a:blip r:embed="rId3"/>
          <a:stretch/>
        </p:blipFill>
        <p:spPr>
          <a:xfrm>
            <a:off x="266380" y="2486939"/>
            <a:ext cx="3082643" cy="2011113"/>
          </a:xfrm>
          <a:prstGeom prst="rect">
            <a:avLst/>
          </a:prstGeom>
          <a:ln>
            <a:noFill/>
          </a:ln>
        </p:spPr>
      </p:pic>
      <p:sp>
        <p:nvSpPr>
          <p:cNvPr id="7" name="TextShape 4"/>
          <p:cNvSpPr txBox="1"/>
          <p:nvPr/>
        </p:nvSpPr>
        <p:spPr>
          <a:xfrm>
            <a:off x="125580" y="4804601"/>
            <a:ext cx="3340619" cy="286742"/>
          </a:xfrm>
          <a:prstGeom prst="rect">
            <a:avLst/>
          </a:prstGeom>
          <a:noFill/>
          <a:ln>
            <a:noFill/>
          </a:ln>
        </p:spPr>
        <p:txBody>
          <a:bodyPr lIns="81639" tIns="40820" rIns="81639" bIns="40820"/>
          <a:lstStyle/>
          <a:p>
            <a:r>
              <a:rPr lang="en-US" sz="1500" i="1" dirty="0">
                <a:latin typeface="Arial"/>
              </a:rPr>
              <a:t>North </a:t>
            </a:r>
            <a:r>
              <a:rPr lang="en-US" sz="1500" i="1" dirty="0" smtClean="0">
                <a:latin typeface="Arial"/>
              </a:rPr>
              <a:t>American </a:t>
            </a:r>
            <a:r>
              <a:rPr lang="en-US" sz="1500" i="1" dirty="0">
                <a:latin typeface="Arial"/>
              </a:rPr>
              <a:t>Workshops 2012-2014</a:t>
            </a:r>
            <a:endParaRPr dirty="0"/>
          </a:p>
        </p:txBody>
      </p:sp>
      <p:pic>
        <p:nvPicPr>
          <p:cNvPr id="8" name="Picture 7"/>
          <p:cNvPicPr/>
          <p:nvPr/>
        </p:nvPicPr>
        <p:blipFill>
          <a:blip r:embed="rId4"/>
          <a:stretch/>
        </p:blipFill>
        <p:spPr>
          <a:xfrm>
            <a:off x="414720" y="1177732"/>
            <a:ext cx="2147444" cy="1071177"/>
          </a:xfrm>
          <a:prstGeom prst="rect">
            <a:avLst/>
          </a:prstGeom>
          <a:ln>
            <a:noFill/>
          </a:ln>
        </p:spPr>
      </p:pic>
      <p:sp>
        <p:nvSpPr>
          <p:cNvPr id="16" name="Rectangle 15"/>
          <p:cNvSpPr/>
          <p:nvPr/>
        </p:nvSpPr>
        <p:spPr>
          <a:xfrm>
            <a:off x="3234198" y="1455134"/>
            <a:ext cx="4422906" cy="461665"/>
          </a:xfrm>
          <a:prstGeom prst="rect">
            <a:avLst/>
          </a:prstGeom>
        </p:spPr>
        <p:txBody>
          <a:bodyPr wrap="none">
            <a:spAutoFit/>
          </a:bodyPr>
          <a:lstStyle/>
          <a:p>
            <a:r>
              <a:rPr lang="en-US" sz="2400" b="1" dirty="0">
                <a:latin typeface="Arial"/>
              </a:rPr>
              <a:t>Greg Wilson founded in </a:t>
            </a:r>
            <a:r>
              <a:rPr lang="en-US" sz="2400" b="1" dirty="0" smtClean="0">
                <a:latin typeface="Arial"/>
              </a:rPr>
              <a:t>1998</a:t>
            </a:r>
          </a:p>
        </p:txBody>
      </p:sp>
      <p:sp>
        <p:nvSpPr>
          <p:cNvPr id="17" name="TextBox 16"/>
          <p:cNvSpPr txBox="1"/>
          <p:nvPr/>
        </p:nvSpPr>
        <p:spPr>
          <a:xfrm>
            <a:off x="3717025" y="3889376"/>
            <a:ext cx="4585600" cy="1323439"/>
          </a:xfrm>
          <a:prstGeom prst="rect">
            <a:avLst/>
          </a:prstGeom>
          <a:noFill/>
        </p:spPr>
        <p:txBody>
          <a:bodyPr wrap="square" rtlCol="0">
            <a:spAutoFit/>
          </a:bodyPr>
          <a:lstStyle/>
          <a:p>
            <a:pPr marL="342900" indent="-342900">
              <a:buFont typeface="Arial"/>
              <a:buChar char="•"/>
            </a:pPr>
            <a:r>
              <a:rPr lang="en-US" sz="2000" dirty="0">
                <a:latin typeface="Arial"/>
              </a:rPr>
              <a:t>Over 270 two-day workshops</a:t>
            </a:r>
            <a:endParaRPr lang="en-US" sz="2000" dirty="0"/>
          </a:p>
          <a:p>
            <a:pPr marL="342900" indent="-342900">
              <a:lnSpc>
                <a:spcPct val="100000"/>
              </a:lnSpc>
              <a:buSzPct val="45000"/>
              <a:buFont typeface="Arial"/>
              <a:buChar char="•"/>
            </a:pPr>
            <a:r>
              <a:rPr lang="en-US" sz="2000" dirty="0">
                <a:latin typeface="Arial"/>
              </a:rPr>
              <a:t>For over 8300 learners</a:t>
            </a:r>
            <a:endParaRPr lang="en-US" sz="2000" dirty="0"/>
          </a:p>
          <a:p>
            <a:pPr marL="342900" indent="-342900">
              <a:lnSpc>
                <a:spcPct val="100000"/>
              </a:lnSpc>
              <a:buSzPct val="45000"/>
              <a:buFont typeface="Arial"/>
              <a:buChar char="•"/>
            </a:pPr>
            <a:r>
              <a:rPr lang="en-US" sz="2000" dirty="0">
                <a:latin typeface="Arial"/>
              </a:rPr>
              <a:t>Taught by over 200 volunteers</a:t>
            </a:r>
            <a:endParaRPr lang="en-US" sz="2000" dirty="0"/>
          </a:p>
          <a:p>
            <a:pPr marL="342900" indent="-342900">
              <a:lnSpc>
                <a:spcPct val="100000"/>
              </a:lnSpc>
              <a:buSzPct val="45000"/>
              <a:buFont typeface="Arial"/>
              <a:buChar char="•"/>
            </a:pPr>
            <a:r>
              <a:rPr lang="en-US" sz="2000" dirty="0">
                <a:latin typeface="Arial"/>
              </a:rPr>
              <a:t>In over 20 </a:t>
            </a:r>
            <a:r>
              <a:rPr lang="en-US" sz="2000" dirty="0" smtClean="0">
                <a:latin typeface="Arial"/>
              </a:rPr>
              <a:t>countries</a:t>
            </a:r>
            <a:endParaRPr lang="en-US" sz="2000" dirty="0">
              <a:latin typeface="Arial"/>
            </a:endParaRPr>
          </a:p>
        </p:txBody>
      </p:sp>
      <p:sp>
        <p:nvSpPr>
          <p:cNvPr id="19" name="TextBox 18"/>
          <p:cNvSpPr txBox="1"/>
          <p:nvPr/>
        </p:nvSpPr>
        <p:spPr>
          <a:xfrm>
            <a:off x="1291919" y="5619750"/>
            <a:ext cx="6785281" cy="707886"/>
          </a:xfrm>
          <a:prstGeom prst="rect">
            <a:avLst/>
          </a:prstGeom>
          <a:noFill/>
        </p:spPr>
        <p:txBody>
          <a:bodyPr wrap="none" rtlCol="0">
            <a:spAutoFit/>
          </a:bodyPr>
          <a:lstStyle/>
          <a:p>
            <a:r>
              <a:rPr lang="en-US" sz="2000" dirty="0">
                <a:latin typeface="Arial"/>
              </a:rPr>
              <a:t>Now its own non-profit the Software Carpentry Foundation</a:t>
            </a:r>
          </a:p>
          <a:p>
            <a:endParaRPr lang="en-US" sz="2000" dirty="0"/>
          </a:p>
        </p:txBody>
      </p:sp>
    </p:spTree>
    <p:extLst>
      <p:ext uri="{BB962C8B-B14F-4D97-AF65-F5344CB8AC3E}">
        <p14:creationId xmlns:p14="http://schemas.microsoft.com/office/powerpoint/2010/main" val="21720330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Data Carpentry workshops</a:t>
            </a:r>
            <a:endParaRPr lang="en-US" dirty="0">
              <a:latin typeface="+mn-lt"/>
            </a:endParaRPr>
          </a:p>
        </p:txBody>
      </p:sp>
      <p:sp>
        <p:nvSpPr>
          <p:cNvPr id="3" name="Content Placeholder 2"/>
          <p:cNvSpPr>
            <a:spLocks noGrp="1"/>
          </p:cNvSpPr>
          <p:nvPr>
            <p:ph idx="1"/>
          </p:nvPr>
        </p:nvSpPr>
        <p:spPr>
          <a:xfrm>
            <a:off x="457200" y="1600199"/>
            <a:ext cx="7620000" cy="3146425"/>
          </a:xfrm>
        </p:spPr>
        <p:txBody>
          <a:bodyPr>
            <a:normAutofit fontScale="92500"/>
          </a:bodyPr>
          <a:lstStyle/>
          <a:p>
            <a:pPr marL="114300" indent="0">
              <a:buNone/>
            </a:pPr>
            <a:r>
              <a:rPr lang="en-US" sz="2800" dirty="0" smtClean="0"/>
              <a:t>Goals:</a:t>
            </a:r>
          </a:p>
          <a:p>
            <a:pPr marL="114300" indent="0">
              <a:buNone/>
            </a:pPr>
            <a:r>
              <a:rPr lang="en-US" sz="2800" dirty="0" smtClean="0"/>
              <a:t>We can’t teach everything in two days, but the goal is to teach foundational skills to reduce the activation energy for getting started and know what’s possible</a:t>
            </a:r>
          </a:p>
          <a:p>
            <a:pPr marL="114300" indent="0">
              <a:buNone/>
            </a:pPr>
            <a:endParaRPr lang="en-US" sz="2800" dirty="0"/>
          </a:p>
          <a:p>
            <a:pPr marL="114300" indent="0">
              <a:buNone/>
            </a:pPr>
            <a:r>
              <a:rPr lang="en-US" sz="2800" b="1" dirty="0" smtClean="0"/>
              <a:t>Curriculum: The </a:t>
            </a:r>
            <a:r>
              <a:rPr lang="en-US" sz="2800" b="1" dirty="0"/>
              <a:t>data lifecycle from data organization to analysis and visualization</a:t>
            </a:r>
          </a:p>
          <a:p>
            <a:pPr marL="114300" indent="0">
              <a:buNone/>
            </a:pPr>
            <a:endParaRPr lang="en-US" sz="2800" dirty="0" smtClean="0"/>
          </a:p>
          <a:p>
            <a:pPr marL="114300" indent="0">
              <a:buNone/>
            </a:pPr>
            <a:endParaRPr lang="en-US" sz="2800" dirty="0"/>
          </a:p>
          <a:p>
            <a:pPr marL="114300" indent="0">
              <a:buNone/>
            </a:pPr>
            <a:endParaRPr lang="en-US" sz="2400" dirty="0"/>
          </a:p>
          <a:p>
            <a:pPr marL="114300" indent="0">
              <a:buNone/>
            </a:pPr>
            <a:endParaRPr lang="en-US" sz="2400" dirty="0" smtClean="0"/>
          </a:p>
          <a:p>
            <a:pPr marL="114300" indent="0">
              <a:buNone/>
            </a:pPr>
            <a:endParaRPr lang="en-US" sz="2800" dirty="0"/>
          </a:p>
        </p:txBody>
      </p:sp>
    </p:spTree>
    <p:extLst>
      <p:ext uri="{BB962C8B-B14F-4D97-AF65-F5344CB8AC3E}">
        <p14:creationId xmlns:p14="http://schemas.microsoft.com/office/powerpoint/2010/main" val="9626276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7620000" cy="1987550"/>
          </a:xfrm>
        </p:spPr>
        <p:txBody>
          <a:bodyPr>
            <a:normAutofit fontScale="92500" lnSpcReduction="10000"/>
          </a:bodyPr>
          <a:lstStyle/>
          <a:p>
            <a:pPr marL="114300" indent="0">
              <a:buNone/>
            </a:pPr>
            <a:r>
              <a:rPr lang="en-US" sz="2400" dirty="0"/>
              <a:t>Format</a:t>
            </a:r>
          </a:p>
          <a:p>
            <a:pPr>
              <a:buFontTx/>
              <a:buChar char="-"/>
            </a:pPr>
            <a:r>
              <a:rPr lang="en-US" sz="2000" dirty="0"/>
              <a:t>Two days</a:t>
            </a:r>
          </a:p>
          <a:p>
            <a:pPr>
              <a:buFontTx/>
              <a:buChar char="-"/>
            </a:pPr>
            <a:r>
              <a:rPr lang="en-US" sz="2000" dirty="0"/>
              <a:t>Hands on</a:t>
            </a:r>
          </a:p>
          <a:p>
            <a:pPr>
              <a:buFontTx/>
              <a:buChar char="-"/>
            </a:pPr>
            <a:r>
              <a:rPr lang="en-US" sz="2000" dirty="0"/>
              <a:t>Qualified instructors</a:t>
            </a:r>
          </a:p>
          <a:p>
            <a:pPr>
              <a:buFontTx/>
              <a:buChar char="-"/>
            </a:pPr>
            <a:r>
              <a:rPr lang="en-US" sz="2000" dirty="0"/>
              <a:t>Helpers</a:t>
            </a:r>
          </a:p>
          <a:p>
            <a:pPr>
              <a:buFontTx/>
              <a:buChar char="-"/>
            </a:pPr>
            <a:r>
              <a:rPr lang="en-US" sz="2000" dirty="0"/>
              <a:t>Sticky notes!</a:t>
            </a:r>
          </a:p>
          <a:p>
            <a:endParaRPr lang="en-US" dirty="0"/>
          </a:p>
        </p:txBody>
      </p:sp>
      <p:sp>
        <p:nvSpPr>
          <p:cNvPr id="4" name="Title 1"/>
          <p:cNvSpPr>
            <a:spLocks noGrp="1"/>
          </p:cNvSpPr>
          <p:nvPr>
            <p:ph type="title"/>
          </p:nvPr>
        </p:nvSpPr>
        <p:spPr>
          <a:xfrm>
            <a:off x="457200" y="274638"/>
            <a:ext cx="7620000" cy="1143000"/>
          </a:xfrm>
        </p:spPr>
        <p:txBody>
          <a:bodyPr/>
          <a:lstStyle/>
          <a:p>
            <a:pPr algn="ctr"/>
            <a:r>
              <a:rPr lang="en-US" dirty="0" smtClean="0">
                <a:latin typeface="+mn-lt"/>
              </a:rPr>
              <a:t>Data Carpentry workshops</a:t>
            </a:r>
            <a:endParaRPr lang="en-US" dirty="0">
              <a:latin typeface="+mn-lt"/>
            </a:endParaRPr>
          </a:p>
        </p:txBody>
      </p:sp>
      <p:pic>
        <p:nvPicPr>
          <p:cNvPr id="5" name="Picture 4" descr="people_crop4.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60014"/>
            <a:ext cx="9143999" cy="3015393"/>
          </a:xfrm>
          <a:prstGeom prst="rect">
            <a:avLst/>
          </a:prstGeom>
        </p:spPr>
      </p:pic>
    </p:spTree>
    <p:extLst>
      <p:ext uri="{BB962C8B-B14F-4D97-AF65-F5344CB8AC3E}">
        <p14:creationId xmlns:p14="http://schemas.microsoft.com/office/powerpoint/2010/main" val="19952861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Demand is high</a:t>
            </a:r>
            <a:endParaRPr lang="en-US" dirty="0">
              <a:latin typeface="+mn-lt"/>
            </a:endParaRPr>
          </a:p>
        </p:txBody>
      </p:sp>
      <p:sp>
        <p:nvSpPr>
          <p:cNvPr id="3" name="Content Placeholder 2"/>
          <p:cNvSpPr>
            <a:spLocks noGrp="1"/>
          </p:cNvSpPr>
          <p:nvPr>
            <p:ph idx="1"/>
          </p:nvPr>
        </p:nvSpPr>
        <p:spPr/>
        <p:txBody>
          <a:bodyPr>
            <a:normAutofit lnSpcReduction="10000"/>
          </a:bodyPr>
          <a:lstStyle/>
          <a:p>
            <a:pPr marL="114300" indent="0">
              <a:buNone/>
            </a:pPr>
            <a:r>
              <a:rPr lang="en-US" sz="3200" dirty="0" smtClean="0"/>
              <a:t>Workshops internationally</a:t>
            </a:r>
          </a:p>
          <a:p>
            <a:pPr marL="114300" indent="0">
              <a:buNone/>
            </a:pPr>
            <a:endParaRPr lang="en-US" sz="3200" dirty="0"/>
          </a:p>
          <a:p>
            <a:pPr marL="114300" indent="0">
              <a:buNone/>
            </a:pPr>
            <a:r>
              <a:rPr lang="en-US" sz="3200" dirty="0" smtClean="0"/>
              <a:t>Started in November, 2014; since Jan 2015 have taught 10 workshops and have more than 24 scheduled for this year</a:t>
            </a:r>
          </a:p>
          <a:p>
            <a:pPr marL="114300" indent="0">
              <a:buNone/>
            </a:pPr>
            <a:endParaRPr lang="en-US" sz="3200" dirty="0"/>
          </a:p>
          <a:p>
            <a:pPr marL="114300" indent="0">
              <a:buNone/>
            </a:pPr>
            <a:r>
              <a:rPr lang="en-US" sz="3200" dirty="0" smtClean="0"/>
              <a:t>Interest from broad domains – biology, genomics, social science, digital humanities, libraries, geosciences</a:t>
            </a:r>
            <a:endParaRPr lang="en-US" sz="3200" dirty="0"/>
          </a:p>
        </p:txBody>
      </p:sp>
    </p:spTree>
    <p:extLst>
      <p:ext uri="{BB962C8B-B14F-4D97-AF65-F5344CB8AC3E}">
        <p14:creationId xmlns:p14="http://schemas.microsoft.com/office/powerpoint/2010/main" val="40860331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39053" y="2090607"/>
            <a:ext cx="5068641" cy="4186246"/>
          </a:xfrm>
          <a:prstGeom prst="rect">
            <a:avLst/>
          </a:prstGeom>
        </p:spPr>
      </p:pic>
      <p:sp>
        <p:nvSpPr>
          <p:cNvPr id="2" name="Title 1"/>
          <p:cNvSpPr>
            <a:spLocks noGrp="1"/>
          </p:cNvSpPr>
          <p:nvPr>
            <p:ph type="title"/>
          </p:nvPr>
        </p:nvSpPr>
        <p:spPr>
          <a:xfrm>
            <a:off x="286169" y="595706"/>
            <a:ext cx="7791031" cy="1143000"/>
          </a:xfrm>
        </p:spPr>
        <p:txBody>
          <a:bodyPr/>
          <a:lstStyle/>
          <a:p>
            <a:pPr algn="ctr"/>
            <a:r>
              <a:rPr lang="en-US" sz="3600" dirty="0" smtClean="0">
                <a:latin typeface="+mn-lt"/>
              </a:rPr>
              <a:t>Training is a</a:t>
            </a:r>
            <a:r>
              <a:rPr lang="en-US" sz="3600" dirty="0" smtClean="0">
                <a:latin typeface="+mn-lt"/>
              </a:rPr>
              <a:t> </a:t>
            </a:r>
            <a:r>
              <a:rPr lang="en-US" sz="3600" dirty="0" smtClean="0">
                <a:latin typeface="+mn-lt"/>
              </a:rPr>
              <a:t>missing piece between </a:t>
            </a:r>
            <a:br>
              <a:rPr lang="en-US" sz="3600" dirty="0" smtClean="0">
                <a:latin typeface="+mn-lt"/>
              </a:rPr>
            </a:br>
            <a:r>
              <a:rPr lang="en-US" sz="3600" dirty="0" smtClean="0">
                <a:latin typeface="+mn-lt"/>
              </a:rPr>
              <a:t>data collection &amp; data-driven discovery</a:t>
            </a:r>
            <a:endParaRPr lang="en-US" sz="3600" dirty="0">
              <a:latin typeface="+mn-lt"/>
            </a:endParaRPr>
          </a:p>
        </p:txBody>
      </p:sp>
      <p:sp>
        <p:nvSpPr>
          <p:cNvPr id="4" name="TextBox 3"/>
          <p:cNvSpPr txBox="1"/>
          <p:nvPr/>
        </p:nvSpPr>
        <p:spPr>
          <a:xfrm>
            <a:off x="5242019" y="3529609"/>
            <a:ext cx="1568785" cy="369332"/>
          </a:xfrm>
          <a:prstGeom prst="rect">
            <a:avLst/>
          </a:prstGeom>
          <a:noFill/>
        </p:spPr>
        <p:txBody>
          <a:bodyPr wrap="square" rtlCol="0">
            <a:spAutoFit/>
          </a:bodyPr>
          <a:lstStyle/>
          <a:p>
            <a:endParaRPr lang="en-US" dirty="0"/>
          </a:p>
        </p:txBody>
      </p:sp>
      <p:sp>
        <p:nvSpPr>
          <p:cNvPr id="5" name="TextBox 4"/>
          <p:cNvSpPr txBox="1"/>
          <p:nvPr/>
        </p:nvSpPr>
        <p:spPr>
          <a:xfrm>
            <a:off x="2480731" y="4208949"/>
            <a:ext cx="1367958" cy="523220"/>
          </a:xfrm>
          <a:prstGeom prst="rect">
            <a:avLst/>
          </a:prstGeom>
          <a:noFill/>
        </p:spPr>
        <p:txBody>
          <a:bodyPr wrap="none" rtlCol="0">
            <a:spAutoFit/>
          </a:bodyPr>
          <a:lstStyle/>
          <a:p>
            <a:r>
              <a:rPr lang="en-US" sz="2800" dirty="0" smtClean="0">
                <a:solidFill>
                  <a:schemeClr val="bg1"/>
                </a:solidFill>
              </a:rPr>
              <a:t>Training</a:t>
            </a:r>
            <a:endParaRPr lang="en-US" sz="2800" dirty="0">
              <a:solidFill>
                <a:schemeClr val="bg1"/>
              </a:solidFill>
            </a:endParaRPr>
          </a:p>
        </p:txBody>
      </p:sp>
    </p:spTree>
    <p:extLst>
      <p:ext uri="{BB962C8B-B14F-4D97-AF65-F5344CB8AC3E}">
        <p14:creationId xmlns:p14="http://schemas.microsoft.com/office/powerpoint/2010/main" val="12102392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Curriculum for ecology</a:t>
            </a:r>
            <a:endParaRPr lang="en-US" dirty="0">
              <a:latin typeface="+mn-lt"/>
            </a:endParaRPr>
          </a:p>
        </p:txBody>
      </p:sp>
      <p:sp>
        <p:nvSpPr>
          <p:cNvPr id="3" name="Content Placeholder 2"/>
          <p:cNvSpPr>
            <a:spLocks noGrp="1"/>
          </p:cNvSpPr>
          <p:nvPr>
            <p:ph idx="1"/>
          </p:nvPr>
        </p:nvSpPr>
        <p:spPr/>
        <p:txBody>
          <a:bodyPr>
            <a:noAutofit/>
          </a:bodyPr>
          <a:lstStyle/>
          <a:p>
            <a:pPr marL="114300" indent="0" algn="ctr">
              <a:buNone/>
            </a:pPr>
            <a:r>
              <a:rPr lang="en-US" sz="2800" b="1" dirty="0" smtClean="0"/>
              <a:t>The data lifecycle from data organization to analysis and visualization</a:t>
            </a:r>
          </a:p>
          <a:p>
            <a:endParaRPr lang="en-US" sz="2800" dirty="0" smtClean="0"/>
          </a:p>
          <a:p>
            <a:r>
              <a:rPr lang="en-US" sz="2800" dirty="0" smtClean="0"/>
              <a:t>Data </a:t>
            </a:r>
            <a:r>
              <a:rPr lang="en-US" sz="2800" dirty="0"/>
              <a:t>organization in </a:t>
            </a:r>
            <a:r>
              <a:rPr lang="en-US" sz="2800" dirty="0" smtClean="0"/>
              <a:t>spreadsheets</a:t>
            </a:r>
          </a:p>
          <a:p>
            <a:r>
              <a:rPr lang="en-US" sz="2800" dirty="0" err="1" smtClean="0"/>
              <a:t>OpenRefine</a:t>
            </a:r>
            <a:r>
              <a:rPr lang="en-US" sz="2800" dirty="0" smtClean="0"/>
              <a:t> </a:t>
            </a:r>
            <a:r>
              <a:rPr lang="en-US" sz="2800" dirty="0"/>
              <a:t>for data </a:t>
            </a:r>
            <a:r>
              <a:rPr lang="en-US" sz="2800" dirty="0" smtClean="0"/>
              <a:t>cleaning</a:t>
            </a:r>
          </a:p>
          <a:p>
            <a:r>
              <a:rPr lang="en-US" sz="2800" dirty="0" smtClean="0"/>
              <a:t>R for data analysis and visualization</a:t>
            </a:r>
          </a:p>
          <a:p>
            <a:r>
              <a:rPr lang="en-US" sz="2800" dirty="0" smtClean="0"/>
              <a:t>SQL</a:t>
            </a:r>
          </a:p>
          <a:p>
            <a:pPr marL="114300" indent="0">
              <a:buNone/>
            </a:pPr>
            <a:endParaRPr lang="en-US" sz="2800" dirty="0"/>
          </a:p>
        </p:txBody>
      </p:sp>
    </p:spTree>
    <p:extLst>
      <p:ext uri="{BB962C8B-B14F-4D97-AF65-F5344CB8AC3E}">
        <p14:creationId xmlns:p14="http://schemas.microsoft.com/office/powerpoint/2010/main" val="20853527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Workshop at NDIC</a:t>
            </a:r>
            <a:endParaRPr lang="en-US" dirty="0">
              <a:latin typeface="+mn-lt"/>
            </a:endParaRPr>
          </a:p>
        </p:txBody>
      </p:sp>
      <p:sp>
        <p:nvSpPr>
          <p:cNvPr id="3" name="Content Placeholder 2"/>
          <p:cNvSpPr>
            <a:spLocks noGrp="1"/>
          </p:cNvSpPr>
          <p:nvPr>
            <p:ph idx="1"/>
          </p:nvPr>
        </p:nvSpPr>
        <p:spPr/>
        <p:txBody>
          <a:bodyPr/>
          <a:lstStyle/>
          <a:p>
            <a:pPr marL="114300" indent="0">
              <a:buNone/>
            </a:pPr>
            <a:r>
              <a:rPr lang="en-US" dirty="0" smtClean="0"/>
              <a:t>     https</a:t>
            </a:r>
            <a:r>
              <a:rPr lang="en-US" dirty="0"/>
              <a:t>://</a:t>
            </a:r>
            <a:r>
              <a:rPr lang="en-US" dirty="0" err="1"/>
              <a:t>github.com</a:t>
            </a:r>
            <a:r>
              <a:rPr lang="en-US" dirty="0"/>
              <a:t>/</a:t>
            </a:r>
            <a:r>
              <a:rPr lang="en-US" dirty="0" err="1"/>
              <a:t>datacarpentry</a:t>
            </a:r>
            <a:r>
              <a:rPr lang="en-US" dirty="0"/>
              <a:t>/2015-05-03-NDIC/wiki</a:t>
            </a:r>
          </a:p>
        </p:txBody>
      </p:sp>
    </p:spTree>
    <p:extLst>
      <p:ext uri="{BB962C8B-B14F-4D97-AF65-F5344CB8AC3E}">
        <p14:creationId xmlns:p14="http://schemas.microsoft.com/office/powerpoint/2010/main" val="24771361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People are learning things!</a:t>
            </a:r>
            <a:endParaRPr lang="en-US" dirty="0">
              <a:latin typeface="+mn-lt"/>
            </a:endParaRPr>
          </a:p>
        </p:txBody>
      </p:sp>
      <p:pic>
        <p:nvPicPr>
          <p:cNvPr id="6" name="Picture 5" descr="bw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9" y="2905125"/>
            <a:ext cx="3762125" cy="2920999"/>
          </a:xfrm>
          <a:prstGeom prst="rect">
            <a:avLst/>
          </a:prstGeom>
        </p:spPr>
      </p:pic>
      <p:sp>
        <p:nvSpPr>
          <p:cNvPr id="7" name="TextBox 6"/>
          <p:cNvSpPr txBox="1"/>
          <p:nvPr/>
        </p:nvSpPr>
        <p:spPr>
          <a:xfrm>
            <a:off x="904875" y="1796960"/>
            <a:ext cx="2682875" cy="923330"/>
          </a:xfrm>
          <a:prstGeom prst="rect">
            <a:avLst/>
          </a:prstGeom>
          <a:noFill/>
        </p:spPr>
        <p:txBody>
          <a:bodyPr wrap="square" rtlCol="0">
            <a:spAutoFit/>
          </a:bodyPr>
          <a:lstStyle/>
          <a:p>
            <a:r>
              <a:rPr lang="en-US" dirty="0" smtClean="0"/>
              <a:t>Level </a:t>
            </a:r>
            <a:r>
              <a:rPr lang="en-US" dirty="0"/>
              <a:t>of </a:t>
            </a:r>
            <a:r>
              <a:rPr lang="en-US" dirty="0" smtClean="0"/>
              <a:t>data </a:t>
            </a:r>
            <a:r>
              <a:rPr lang="en-US" dirty="0"/>
              <a:t>management and analysis skills prior to the workshop</a:t>
            </a:r>
          </a:p>
        </p:txBody>
      </p:sp>
      <p:pic>
        <p:nvPicPr>
          <p:cNvPr id="8" name="Picture 7" descr="aws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673" y="2905126"/>
            <a:ext cx="3655805" cy="2838450"/>
          </a:xfrm>
          <a:prstGeom prst="rect">
            <a:avLst/>
          </a:prstGeom>
        </p:spPr>
      </p:pic>
      <p:sp>
        <p:nvSpPr>
          <p:cNvPr id="9" name="TextBox 8"/>
          <p:cNvSpPr txBox="1"/>
          <p:nvPr/>
        </p:nvSpPr>
        <p:spPr>
          <a:xfrm>
            <a:off x="4810125" y="1762125"/>
            <a:ext cx="3141353" cy="923330"/>
          </a:xfrm>
          <a:prstGeom prst="rect">
            <a:avLst/>
          </a:prstGeom>
          <a:noFill/>
        </p:spPr>
        <p:txBody>
          <a:bodyPr wrap="square" rtlCol="0">
            <a:spAutoFit/>
          </a:bodyPr>
          <a:lstStyle/>
          <a:p>
            <a:r>
              <a:rPr lang="en-US" dirty="0" smtClean="0"/>
              <a:t>Rate </a:t>
            </a:r>
            <a:r>
              <a:rPr lang="en-US" dirty="0"/>
              <a:t>your level of data management and analysis skills </a:t>
            </a:r>
            <a:r>
              <a:rPr lang="en-US" dirty="0" smtClean="0"/>
              <a:t> </a:t>
            </a:r>
            <a:r>
              <a:rPr lang="en-US" dirty="0"/>
              <a:t>following  the workshop</a:t>
            </a:r>
          </a:p>
        </p:txBody>
      </p:sp>
    </p:spTree>
    <p:extLst>
      <p:ext uri="{BB962C8B-B14F-4D97-AF65-F5344CB8AC3E}">
        <p14:creationId xmlns:p14="http://schemas.microsoft.com/office/powerpoint/2010/main" val="10827613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07 at 1.54.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5700"/>
            <a:ext cx="9144000" cy="1981951"/>
          </a:xfrm>
          <a:prstGeom prst="rect">
            <a:avLst/>
          </a:prstGeom>
        </p:spPr>
      </p:pic>
      <p:sp>
        <p:nvSpPr>
          <p:cNvPr id="5" name="Title 1"/>
          <p:cNvSpPr>
            <a:spLocks noGrp="1"/>
          </p:cNvSpPr>
          <p:nvPr>
            <p:ph type="title"/>
          </p:nvPr>
        </p:nvSpPr>
        <p:spPr>
          <a:xfrm>
            <a:off x="457200" y="274638"/>
            <a:ext cx="7620000" cy="1143000"/>
          </a:xfrm>
        </p:spPr>
        <p:txBody>
          <a:bodyPr/>
          <a:lstStyle/>
          <a:p>
            <a:pPr algn="ctr"/>
            <a:r>
              <a:rPr lang="en-US" dirty="0" smtClean="0">
                <a:latin typeface="+mn-lt"/>
              </a:rPr>
              <a:t>People are learning things!</a:t>
            </a:r>
            <a:endParaRPr lang="en-US" dirty="0">
              <a:latin typeface="+mn-lt"/>
            </a:endParaRPr>
          </a:p>
        </p:txBody>
      </p:sp>
      <p:sp>
        <p:nvSpPr>
          <p:cNvPr id="6" name="TextBox 5"/>
          <p:cNvSpPr txBox="1"/>
          <p:nvPr/>
        </p:nvSpPr>
        <p:spPr>
          <a:xfrm>
            <a:off x="127000" y="1853168"/>
            <a:ext cx="7268561" cy="369332"/>
          </a:xfrm>
          <a:prstGeom prst="rect">
            <a:avLst/>
          </a:prstGeom>
          <a:noFill/>
        </p:spPr>
        <p:txBody>
          <a:bodyPr wrap="none" rtlCol="0">
            <a:spAutoFit/>
          </a:bodyPr>
          <a:lstStyle/>
          <a:p>
            <a:r>
              <a:rPr lang="en-US" dirty="0"/>
              <a:t>Compared to before the workshop, I have a better understanding of how to</a:t>
            </a:r>
            <a:endParaRPr lang="en-US" dirty="0"/>
          </a:p>
        </p:txBody>
      </p:sp>
    </p:spTree>
    <p:extLst>
      <p:ext uri="{BB962C8B-B14F-4D97-AF65-F5344CB8AC3E}">
        <p14:creationId xmlns:p14="http://schemas.microsoft.com/office/powerpoint/2010/main" val="2450491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They feel the workshop </a:t>
            </a:r>
            <a:br>
              <a:rPr lang="en-US" dirty="0" smtClean="0">
                <a:latin typeface="+mn-lt"/>
              </a:rPr>
            </a:br>
            <a:r>
              <a:rPr lang="en-US" dirty="0" smtClean="0">
                <a:latin typeface="+mn-lt"/>
              </a:rPr>
              <a:t>was worthwhile</a:t>
            </a:r>
            <a:endParaRPr lang="en-US" dirty="0">
              <a:latin typeface="+mn-lt"/>
            </a:endParaRPr>
          </a:p>
        </p:txBody>
      </p:sp>
      <p:sp>
        <p:nvSpPr>
          <p:cNvPr id="3" name="Content Placeholder 2"/>
          <p:cNvSpPr>
            <a:spLocks noGrp="1"/>
          </p:cNvSpPr>
          <p:nvPr>
            <p:ph idx="1"/>
          </p:nvPr>
        </p:nvSpPr>
        <p:spPr>
          <a:xfrm>
            <a:off x="457200" y="1758950"/>
            <a:ext cx="7823200" cy="641350"/>
          </a:xfrm>
        </p:spPr>
        <p:txBody>
          <a:bodyPr/>
          <a:lstStyle/>
          <a:p>
            <a:pPr marL="114300" indent="0">
              <a:buNone/>
            </a:pPr>
            <a:r>
              <a:rPr lang="en-US" dirty="0" smtClean="0"/>
              <a:t>How much practical knowledge did you gain from this workshop?</a:t>
            </a:r>
            <a:endParaRPr lang="en-US" dirty="0"/>
          </a:p>
        </p:txBody>
      </p:sp>
      <p:pic>
        <p:nvPicPr>
          <p:cNvPr id="4" name="Picture 3" descr="Screen Shot 2015-05-07 at 1.56.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25" y="2241550"/>
            <a:ext cx="6540500" cy="1409700"/>
          </a:xfrm>
          <a:prstGeom prst="rect">
            <a:avLst/>
          </a:prstGeom>
        </p:spPr>
      </p:pic>
      <p:sp>
        <p:nvSpPr>
          <p:cNvPr id="5" name="TextBox 4"/>
          <p:cNvSpPr txBox="1"/>
          <p:nvPr/>
        </p:nvSpPr>
        <p:spPr>
          <a:xfrm>
            <a:off x="2238375" y="4030959"/>
            <a:ext cx="3754729" cy="400110"/>
          </a:xfrm>
          <a:prstGeom prst="rect">
            <a:avLst/>
          </a:prstGeom>
          <a:noFill/>
        </p:spPr>
        <p:txBody>
          <a:bodyPr wrap="none" rtlCol="0">
            <a:spAutoFit/>
          </a:bodyPr>
          <a:lstStyle/>
          <a:p>
            <a:r>
              <a:rPr lang="en-US" sz="2000" dirty="0" smtClean="0"/>
              <a:t>This workshop was worth my time</a:t>
            </a:r>
            <a:endParaRPr lang="en-US" sz="2000" dirty="0"/>
          </a:p>
        </p:txBody>
      </p:sp>
      <p:pic>
        <p:nvPicPr>
          <p:cNvPr id="6" name="Picture 5" descr="Screen Shot 2015-05-07 at 1.57.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5" y="4470400"/>
            <a:ext cx="6667500" cy="2082800"/>
          </a:xfrm>
          <a:prstGeom prst="rect">
            <a:avLst/>
          </a:prstGeom>
        </p:spPr>
      </p:pic>
    </p:spTree>
    <p:extLst>
      <p:ext uri="{BB962C8B-B14F-4D97-AF65-F5344CB8AC3E}">
        <p14:creationId xmlns:p14="http://schemas.microsoft.com/office/powerpoint/2010/main" val="322405902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Thoughts on data best practices</a:t>
            </a:r>
            <a:endParaRPr lang="en-US" dirty="0">
              <a:latin typeface="+mn-lt"/>
            </a:endParaRPr>
          </a:p>
        </p:txBody>
      </p:sp>
      <p:pic>
        <p:nvPicPr>
          <p:cNvPr id="4" name="Picture 3" descr="Screen Shot 2015-05-07 at 2.02.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7300"/>
            <a:ext cx="9144000" cy="1792406"/>
          </a:xfrm>
          <a:prstGeom prst="rect">
            <a:avLst/>
          </a:prstGeom>
        </p:spPr>
      </p:pic>
      <p:sp>
        <p:nvSpPr>
          <p:cNvPr id="5" name="TextBox 4"/>
          <p:cNvSpPr txBox="1"/>
          <p:nvPr/>
        </p:nvSpPr>
        <p:spPr>
          <a:xfrm>
            <a:off x="123825" y="2047875"/>
            <a:ext cx="6436077" cy="369332"/>
          </a:xfrm>
          <a:prstGeom prst="rect">
            <a:avLst/>
          </a:prstGeom>
          <a:noFill/>
        </p:spPr>
        <p:txBody>
          <a:bodyPr wrap="none" rtlCol="0">
            <a:spAutoFit/>
          </a:bodyPr>
          <a:lstStyle/>
          <a:p>
            <a:r>
              <a:rPr lang="en-US" dirty="0"/>
              <a:t>Please rate your level of agreement with the following statements </a:t>
            </a:r>
            <a:endParaRPr lang="en-US" dirty="0"/>
          </a:p>
        </p:txBody>
      </p:sp>
    </p:spTree>
    <p:extLst>
      <p:ext uri="{BB962C8B-B14F-4D97-AF65-F5344CB8AC3E}">
        <p14:creationId xmlns:p14="http://schemas.microsoft.com/office/powerpoint/2010/main" val="20535209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Hackathons</a:t>
            </a:r>
            <a:r>
              <a:rPr lang="en-US" dirty="0" smtClean="0">
                <a:latin typeface="+mn-lt"/>
              </a:rPr>
              <a:t> to develop lessons</a:t>
            </a:r>
            <a:endParaRPr lang="en-US" dirty="0">
              <a:latin typeface="+mn-lt"/>
            </a:endParaRPr>
          </a:p>
        </p:txBody>
      </p:sp>
      <p:sp>
        <p:nvSpPr>
          <p:cNvPr id="3" name="Content Placeholder 2"/>
          <p:cNvSpPr>
            <a:spLocks noGrp="1"/>
          </p:cNvSpPr>
          <p:nvPr>
            <p:ph idx="1"/>
          </p:nvPr>
        </p:nvSpPr>
        <p:spPr/>
        <p:txBody>
          <a:bodyPr>
            <a:normAutofit fontScale="85000" lnSpcReduction="20000"/>
          </a:bodyPr>
          <a:lstStyle/>
          <a:p>
            <a:pPr>
              <a:buFontTx/>
              <a:buChar char="-"/>
            </a:pPr>
            <a:r>
              <a:rPr lang="en-US" sz="2800" dirty="0" smtClean="0"/>
              <a:t>Genomics </a:t>
            </a:r>
          </a:p>
          <a:p>
            <a:pPr marL="114300" indent="0">
              <a:buNone/>
            </a:pPr>
            <a:r>
              <a:rPr lang="en-US" sz="2800" dirty="0" smtClean="0"/>
              <a:t>project organization, command line, cloud</a:t>
            </a:r>
          </a:p>
          <a:p>
            <a:pPr marL="114300" indent="0">
              <a:buNone/>
            </a:pPr>
            <a:r>
              <a:rPr lang="en-US" sz="2800" dirty="0" smtClean="0"/>
              <a:t>computing, using bioinformatics tools, data analysis and visualization</a:t>
            </a:r>
          </a:p>
          <a:p>
            <a:pPr marL="114300" indent="0">
              <a:buNone/>
            </a:pPr>
            <a:r>
              <a:rPr lang="en-US" sz="2800" dirty="0" smtClean="0"/>
              <a:t>- CSHL, </a:t>
            </a:r>
            <a:r>
              <a:rPr lang="en-US" sz="2800" dirty="0" err="1" smtClean="0"/>
              <a:t>iPlant</a:t>
            </a:r>
            <a:r>
              <a:rPr lang="en-US" sz="2800" dirty="0" smtClean="0"/>
              <a:t>, SESYNC, </a:t>
            </a:r>
            <a:r>
              <a:rPr lang="en-US" sz="2800" dirty="0" err="1" smtClean="0"/>
              <a:t>iDigBio</a:t>
            </a:r>
            <a:endParaRPr lang="en-US" sz="2800" dirty="0" smtClean="0"/>
          </a:p>
          <a:p>
            <a:pPr marL="114300" indent="0">
              <a:buNone/>
            </a:pPr>
            <a:endParaRPr lang="en-US" sz="2800" dirty="0"/>
          </a:p>
          <a:p>
            <a:pPr>
              <a:buFontTx/>
              <a:buChar char="-"/>
            </a:pPr>
            <a:r>
              <a:rPr lang="en-US" sz="2800" dirty="0" smtClean="0"/>
              <a:t>Geospatial data</a:t>
            </a:r>
          </a:p>
          <a:p>
            <a:pPr marL="114300" indent="0">
              <a:buNone/>
            </a:pPr>
            <a:r>
              <a:rPr lang="en-US" sz="2800" dirty="0" smtClean="0"/>
              <a:t>Working with geospatial data</a:t>
            </a:r>
          </a:p>
          <a:p>
            <a:pPr marL="114300" indent="0">
              <a:buNone/>
            </a:pPr>
            <a:r>
              <a:rPr lang="en-US" sz="2800" dirty="0" err="1" smtClean="0"/>
              <a:t>Hackathon</a:t>
            </a:r>
            <a:r>
              <a:rPr lang="en-US" sz="2800" dirty="0" smtClean="0"/>
              <a:t> at NEON – Sept/Oct (Leah </a:t>
            </a:r>
            <a:r>
              <a:rPr lang="en-US" sz="2800" dirty="0" err="1" smtClean="0"/>
              <a:t>Wasser</a:t>
            </a:r>
            <a:r>
              <a:rPr lang="en-US" sz="2800" dirty="0" smtClean="0"/>
              <a:t>)</a:t>
            </a:r>
          </a:p>
          <a:p>
            <a:pPr marL="114300" indent="0">
              <a:buNone/>
            </a:pPr>
            <a:endParaRPr lang="en-US" sz="2800" dirty="0"/>
          </a:p>
          <a:p>
            <a:pPr>
              <a:buFontTx/>
              <a:buChar char="-"/>
            </a:pPr>
            <a:r>
              <a:rPr lang="en-US" sz="2800" dirty="0" smtClean="0"/>
              <a:t>Social sciences</a:t>
            </a:r>
          </a:p>
          <a:p>
            <a:pPr marL="114300" indent="0">
              <a:buNone/>
            </a:pPr>
            <a:r>
              <a:rPr lang="en-US" sz="2800" dirty="0" smtClean="0"/>
              <a:t>Working with data from social sciences</a:t>
            </a:r>
          </a:p>
          <a:p>
            <a:pPr marL="114300" indent="0">
              <a:buNone/>
            </a:pPr>
            <a:r>
              <a:rPr lang="en-US" sz="2800" dirty="0" err="1" smtClean="0"/>
              <a:t>Hackathon</a:t>
            </a:r>
            <a:r>
              <a:rPr lang="en-US" sz="2800" dirty="0" smtClean="0"/>
              <a:t> at Berkeley – July (</a:t>
            </a:r>
            <a:r>
              <a:rPr lang="en-US" sz="2800" dirty="0" err="1" smtClean="0"/>
              <a:t>Dav</a:t>
            </a:r>
            <a:r>
              <a:rPr lang="en-US" sz="2800" dirty="0" smtClean="0"/>
              <a:t> Clark)</a:t>
            </a:r>
          </a:p>
          <a:p>
            <a:pPr marL="114300" indent="0">
              <a:buNone/>
            </a:pPr>
            <a:endParaRPr lang="en-US" sz="2800" dirty="0"/>
          </a:p>
        </p:txBody>
      </p:sp>
    </p:spTree>
    <p:extLst>
      <p:ext uri="{BB962C8B-B14F-4D97-AF65-F5344CB8AC3E}">
        <p14:creationId xmlns:p14="http://schemas.microsoft.com/office/powerpoint/2010/main" val="374050208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What Students Learn</a:t>
            </a:r>
            <a:endParaRPr lang="en-US" dirty="0">
              <a:latin typeface="+mn-lt"/>
            </a:endParaRPr>
          </a:p>
        </p:txBody>
      </p:sp>
      <p:sp>
        <p:nvSpPr>
          <p:cNvPr id="3" name="Content Placeholder 2"/>
          <p:cNvSpPr>
            <a:spLocks noGrp="1"/>
          </p:cNvSpPr>
          <p:nvPr>
            <p:ph idx="1"/>
          </p:nvPr>
        </p:nvSpPr>
        <p:spPr/>
        <p:txBody>
          <a:bodyPr/>
          <a:lstStyle/>
          <a:p>
            <a:r>
              <a:rPr lang="en-US" dirty="0" smtClean="0"/>
              <a:t>Capstone lesson</a:t>
            </a:r>
            <a:endParaRPr lang="en-US" dirty="0"/>
          </a:p>
        </p:txBody>
      </p:sp>
    </p:spTree>
    <p:extLst>
      <p:ext uri="{BB962C8B-B14F-4D97-AF65-F5344CB8AC3E}">
        <p14:creationId xmlns:p14="http://schemas.microsoft.com/office/powerpoint/2010/main" val="8607374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Guiding Data Carpentry</a:t>
            </a:r>
            <a:endParaRPr lang="en-US" dirty="0"/>
          </a:p>
        </p:txBody>
      </p:sp>
      <p:sp>
        <p:nvSpPr>
          <p:cNvPr id="3" name="Content Placeholder 2"/>
          <p:cNvSpPr>
            <a:spLocks noGrp="1"/>
          </p:cNvSpPr>
          <p:nvPr>
            <p:ph idx="1"/>
          </p:nvPr>
        </p:nvSpPr>
        <p:spPr>
          <a:xfrm>
            <a:off x="259268" y="1467262"/>
            <a:ext cx="7938373" cy="5390738"/>
          </a:xfrm>
        </p:spPr>
        <p:txBody>
          <a:bodyPr>
            <a:normAutofit lnSpcReduction="10000"/>
          </a:bodyPr>
          <a:lstStyle/>
          <a:p>
            <a:pPr marL="114300" indent="0">
              <a:buNone/>
            </a:pPr>
            <a:r>
              <a:rPr lang="en-US" i="1" dirty="0" smtClean="0"/>
              <a:t>Steering Committee:</a:t>
            </a:r>
          </a:p>
          <a:p>
            <a:pPr marL="114300" indent="0">
              <a:buNone/>
            </a:pPr>
            <a:r>
              <a:rPr lang="en-US" dirty="0" smtClean="0"/>
              <a:t>Karen Cranston (</a:t>
            </a:r>
            <a:r>
              <a:rPr lang="en-US" dirty="0" err="1" smtClean="0"/>
              <a:t>NESCent</a:t>
            </a:r>
            <a:r>
              <a:rPr lang="en-US" dirty="0" smtClean="0"/>
              <a:t> / </a:t>
            </a:r>
            <a:r>
              <a:rPr lang="en-US" dirty="0" err="1" smtClean="0"/>
              <a:t>OpenTree</a:t>
            </a:r>
            <a:r>
              <a:rPr lang="en-US" dirty="0" smtClean="0"/>
              <a:t> of Life)</a:t>
            </a:r>
          </a:p>
          <a:p>
            <a:pPr marL="114300" indent="0">
              <a:buNone/>
            </a:pPr>
            <a:r>
              <a:rPr lang="en-US" dirty="0" smtClean="0"/>
              <a:t>Hilmar Lapp (</a:t>
            </a:r>
            <a:r>
              <a:rPr lang="en-US" dirty="0" err="1" smtClean="0"/>
              <a:t>NESCent</a:t>
            </a:r>
            <a:r>
              <a:rPr lang="en-US" dirty="0" smtClean="0"/>
              <a:t> / Duke)</a:t>
            </a:r>
          </a:p>
          <a:p>
            <a:pPr marL="114300" indent="0">
              <a:buNone/>
            </a:pPr>
            <a:r>
              <a:rPr lang="en-US" dirty="0" smtClean="0"/>
              <a:t>Aleksandra </a:t>
            </a:r>
            <a:r>
              <a:rPr lang="en-US" dirty="0" err="1" smtClean="0"/>
              <a:t>Pawlik</a:t>
            </a:r>
            <a:r>
              <a:rPr lang="en-US" dirty="0" smtClean="0"/>
              <a:t> (Software Sustainability Institute)</a:t>
            </a:r>
          </a:p>
          <a:p>
            <a:pPr marL="114300" indent="0">
              <a:buNone/>
            </a:pPr>
            <a:r>
              <a:rPr lang="en-US" dirty="0" err="1" smtClean="0"/>
              <a:t>Karthik</a:t>
            </a:r>
            <a:r>
              <a:rPr lang="en-US" dirty="0" smtClean="0"/>
              <a:t> Ram (</a:t>
            </a:r>
            <a:r>
              <a:rPr lang="en-US" dirty="0" err="1" smtClean="0"/>
              <a:t>rOpenSci</a:t>
            </a:r>
            <a:r>
              <a:rPr lang="en-US" dirty="0" smtClean="0"/>
              <a:t> / Berkeley Institute of Data Science Fellow)</a:t>
            </a:r>
          </a:p>
          <a:p>
            <a:pPr marL="114300" indent="0">
              <a:buNone/>
            </a:pPr>
            <a:r>
              <a:rPr lang="en-US" dirty="0" smtClean="0"/>
              <a:t>Tracy Teal (Data Carpentry / Michigan State)</a:t>
            </a:r>
          </a:p>
          <a:p>
            <a:pPr marL="114300" indent="0">
              <a:buNone/>
            </a:pPr>
            <a:r>
              <a:rPr lang="en-US" dirty="0" smtClean="0"/>
              <a:t>Ethan White (University of Florida / Moore DDD Investigator)</a:t>
            </a:r>
          </a:p>
          <a:p>
            <a:pPr marL="114300" indent="0">
              <a:buNone/>
            </a:pPr>
            <a:r>
              <a:rPr lang="en-US" dirty="0" smtClean="0"/>
              <a:t>Greg Wilson (Software Carpentry)</a:t>
            </a:r>
          </a:p>
          <a:p>
            <a:pPr marL="114300" indent="0">
              <a:buNone/>
            </a:pPr>
            <a:endParaRPr lang="en-US" dirty="0"/>
          </a:p>
          <a:p>
            <a:pPr marL="114300" indent="0">
              <a:buNone/>
            </a:pPr>
            <a:r>
              <a:rPr lang="en-US" i="1" dirty="0" smtClean="0"/>
              <a:t>Volunteer instructors and materials developers</a:t>
            </a:r>
          </a:p>
          <a:p>
            <a:pPr marL="114300" indent="0">
              <a:buNone/>
            </a:pPr>
            <a:r>
              <a:rPr lang="en-US" dirty="0" smtClean="0"/>
              <a:t>Mike </a:t>
            </a:r>
            <a:r>
              <a:rPr lang="en-US" dirty="0" err="1" smtClean="0"/>
              <a:t>Smorul</a:t>
            </a:r>
            <a:r>
              <a:rPr lang="en-US" dirty="0" smtClean="0"/>
              <a:t> (SESYNC), Mary Shelly (SESYNC), Jason Williams (</a:t>
            </a:r>
            <a:r>
              <a:rPr lang="en-US" dirty="0" err="1" smtClean="0"/>
              <a:t>iPlant</a:t>
            </a:r>
            <a:r>
              <a:rPr lang="en-US" dirty="0" smtClean="0"/>
              <a:t>), Leah </a:t>
            </a:r>
            <a:r>
              <a:rPr lang="en-US" dirty="0" err="1" smtClean="0"/>
              <a:t>Wasser</a:t>
            </a:r>
            <a:r>
              <a:rPr lang="en-US" dirty="0" smtClean="0"/>
              <a:t> (NEON), Deb Paul (</a:t>
            </a:r>
            <a:r>
              <a:rPr lang="en-US" dirty="0" err="1" smtClean="0"/>
              <a:t>iDigBio</a:t>
            </a:r>
            <a:r>
              <a:rPr lang="en-US" dirty="0" smtClean="0"/>
              <a:t>), Francois (</a:t>
            </a:r>
            <a:r>
              <a:rPr lang="en-US" dirty="0" err="1" smtClean="0"/>
              <a:t>iDigBio</a:t>
            </a:r>
            <a:r>
              <a:rPr lang="en-US" dirty="0" smtClean="0"/>
              <a:t>), Ben Marwick (University of Washington), </a:t>
            </a:r>
            <a:r>
              <a:rPr lang="en-US" dirty="0" err="1" smtClean="0"/>
              <a:t>Dav</a:t>
            </a:r>
            <a:r>
              <a:rPr lang="en-US" dirty="0" smtClean="0"/>
              <a:t> Clark (Berkeley)</a:t>
            </a:r>
            <a:endParaRPr lang="en-US" dirty="0"/>
          </a:p>
        </p:txBody>
      </p:sp>
    </p:spTree>
    <p:extLst>
      <p:ext uri="{BB962C8B-B14F-4D97-AF65-F5344CB8AC3E}">
        <p14:creationId xmlns:p14="http://schemas.microsoft.com/office/powerpoint/2010/main" val="331416290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Data Carpentry support</a:t>
            </a:r>
            <a:endParaRPr lang="en-US" dirty="0">
              <a:latin typeface="+mn-lt"/>
            </a:endParaRPr>
          </a:p>
        </p:txBody>
      </p:sp>
      <p:pic>
        <p:nvPicPr>
          <p:cNvPr id="4" name="Picture 3"/>
          <p:cNvPicPr>
            <a:picLocks noChangeAspect="1"/>
          </p:cNvPicPr>
          <p:nvPr/>
        </p:nvPicPr>
        <p:blipFill>
          <a:blip r:embed="rId2"/>
          <a:stretch>
            <a:fillRect/>
          </a:stretch>
        </p:blipFill>
        <p:spPr>
          <a:xfrm>
            <a:off x="720725" y="1663700"/>
            <a:ext cx="4740275" cy="1794597"/>
          </a:xfrm>
          <a:prstGeom prst="rect">
            <a:avLst/>
          </a:prstGeom>
        </p:spPr>
      </p:pic>
      <p:pic>
        <p:nvPicPr>
          <p:cNvPr id="5" name="Picture 4"/>
          <p:cNvPicPr>
            <a:picLocks noChangeAspect="1"/>
          </p:cNvPicPr>
          <p:nvPr/>
        </p:nvPicPr>
        <p:blipFill>
          <a:blip r:embed="rId3"/>
          <a:stretch>
            <a:fillRect/>
          </a:stretch>
        </p:blipFill>
        <p:spPr>
          <a:xfrm>
            <a:off x="4571325" y="1825625"/>
            <a:ext cx="2921000" cy="1143000"/>
          </a:xfrm>
          <a:prstGeom prst="rect">
            <a:avLst/>
          </a:prstGeom>
        </p:spPr>
      </p:pic>
      <p:pic>
        <p:nvPicPr>
          <p:cNvPr id="6" name="Picture 5"/>
          <p:cNvPicPr>
            <a:picLocks noChangeAspect="1"/>
          </p:cNvPicPr>
          <p:nvPr/>
        </p:nvPicPr>
        <p:blipFill>
          <a:blip r:embed="rId4"/>
          <a:stretch>
            <a:fillRect/>
          </a:stretch>
        </p:blipFill>
        <p:spPr>
          <a:xfrm>
            <a:off x="908050" y="5594349"/>
            <a:ext cx="1663700" cy="527050"/>
          </a:xfrm>
          <a:prstGeom prst="rect">
            <a:avLst/>
          </a:prstGeom>
        </p:spPr>
      </p:pic>
      <p:pic>
        <p:nvPicPr>
          <p:cNvPr id="7" name="Picture 6"/>
          <p:cNvPicPr>
            <a:picLocks noChangeAspect="1"/>
          </p:cNvPicPr>
          <p:nvPr/>
        </p:nvPicPr>
        <p:blipFill>
          <a:blip r:embed="rId5"/>
          <a:stretch>
            <a:fillRect/>
          </a:stretch>
        </p:blipFill>
        <p:spPr>
          <a:xfrm>
            <a:off x="4159250" y="5400540"/>
            <a:ext cx="2362200" cy="720859"/>
          </a:xfrm>
          <a:prstGeom prst="rect">
            <a:avLst/>
          </a:prstGeom>
        </p:spPr>
      </p:pic>
      <p:pic>
        <p:nvPicPr>
          <p:cNvPr id="8" name="Picture 7"/>
          <p:cNvPicPr>
            <a:picLocks noChangeAspect="1"/>
          </p:cNvPicPr>
          <p:nvPr/>
        </p:nvPicPr>
        <p:blipFill>
          <a:blip r:embed="rId6"/>
          <a:stretch>
            <a:fillRect/>
          </a:stretch>
        </p:blipFill>
        <p:spPr>
          <a:xfrm>
            <a:off x="4966375" y="4308541"/>
            <a:ext cx="3110825" cy="622165"/>
          </a:xfrm>
          <a:prstGeom prst="rect">
            <a:avLst/>
          </a:prstGeom>
        </p:spPr>
      </p:pic>
      <p:pic>
        <p:nvPicPr>
          <p:cNvPr id="9" name="Picture 8"/>
          <p:cNvPicPr>
            <a:picLocks noChangeAspect="1"/>
          </p:cNvPicPr>
          <p:nvPr/>
        </p:nvPicPr>
        <p:blipFill>
          <a:blip r:embed="rId7"/>
          <a:stretch>
            <a:fillRect/>
          </a:stretch>
        </p:blipFill>
        <p:spPr>
          <a:xfrm>
            <a:off x="1601787" y="4175452"/>
            <a:ext cx="2701925" cy="914004"/>
          </a:xfrm>
          <a:prstGeom prst="rect">
            <a:avLst/>
          </a:prstGeom>
        </p:spPr>
      </p:pic>
    </p:spTree>
    <p:extLst>
      <p:ext uri="{BB962C8B-B14F-4D97-AF65-F5344CB8AC3E}">
        <p14:creationId xmlns:p14="http://schemas.microsoft.com/office/powerpoint/2010/main" val="333926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69875" y="1473200"/>
            <a:ext cx="8166100" cy="3911600"/>
          </a:xfrm>
          <a:prstGeom prst="rect">
            <a:avLst/>
          </a:prstGeom>
        </p:spPr>
      </p:pic>
      <p:sp>
        <p:nvSpPr>
          <p:cNvPr id="10" name="TextBox 9"/>
          <p:cNvSpPr txBox="1"/>
          <p:nvPr/>
        </p:nvSpPr>
        <p:spPr>
          <a:xfrm>
            <a:off x="5969000" y="6397625"/>
            <a:ext cx="2315696" cy="369332"/>
          </a:xfrm>
          <a:prstGeom prst="rect">
            <a:avLst/>
          </a:prstGeom>
          <a:noFill/>
        </p:spPr>
        <p:txBody>
          <a:bodyPr wrap="none" rtlCol="0">
            <a:spAutoFit/>
          </a:bodyPr>
          <a:lstStyle/>
          <a:p>
            <a:r>
              <a:rPr lang="en-US" dirty="0" smtClean="0"/>
              <a:t>http://</a:t>
            </a:r>
            <a:r>
              <a:rPr lang="en-US" dirty="0" err="1" smtClean="0"/>
              <a:t>widerplanet.org</a:t>
            </a:r>
            <a:endParaRPr lang="en-US" dirty="0"/>
          </a:p>
        </p:txBody>
      </p:sp>
    </p:spTree>
    <p:extLst>
      <p:ext uri="{BB962C8B-B14F-4D97-AF65-F5344CB8AC3E}">
        <p14:creationId xmlns:p14="http://schemas.microsoft.com/office/powerpoint/2010/main" val="12953394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Large scale data is being generated in all domains</a:t>
            </a:r>
            <a:endParaRPr lang="en-US" dirty="0">
              <a:latin typeface="+mn-lt"/>
            </a:endParaRPr>
          </a:p>
        </p:txBody>
      </p:sp>
      <p:grpSp>
        <p:nvGrpSpPr>
          <p:cNvPr id="10" name="Group 9"/>
          <p:cNvGrpSpPr/>
          <p:nvPr/>
        </p:nvGrpSpPr>
        <p:grpSpPr>
          <a:xfrm>
            <a:off x="822278" y="2276378"/>
            <a:ext cx="2262147" cy="3663571"/>
            <a:chOff x="822278" y="2111422"/>
            <a:chExt cx="2555361" cy="3828527"/>
          </a:xfrm>
        </p:grpSpPr>
        <p:pic>
          <p:nvPicPr>
            <p:cNvPr id="6" name="Picture 5"/>
            <p:cNvPicPr>
              <a:picLocks noChangeAspect="1"/>
            </p:cNvPicPr>
            <p:nvPr/>
          </p:nvPicPr>
          <p:blipFill>
            <a:blip r:embed="rId3"/>
            <a:stretch>
              <a:fillRect/>
            </a:stretch>
          </p:blipFill>
          <p:spPr>
            <a:xfrm>
              <a:off x="822278" y="2111422"/>
              <a:ext cx="2555361" cy="3828527"/>
            </a:xfrm>
            <a:prstGeom prst="rect">
              <a:avLst/>
            </a:prstGeom>
          </p:spPr>
        </p:pic>
        <p:sp>
          <p:nvSpPr>
            <p:cNvPr id="7" name="TextBox 6"/>
            <p:cNvSpPr txBox="1"/>
            <p:nvPr/>
          </p:nvSpPr>
          <p:spPr>
            <a:xfrm rot="4574805">
              <a:off x="1266362" y="4634312"/>
              <a:ext cx="1702736" cy="591039"/>
            </a:xfrm>
            <a:prstGeom prst="rect">
              <a:avLst/>
            </a:prstGeom>
            <a:noFill/>
          </p:spPr>
          <p:txBody>
            <a:bodyPr wrap="none" rtlCol="0">
              <a:spAutoFit/>
            </a:bodyPr>
            <a:lstStyle/>
            <a:p>
              <a:r>
                <a:rPr lang="en-US" sz="2800" dirty="0" smtClean="0"/>
                <a:t>Genomics</a:t>
              </a:r>
              <a:endParaRPr lang="en-US" sz="2800" dirty="0"/>
            </a:p>
          </p:txBody>
        </p:sp>
      </p:grpSp>
      <p:grpSp>
        <p:nvGrpSpPr>
          <p:cNvPr id="11" name="Group 10"/>
          <p:cNvGrpSpPr/>
          <p:nvPr/>
        </p:nvGrpSpPr>
        <p:grpSpPr>
          <a:xfrm>
            <a:off x="3166895" y="2312779"/>
            <a:ext cx="2262147" cy="3663571"/>
            <a:chOff x="822278" y="2111422"/>
            <a:chExt cx="2555361" cy="3828527"/>
          </a:xfrm>
        </p:grpSpPr>
        <p:pic>
          <p:nvPicPr>
            <p:cNvPr id="12" name="Picture 11"/>
            <p:cNvPicPr>
              <a:picLocks noChangeAspect="1"/>
            </p:cNvPicPr>
            <p:nvPr/>
          </p:nvPicPr>
          <p:blipFill>
            <a:blip r:embed="rId3"/>
            <a:stretch>
              <a:fillRect/>
            </a:stretch>
          </p:blipFill>
          <p:spPr>
            <a:xfrm>
              <a:off x="822278" y="2111422"/>
              <a:ext cx="2555361" cy="3828527"/>
            </a:xfrm>
            <a:prstGeom prst="rect">
              <a:avLst/>
            </a:prstGeom>
          </p:spPr>
        </p:pic>
        <p:sp>
          <p:nvSpPr>
            <p:cNvPr id="13" name="TextBox 12"/>
            <p:cNvSpPr txBox="1"/>
            <p:nvPr/>
          </p:nvSpPr>
          <p:spPr>
            <a:xfrm rot="4574805">
              <a:off x="1403597" y="4634312"/>
              <a:ext cx="1428268" cy="591039"/>
            </a:xfrm>
            <a:prstGeom prst="rect">
              <a:avLst/>
            </a:prstGeom>
            <a:noFill/>
          </p:spPr>
          <p:txBody>
            <a:bodyPr wrap="none" rtlCol="0">
              <a:spAutoFit/>
            </a:bodyPr>
            <a:lstStyle/>
            <a:p>
              <a:r>
                <a:rPr lang="en-US" sz="2800" dirty="0" smtClean="0"/>
                <a:t>Satellite</a:t>
              </a:r>
              <a:endParaRPr lang="en-US" sz="2800" dirty="0"/>
            </a:p>
          </p:txBody>
        </p:sp>
      </p:grpSp>
      <p:grpSp>
        <p:nvGrpSpPr>
          <p:cNvPr id="14" name="Group 13"/>
          <p:cNvGrpSpPr/>
          <p:nvPr/>
        </p:nvGrpSpPr>
        <p:grpSpPr>
          <a:xfrm>
            <a:off x="5626970" y="2336509"/>
            <a:ext cx="2262147" cy="3663571"/>
            <a:chOff x="1045862" y="2335516"/>
            <a:chExt cx="2555361" cy="3828527"/>
          </a:xfrm>
        </p:grpSpPr>
        <p:pic>
          <p:nvPicPr>
            <p:cNvPr id="15" name="Picture 14"/>
            <p:cNvPicPr>
              <a:picLocks noChangeAspect="1"/>
            </p:cNvPicPr>
            <p:nvPr/>
          </p:nvPicPr>
          <p:blipFill>
            <a:blip r:embed="rId3"/>
            <a:stretch>
              <a:fillRect/>
            </a:stretch>
          </p:blipFill>
          <p:spPr>
            <a:xfrm>
              <a:off x="1045862" y="2335516"/>
              <a:ext cx="2555361" cy="3828527"/>
            </a:xfrm>
            <a:prstGeom prst="rect">
              <a:avLst/>
            </a:prstGeom>
          </p:spPr>
        </p:pic>
        <p:sp>
          <p:nvSpPr>
            <p:cNvPr id="16" name="TextBox 15"/>
            <p:cNvSpPr txBox="1"/>
            <p:nvPr/>
          </p:nvSpPr>
          <p:spPr>
            <a:xfrm rot="4574805">
              <a:off x="1192892" y="4634312"/>
              <a:ext cx="1849681" cy="591039"/>
            </a:xfrm>
            <a:prstGeom prst="rect">
              <a:avLst/>
            </a:prstGeom>
            <a:noFill/>
          </p:spPr>
          <p:txBody>
            <a:bodyPr wrap="none" rtlCol="0">
              <a:spAutoFit/>
            </a:bodyPr>
            <a:lstStyle/>
            <a:p>
              <a:r>
                <a:rPr lang="en-US" sz="2800" dirty="0" smtClean="0"/>
                <a:t>Digital text</a:t>
              </a:r>
              <a:endParaRPr lang="en-US" sz="2800" dirty="0"/>
            </a:p>
          </p:txBody>
        </p:sp>
      </p:grpSp>
    </p:spTree>
    <p:extLst>
      <p:ext uri="{BB962C8B-B14F-4D97-AF65-F5344CB8AC3E}">
        <p14:creationId xmlns:p14="http://schemas.microsoft.com/office/powerpoint/2010/main" val="11894175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278" y="274638"/>
            <a:ext cx="6802777" cy="1143000"/>
          </a:xfrm>
        </p:spPr>
        <p:txBody>
          <a:bodyPr/>
          <a:lstStyle/>
          <a:p>
            <a:pPr algn="ctr"/>
            <a:r>
              <a:rPr lang="en-US" dirty="0" smtClean="0">
                <a:latin typeface="+mn-lt"/>
              </a:rPr>
              <a:t>As well as in the </a:t>
            </a:r>
            <a:br>
              <a:rPr lang="en-US" dirty="0" smtClean="0">
                <a:latin typeface="+mn-lt"/>
              </a:rPr>
            </a:br>
            <a:r>
              <a:rPr lang="en-US" dirty="0" smtClean="0">
                <a:latin typeface="+mn-lt"/>
              </a:rPr>
              <a:t>non-academic sector</a:t>
            </a:r>
            <a:endParaRPr lang="en-US" dirty="0">
              <a:latin typeface="+mn-lt"/>
            </a:endParaRPr>
          </a:p>
        </p:txBody>
      </p:sp>
      <p:grpSp>
        <p:nvGrpSpPr>
          <p:cNvPr id="10" name="Group 9"/>
          <p:cNvGrpSpPr/>
          <p:nvPr/>
        </p:nvGrpSpPr>
        <p:grpSpPr>
          <a:xfrm>
            <a:off x="822278" y="2276378"/>
            <a:ext cx="2262147" cy="3663571"/>
            <a:chOff x="822278" y="2111422"/>
            <a:chExt cx="2555361" cy="3828527"/>
          </a:xfrm>
        </p:grpSpPr>
        <p:pic>
          <p:nvPicPr>
            <p:cNvPr id="6" name="Picture 5"/>
            <p:cNvPicPr>
              <a:picLocks noChangeAspect="1"/>
            </p:cNvPicPr>
            <p:nvPr/>
          </p:nvPicPr>
          <p:blipFill>
            <a:blip r:embed="rId3"/>
            <a:stretch>
              <a:fillRect/>
            </a:stretch>
          </p:blipFill>
          <p:spPr>
            <a:xfrm>
              <a:off x="822278" y="2111422"/>
              <a:ext cx="2555361" cy="3828527"/>
            </a:xfrm>
            <a:prstGeom prst="rect">
              <a:avLst/>
            </a:prstGeom>
          </p:spPr>
        </p:pic>
        <p:sp>
          <p:nvSpPr>
            <p:cNvPr id="7" name="TextBox 6"/>
            <p:cNvSpPr txBox="1"/>
            <p:nvPr/>
          </p:nvSpPr>
          <p:spPr>
            <a:xfrm rot="4574805">
              <a:off x="1235492" y="4634312"/>
              <a:ext cx="1764483" cy="591039"/>
            </a:xfrm>
            <a:prstGeom prst="rect">
              <a:avLst/>
            </a:prstGeom>
            <a:noFill/>
          </p:spPr>
          <p:txBody>
            <a:bodyPr wrap="none" rtlCol="0">
              <a:spAutoFit/>
            </a:bodyPr>
            <a:lstStyle/>
            <a:p>
              <a:r>
                <a:rPr lang="en-US" sz="2800" dirty="0" smtClean="0"/>
                <a:t>Marketing</a:t>
              </a:r>
              <a:endParaRPr lang="en-US" sz="2800" dirty="0"/>
            </a:p>
          </p:txBody>
        </p:sp>
      </p:grpSp>
      <p:grpSp>
        <p:nvGrpSpPr>
          <p:cNvPr id="11" name="Group 10"/>
          <p:cNvGrpSpPr/>
          <p:nvPr/>
        </p:nvGrpSpPr>
        <p:grpSpPr>
          <a:xfrm>
            <a:off x="3166895" y="2312779"/>
            <a:ext cx="2262147" cy="3663571"/>
            <a:chOff x="822278" y="2111422"/>
            <a:chExt cx="2555361" cy="3828527"/>
          </a:xfrm>
        </p:grpSpPr>
        <p:pic>
          <p:nvPicPr>
            <p:cNvPr id="12" name="Picture 11"/>
            <p:cNvPicPr>
              <a:picLocks noChangeAspect="1"/>
            </p:cNvPicPr>
            <p:nvPr/>
          </p:nvPicPr>
          <p:blipFill>
            <a:blip r:embed="rId3"/>
            <a:stretch>
              <a:fillRect/>
            </a:stretch>
          </p:blipFill>
          <p:spPr>
            <a:xfrm>
              <a:off x="822278" y="2111422"/>
              <a:ext cx="2555361" cy="3828527"/>
            </a:xfrm>
            <a:prstGeom prst="rect">
              <a:avLst/>
            </a:prstGeom>
          </p:spPr>
        </p:pic>
        <p:sp>
          <p:nvSpPr>
            <p:cNvPr id="13" name="TextBox 12"/>
            <p:cNvSpPr txBox="1"/>
            <p:nvPr/>
          </p:nvSpPr>
          <p:spPr>
            <a:xfrm rot="4574805">
              <a:off x="1432276" y="4634312"/>
              <a:ext cx="1370921" cy="591039"/>
            </a:xfrm>
            <a:prstGeom prst="rect">
              <a:avLst/>
            </a:prstGeom>
            <a:noFill/>
          </p:spPr>
          <p:txBody>
            <a:bodyPr wrap="none" rtlCol="0">
              <a:spAutoFit/>
            </a:bodyPr>
            <a:lstStyle/>
            <a:p>
              <a:r>
                <a:rPr lang="en-US" sz="2800" dirty="0" smtClean="0"/>
                <a:t>Finance</a:t>
              </a:r>
              <a:endParaRPr lang="en-US" sz="2800" dirty="0"/>
            </a:p>
          </p:txBody>
        </p:sp>
      </p:grpSp>
      <p:grpSp>
        <p:nvGrpSpPr>
          <p:cNvPr id="14" name="Group 13"/>
          <p:cNvGrpSpPr/>
          <p:nvPr/>
        </p:nvGrpSpPr>
        <p:grpSpPr>
          <a:xfrm>
            <a:off x="5626970" y="2336509"/>
            <a:ext cx="2262147" cy="3663571"/>
            <a:chOff x="1045862" y="2335516"/>
            <a:chExt cx="2555361" cy="3828527"/>
          </a:xfrm>
        </p:grpSpPr>
        <p:pic>
          <p:nvPicPr>
            <p:cNvPr id="15" name="Picture 14"/>
            <p:cNvPicPr>
              <a:picLocks noChangeAspect="1"/>
            </p:cNvPicPr>
            <p:nvPr/>
          </p:nvPicPr>
          <p:blipFill>
            <a:blip r:embed="rId3"/>
            <a:stretch>
              <a:fillRect/>
            </a:stretch>
          </p:blipFill>
          <p:spPr>
            <a:xfrm>
              <a:off x="1045862" y="2335516"/>
              <a:ext cx="2555361" cy="3828527"/>
            </a:xfrm>
            <a:prstGeom prst="rect">
              <a:avLst/>
            </a:prstGeom>
          </p:spPr>
        </p:pic>
        <p:sp>
          <p:nvSpPr>
            <p:cNvPr id="16" name="TextBox 15"/>
            <p:cNvSpPr txBox="1"/>
            <p:nvPr/>
          </p:nvSpPr>
          <p:spPr>
            <a:xfrm rot="4574805">
              <a:off x="1146264" y="4634312"/>
              <a:ext cx="1942942" cy="591039"/>
            </a:xfrm>
            <a:prstGeom prst="rect">
              <a:avLst/>
            </a:prstGeom>
            <a:noFill/>
          </p:spPr>
          <p:txBody>
            <a:bodyPr wrap="none" rtlCol="0">
              <a:spAutoFit/>
            </a:bodyPr>
            <a:lstStyle/>
            <a:p>
              <a:r>
                <a:rPr lang="en-US" sz="2800" dirty="0" smtClean="0"/>
                <a:t>Health care</a:t>
              </a:r>
              <a:endParaRPr lang="en-US" sz="2800" dirty="0"/>
            </a:p>
          </p:txBody>
        </p:sp>
      </p:grpSp>
    </p:spTree>
    <p:extLst>
      <p:ext uri="{BB962C8B-B14F-4D97-AF65-F5344CB8AC3E}">
        <p14:creationId xmlns:p14="http://schemas.microsoft.com/office/powerpoint/2010/main" val="23756676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2155724"/>
            <a:ext cx="7620000" cy="1143000"/>
          </a:xfrm>
        </p:spPr>
        <p:txBody>
          <a:bodyPr/>
          <a:lstStyle/>
          <a:p>
            <a:pPr algn="ctr"/>
            <a:r>
              <a:rPr lang="en-US" sz="8000" dirty="0" smtClean="0">
                <a:latin typeface="+mn-lt"/>
              </a:rPr>
              <a:t>Data potential</a:t>
            </a:r>
            <a:endParaRPr lang="en-US" sz="8000" dirty="0">
              <a:latin typeface="+mn-lt"/>
            </a:endParaRPr>
          </a:p>
        </p:txBody>
      </p:sp>
    </p:spTree>
    <p:extLst>
      <p:ext uri="{BB962C8B-B14F-4D97-AF65-F5344CB8AC3E}">
        <p14:creationId xmlns:p14="http://schemas.microsoft.com/office/powerpoint/2010/main" val="14614582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2155724"/>
            <a:ext cx="7620000" cy="1143000"/>
          </a:xfrm>
        </p:spPr>
        <p:txBody>
          <a:bodyPr/>
          <a:lstStyle/>
          <a:p>
            <a:pPr algn="ctr"/>
            <a:r>
              <a:rPr lang="en-US" sz="8000" dirty="0" smtClean="0">
                <a:latin typeface="+mn-lt"/>
              </a:rPr>
              <a:t>Data is not information</a:t>
            </a:r>
            <a:endParaRPr lang="en-US" sz="8000" dirty="0">
              <a:latin typeface="+mn-lt"/>
            </a:endParaRPr>
          </a:p>
        </p:txBody>
      </p:sp>
    </p:spTree>
    <p:extLst>
      <p:ext uri="{BB962C8B-B14F-4D97-AF65-F5344CB8AC3E}">
        <p14:creationId xmlns:p14="http://schemas.microsoft.com/office/powerpoint/2010/main" val="39499468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39053" y="2090607"/>
            <a:ext cx="5068641" cy="4186246"/>
          </a:xfrm>
          <a:prstGeom prst="rect">
            <a:avLst/>
          </a:prstGeom>
        </p:spPr>
      </p:pic>
      <p:sp>
        <p:nvSpPr>
          <p:cNvPr id="2" name="Title 1"/>
          <p:cNvSpPr>
            <a:spLocks noGrp="1"/>
          </p:cNvSpPr>
          <p:nvPr>
            <p:ph type="title"/>
          </p:nvPr>
        </p:nvSpPr>
        <p:spPr>
          <a:xfrm>
            <a:off x="286169" y="595706"/>
            <a:ext cx="7791031" cy="1143000"/>
          </a:xfrm>
        </p:spPr>
        <p:txBody>
          <a:bodyPr/>
          <a:lstStyle/>
          <a:p>
            <a:pPr algn="ctr"/>
            <a:r>
              <a:rPr lang="en-US" sz="3600" dirty="0" smtClean="0">
                <a:latin typeface="+mn-lt"/>
              </a:rPr>
              <a:t>Training is a</a:t>
            </a:r>
            <a:r>
              <a:rPr lang="en-US" sz="3600" dirty="0" smtClean="0">
                <a:latin typeface="+mn-lt"/>
              </a:rPr>
              <a:t> </a:t>
            </a:r>
            <a:r>
              <a:rPr lang="en-US" sz="3600" dirty="0" smtClean="0">
                <a:latin typeface="+mn-lt"/>
              </a:rPr>
              <a:t>missing piece between </a:t>
            </a:r>
            <a:br>
              <a:rPr lang="en-US" sz="3600" dirty="0" smtClean="0">
                <a:latin typeface="+mn-lt"/>
              </a:rPr>
            </a:br>
            <a:r>
              <a:rPr lang="en-US" sz="3600" dirty="0" smtClean="0">
                <a:latin typeface="+mn-lt"/>
              </a:rPr>
              <a:t>data collection &amp; data-driven discovery</a:t>
            </a:r>
            <a:endParaRPr lang="en-US" sz="3600" dirty="0">
              <a:latin typeface="+mn-lt"/>
            </a:endParaRPr>
          </a:p>
        </p:txBody>
      </p:sp>
      <p:sp>
        <p:nvSpPr>
          <p:cNvPr id="4" name="TextBox 3"/>
          <p:cNvSpPr txBox="1"/>
          <p:nvPr/>
        </p:nvSpPr>
        <p:spPr>
          <a:xfrm>
            <a:off x="5242019" y="3529609"/>
            <a:ext cx="1568785" cy="369332"/>
          </a:xfrm>
          <a:prstGeom prst="rect">
            <a:avLst/>
          </a:prstGeom>
          <a:noFill/>
        </p:spPr>
        <p:txBody>
          <a:bodyPr wrap="square" rtlCol="0">
            <a:spAutoFit/>
          </a:bodyPr>
          <a:lstStyle/>
          <a:p>
            <a:endParaRPr lang="en-US" dirty="0"/>
          </a:p>
        </p:txBody>
      </p:sp>
      <p:sp>
        <p:nvSpPr>
          <p:cNvPr id="5" name="TextBox 4"/>
          <p:cNvSpPr txBox="1"/>
          <p:nvPr/>
        </p:nvSpPr>
        <p:spPr>
          <a:xfrm>
            <a:off x="2480731" y="4208949"/>
            <a:ext cx="1367958" cy="523220"/>
          </a:xfrm>
          <a:prstGeom prst="rect">
            <a:avLst/>
          </a:prstGeom>
          <a:noFill/>
        </p:spPr>
        <p:txBody>
          <a:bodyPr wrap="none" rtlCol="0">
            <a:spAutoFit/>
          </a:bodyPr>
          <a:lstStyle/>
          <a:p>
            <a:r>
              <a:rPr lang="en-US" sz="2800" dirty="0" smtClean="0">
                <a:solidFill>
                  <a:schemeClr val="bg1"/>
                </a:solidFill>
              </a:rPr>
              <a:t>Training</a:t>
            </a:r>
            <a:endParaRPr lang="en-US" sz="2800" dirty="0">
              <a:solidFill>
                <a:schemeClr val="bg1"/>
              </a:solidFill>
            </a:endParaRPr>
          </a:p>
        </p:txBody>
      </p:sp>
    </p:spTree>
    <p:extLst>
      <p:ext uri="{BB962C8B-B14F-4D97-AF65-F5344CB8AC3E}">
        <p14:creationId xmlns:p14="http://schemas.microsoft.com/office/powerpoint/2010/main" val="31159730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80619"/>
            <a:ext cx="8247004" cy="3931595"/>
            <a:chOff x="319084" y="3013245"/>
            <a:chExt cx="9591858"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84815" cy="407120"/>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089015" cy="407120"/>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1219434" y="1934300"/>
            <a:ext cx="6123342" cy="422310"/>
          </a:xfrm>
          <a:prstGeom prst="rect">
            <a:avLst/>
          </a:prstGeom>
          <a:noFill/>
        </p:spPr>
        <p:txBody>
          <a:bodyPr wrap="none" lIns="82945" tIns="41473" rIns="82945" bIns="41473" rtlCol="0">
            <a:spAutoFit/>
          </a:bodyPr>
          <a:lstStyle/>
          <a:p>
            <a:r>
              <a:rPr lang="en-US" sz="2200" dirty="0"/>
              <a:t>Survey by Bioinformatics Resource Australia – </a:t>
            </a:r>
            <a:r>
              <a:rPr lang="en-US" sz="2200" dirty="0" smtClean="0"/>
              <a:t>EMBL</a:t>
            </a:r>
            <a:endParaRPr lang="en-US" sz="2200" dirty="0"/>
          </a:p>
        </p:txBody>
      </p:sp>
      <p:sp>
        <p:nvSpPr>
          <p:cNvPr id="9" name="TextBox 8"/>
          <p:cNvSpPr txBox="1"/>
          <p:nvPr/>
        </p:nvSpPr>
        <p:spPr>
          <a:xfrm>
            <a:off x="191999" y="179215"/>
            <a:ext cx="7890184" cy="1561084"/>
          </a:xfrm>
          <a:prstGeom prst="rect">
            <a:avLst/>
          </a:prstGeom>
          <a:noFill/>
        </p:spPr>
        <p:txBody>
          <a:bodyPr wrap="square" lIns="82945" tIns="41473" rIns="82945" bIns="41473" rtlCol="0">
            <a:spAutoFit/>
          </a:bodyPr>
          <a:lstStyle/>
          <a:p>
            <a:pPr algn="ctr"/>
            <a:r>
              <a:rPr lang="en-US" sz="3200" dirty="0"/>
              <a:t>Researchers view the major limiting factor in research progress as a lack of expertise in how to handle and analyze </a:t>
            </a:r>
            <a:r>
              <a:rPr lang="en-US" sz="3200" dirty="0" smtClean="0"/>
              <a:t>data</a:t>
            </a:r>
            <a:endParaRPr lang="en-US" sz="3200" dirty="0"/>
          </a:p>
        </p:txBody>
      </p:sp>
      <p:sp>
        <p:nvSpPr>
          <p:cNvPr id="2" name="TextBox 1"/>
          <p:cNvSpPr txBox="1"/>
          <p:nvPr/>
        </p:nvSpPr>
        <p:spPr>
          <a:xfrm>
            <a:off x="3136616" y="6472473"/>
            <a:ext cx="5288627" cy="523220"/>
          </a:xfrm>
          <a:prstGeom prst="rect">
            <a:avLst/>
          </a:prstGeom>
          <a:noFill/>
        </p:spPr>
        <p:txBody>
          <a:bodyPr wrap="none" rtlCol="0">
            <a:spAutoFit/>
          </a:bodyPr>
          <a:lstStyle/>
          <a:p>
            <a:r>
              <a:rPr lang="en-US" sz="1400" dirty="0"/>
              <a:t>http://</a:t>
            </a:r>
            <a:r>
              <a:rPr lang="en-US" sz="1400" dirty="0" err="1"/>
              <a:t>braembl.org.au</a:t>
            </a:r>
            <a:r>
              <a:rPr lang="en-US" sz="1400" dirty="0"/>
              <a:t>/news/braembl-community-survey-report-2013</a:t>
            </a:r>
          </a:p>
          <a:p>
            <a:endParaRPr lang="en-US" sz="1400" dirty="0"/>
          </a:p>
        </p:txBody>
      </p:sp>
    </p:spTree>
    <p:extLst>
      <p:ext uri="{BB962C8B-B14F-4D97-AF65-F5344CB8AC3E}">
        <p14:creationId xmlns:p14="http://schemas.microsoft.com/office/powerpoint/2010/main" val="58119332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13635</TotalTime>
  <Words>1558</Words>
  <Application>Microsoft Macintosh PowerPoint</Application>
  <PresentationFormat>On-screen Show (4:3)</PresentationFormat>
  <Paragraphs>192</Paragraphs>
  <Slides>29</Slides>
  <Notes>16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Adjacency</vt:lpstr>
      <vt:lpstr>Data Carpentry:  Enabling Researchers to Work More Effectively  with Data</vt:lpstr>
      <vt:lpstr>Training is a missing piece between  data collection &amp; data-driven discovery</vt:lpstr>
      <vt:lpstr>PowerPoint Presentation</vt:lpstr>
      <vt:lpstr>Large scale data is being generated in all domains</vt:lpstr>
      <vt:lpstr>As well as in the  non-academic sector</vt:lpstr>
      <vt:lpstr>Data potential</vt:lpstr>
      <vt:lpstr>Data is not information</vt:lpstr>
      <vt:lpstr>Training is a missing piece between  data collection &amp; data-driven discovery</vt:lpstr>
      <vt:lpstr>PowerPoint Presentation</vt:lpstr>
      <vt:lpstr>Data Carpentry is filling  that training gap</vt:lpstr>
      <vt:lpstr>We’re here to help</vt:lpstr>
      <vt:lpstr>PowerPoint Presentation</vt:lpstr>
      <vt:lpstr>Grassroots training effort</vt:lpstr>
      <vt:lpstr>Grassroots training effort</vt:lpstr>
      <vt:lpstr>Grassroots training effort</vt:lpstr>
      <vt:lpstr>Software Carpentry</vt:lpstr>
      <vt:lpstr>Data Carpentry workshops</vt:lpstr>
      <vt:lpstr>Data Carpentry workshops</vt:lpstr>
      <vt:lpstr>Demand is high</vt:lpstr>
      <vt:lpstr>Curriculum for ecology</vt:lpstr>
      <vt:lpstr>Workshop at NDIC</vt:lpstr>
      <vt:lpstr>People are learning things!</vt:lpstr>
      <vt:lpstr>People are learning things!</vt:lpstr>
      <vt:lpstr>They feel the workshop  was worthwhile</vt:lpstr>
      <vt:lpstr>Thoughts on data best practices</vt:lpstr>
      <vt:lpstr>Hackathons to develop lessons</vt:lpstr>
      <vt:lpstr>What Students Learn</vt:lpstr>
      <vt:lpstr>Guiding Data Carpentry</vt:lpstr>
      <vt:lpstr>Data Carpentry support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  Enabling Researchers to Work More Effectively with Data</dc:title>
  <dc:creator>Tracy Teal</dc:creator>
  <cp:lastModifiedBy>Tracy Teal</cp:lastModifiedBy>
  <cp:revision>62</cp:revision>
  <dcterms:created xsi:type="dcterms:W3CDTF">2015-05-04T03:19:00Z</dcterms:created>
  <dcterms:modified xsi:type="dcterms:W3CDTF">2015-05-14T16:54:59Z</dcterms:modified>
</cp:coreProperties>
</file>