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3"/>
  </p:notesMasterIdLst>
  <p:sldIdLst>
    <p:sldId id="258" r:id="rId3"/>
    <p:sldId id="259" r:id="rId4"/>
    <p:sldId id="260" r:id="rId5"/>
    <p:sldId id="262" r:id="rId6"/>
    <p:sldId id="263" r:id="rId7"/>
    <p:sldId id="264" r:id="rId8"/>
    <p:sldId id="256" r:id="rId9"/>
    <p:sldId id="265" r:id="rId10"/>
    <p:sldId id="257" r:id="rId11"/>
    <p:sldId id="261" r:id="rId12"/>
  </p:sldIdLst>
  <p:sldSz cx="10080625" cy="7559675"/>
  <p:notesSz cx="7772400" cy="10058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2" d="100"/>
          <a:sy n="82" d="100"/>
        </p:scale>
        <p:origin x="-1104" y="-104"/>
      </p:cViewPr>
      <p:guideLst>
        <p:guide orient="horz" pos="2381"/>
        <p:guide pos="317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6630EB54-1AA3-DC43-B56D-80E9552138B4}" type="datetimeFigureOut">
              <a:rPr lang="en-US" smtClean="0"/>
              <a:t>4/7/15</a:t>
            </a:fld>
            <a:endParaRPr lang="en-US"/>
          </a:p>
        </p:txBody>
      </p:sp>
      <p:sp>
        <p:nvSpPr>
          <p:cNvPr id="4" name="Slide Image Placeholder 3"/>
          <p:cNvSpPr>
            <a:spLocks noGrp="1" noRot="1" noChangeAspect="1"/>
          </p:cNvSpPr>
          <p:nvPr>
            <p:ph type="sldImg" idx="2"/>
          </p:nvPr>
        </p:nvSpPr>
        <p:spPr>
          <a:xfrm>
            <a:off x="1371600" y="754063"/>
            <a:ext cx="5029200"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08E2C388-A0D7-A24D-B052-AB282E1653A2}" type="slidenum">
              <a:rPr lang="en-US" smtClean="0"/>
              <a:t>‹#›</a:t>
            </a:fld>
            <a:endParaRPr lang="en-US"/>
          </a:p>
        </p:txBody>
      </p:sp>
    </p:spTree>
    <p:extLst>
      <p:ext uri="{BB962C8B-B14F-4D97-AF65-F5344CB8AC3E}">
        <p14:creationId xmlns:p14="http://schemas.microsoft.com/office/powerpoint/2010/main" val="253084400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Lack of expertise was identified as the single biggest difficulty facing researchers in their bioinformatics activities, and training as the most valuable thing that BRAEMBL could do to support those activities.”</a:t>
            </a:r>
          </a:p>
          <a:p>
            <a:endParaRPr lang="en-US" dirty="0"/>
          </a:p>
        </p:txBody>
      </p:sp>
      <p:sp>
        <p:nvSpPr>
          <p:cNvPr id="4" name="Slide Number Placeholder 3"/>
          <p:cNvSpPr>
            <a:spLocks noGrp="1"/>
          </p:cNvSpPr>
          <p:nvPr>
            <p:ph type="sldNum" sz="quarter" idx="10"/>
          </p:nvPr>
        </p:nvSpPr>
        <p:spPr/>
        <p:txBody>
          <a:bodyPr/>
          <a:lstStyle/>
          <a:p>
            <a:fld id="{08E2C388-A0D7-A24D-B052-AB282E1653A2}" type="slidenum">
              <a:rPr lang="en-US" smtClean="0"/>
              <a:t>1</a:t>
            </a:fld>
            <a:endParaRPr lang="en-US"/>
          </a:p>
        </p:txBody>
      </p:sp>
    </p:spTree>
    <p:extLst>
      <p:ext uri="{BB962C8B-B14F-4D97-AF65-F5344CB8AC3E}">
        <p14:creationId xmlns:p14="http://schemas.microsoft.com/office/powerpoint/2010/main" val="1668455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Biomedical researchers in the</a:t>
            </a:r>
            <a:r>
              <a:rPr lang="en-US" baseline="0" dirty="0" smtClean="0"/>
              <a:t> UK had similar sentiments in a survey </a:t>
            </a:r>
          </a:p>
          <a:p>
            <a:r>
              <a:rPr lang="en-US" baseline="0" dirty="0" smtClean="0"/>
              <a:t>https://</a:t>
            </a:r>
            <a:r>
              <a:rPr lang="en-US" baseline="0" dirty="0" err="1" smtClean="0"/>
              <a:t>storify.com</a:t>
            </a:r>
            <a:r>
              <a:rPr lang="en-US" baseline="0" dirty="0" smtClean="0"/>
              <a:t>/</a:t>
            </a:r>
            <a:r>
              <a:rPr lang="en-US" baseline="0" dirty="0" err="1" smtClean="0"/>
              <a:t>biocrusoe</a:t>
            </a:r>
            <a:r>
              <a:rPr lang="en-US" baseline="0" dirty="0" smtClean="0"/>
              <a:t>/elixir-uk-node-meeting-2014-10-14</a:t>
            </a:r>
          </a:p>
          <a:p>
            <a:r>
              <a:rPr lang="en-US" baseline="0" dirty="0" smtClean="0"/>
              <a:t>And an internal study at PLOS showed a lack of data management expertise has a dramatic impact on the ability </a:t>
            </a:r>
          </a:p>
          <a:p>
            <a:r>
              <a:rPr lang="en-US" baseline="0" dirty="0" smtClean="0"/>
              <a:t>of researchers to share their data</a:t>
            </a:r>
          </a:p>
        </p:txBody>
      </p:sp>
      <p:sp>
        <p:nvSpPr>
          <p:cNvPr id="4" name="Slide Number Placeholder 3"/>
          <p:cNvSpPr>
            <a:spLocks noGrp="1"/>
          </p:cNvSpPr>
          <p:nvPr>
            <p:ph type="sldNum" sz="quarter" idx="10"/>
          </p:nvPr>
        </p:nvSpPr>
        <p:spPr/>
        <p:txBody>
          <a:bodyPr/>
          <a:lstStyle/>
          <a:p>
            <a:fld id="{08E2C388-A0D7-A24D-B052-AB282E1653A2}" type="slidenum">
              <a:rPr lang="en-US" smtClean="0"/>
              <a:t>2</a:t>
            </a:fld>
            <a:endParaRPr lang="en-US"/>
          </a:p>
        </p:txBody>
      </p:sp>
    </p:spTree>
    <p:extLst>
      <p:ext uri="{BB962C8B-B14F-4D97-AF65-F5344CB8AC3E}">
        <p14:creationId xmlns:p14="http://schemas.microsoft.com/office/powerpoint/2010/main" val="3738634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504000" y="1768680"/>
            <a:ext cx="9072000" cy="2090880"/>
          </a:xfrm>
          <a:prstGeom prst="rect">
            <a:avLst/>
          </a:prstGeom>
        </p:spPr>
        <p:txBody>
          <a:bodyPr lIns="0" tIns="0" rIns="0" bIns="0"/>
          <a:lstStyle/>
          <a:p>
            <a:endParaRPr/>
          </a:p>
        </p:txBody>
      </p:sp>
      <p:sp>
        <p:nvSpPr>
          <p:cNvPr id="25" name="PlaceHolder 3"/>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28"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29" name="PlaceHolder 4"/>
          <p:cNvSpPr>
            <a:spLocks noGrp="1"/>
          </p:cNvSpPr>
          <p:nvPr>
            <p:ph type="body"/>
          </p:nvPr>
        </p:nvSpPr>
        <p:spPr>
          <a:xfrm>
            <a:off x="5152680" y="4058640"/>
            <a:ext cx="4426920" cy="2090880"/>
          </a:xfrm>
          <a:prstGeom prst="rect">
            <a:avLst/>
          </a:prstGeom>
        </p:spPr>
        <p:txBody>
          <a:bodyPr lIns="0" tIns="0" rIns="0" bIns="0"/>
          <a:lstStyle/>
          <a:p>
            <a:endParaRPr/>
          </a:p>
        </p:txBody>
      </p:sp>
      <p:sp>
        <p:nvSpPr>
          <p:cNvPr id="30" name="PlaceHolder 5"/>
          <p:cNvSpPr>
            <a:spLocks noGrp="1"/>
          </p:cNvSpPr>
          <p:nvPr>
            <p:ph type="body"/>
          </p:nvPr>
        </p:nvSpPr>
        <p:spPr>
          <a:xfrm>
            <a:off x="504000" y="4058640"/>
            <a:ext cx="4426920" cy="209088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504000" y="1768680"/>
            <a:ext cx="9072000" cy="4384080"/>
          </a:xfrm>
          <a:prstGeom prst="rect">
            <a:avLst/>
          </a:prstGeom>
        </p:spPr>
        <p:txBody>
          <a:bodyPr lIns="0" tIns="0" rIns="0" bIns="0"/>
          <a:lstStyle/>
          <a:p>
            <a:endParaRPr/>
          </a:p>
        </p:txBody>
      </p:sp>
      <p:sp>
        <p:nvSpPr>
          <p:cNvPr id="33" name="PlaceHolder 3"/>
          <p:cNvSpPr>
            <a:spLocks noGrp="1"/>
          </p:cNvSpPr>
          <p:nvPr>
            <p:ph type="body"/>
          </p:nvPr>
        </p:nvSpPr>
        <p:spPr>
          <a:xfrm>
            <a:off x="504000" y="1768680"/>
            <a:ext cx="9072000" cy="4384080"/>
          </a:xfrm>
          <a:prstGeom prst="rect">
            <a:avLst/>
          </a:prstGeom>
        </p:spPr>
        <p:txBody>
          <a:bodyPr lIns="0" tIns="0" rIns="0" bIns="0"/>
          <a:lstStyle/>
          <a:p>
            <a:endParaRPr/>
          </a:p>
        </p:txBody>
      </p:sp>
      <p:pic>
        <p:nvPicPr>
          <p:cNvPr id="34" name="Picture 33"/>
          <p:cNvPicPr/>
          <p:nvPr/>
        </p:nvPicPr>
        <p:blipFill>
          <a:blip r:embed="rId2"/>
          <a:stretch/>
        </p:blipFill>
        <p:spPr>
          <a:xfrm>
            <a:off x="2291760" y="1768680"/>
            <a:ext cx="5496480" cy="4384080"/>
          </a:xfrm>
          <a:prstGeom prst="rect">
            <a:avLst/>
          </a:prstGeom>
          <a:ln>
            <a:noFill/>
          </a:ln>
        </p:spPr>
      </p:pic>
      <p:pic>
        <p:nvPicPr>
          <p:cNvPr id="35" name="Picture 34"/>
          <p:cNvPicPr/>
          <p:nvPr/>
        </p:nvPicPr>
        <p:blipFill>
          <a:blip r:embed="rId2"/>
          <a:stretch/>
        </p:blipFill>
        <p:spPr>
          <a:xfrm>
            <a:off x="2291760" y="1768680"/>
            <a:ext cx="5496480" cy="43840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a:p>
        </p:txBody>
      </p:sp>
      <p:sp>
        <p:nvSpPr>
          <p:cNvPr id="39"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a:p>
        </p:txBody>
      </p:sp>
      <p:sp>
        <p:nvSpPr>
          <p:cNvPr id="41" name="PlaceHolder 2"/>
          <p:cNvSpPr>
            <a:spLocks noGrp="1"/>
          </p:cNvSpPr>
          <p:nvPr>
            <p:ph type="body"/>
          </p:nvPr>
        </p:nvSpPr>
        <p:spPr>
          <a:xfrm>
            <a:off x="504000" y="1768680"/>
            <a:ext cx="9072000" cy="43840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44" name="PlaceHolder 3"/>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1280" cy="585036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49" name="PlaceHolder 3"/>
          <p:cNvSpPr>
            <a:spLocks noGrp="1"/>
          </p:cNvSpPr>
          <p:nvPr>
            <p:ph type="body"/>
          </p:nvPr>
        </p:nvSpPr>
        <p:spPr>
          <a:xfrm>
            <a:off x="504000" y="4058640"/>
            <a:ext cx="4426920" cy="2090880"/>
          </a:xfrm>
          <a:prstGeom prst="rect">
            <a:avLst/>
          </a:prstGeom>
        </p:spPr>
        <p:txBody>
          <a:bodyPr lIns="0" tIns="0" rIns="0" bIns="0"/>
          <a:lstStyle/>
          <a:p>
            <a:endParaRPr/>
          </a:p>
        </p:txBody>
      </p:sp>
      <p:sp>
        <p:nvSpPr>
          <p:cNvPr id="50" name="PlaceHolder 4"/>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53"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54" name="PlaceHolder 4"/>
          <p:cNvSpPr>
            <a:spLocks noGrp="1"/>
          </p:cNvSpPr>
          <p:nvPr>
            <p:ph type="body"/>
          </p:nvPr>
        </p:nvSpPr>
        <p:spPr>
          <a:xfrm>
            <a:off x="5152680" y="4058640"/>
            <a:ext cx="4426920" cy="209088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57"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58" name="PlaceHolder 4"/>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504000" y="1768680"/>
            <a:ext cx="9072000" cy="2090880"/>
          </a:xfrm>
          <a:prstGeom prst="rect">
            <a:avLst/>
          </a:prstGeom>
        </p:spPr>
        <p:txBody>
          <a:bodyPr lIns="0" tIns="0" rIns="0" bIns="0"/>
          <a:lstStyle/>
          <a:p>
            <a:endParaRPr/>
          </a:p>
        </p:txBody>
      </p:sp>
      <p:sp>
        <p:nvSpPr>
          <p:cNvPr id="61" name="PlaceHolder 3"/>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64"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65" name="PlaceHolder 4"/>
          <p:cNvSpPr>
            <a:spLocks noGrp="1"/>
          </p:cNvSpPr>
          <p:nvPr>
            <p:ph type="body"/>
          </p:nvPr>
        </p:nvSpPr>
        <p:spPr>
          <a:xfrm>
            <a:off x="5152680" y="4058640"/>
            <a:ext cx="4426920" cy="2090880"/>
          </a:xfrm>
          <a:prstGeom prst="rect">
            <a:avLst/>
          </a:prstGeom>
        </p:spPr>
        <p:txBody>
          <a:bodyPr lIns="0" tIns="0" rIns="0" bIns="0"/>
          <a:lstStyle/>
          <a:p>
            <a:endParaRPr/>
          </a:p>
        </p:txBody>
      </p:sp>
      <p:sp>
        <p:nvSpPr>
          <p:cNvPr id="66" name="PlaceHolder 5"/>
          <p:cNvSpPr>
            <a:spLocks noGrp="1"/>
          </p:cNvSpPr>
          <p:nvPr>
            <p:ph type="body"/>
          </p:nvPr>
        </p:nvSpPr>
        <p:spPr>
          <a:xfrm>
            <a:off x="504000" y="4058640"/>
            <a:ext cx="4426920" cy="209088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504000" y="1768680"/>
            <a:ext cx="9072000" cy="4384080"/>
          </a:xfrm>
          <a:prstGeom prst="rect">
            <a:avLst/>
          </a:prstGeom>
        </p:spPr>
        <p:txBody>
          <a:bodyPr lIns="0" tIns="0" rIns="0" bIns="0"/>
          <a:lstStyle/>
          <a:p>
            <a:endParaRPr/>
          </a:p>
        </p:txBody>
      </p:sp>
      <p:sp>
        <p:nvSpPr>
          <p:cNvPr id="69" name="PlaceHolder 3"/>
          <p:cNvSpPr>
            <a:spLocks noGrp="1"/>
          </p:cNvSpPr>
          <p:nvPr>
            <p:ph type="body"/>
          </p:nvPr>
        </p:nvSpPr>
        <p:spPr>
          <a:xfrm>
            <a:off x="504000" y="1768680"/>
            <a:ext cx="9072000" cy="4384080"/>
          </a:xfrm>
          <a:prstGeom prst="rect">
            <a:avLst/>
          </a:prstGeom>
        </p:spPr>
        <p:txBody>
          <a:bodyPr lIns="0" tIns="0" rIns="0" bIns="0"/>
          <a:lstStyle/>
          <a:p>
            <a:endParaRPr/>
          </a:p>
        </p:txBody>
      </p:sp>
      <p:pic>
        <p:nvPicPr>
          <p:cNvPr id="70" name="Picture 69"/>
          <p:cNvPicPr/>
          <p:nvPr/>
        </p:nvPicPr>
        <p:blipFill>
          <a:blip r:embed="rId2"/>
          <a:stretch/>
        </p:blipFill>
        <p:spPr>
          <a:xfrm>
            <a:off x="2291760" y="1768680"/>
            <a:ext cx="5496480" cy="4384080"/>
          </a:xfrm>
          <a:prstGeom prst="rect">
            <a:avLst/>
          </a:prstGeom>
          <a:ln>
            <a:noFill/>
          </a:ln>
        </p:spPr>
      </p:pic>
      <p:pic>
        <p:nvPicPr>
          <p:cNvPr id="71" name="Picture 70"/>
          <p:cNvPicPr/>
          <p:nvPr/>
        </p:nvPicPr>
        <p:blipFill>
          <a:blip r:embed="rId2"/>
          <a:stretch/>
        </p:blipFill>
        <p:spPr>
          <a:xfrm>
            <a:off x="2291760" y="1768680"/>
            <a:ext cx="5496480" cy="43840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a:p>
        </p:txBody>
      </p:sp>
      <p:sp>
        <p:nvSpPr>
          <p:cNvPr id="5" name="PlaceHolder 2"/>
          <p:cNvSpPr>
            <a:spLocks noGrp="1"/>
          </p:cNvSpPr>
          <p:nvPr>
            <p:ph type="body"/>
          </p:nvPr>
        </p:nvSpPr>
        <p:spPr>
          <a:xfrm>
            <a:off x="504000" y="1768680"/>
            <a:ext cx="9072000" cy="43840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a:p>
        </p:txBody>
      </p:sp>
      <p:sp>
        <p:nvSpPr>
          <p:cNvPr id="7"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8" name="PlaceHolder 3"/>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1280" cy="585036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13" name="PlaceHolder 3"/>
          <p:cNvSpPr>
            <a:spLocks noGrp="1"/>
          </p:cNvSpPr>
          <p:nvPr>
            <p:ph type="body"/>
          </p:nvPr>
        </p:nvSpPr>
        <p:spPr>
          <a:xfrm>
            <a:off x="504000" y="4058640"/>
            <a:ext cx="4426920" cy="2090880"/>
          </a:xfrm>
          <a:prstGeom prst="rect">
            <a:avLst/>
          </a:prstGeom>
        </p:spPr>
        <p:txBody>
          <a:bodyPr lIns="0" tIns="0" rIns="0" bIns="0"/>
          <a:lstStyle/>
          <a:p>
            <a:endParaRPr/>
          </a:p>
        </p:txBody>
      </p:sp>
      <p:sp>
        <p:nvSpPr>
          <p:cNvPr id="14" name="PlaceHolder 4"/>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17"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18" name="PlaceHolder 4"/>
          <p:cNvSpPr>
            <a:spLocks noGrp="1"/>
          </p:cNvSpPr>
          <p:nvPr>
            <p:ph type="body"/>
          </p:nvPr>
        </p:nvSpPr>
        <p:spPr>
          <a:xfrm>
            <a:off x="5152680" y="4058640"/>
            <a:ext cx="4426920" cy="209088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21"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22" name="PlaceHolder 4"/>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1280" cy="1261800"/>
          </a:xfrm>
          <a:prstGeom prst="rect">
            <a:avLst/>
          </a:prstGeom>
        </p:spPr>
        <p:txBody>
          <a:bodyPr lIns="0" tIns="0" rIns="0" bIns="0" anchor="ctr"/>
          <a:lstStyle/>
          <a:p>
            <a:r>
              <a:rPr lang="en-US">
                <a:latin typeface="Arial"/>
              </a:rPr>
              <a:t>Click to edit the title text format</a:t>
            </a:r>
            <a:endParaRPr/>
          </a:p>
        </p:txBody>
      </p:sp>
      <p:sp>
        <p:nvSpPr>
          <p:cNvPr id="3" name="PlaceHolder 2"/>
          <p:cNvSpPr>
            <a:spLocks noGrp="1"/>
          </p:cNvSpPr>
          <p:nvPr>
            <p:ph type="body"/>
          </p:nvPr>
        </p:nvSpPr>
        <p:spPr>
          <a:xfrm>
            <a:off x="504000" y="1768680"/>
            <a:ext cx="9072000" cy="43840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1280" cy="1261800"/>
          </a:xfrm>
          <a:prstGeom prst="rect">
            <a:avLst/>
          </a:prstGeom>
        </p:spPr>
        <p:txBody>
          <a:bodyPr lIns="0" tIns="0" rIns="0" bIns="0" anchor="ctr"/>
          <a:lstStyle/>
          <a:p>
            <a:r>
              <a:rPr lang="en-US">
                <a:latin typeface="Arial"/>
              </a:rPr>
              <a:t>Click to edit the title text format</a:t>
            </a:r>
            <a:endParaRPr/>
          </a:p>
        </p:txBody>
      </p:sp>
      <p:sp>
        <p:nvSpPr>
          <p:cNvPr id="37" name="PlaceHolder 2"/>
          <p:cNvSpPr>
            <a:spLocks noGrp="1"/>
          </p:cNvSpPr>
          <p:nvPr>
            <p:ph type="body"/>
          </p:nvPr>
        </p:nvSpPr>
        <p:spPr>
          <a:xfrm>
            <a:off x="504000" y="1768680"/>
            <a:ext cx="9072000" cy="43840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9667" y="451534"/>
            <a:ext cx="8673748" cy="2246769"/>
          </a:xfrm>
          <a:prstGeom prst="rect">
            <a:avLst/>
          </a:prstGeom>
          <a:noFill/>
        </p:spPr>
        <p:txBody>
          <a:bodyPr wrap="square" rtlCol="0">
            <a:spAutoFit/>
          </a:bodyPr>
          <a:lstStyle/>
          <a:p>
            <a:r>
              <a:rPr lang="en-US" sz="2800" dirty="0" smtClean="0"/>
              <a:t>With the emergence of new technologies generating large datasets in all domains of research, data analysis and software development is no longer the domain of specialists and is instead widely done by all researchers. </a:t>
            </a:r>
          </a:p>
        </p:txBody>
      </p:sp>
      <p:pic>
        <p:nvPicPr>
          <p:cNvPr id="13" name="Picture 12" descr="people_crop4.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1146"/>
            <a:ext cx="10080625" cy="3324262"/>
          </a:xfrm>
          <a:prstGeom prst="rect">
            <a:avLst/>
          </a:prstGeom>
        </p:spPr>
      </p:pic>
    </p:spTree>
    <p:extLst>
      <p:ext uri="{BB962C8B-B14F-4D97-AF65-F5344CB8AC3E}">
        <p14:creationId xmlns:p14="http://schemas.microsoft.com/office/powerpoint/2010/main" val="2642392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1030109" y="1678816"/>
            <a:ext cx="8071557" cy="166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400" b="1" u="sng" strike="noStrike" dirty="0">
                <a:latin typeface="Arial"/>
              </a:rPr>
              <a:t>Relationships</a:t>
            </a:r>
            <a:endParaRPr dirty="0"/>
          </a:p>
          <a:p>
            <a:pPr marL="342900" indent="-342900">
              <a:lnSpc>
                <a:spcPct val="100000"/>
              </a:lnSpc>
              <a:buSzPct val="45000"/>
              <a:buFont typeface="Arial"/>
              <a:buChar char="•"/>
            </a:pPr>
            <a:r>
              <a:rPr lang="en-US" sz="2400" strike="noStrike" dirty="0">
                <a:latin typeface="Arial"/>
              </a:rPr>
              <a:t>Became a 501(c)3 non-profit in October 2014</a:t>
            </a:r>
            <a:endParaRPr dirty="0"/>
          </a:p>
          <a:p>
            <a:pPr marL="342900" indent="-342900">
              <a:lnSpc>
                <a:spcPct val="100000"/>
              </a:lnSpc>
              <a:buSzPct val="45000"/>
              <a:buFont typeface="Arial"/>
              <a:buChar char="•"/>
            </a:pPr>
            <a:r>
              <a:rPr lang="en-US" sz="2400" strike="noStrike" dirty="0">
                <a:latin typeface="Arial"/>
              </a:rPr>
              <a:t>Partners: Sloan, Mozilla, SSI, LBL, UC Davis, …</a:t>
            </a:r>
            <a:endParaRPr dirty="0"/>
          </a:p>
          <a:p>
            <a:pPr marL="342900" indent="-342900">
              <a:lnSpc>
                <a:spcPct val="100000"/>
              </a:lnSpc>
              <a:buSzPct val="45000"/>
              <a:buFont typeface="Arial"/>
              <a:buChar char="•"/>
            </a:pPr>
            <a:r>
              <a:rPr lang="en-US" sz="2400" strike="noStrike" dirty="0">
                <a:latin typeface="Arial"/>
              </a:rPr>
              <a:t>Actively seeking new ways to reach more people</a:t>
            </a:r>
            <a:endParaRPr dirty="0"/>
          </a:p>
        </p:txBody>
      </p:sp>
      <p:sp>
        <p:nvSpPr>
          <p:cNvPr id="4" name="TextBox 3"/>
          <p:cNvSpPr txBox="1"/>
          <p:nvPr/>
        </p:nvSpPr>
        <p:spPr>
          <a:xfrm>
            <a:off x="1030110" y="536197"/>
            <a:ext cx="5174514" cy="523220"/>
          </a:xfrm>
          <a:prstGeom prst="rect">
            <a:avLst/>
          </a:prstGeom>
          <a:noFill/>
        </p:spPr>
        <p:txBody>
          <a:bodyPr wrap="none" rtlCol="0">
            <a:spAutoFit/>
          </a:bodyPr>
          <a:lstStyle/>
          <a:p>
            <a:r>
              <a:rPr lang="en-US" sz="2800" dirty="0" smtClean="0"/>
              <a:t>Software Carpentry Foundation</a:t>
            </a:r>
            <a:endParaRPr lang="en-US" sz="2800" dirty="0"/>
          </a:p>
        </p:txBody>
      </p:sp>
      <p:sp>
        <p:nvSpPr>
          <p:cNvPr id="5" name="TextBox 4"/>
          <p:cNvSpPr txBox="1"/>
          <p:nvPr/>
        </p:nvSpPr>
        <p:spPr>
          <a:xfrm>
            <a:off x="1030113" y="3903521"/>
            <a:ext cx="8579556" cy="1938992"/>
          </a:xfrm>
          <a:prstGeom prst="rect">
            <a:avLst/>
          </a:prstGeom>
          <a:noFill/>
        </p:spPr>
        <p:txBody>
          <a:bodyPr wrap="square" rtlCol="0">
            <a:spAutoFit/>
          </a:bodyPr>
          <a:lstStyle/>
          <a:p>
            <a:r>
              <a:rPr lang="en-US" sz="2400" b="1" u="sng" dirty="0" smtClean="0"/>
              <a:t>Train the Trainers</a:t>
            </a:r>
          </a:p>
          <a:p>
            <a:pPr marL="342900" indent="-342900">
              <a:buFont typeface="Arial"/>
              <a:buChar char="•"/>
            </a:pPr>
            <a:r>
              <a:rPr lang="en-US" sz="2400" dirty="0" smtClean="0"/>
              <a:t>Scaling workshops by training more trainers</a:t>
            </a:r>
          </a:p>
          <a:p>
            <a:pPr marL="342900" indent="-342900">
              <a:buFont typeface="Arial"/>
              <a:buChar char="•"/>
            </a:pPr>
            <a:r>
              <a:rPr lang="en-US" sz="2400" dirty="0" smtClean="0"/>
              <a:t>Online course for 135 people starting in January</a:t>
            </a:r>
          </a:p>
          <a:p>
            <a:pPr marL="342900" indent="-342900">
              <a:buFont typeface="Arial"/>
              <a:buChar char="•"/>
            </a:pPr>
            <a:r>
              <a:rPr lang="en-US" sz="2400" dirty="0" smtClean="0"/>
              <a:t>At least three in person train-the-trainers planned with Partners and Affiliates in the US, UK and Australia</a:t>
            </a:r>
          </a:p>
        </p:txBody>
      </p:sp>
      <p:pic>
        <p:nvPicPr>
          <p:cNvPr id="9" name="Picture 8"/>
          <p:cNvPicPr/>
          <p:nvPr/>
        </p:nvPicPr>
        <p:blipFill>
          <a:blip r:embed="rId2"/>
          <a:stretch/>
        </p:blipFill>
        <p:spPr>
          <a:xfrm>
            <a:off x="7032978" y="305009"/>
            <a:ext cx="2367408" cy="1180774"/>
          </a:xfrm>
          <a:prstGeom prst="rect">
            <a:avLst/>
          </a:prstGeom>
          <a:ln>
            <a:noFill/>
          </a:ln>
        </p:spPr>
      </p:pic>
    </p:spTree>
    <p:extLst>
      <p:ext uri="{BB962C8B-B14F-4D97-AF65-F5344CB8AC3E}">
        <p14:creationId xmlns:p14="http://schemas.microsoft.com/office/powerpoint/2010/main" val="2599182132"/>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11665" y="3895561"/>
            <a:ext cx="9591858" cy="3399832"/>
            <a:chOff x="319084" y="3013245"/>
            <a:chExt cx="9591858" cy="3399832"/>
          </a:xfrm>
        </p:grpSpPr>
        <p:pic>
          <p:nvPicPr>
            <p:cNvPr id="5" name="Picture 4"/>
            <p:cNvPicPr>
              <a:picLocks noChangeAspect="1"/>
            </p:cNvPicPr>
            <p:nvPr/>
          </p:nvPicPr>
          <p:blipFill>
            <a:blip r:embed="rId3"/>
            <a:stretch>
              <a:fillRect/>
            </a:stretch>
          </p:blipFill>
          <p:spPr>
            <a:xfrm>
              <a:off x="319084" y="3649377"/>
              <a:ext cx="9543402" cy="2763700"/>
            </a:xfrm>
            <a:prstGeom prst="rect">
              <a:avLst/>
            </a:prstGeom>
          </p:spPr>
        </p:pic>
        <p:sp>
          <p:nvSpPr>
            <p:cNvPr id="6" name="TextBox 5"/>
            <p:cNvSpPr txBox="1"/>
            <p:nvPr/>
          </p:nvSpPr>
          <p:spPr>
            <a:xfrm>
              <a:off x="1428415" y="3019056"/>
              <a:ext cx="3403496" cy="369332"/>
            </a:xfrm>
            <a:prstGeom prst="rect">
              <a:avLst/>
            </a:prstGeom>
            <a:noFill/>
          </p:spPr>
          <p:txBody>
            <a:bodyPr wrap="none" rtlCol="0">
              <a:spAutoFit/>
            </a:bodyPr>
            <a:lstStyle/>
            <a:p>
              <a:r>
                <a:rPr lang="en-US" dirty="0" smtClean="0"/>
                <a:t>Biggest Bioinformatics Difficulty</a:t>
              </a:r>
              <a:endParaRPr lang="en-US" dirty="0"/>
            </a:p>
          </p:txBody>
        </p:sp>
        <p:sp>
          <p:nvSpPr>
            <p:cNvPr id="7" name="TextBox 6"/>
            <p:cNvSpPr txBox="1"/>
            <p:nvPr/>
          </p:nvSpPr>
          <p:spPr>
            <a:xfrm>
              <a:off x="5821927" y="3013245"/>
              <a:ext cx="4089015" cy="369332"/>
            </a:xfrm>
            <a:prstGeom prst="rect">
              <a:avLst/>
            </a:prstGeom>
            <a:noFill/>
          </p:spPr>
          <p:txBody>
            <a:bodyPr wrap="square" rtlCol="0">
              <a:spAutoFit/>
            </a:bodyPr>
            <a:lstStyle/>
            <a:p>
              <a:r>
                <a:rPr lang="en-US" dirty="0" smtClean="0"/>
                <a:t>Most useful thing BRAEMBL could do</a:t>
              </a:r>
              <a:endParaRPr lang="en-US" dirty="0"/>
            </a:p>
          </p:txBody>
        </p:sp>
      </p:grpSp>
      <p:sp>
        <p:nvSpPr>
          <p:cNvPr id="8" name="TextBox 7"/>
          <p:cNvSpPr txBox="1"/>
          <p:nvPr/>
        </p:nvSpPr>
        <p:spPr>
          <a:xfrm>
            <a:off x="724908" y="2903068"/>
            <a:ext cx="7408999" cy="738664"/>
          </a:xfrm>
          <a:prstGeom prst="rect">
            <a:avLst/>
          </a:prstGeom>
          <a:noFill/>
        </p:spPr>
        <p:txBody>
          <a:bodyPr wrap="none" rtlCol="0">
            <a:spAutoFit/>
          </a:bodyPr>
          <a:lstStyle/>
          <a:p>
            <a:r>
              <a:rPr lang="en-US" sz="2400" dirty="0" smtClean="0"/>
              <a:t>Survey by </a:t>
            </a:r>
            <a:r>
              <a:rPr lang="en-US" sz="2400" dirty="0"/>
              <a:t>Bioinformatics Resource Australia – </a:t>
            </a:r>
            <a:r>
              <a:rPr lang="en-US" sz="2400" dirty="0" smtClean="0"/>
              <a:t>EMBL</a:t>
            </a:r>
          </a:p>
          <a:p>
            <a:r>
              <a:rPr lang="en-US" dirty="0" smtClean="0"/>
              <a:t>http://</a:t>
            </a:r>
            <a:r>
              <a:rPr lang="en-US" dirty="0" err="1" smtClean="0"/>
              <a:t>braembl.org.au</a:t>
            </a:r>
            <a:r>
              <a:rPr lang="en-US" dirty="0" smtClean="0"/>
              <a:t>/news/braembl-community-survey-report-2013</a:t>
            </a:r>
            <a:endParaRPr lang="en-US" dirty="0"/>
          </a:p>
        </p:txBody>
      </p:sp>
      <p:sp>
        <p:nvSpPr>
          <p:cNvPr id="9" name="TextBox 8"/>
          <p:cNvSpPr txBox="1"/>
          <p:nvPr/>
        </p:nvSpPr>
        <p:spPr>
          <a:xfrm>
            <a:off x="211665" y="197552"/>
            <a:ext cx="9694335" cy="2308324"/>
          </a:xfrm>
          <a:prstGeom prst="rect">
            <a:avLst/>
          </a:prstGeom>
          <a:noFill/>
        </p:spPr>
        <p:txBody>
          <a:bodyPr wrap="square" rtlCol="0">
            <a:spAutoFit/>
          </a:bodyPr>
          <a:lstStyle/>
          <a:p>
            <a:r>
              <a:rPr lang="en-US" sz="2400" dirty="0" smtClean="0"/>
              <a:t>Researchers view the major limiting factor in research progress as a lack of expertise in how to handle and analyze data and develop software effectively and efficiently.</a:t>
            </a:r>
          </a:p>
          <a:p>
            <a:endParaRPr lang="en-US" sz="2400" dirty="0"/>
          </a:p>
          <a:p>
            <a:r>
              <a:rPr lang="en-US" sz="2400" dirty="0" smtClean="0"/>
              <a:t>This can only be addressed through high quality, widely available training and is the resource most highly desired by researchers. </a:t>
            </a:r>
            <a:endParaRPr lang="en-US" sz="2400" dirty="0"/>
          </a:p>
        </p:txBody>
      </p:sp>
    </p:spTree>
    <p:extLst>
      <p:ext uri="{BB962C8B-B14F-4D97-AF65-F5344CB8AC3E}">
        <p14:creationId xmlns:p14="http://schemas.microsoft.com/office/powerpoint/2010/main" val="3176343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71"/>
          <p:cNvPicPr/>
          <p:nvPr/>
        </p:nvPicPr>
        <p:blipFill>
          <a:blip r:embed="rId2"/>
          <a:stretch/>
        </p:blipFill>
        <p:spPr>
          <a:xfrm>
            <a:off x="548640" y="787040"/>
            <a:ext cx="4177800" cy="1675800"/>
          </a:xfrm>
          <a:prstGeom prst="rect">
            <a:avLst/>
          </a:prstGeom>
          <a:ln>
            <a:noFill/>
          </a:ln>
        </p:spPr>
      </p:pic>
      <p:sp>
        <p:nvSpPr>
          <p:cNvPr id="73" name="CustomShape 1"/>
          <p:cNvSpPr/>
          <p:nvPr/>
        </p:nvSpPr>
        <p:spPr>
          <a:xfrm>
            <a:off x="5017680" y="952280"/>
            <a:ext cx="4569480" cy="144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2400" i="1" strike="noStrike" dirty="0">
                <a:latin typeface="Arial"/>
              </a:rPr>
              <a:t>We teach basic lab skills</a:t>
            </a:r>
            <a:endParaRPr dirty="0"/>
          </a:p>
          <a:p>
            <a:pPr algn="r">
              <a:lnSpc>
                <a:spcPct val="100000"/>
              </a:lnSpc>
            </a:pPr>
            <a:r>
              <a:rPr lang="en-US" sz="2400" i="1" strike="noStrike" dirty="0">
                <a:latin typeface="Arial"/>
              </a:rPr>
              <a:t>for scientific computing</a:t>
            </a:r>
            <a:endParaRPr dirty="0"/>
          </a:p>
          <a:p>
            <a:pPr algn="r">
              <a:lnSpc>
                <a:spcPct val="100000"/>
              </a:lnSpc>
            </a:pPr>
            <a:r>
              <a:rPr lang="en-US" sz="2400" i="1" strike="noStrike" dirty="0">
                <a:latin typeface="Arial"/>
              </a:rPr>
              <a:t>so that researchers can do more</a:t>
            </a:r>
            <a:endParaRPr dirty="0"/>
          </a:p>
          <a:p>
            <a:pPr algn="r">
              <a:lnSpc>
                <a:spcPct val="100000"/>
              </a:lnSpc>
            </a:pPr>
            <a:r>
              <a:rPr lang="en-US" sz="2400" i="1" strike="noStrike" dirty="0">
                <a:latin typeface="Arial"/>
              </a:rPr>
              <a:t>in less time and with less pain.</a:t>
            </a:r>
            <a:endParaRPr dirty="0"/>
          </a:p>
        </p:txBody>
      </p:sp>
      <p:sp>
        <p:nvSpPr>
          <p:cNvPr id="2" name="TextBox 1"/>
          <p:cNvSpPr txBox="1"/>
          <p:nvPr/>
        </p:nvSpPr>
        <p:spPr>
          <a:xfrm>
            <a:off x="548641" y="3767476"/>
            <a:ext cx="5392138" cy="1938992"/>
          </a:xfrm>
          <a:prstGeom prst="rect">
            <a:avLst/>
          </a:prstGeom>
          <a:noFill/>
        </p:spPr>
        <p:txBody>
          <a:bodyPr wrap="square" rtlCol="0">
            <a:spAutoFit/>
          </a:bodyPr>
          <a:lstStyle/>
          <a:p>
            <a:r>
              <a:rPr lang="en-US" sz="2400" i="1" dirty="0" smtClean="0"/>
              <a:t>Teach </a:t>
            </a:r>
            <a:r>
              <a:rPr lang="en-US" sz="2400" i="1" dirty="0"/>
              <a:t>basic concepts, skills and tools for working more effectively with data</a:t>
            </a:r>
            <a:r>
              <a:rPr lang="en-US" sz="2400" i="1" dirty="0" smtClean="0"/>
              <a:t>. Workshops are designed for people with little to no prior computational experience. </a:t>
            </a:r>
            <a:endParaRPr lang="en-US" sz="2400" i="1" dirty="0"/>
          </a:p>
        </p:txBody>
      </p:sp>
      <p:pic>
        <p:nvPicPr>
          <p:cNvPr id="3" name="Picture 2" descr="DC1_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0877" y="3767476"/>
            <a:ext cx="2675181" cy="1678984"/>
          </a:xfrm>
          <a:prstGeom prst="rect">
            <a:avLst/>
          </a:prstGeom>
        </p:spPr>
      </p:pic>
    </p:spTree>
    <p:extLst>
      <p:ext uri="{BB962C8B-B14F-4D97-AF65-F5344CB8AC3E}">
        <p14:creationId xmlns:p14="http://schemas.microsoft.com/office/powerpoint/2010/main" val="2376533155"/>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45977" y="1828685"/>
            <a:ext cx="4354270" cy="3265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itle 1"/>
          <p:cNvSpPr>
            <a:spLocks noGrp="1"/>
          </p:cNvSpPr>
          <p:nvPr>
            <p:ph type="title"/>
          </p:nvPr>
        </p:nvSpPr>
        <p:spPr>
          <a:xfrm>
            <a:off x="406025" y="325230"/>
            <a:ext cx="7532467" cy="1209199"/>
          </a:xfrm>
        </p:spPr>
        <p:txBody>
          <a:bodyPr/>
          <a:lstStyle/>
          <a:p>
            <a:pPr algn="l"/>
            <a:r>
              <a:rPr lang="en-US" sz="2800" dirty="0" smtClean="0">
                <a:latin typeface="+mj-lt"/>
              </a:rPr>
              <a:t>Workshops to increase data literacy and use of software development best practices</a:t>
            </a:r>
            <a:endParaRPr lang="en-US" sz="2800" dirty="0">
              <a:latin typeface="+mj-lt"/>
            </a:endParaRPr>
          </a:p>
        </p:txBody>
      </p:sp>
      <p:sp>
        <p:nvSpPr>
          <p:cNvPr id="17413" name="Rectangle 7"/>
          <p:cNvSpPr>
            <a:spLocks noChangeArrowheads="1"/>
          </p:cNvSpPr>
          <p:nvPr/>
        </p:nvSpPr>
        <p:spPr bwMode="auto">
          <a:xfrm>
            <a:off x="406025" y="2062913"/>
            <a:ext cx="5110317" cy="2840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p>
            <a:pPr indent="395478">
              <a:lnSpc>
                <a:spcPct val="150000"/>
              </a:lnSpc>
              <a:buSzPct val="100000"/>
              <a:buFont typeface="Arial" charset="0"/>
              <a:buChar char="•"/>
            </a:pPr>
            <a:r>
              <a:rPr lang="en-US" sz="2400" dirty="0">
                <a:latin typeface="+mj-lt"/>
              </a:rPr>
              <a:t>2 days </a:t>
            </a:r>
          </a:p>
          <a:p>
            <a:pPr indent="395478">
              <a:lnSpc>
                <a:spcPct val="150000"/>
              </a:lnSpc>
              <a:buSzPct val="100000"/>
              <a:buFont typeface="Arial" charset="0"/>
              <a:buChar char="•"/>
            </a:pPr>
            <a:r>
              <a:rPr lang="en-US" sz="2400" dirty="0">
                <a:latin typeface="+mj-lt"/>
              </a:rPr>
              <a:t>Hands-on</a:t>
            </a:r>
          </a:p>
          <a:p>
            <a:pPr indent="395478">
              <a:lnSpc>
                <a:spcPct val="150000"/>
              </a:lnSpc>
              <a:buSzPct val="100000"/>
              <a:buFont typeface="Arial" charset="0"/>
              <a:buChar char="•"/>
            </a:pPr>
            <a:r>
              <a:rPr lang="en-US" sz="2400" dirty="0">
                <a:latin typeface="+mj-lt"/>
              </a:rPr>
              <a:t>Qualified instructors</a:t>
            </a:r>
          </a:p>
          <a:p>
            <a:pPr indent="395478">
              <a:lnSpc>
                <a:spcPct val="150000"/>
              </a:lnSpc>
              <a:buSzPct val="100000"/>
              <a:buFont typeface="Arial" charset="0"/>
              <a:buChar char="•"/>
            </a:pPr>
            <a:r>
              <a:rPr lang="en-US" sz="2400" dirty="0">
                <a:latin typeface="+mj-lt"/>
              </a:rPr>
              <a:t>Helpers</a:t>
            </a:r>
          </a:p>
          <a:p>
            <a:pPr indent="395478">
              <a:lnSpc>
                <a:spcPct val="150000"/>
              </a:lnSpc>
              <a:buSzPct val="100000"/>
              <a:buFont typeface="Arial" charset="0"/>
              <a:buChar char="•"/>
            </a:pPr>
            <a:r>
              <a:rPr lang="en-US" sz="2400" dirty="0">
                <a:latin typeface="+mj-lt"/>
              </a:rPr>
              <a:t>Post-it notes! </a:t>
            </a:r>
          </a:p>
        </p:txBody>
      </p:sp>
    </p:spTree>
    <p:extLst>
      <p:ext uri="{BB962C8B-B14F-4D97-AF65-F5344CB8AC3E}">
        <p14:creationId xmlns:p14="http://schemas.microsoft.com/office/powerpoint/2010/main" val="200694107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758903" y="0"/>
            <a:ext cx="7532467" cy="1209199"/>
          </a:xfrm>
        </p:spPr>
        <p:txBody>
          <a:bodyPr/>
          <a:lstStyle/>
          <a:p>
            <a:pPr algn="l"/>
            <a:r>
              <a:rPr lang="en-US" sz="2800" dirty="0">
                <a:latin typeface="+mj-lt"/>
              </a:rPr>
              <a:t>Target </a:t>
            </a:r>
            <a:r>
              <a:rPr lang="en-US" sz="2800" dirty="0" smtClean="0">
                <a:latin typeface="+mj-lt"/>
              </a:rPr>
              <a:t>audiences</a:t>
            </a:r>
            <a:endParaRPr lang="en-US" sz="2800" dirty="0">
              <a:latin typeface="+mj-lt"/>
            </a:endParaRPr>
          </a:p>
        </p:txBody>
      </p:sp>
      <p:sp>
        <p:nvSpPr>
          <p:cNvPr id="4" name="Isosceles Triangle 3"/>
          <p:cNvSpPr/>
          <p:nvPr/>
        </p:nvSpPr>
        <p:spPr>
          <a:xfrm>
            <a:off x="1442089" y="1441938"/>
            <a:ext cx="7532467" cy="5613759"/>
          </a:xfrm>
          <a:prstGeom prst="triangle">
            <a:avLst/>
          </a:prstGeom>
          <a:gradFill flip="none" rotWithShape="1">
            <a:gsLst>
              <a:gs pos="0">
                <a:schemeClr val="bg1">
                  <a:lumMod val="65000"/>
                  <a:alpha val="80000"/>
                </a:schemeClr>
              </a:gs>
              <a:gs pos="100000">
                <a:srgbClr val="FFFFFF"/>
              </a:gs>
            </a:gsLst>
            <a:lin ang="17700000" scaled="0"/>
            <a:tileRect/>
          </a:gradFill>
        </p:spPr>
        <p:style>
          <a:lnRef idx="1">
            <a:schemeClr val="accent1"/>
          </a:lnRef>
          <a:fillRef idx="3">
            <a:schemeClr val="accent1"/>
          </a:fillRef>
          <a:effectRef idx="2">
            <a:schemeClr val="accent1"/>
          </a:effectRef>
          <a:fontRef idx="minor">
            <a:schemeClr val="lt1"/>
          </a:fontRef>
        </p:style>
        <p:txBody>
          <a:bodyPr lIns="100794" tIns="50397" rIns="100794" bIns="50397" anchor="ctr"/>
          <a:lstStyle/>
          <a:p>
            <a:pPr algn="ctr"/>
            <a:endParaRPr lang="en-US" sz="1600">
              <a:solidFill>
                <a:srgbClr val="FFFFFF"/>
              </a:solidFill>
              <a:latin typeface="+mj-lt"/>
              <a:ea typeface="ＭＳ Ｐゴシック" charset="0"/>
              <a:cs typeface="ＭＳ Ｐゴシック" charset="0"/>
            </a:endParaRPr>
          </a:p>
        </p:txBody>
      </p:sp>
      <p:sp>
        <p:nvSpPr>
          <p:cNvPr id="16390" name="TextBox 7"/>
          <p:cNvSpPr txBox="1">
            <a:spLocks noChangeArrowheads="1"/>
          </p:cNvSpPr>
          <p:nvPr/>
        </p:nvSpPr>
        <p:spPr bwMode="auto">
          <a:xfrm>
            <a:off x="3291955" y="6345228"/>
            <a:ext cx="5390334" cy="594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1600" dirty="0">
                <a:latin typeface="+mj-lt"/>
              </a:rPr>
              <a:t>Data + spreadsheets + some </a:t>
            </a:r>
            <a:r>
              <a:rPr lang="en-US" sz="1600" dirty="0" smtClean="0">
                <a:latin typeface="+mj-lt"/>
              </a:rPr>
              <a:t>statistics</a:t>
            </a:r>
            <a:endParaRPr lang="en-US" sz="1600" dirty="0">
              <a:latin typeface="+mj-lt"/>
            </a:endParaRPr>
          </a:p>
          <a:p>
            <a:endParaRPr lang="en-US" sz="1600" dirty="0">
              <a:latin typeface="+mj-lt"/>
            </a:endParaRPr>
          </a:p>
        </p:txBody>
      </p:sp>
      <p:sp>
        <p:nvSpPr>
          <p:cNvPr id="16391" name="TextBox 8"/>
          <p:cNvSpPr txBox="1">
            <a:spLocks noChangeArrowheads="1"/>
          </p:cNvSpPr>
          <p:nvPr/>
        </p:nvSpPr>
        <p:spPr bwMode="auto">
          <a:xfrm>
            <a:off x="2632163" y="5209527"/>
            <a:ext cx="5180321" cy="84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en-US" sz="1600">
                <a:latin typeface="+mj-lt"/>
              </a:rPr>
              <a:t>Some knowledge of scripting, using workflow tools, command line  </a:t>
            </a:r>
          </a:p>
          <a:p>
            <a:endParaRPr lang="en-US" sz="1600">
              <a:latin typeface="+mj-lt"/>
            </a:endParaRPr>
          </a:p>
        </p:txBody>
      </p:sp>
      <p:cxnSp>
        <p:nvCxnSpPr>
          <p:cNvPr id="11" name="Straight Connector 10"/>
          <p:cNvCxnSpPr/>
          <p:nvPr/>
        </p:nvCxnSpPr>
        <p:spPr>
          <a:xfrm>
            <a:off x="2306643" y="6173735"/>
            <a:ext cx="5824361" cy="175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3108192" y="4954038"/>
            <a:ext cx="4186260" cy="1749"/>
          </a:xfrm>
          <a:prstGeom prst="line">
            <a:avLst/>
          </a:prstGeom>
        </p:spPr>
        <p:style>
          <a:lnRef idx="2">
            <a:schemeClr val="accent1"/>
          </a:lnRef>
          <a:fillRef idx="0">
            <a:schemeClr val="accent1"/>
          </a:fillRef>
          <a:effectRef idx="1">
            <a:schemeClr val="accent1"/>
          </a:effectRef>
          <a:fontRef idx="minor">
            <a:schemeClr val="tx1"/>
          </a:fontRef>
        </p:style>
      </p:cxnSp>
      <p:sp>
        <p:nvSpPr>
          <p:cNvPr id="16394" name="TextBox 16"/>
          <p:cNvSpPr txBox="1">
            <a:spLocks noChangeArrowheads="1"/>
          </p:cNvSpPr>
          <p:nvPr/>
        </p:nvSpPr>
        <p:spPr bwMode="auto">
          <a:xfrm>
            <a:off x="3374209" y="3431737"/>
            <a:ext cx="3850239" cy="1332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en-US" sz="1600" dirty="0">
                <a:latin typeface="+mj-lt"/>
              </a:rPr>
              <a:t>Good knowledge of programming (R, Python or other), structured data, metadata, proficiency in building workflows and automating tasks</a:t>
            </a:r>
          </a:p>
          <a:p>
            <a:endParaRPr lang="en-US" sz="1600" dirty="0">
              <a:latin typeface="+mj-lt"/>
            </a:endParaRPr>
          </a:p>
        </p:txBody>
      </p:sp>
      <p:sp>
        <p:nvSpPr>
          <p:cNvPr id="16395" name="TextBox 17"/>
          <p:cNvSpPr txBox="1">
            <a:spLocks noChangeArrowheads="1"/>
          </p:cNvSpPr>
          <p:nvPr/>
        </p:nvSpPr>
        <p:spPr bwMode="auto">
          <a:xfrm>
            <a:off x="295769" y="1721926"/>
            <a:ext cx="2996186" cy="4167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spcBef>
                <a:spcPts val="1323"/>
              </a:spcBef>
            </a:pPr>
            <a:r>
              <a:rPr lang="en-US" sz="1600" b="1" dirty="0">
                <a:latin typeface="+mj-lt"/>
              </a:rPr>
              <a:t>Multiple disciplines</a:t>
            </a:r>
          </a:p>
          <a:p>
            <a:pPr algn="ctr">
              <a:spcBef>
                <a:spcPts val="1323"/>
              </a:spcBef>
            </a:pPr>
            <a:r>
              <a:rPr lang="en-US" sz="1600" dirty="0">
                <a:latin typeface="+mj-lt"/>
              </a:rPr>
              <a:t>bioinformatics</a:t>
            </a:r>
          </a:p>
          <a:p>
            <a:pPr algn="ctr">
              <a:spcBef>
                <a:spcPts val="1323"/>
              </a:spcBef>
            </a:pPr>
            <a:r>
              <a:rPr lang="en-US" sz="1600" dirty="0">
                <a:latin typeface="+mj-lt"/>
              </a:rPr>
              <a:t>ecology</a:t>
            </a:r>
          </a:p>
          <a:p>
            <a:pPr algn="ctr">
              <a:spcBef>
                <a:spcPts val="1323"/>
              </a:spcBef>
            </a:pPr>
            <a:r>
              <a:rPr lang="en-US" sz="1600" dirty="0">
                <a:latin typeface="+mj-lt"/>
              </a:rPr>
              <a:t>genomics</a:t>
            </a:r>
          </a:p>
          <a:p>
            <a:pPr algn="ctr">
              <a:spcBef>
                <a:spcPts val="1323"/>
              </a:spcBef>
            </a:pPr>
            <a:r>
              <a:rPr lang="en-US" sz="1600" dirty="0">
                <a:latin typeface="+mj-lt"/>
              </a:rPr>
              <a:t>sociology</a:t>
            </a:r>
          </a:p>
          <a:p>
            <a:pPr algn="ctr">
              <a:spcBef>
                <a:spcPts val="1323"/>
              </a:spcBef>
            </a:pPr>
            <a:r>
              <a:rPr lang="en-US" sz="1600" dirty="0">
                <a:latin typeface="+mj-lt"/>
              </a:rPr>
              <a:t>digital humanities</a:t>
            </a:r>
          </a:p>
          <a:p>
            <a:pPr algn="ctr">
              <a:spcBef>
                <a:spcPts val="1323"/>
              </a:spcBef>
            </a:pPr>
            <a:r>
              <a:rPr lang="en-US" sz="1600" dirty="0">
                <a:latin typeface="+mj-lt"/>
              </a:rPr>
              <a:t>neuroscience</a:t>
            </a:r>
          </a:p>
          <a:p>
            <a:pPr algn="ctr">
              <a:spcBef>
                <a:spcPts val="1323"/>
              </a:spcBef>
            </a:pPr>
            <a:r>
              <a:rPr lang="en-US" sz="1600" dirty="0">
                <a:latin typeface="+mj-lt"/>
              </a:rPr>
              <a:t>geosciences</a:t>
            </a:r>
          </a:p>
          <a:p>
            <a:pPr algn="ctr">
              <a:spcBef>
                <a:spcPts val="1323"/>
              </a:spcBef>
            </a:pPr>
            <a:r>
              <a:rPr lang="en-US" sz="1600" dirty="0">
                <a:latin typeface="+mj-lt"/>
              </a:rPr>
              <a:t>….</a:t>
            </a:r>
          </a:p>
          <a:p>
            <a:pPr algn="ctr"/>
            <a:endParaRPr lang="en-US" sz="1600" dirty="0">
              <a:latin typeface="+mj-lt"/>
            </a:endParaRPr>
          </a:p>
          <a:p>
            <a:endParaRPr lang="en-US" sz="1600" dirty="0">
              <a:latin typeface="+mj-lt"/>
            </a:endParaRPr>
          </a:p>
        </p:txBody>
      </p:sp>
      <p:sp>
        <p:nvSpPr>
          <p:cNvPr id="16396" name="TextBox 18"/>
          <p:cNvSpPr txBox="1">
            <a:spLocks noChangeArrowheads="1"/>
          </p:cNvSpPr>
          <p:nvPr/>
        </p:nvSpPr>
        <p:spPr bwMode="auto">
          <a:xfrm>
            <a:off x="7056668" y="237535"/>
            <a:ext cx="2469403" cy="316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spcBef>
                <a:spcPts val="1323"/>
              </a:spcBef>
            </a:pPr>
            <a:r>
              <a:rPr lang="en-US" sz="1600" b="1" dirty="0">
                <a:latin typeface="+mj-lt"/>
              </a:rPr>
              <a:t>Different levels of career</a:t>
            </a:r>
          </a:p>
          <a:p>
            <a:pPr algn="ctr">
              <a:spcBef>
                <a:spcPts val="1323"/>
              </a:spcBef>
            </a:pPr>
            <a:r>
              <a:rPr lang="en-US" sz="1600" dirty="0">
                <a:latin typeface="+mj-lt"/>
              </a:rPr>
              <a:t>PhD students</a:t>
            </a:r>
          </a:p>
          <a:p>
            <a:pPr algn="ctr">
              <a:spcBef>
                <a:spcPts val="1323"/>
              </a:spcBef>
            </a:pPr>
            <a:r>
              <a:rPr lang="en-US" sz="1600" dirty="0">
                <a:latin typeface="+mj-lt"/>
              </a:rPr>
              <a:t>postdoctoral researchers</a:t>
            </a:r>
          </a:p>
          <a:p>
            <a:pPr algn="ctr">
              <a:spcBef>
                <a:spcPts val="1323"/>
              </a:spcBef>
            </a:pPr>
            <a:r>
              <a:rPr lang="en-US" sz="1600" dirty="0">
                <a:latin typeface="+mj-lt"/>
              </a:rPr>
              <a:t>research assistants</a:t>
            </a:r>
          </a:p>
          <a:p>
            <a:pPr algn="ctr">
              <a:spcBef>
                <a:spcPts val="1323"/>
              </a:spcBef>
            </a:pPr>
            <a:r>
              <a:rPr lang="en-US" sz="1600" dirty="0">
                <a:latin typeface="+mj-lt"/>
              </a:rPr>
              <a:t>researchers in industry</a:t>
            </a:r>
          </a:p>
          <a:p>
            <a:pPr algn="ctr">
              <a:spcBef>
                <a:spcPts val="1323"/>
              </a:spcBef>
            </a:pPr>
            <a:r>
              <a:rPr lang="en-US" sz="1600" dirty="0">
                <a:latin typeface="+mj-lt"/>
              </a:rPr>
              <a:t>….</a:t>
            </a:r>
          </a:p>
          <a:p>
            <a:pPr algn="ctr"/>
            <a:endParaRPr lang="en-US" sz="1600" dirty="0">
              <a:latin typeface="+mj-lt"/>
            </a:endParaRPr>
          </a:p>
          <a:p>
            <a:endParaRPr lang="en-US" sz="1600" dirty="0">
              <a:latin typeface="+mj-lt"/>
            </a:endParaRPr>
          </a:p>
        </p:txBody>
      </p:sp>
      <p:sp>
        <p:nvSpPr>
          <p:cNvPr id="16397" name="TextBox 19"/>
          <p:cNvSpPr txBox="1">
            <a:spLocks noChangeArrowheads="1"/>
          </p:cNvSpPr>
          <p:nvPr/>
        </p:nvSpPr>
        <p:spPr bwMode="auto">
          <a:xfrm>
            <a:off x="3682228" y="1391191"/>
            <a:ext cx="2996186" cy="594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en-US" sz="1600" b="1">
                <a:latin typeface="+mj-lt"/>
              </a:rPr>
              <a:t>SKILLS</a:t>
            </a:r>
          </a:p>
          <a:p>
            <a:endParaRPr lang="en-US" sz="1600">
              <a:latin typeface="+mj-lt"/>
            </a:endParaRPr>
          </a:p>
        </p:txBody>
      </p:sp>
      <p:sp>
        <p:nvSpPr>
          <p:cNvPr id="16398" name="TextBox 20"/>
          <p:cNvSpPr txBox="1">
            <a:spLocks noChangeArrowheads="1"/>
          </p:cNvSpPr>
          <p:nvPr/>
        </p:nvSpPr>
        <p:spPr bwMode="auto">
          <a:xfrm>
            <a:off x="3682228" y="2036912"/>
            <a:ext cx="2996186" cy="1332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en-US" sz="1600">
                <a:latin typeface="+mj-lt"/>
              </a:rPr>
              <a:t>Full </a:t>
            </a:r>
          </a:p>
          <a:p>
            <a:pPr algn="ctr"/>
            <a:r>
              <a:rPr lang="en-US" sz="1600">
                <a:latin typeface="+mj-lt"/>
              </a:rPr>
              <a:t>computational </a:t>
            </a:r>
          </a:p>
          <a:p>
            <a:pPr algn="ctr"/>
            <a:r>
              <a:rPr lang="en-US" sz="1600">
                <a:latin typeface="+mj-lt"/>
              </a:rPr>
              <a:t>lab </a:t>
            </a:r>
          </a:p>
          <a:p>
            <a:pPr algn="ctr"/>
            <a:r>
              <a:rPr lang="en-US" sz="1600">
                <a:latin typeface="+mj-lt"/>
              </a:rPr>
              <a:t>skillset</a:t>
            </a:r>
          </a:p>
          <a:p>
            <a:endParaRPr lang="en-US" sz="1600">
              <a:latin typeface="+mj-lt"/>
            </a:endParaRPr>
          </a:p>
        </p:txBody>
      </p:sp>
      <p:cxnSp>
        <p:nvCxnSpPr>
          <p:cNvPr id="22" name="Straight Connector 21"/>
          <p:cNvCxnSpPr/>
          <p:nvPr/>
        </p:nvCxnSpPr>
        <p:spPr>
          <a:xfrm flipV="1">
            <a:off x="4116255" y="3359856"/>
            <a:ext cx="2170135" cy="175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641888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758903" y="0"/>
            <a:ext cx="7532467" cy="1209199"/>
          </a:xfrm>
        </p:spPr>
        <p:txBody>
          <a:bodyPr/>
          <a:lstStyle/>
          <a:p>
            <a:pPr algn="l"/>
            <a:r>
              <a:rPr lang="en-US" sz="2800" dirty="0">
                <a:latin typeface="+mj-lt"/>
              </a:rPr>
              <a:t>Target </a:t>
            </a:r>
            <a:r>
              <a:rPr lang="en-US" sz="2800" dirty="0" smtClean="0">
                <a:latin typeface="+mj-lt"/>
              </a:rPr>
              <a:t>audiences</a:t>
            </a:r>
            <a:endParaRPr lang="en-US" sz="2800" dirty="0">
              <a:latin typeface="+mj-lt"/>
            </a:endParaRPr>
          </a:p>
        </p:txBody>
      </p:sp>
      <p:sp>
        <p:nvSpPr>
          <p:cNvPr id="4" name="Isosceles Triangle 3"/>
          <p:cNvSpPr/>
          <p:nvPr/>
        </p:nvSpPr>
        <p:spPr>
          <a:xfrm>
            <a:off x="1442089" y="1441938"/>
            <a:ext cx="7532467" cy="5613759"/>
          </a:xfrm>
          <a:prstGeom prst="triangle">
            <a:avLst/>
          </a:prstGeom>
          <a:gradFill flip="none" rotWithShape="1">
            <a:gsLst>
              <a:gs pos="0">
                <a:schemeClr val="bg1">
                  <a:lumMod val="65000"/>
                  <a:alpha val="80000"/>
                </a:schemeClr>
              </a:gs>
              <a:gs pos="100000">
                <a:srgbClr val="FFFFFF"/>
              </a:gs>
            </a:gsLst>
            <a:lin ang="17700000" scaled="0"/>
            <a:tileRect/>
          </a:gradFill>
        </p:spPr>
        <p:style>
          <a:lnRef idx="1">
            <a:schemeClr val="accent1"/>
          </a:lnRef>
          <a:fillRef idx="3">
            <a:schemeClr val="accent1"/>
          </a:fillRef>
          <a:effectRef idx="2">
            <a:schemeClr val="accent1"/>
          </a:effectRef>
          <a:fontRef idx="minor">
            <a:schemeClr val="lt1"/>
          </a:fontRef>
        </p:style>
        <p:txBody>
          <a:bodyPr lIns="100794" tIns="50397" rIns="100794" bIns="50397" anchor="ctr"/>
          <a:lstStyle/>
          <a:p>
            <a:pPr algn="ctr"/>
            <a:endParaRPr lang="en-US" sz="1600">
              <a:solidFill>
                <a:srgbClr val="FFFFFF"/>
              </a:solidFill>
              <a:latin typeface="+mj-lt"/>
              <a:ea typeface="ＭＳ Ｐゴシック" charset="0"/>
              <a:cs typeface="ＭＳ Ｐゴシック" charset="0"/>
            </a:endParaRPr>
          </a:p>
        </p:txBody>
      </p:sp>
      <p:sp>
        <p:nvSpPr>
          <p:cNvPr id="7" name="Right Arrow 6"/>
          <p:cNvSpPr/>
          <p:nvPr/>
        </p:nvSpPr>
        <p:spPr>
          <a:xfrm rot="7337120">
            <a:off x="7576526" y="3876264"/>
            <a:ext cx="1429689" cy="686043"/>
          </a:xfrm>
          <a:prstGeom prst="rightArrow">
            <a:avLst/>
          </a:prstGeom>
          <a:solidFill>
            <a:schemeClr val="accent6"/>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lIns="100794" tIns="50397" rIns="100794" bIns="50397" anchor="ctr"/>
          <a:lstStyle/>
          <a:p>
            <a:pPr algn="ctr"/>
            <a:endParaRPr lang="en-US" sz="1600">
              <a:solidFill>
                <a:srgbClr val="FFFFFF"/>
              </a:solidFill>
              <a:latin typeface="+mj-lt"/>
              <a:ea typeface="ＭＳ Ｐゴシック" charset="0"/>
              <a:cs typeface="ＭＳ Ｐゴシック" charset="0"/>
            </a:endParaRPr>
          </a:p>
        </p:txBody>
      </p:sp>
      <p:sp>
        <p:nvSpPr>
          <p:cNvPr id="16390" name="TextBox 7"/>
          <p:cNvSpPr txBox="1">
            <a:spLocks noChangeArrowheads="1"/>
          </p:cNvSpPr>
          <p:nvPr/>
        </p:nvSpPr>
        <p:spPr bwMode="auto">
          <a:xfrm>
            <a:off x="3291955" y="6345228"/>
            <a:ext cx="5390334" cy="594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1600" dirty="0">
                <a:latin typeface="+mj-lt"/>
              </a:rPr>
              <a:t>Data + spreadsheets + some </a:t>
            </a:r>
            <a:r>
              <a:rPr lang="en-US" sz="1600" dirty="0" smtClean="0">
                <a:latin typeface="+mj-lt"/>
              </a:rPr>
              <a:t>statistics</a:t>
            </a:r>
            <a:endParaRPr lang="en-US" sz="1600" dirty="0">
              <a:latin typeface="+mj-lt"/>
            </a:endParaRPr>
          </a:p>
          <a:p>
            <a:endParaRPr lang="en-US" sz="1600" dirty="0">
              <a:latin typeface="+mj-lt"/>
            </a:endParaRPr>
          </a:p>
        </p:txBody>
      </p:sp>
      <p:sp>
        <p:nvSpPr>
          <p:cNvPr id="16391" name="TextBox 8"/>
          <p:cNvSpPr txBox="1">
            <a:spLocks noChangeArrowheads="1"/>
          </p:cNvSpPr>
          <p:nvPr/>
        </p:nvSpPr>
        <p:spPr bwMode="auto">
          <a:xfrm>
            <a:off x="2632163" y="5209527"/>
            <a:ext cx="5180321" cy="84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en-US" sz="1600">
                <a:latin typeface="+mj-lt"/>
              </a:rPr>
              <a:t>Some knowledge of scripting, using workflow tools, command line  </a:t>
            </a:r>
          </a:p>
          <a:p>
            <a:endParaRPr lang="en-US" sz="1600">
              <a:latin typeface="+mj-lt"/>
            </a:endParaRPr>
          </a:p>
        </p:txBody>
      </p:sp>
      <p:cxnSp>
        <p:nvCxnSpPr>
          <p:cNvPr id="11" name="Straight Connector 10"/>
          <p:cNvCxnSpPr/>
          <p:nvPr/>
        </p:nvCxnSpPr>
        <p:spPr>
          <a:xfrm>
            <a:off x="2306643" y="6173735"/>
            <a:ext cx="5824361" cy="175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3108192" y="4954038"/>
            <a:ext cx="4186260" cy="1749"/>
          </a:xfrm>
          <a:prstGeom prst="line">
            <a:avLst/>
          </a:prstGeom>
        </p:spPr>
        <p:style>
          <a:lnRef idx="2">
            <a:schemeClr val="accent1"/>
          </a:lnRef>
          <a:fillRef idx="0">
            <a:schemeClr val="accent1"/>
          </a:fillRef>
          <a:effectRef idx="1">
            <a:schemeClr val="accent1"/>
          </a:effectRef>
          <a:fontRef idx="minor">
            <a:schemeClr val="tx1"/>
          </a:fontRef>
        </p:style>
      </p:cxnSp>
      <p:sp>
        <p:nvSpPr>
          <p:cNvPr id="16394" name="TextBox 16"/>
          <p:cNvSpPr txBox="1">
            <a:spLocks noChangeArrowheads="1"/>
          </p:cNvSpPr>
          <p:nvPr/>
        </p:nvSpPr>
        <p:spPr bwMode="auto">
          <a:xfrm>
            <a:off x="3374209" y="3431737"/>
            <a:ext cx="3850239" cy="1332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en-US" sz="1600" dirty="0">
                <a:latin typeface="+mj-lt"/>
              </a:rPr>
              <a:t>Good knowledge of programming (R, Python or other), structured data, metadata, proficiency in building workflows and automating tasks</a:t>
            </a:r>
          </a:p>
          <a:p>
            <a:endParaRPr lang="en-US" sz="1600" dirty="0">
              <a:latin typeface="+mj-lt"/>
            </a:endParaRPr>
          </a:p>
        </p:txBody>
      </p:sp>
      <p:sp>
        <p:nvSpPr>
          <p:cNvPr id="16395" name="TextBox 17"/>
          <p:cNvSpPr txBox="1">
            <a:spLocks noChangeArrowheads="1"/>
          </p:cNvSpPr>
          <p:nvPr/>
        </p:nvSpPr>
        <p:spPr bwMode="auto">
          <a:xfrm>
            <a:off x="295769" y="1721926"/>
            <a:ext cx="2996186" cy="4167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spcBef>
                <a:spcPts val="1323"/>
              </a:spcBef>
            </a:pPr>
            <a:r>
              <a:rPr lang="en-US" sz="1600" b="1" dirty="0">
                <a:latin typeface="+mj-lt"/>
              </a:rPr>
              <a:t>Multiple disciplines</a:t>
            </a:r>
          </a:p>
          <a:p>
            <a:pPr algn="ctr">
              <a:spcBef>
                <a:spcPts val="1323"/>
              </a:spcBef>
            </a:pPr>
            <a:r>
              <a:rPr lang="en-US" sz="1600" dirty="0">
                <a:latin typeface="+mj-lt"/>
              </a:rPr>
              <a:t>bioinformatics</a:t>
            </a:r>
          </a:p>
          <a:p>
            <a:pPr algn="ctr">
              <a:spcBef>
                <a:spcPts val="1323"/>
              </a:spcBef>
            </a:pPr>
            <a:r>
              <a:rPr lang="en-US" sz="1600" dirty="0">
                <a:latin typeface="+mj-lt"/>
              </a:rPr>
              <a:t>ecology</a:t>
            </a:r>
          </a:p>
          <a:p>
            <a:pPr algn="ctr">
              <a:spcBef>
                <a:spcPts val="1323"/>
              </a:spcBef>
            </a:pPr>
            <a:r>
              <a:rPr lang="en-US" sz="1600" dirty="0">
                <a:latin typeface="+mj-lt"/>
              </a:rPr>
              <a:t>genomics</a:t>
            </a:r>
          </a:p>
          <a:p>
            <a:pPr algn="ctr">
              <a:spcBef>
                <a:spcPts val="1323"/>
              </a:spcBef>
            </a:pPr>
            <a:r>
              <a:rPr lang="en-US" sz="1600" dirty="0">
                <a:latin typeface="+mj-lt"/>
              </a:rPr>
              <a:t>sociology</a:t>
            </a:r>
          </a:p>
          <a:p>
            <a:pPr algn="ctr">
              <a:spcBef>
                <a:spcPts val="1323"/>
              </a:spcBef>
            </a:pPr>
            <a:r>
              <a:rPr lang="en-US" sz="1600" dirty="0">
                <a:latin typeface="+mj-lt"/>
              </a:rPr>
              <a:t>digital humanities</a:t>
            </a:r>
          </a:p>
          <a:p>
            <a:pPr algn="ctr">
              <a:spcBef>
                <a:spcPts val="1323"/>
              </a:spcBef>
            </a:pPr>
            <a:r>
              <a:rPr lang="en-US" sz="1600" dirty="0">
                <a:latin typeface="+mj-lt"/>
              </a:rPr>
              <a:t>neuroscience</a:t>
            </a:r>
          </a:p>
          <a:p>
            <a:pPr algn="ctr">
              <a:spcBef>
                <a:spcPts val="1323"/>
              </a:spcBef>
            </a:pPr>
            <a:r>
              <a:rPr lang="en-US" sz="1600" dirty="0">
                <a:latin typeface="+mj-lt"/>
              </a:rPr>
              <a:t>geosciences</a:t>
            </a:r>
          </a:p>
          <a:p>
            <a:pPr algn="ctr">
              <a:spcBef>
                <a:spcPts val="1323"/>
              </a:spcBef>
            </a:pPr>
            <a:r>
              <a:rPr lang="en-US" sz="1600" dirty="0">
                <a:latin typeface="+mj-lt"/>
              </a:rPr>
              <a:t>….</a:t>
            </a:r>
          </a:p>
          <a:p>
            <a:pPr algn="ctr"/>
            <a:endParaRPr lang="en-US" sz="1600" dirty="0">
              <a:latin typeface="+mj-lt"/>
            </a:endParaRPr>
          </a:p>
          <a:p>
            <a:endParaRPr lang="en-US" sz="1600" dirty="0">
              <a:latin typeface="+mj-lt"/>
            </a:endParaRPr>
          </a:p>
        </p:txBody>
      </p:sp>
      <p:sp>
        <p:nvSpPr>
          <p:cNvPr id="16396" name="TextBox 18"/>
          <p:cNvSpPr txBox="1">
            <a:spLocks noChangeArrowheads="1"/>
          </p:cNvSpPr>
          <p:nvPr/>
        </p:nvSpPr>
        <p:spPr bwMode="auto">
          <a:xfrm>
            <a:off x="7056668" y="237535"/>
            <a:ext cx="2469403" cy="316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spcBef>
                <a:spcPts val="1323"/>
              </a:spcBef>
            </a:pPr>
            <a:r>
              <a:rPr lang="en-US" sz="1600" b="1" dirty="0">
                <a:latin typeface="+mj-lt"/>
              </a:rPr>
              <a:t>Different levels of career</a:t>
            </a:r>
          </a:p>
          <a:p>
            <a:pPr algn="ctr">
              <a:spcBef>
                <a:spcPts val="1323"/>
              </a:spcBef>
            </a:pPr>
            <a:r>
              <a:rPr lang="en-US" sz="1600" dirty="0">
                <a:latin typeface="+mj-lt"/>
              </a:rPr>
              <a:t>PhD students</a:t>
            </a:r>
          </a:p>
          <a:p>
            <a:pPr algn="ctr">
              <a:spcBef>
                <a:spcPts val="1323"/>
              </a:spcBef>
            </a:pPr>
            <a:r>
              <a:rPr lang="en-US" sz="1600" dirty="0">
                <a:latin typeface="+mj-lt"/>
              </a:rPr>
              <a:t>postdoctoral researchers</a:t>
            </a:r>
          </a:p>
          <a:p>
            <a:pPr algn="ctr">
              <a:spcBef>
                <a:spcPts val="1323"/>
              </a:spcBef>
            </a:pPr>
            <a:r>
              <a:rPr lang="en-US" sz="1600" dirty="0">
                <a:latin typeface="+mj-lt"/>
              </a:rPr>
              <a:t>research assistants</a:t>
            </a:r>
          </a:p>
          <a:p>
            <a:pPr algn="ctr">
              <a:spcBef>
                <a:spcPts val="1323"/>
              </a:spcBef>
            </a:pPr>
            <a:r>
              <a:rPr lang="en-US" sz="1600" dirty="0">
                <a:latin typeface="+mj-lt"/>
              </a:rPr>
              <a:t>researchers in industry</a:t>
            </a:r>
          </a:p>
          <a:p>
            <a:pPr algn="ctr">
              <a:spcBef>
                <a:spcPts val="1323"/>
              </a:spcBef>
            </a:pPr>
            <a:r>
              <a:rPr lang="en-US" sz="1600" dirty="0">
                <a:latin typeface="+mj-lt"/>
              </a:rPr>
              <a:t>….</a:t>
            </a:r>
          </a:p>
          <a:p>
            <a:pPr algn="ctr"/>
            <a:endParaRPr lang="en-US" sz="1600" dirty="0">
              <a:latin typeface="+mj-lt"/>
            </a:endParaRPr>
          </a:p>
          <a:p>
            <a:endParaRPr lang="en-US" sz="1600" dirty="0">
              <a:latin typeface="+mj-lt"/>
            </a:endParaRPr>
          </a:p>
        </p:txBody>
      </p:sp>
      <p:sp>
        <p:nvSpPr>
          <p:cNvPr id="16397" name="TextBox 19"/>
          <p:cNvSpPr txBox="1">
            <a:spLocks noChangeArrowheads="1"/>
          </p:cNvSpPr>
          <p:nvPr/>
        </p:nvSpPr>
        <p:spPr bwMode="auto">
          <a:xfrm>
            <a:off x="3682228" y="1391191"/>
            <a:ext cx="2996186" cy="594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en-US" sz="1600" b="1">
                <a:latin typeface="+mj-lt"/>
              </a:rPr>
              <a:t>SKILLS</a:t>
            </a:r>
          </a:p>
          <a:p>
            <a:endParaRPr lang="en-US" sz="1600">
              <a:latin typeface="+mj-lt"/>
            </a:endParaRPr>
          </a:p>
        </p:txBody>
      </p:sp>
      <p:sp>
        <p:nvSpPr>
          <p:cNvPr id="16398" name="TextBox 20"/>
          <p:cNvSpPr txBox="1">
            <a:spLocks noChangeArrowheads="1"/>
          </p:cNvSpPr>
          <p:nvPr/>
        </p:nvSpPr>
        <p:spPr bwMode="auto">
          <a:xfrm>
            <a:off x="3682228" y="2036912"/>
            <a:ext cx="2996186" cy="1332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en-US" sz="1600">
                <a:latin typeface="+mj-lt"/>
              </a:rPr>
              <a:t>Full </a:t>
            </a:r>
          </a:p>
          <a:p>
            <a:pPr algn="ctr"/>
            <a:r>
              <a:rPr lang="en-US" sz="1600">
                <a:latin typeface="+mj-lt"/>
              </a:rPr>
              <a:t>computational </a:t>
            </a:r>
          </a:p>
          <a:p>
            <a:pPr algn="ctr"/>
            <a:r>
              <a:rPr lang="en-US" sz="1600">
                <a:latin typeface="+mj-lt"/>
              </a:rPr>
              <a:t>lab </a:t>
            </a:r>
          </a:p>
          <a:p>
            <a:pPr algn="ctr"/>
            <a:r>
              <a:rPr lang="en-US" sz="1600">
                <a:latin typeface="+mj-lt"/>
              </a:rPr>
              <a:t>skillset</a:t>
            </a:r>
          </a:p>
          <a:p>
            <a:endParaRPr lang="en-US" sz="1600">
              <a:latin typeface="+mj-lt"/>
            </a:endParaRPr>
          </a:p>
        </p:txBody>
      </p:sp>
      <p:cxnSp>
        <p:nvCxnSpPr>
          <p:cNvPr id="22" name="Straight Connector 21"/>
          <p:cNvCxnSpPr/>
          <p:nvPr/>
        </p:nvCxnSpPr>
        <p:spPr>
          <a:xfrm flipV="1">
            <a:off x="4116255" y="3359856"/>
            <a:ext cx="2170135" cy="175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8349067" y="3891408"/>
            <a:ext cx="1308227" cy="646331"/>
          </a:xfrm>
          <a:prstGeom prst="rect">
            <a:avLst/>
          </a:prstGeom>
          <a:noFill/>
        </p:spPr>
        <p:txBody>
          <a:bodyPr wrap="square" rtlCol="0">
            <a:spAutoFit/>
          </a:bodyPr>
          <a:lstStyle/>
          <a:p>
            <a:r>
              <a:rPr lang="en-US" dirty="0" smtClean="0"/>
              <a:t>Software Carpentry</a:t>
            </a:r>
            <a:endParaRPr lang="en-US" dirty="0"/>
          </a:p>
        </p:txBody>
      </p:sp>
    </p:spTree>
    <p:extLst>
      <p:ext uri="{BB962C8B-B14F-4D97-AF65-F5344CB8AC3E}">
        <p14:creationId xmlns:p14="http://schemas.microsoft.com/office/powerpoint/2010/main" val="259099677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2"/>
          <p:cNvSpPr/>
          <p:nvPr/>
        </p:nvSpPr>
        <p:spPr>
          <a:xfrm>
            <a:off x="4781973" y="335520"/>
            <a:ext cx="4663440" cy="249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400" b="1" u="sng" strike="noStrike" dirty="0">
                <a:latin typeface="Arial"/>
              </a:rPr>
              <a:t>Since January 2012</a:t>
            </a:r>
            <a:endParaRPr dirty="0"/>
          </a:p>
          <a:p>
            <a:pPr>
              <a:lnSpc>
                <a:spcPct val="100000"/>
              </a:lnSpc>
              <a:buSzPct val="45000"/>
              <a:buFont typeface="StarSymbol"/>
              <a:buChar char="l"/>
            </a:pPr>
            <a:r>
              <a:rPr lang="en-US" sz="2400" strike="noStrike" dirty="0">
                <a:latin typeface="Arial"/>
              </a:rPr>
              <a:t>Over 270 two-day workshops</a:t>
            </a:r>
            <a:endParaRPr dirty="0"/>
          </a:p>
          <a:p>
            <a:pPr>
              <a:lnSpc>
                <a:spcPct val="100000"/>
              </a:lnSpc>
              <a:buSzPct val="45000"/>
              <a:buFont typeface="StarSymbol"/>
              <a:buChar char="l"/>
            </a:pPr>
            <a:r>
              <a:rPr lang="en-US" sz="2400" strike="noStrike" dirty="0">
                <a:latin typeface="Arial"/>
              </a:rPr>
              <a:t>For over 8300 learners</a:t>
            </a:r>
            <a:endParaRPr dirty="0"/>
          </a:p>
          <a:p>
            <a:pPr>
              <a:lnSpc>
                <a:spcPct val="100000"/>
              </a:lnSpc>
              <a:buSzPct val="45000"/>
              <a:buFont typeface="StarSymbol"/>
              <a:buChar char="l"/>
            </a:pPr>
            <a:r>
              <a:rPr lang="en-US" sz="2400" strike="noStrike" dirty="0">
                <a:latin typeface="Arial"/>
              </a:rPr>
              <a:t>Taught by over 200 volunteers</a:t>
            </a:r>
            <a:endParaRPr dirty="0"/>
          </a:p>
          <a:p>
            <a:pPr>
              <a:lnSpc>
                <a:spcPct val="100000"/>
              </a:lnSpc>
              <a:buSzPct val="45000"/>
              <a:buFont typeface="StarSymbol"/>
              <a:buChar char="l"/>
            </a:pPr>
            <a:r>
              <a:rPr lang="en-US" sz="2400" strike="noStrike" dirty="0">
                <a:latin typeface="Arial"/>
              </a:rPr>
              <a:t>In over 20 countries</a:t>
            </a:r>
            <a:endParaRPr dirty="0"/>
          </a:p>
          <a:p>
            <a:pPr>
              <a:lnSpc>
                <a:spcPct val="100000"/>
              </a:lnSpc>
              <a:buSzPct val="45000"/>
              <a:buFont typeface="StarSymbol"/>
              <a:buChar char="l"/>
            </a:pPr>
            <a:r>
              <a:rPr lang="en-US" sz="2400" strike="noStrike" dirty="0">
                <a:latin typeface="Arial"/>
              </a:rPr>
              <a:t>With a paid staff of 1.75 FTE</a:t>
            </a:r>
            <a:endParaRPr dirty="0"/>
          </a:p>
        </p:txBody>
      </p:sp>
      <p:sp>
        <p:nvSpPr>
          <p:cNvPr id="75" name="CustomShape 3"/>
          <p:cNvSpPr/>
          <p:nvPr/>
        </p:nvSpPr>
        <p:spPr>
          <a:xfrm>
            <a:off x="4152562" y="3071236"/>
            <a:ext cx="6487217" cy="207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400" b="1" u="sng" strike="noStrike" dirty="0">
                <a:latin typeface="Arial"/>
              </a:rPr>
              <a:t>Curriculum</a:t>
            </a:r>
            <a:r>
              <a:rPr lang="en-US" sz="2400" strike="noStrike" dirty="0">
                <a:latin typeface="Arial"/>
              </a:rPr>
              <a:t> (all CC-BY licensed)</a:t>
            </a:r>
            <a:endParaRPr dirty="0"/>
          </a:p>
          <a:p>
            <a:pPr>
              <a:lnSpc>
                <a:spcPct val="100000"/>
              </a:lnSpc>
              <a:buSzPct val="45000"/>
              <a:buFont typeface="StarSymbol"/>
              <a:buChar char="l"/>
            </a:pPr>
            <a:r>
              <a:rPr lang="en-US" sz="2400" strike="noStrike" dirty="0">
                <a:latin typeface="Arial"/>
              </a:rPr>
              <a:t>Unix shell (task automation)</a:t>
            </a:r>
            <a:endParaRPr dirty="0"/>
          </a:p>
          <a:p>
            <a:pPr>
              <a:lnSpc>
                <a:spcPct val="100000"/>
              </a:lnSpc>
              <a:buSzPct val="45000"/>
              <a:buFont typeface="StarSymbol"/>
              <a:buChar char="l"/>
            </a:pPr>
            <a:r>
              <a:rPr lang="en-US" sz="2400" strike="noStrike" dirty="0">
                <a:latin typeface="Arial"/>
              </a:rPr>
              <a:t>Python or R (modular programming)</a:t>
            </a:r>
            <a:endParaRPr dirty="0"/>
          </a:p>
          <a:p>
            <a:pPr>
              <a:lnSpc>
                <a:spcPct val="100000"/>
              </a:lnSpc>
              <a:buSzPct val="45000"/>
              <a:buFont typeface="StarSymbol"/>
              <a:buChar char="l"/>
            </a:pPr>
            <a:r>
              <a:rPr lang="en-US" sz="2400" strike="noStrike" dirty="0" err="1">
                <a:latin typeface="Arial"/>
              </a:rPr>
              <a:t>Git</a:t>
            </a:r>
            <a:r>
              <a:rPr lang="en-US" sz="2400" strike="noStrike" dirty="0">
                <a:latin typeface="Arial"/>
              </a:rPr>
              <a:t>/</a:t>
            </a:r>
            <a:r>
              <a:rPr lang="en-US" sz="2400" strike="noStrike" dirty="0" err="1">
                <a:latin typeface="Arial"/>
              </a:rPr>
              <a:t>GitHub</a:t>
            </a:r>
            <a:r>
              <a:rPr lang="en-US" sz="2400" strike="noStrike" dirty="0">
                <a:latin typeface="Arial"/>
              </a:rPr>
              <a:t> (reproducibility </a:t>
            </a:r>
            <a:r>
              <a:rPr lang="en-US" sz="2400" strike="noStrike" dirty="0" smtClean="0">
                <a:latin typeface="Arial"/>
              </a:rPr>
              <a:t>&amp; </a:t>
            </a:r>
            <a:r>
              <a:rPr lang="en-US" sz="2400" strike="noStrike" dirty="0">
                <a:latin typeface="Arial"/>
              </a:rPr>
              <a:t>collaboration)</a:t>
            </a:r>
            <a:endParaRPr dirty="0"/>
          </a:p>
          <a:p>
            <a:pPr>
              <a:lnSpc>
                <a:spcPct val="100000"/>
              </a:lnSpc>
              <a:buSzPct val="45000"/>
              <a:buFont typeface="StarSymbol"/>
              <a:buChar char="l"/>
            </a:pPr>
            <a:r>
              <a:rPr lang="en-US" sz="2400" strike="noStrike" dirty="0">
                <a:latin typeface="Arial"/>
              </a:rPr>
              <a:t>SQL (data management)</a:t>
            </a:r>
            <a:endParaRPr dirty="0"/>
          </a:p>
        </p:txBody>
      </p:sp>
      <p:pic>
        <p:nvPicPr>
          <p:cNvPr id="76" name="Picture 75"/>
          <p:cNvPicPr/>
          <p:nvPr/>
        </p:nvPicPr>
        <p:blipFill>
          <a:blip r:embed="rId2"/>
          <a:stretch/>
        </p:blipFill>
        <p:spPr>
          <a:xfrm>
            <a:off x="293665" y="1933229"/>
            <a:ext cx="3398400" cy="2216880"/>
          </a:xfrm>
          <a:prstGeom prst="rect">
            <a:avLst/>
          </a:prstGeom>
          <a:ln>
            <a:noFill/>
          </a:ln>
        </p:spPr>
      </p:pic>
      <p:sp>
        <p:nvSpPr>
          <p:cNvPr id="77" name="TextShape 4"/>
          <p:cNvSpPr txBox="1"/>
          <p:nvPr/>
        </p:nvSpPr>
        <p:spPr>
          <a:xfrm>
            <a:off x="138444" y="4200002"/>
            <a:ext cx="3682800" cy="316080"/>
          </a:xfrm>
          <a:prstGeom prst="rect">
            <a:avLst/>
          </a:prstGeom>
          <a:noFill/>
          <a:ln>
            <a:noFill/>
          </a:ln>
        </p:spPr>
        <p:txBody>
          <a:bodyPr lIns="90000" tIns="45000" rIns="90000" bIns="45000"/>
          <a:lstStyle/>
          <a:p>
            <a:r>
              <a:rPr lang="en-US" sz="1600" i="1" dirty="0">
                <a:latin typeface="Arial"/>
              </a:rPr>
              <a:t>North American Workshops 2012-2014</a:t>
            </a:r>
            <a:endParaRPr dirty="0"/>
          </a:p>
        </p:txBody>
      </p:sp>
      <p:sp>
        <p:nvSpPr>
          <p:cNvPr id="8" name="CustomShape 2"/>
          <p:cNvSpPr/>
          <p:nvPr/>
        </p:nvSpPr>
        <p:spPr>
          <a:xfrm>
            <a:off x="457200" y="5026255"/>
            <a:ext cx="9205200" cy="166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400" b="1" u="sng" strike="noStrike" dirty="0">
                <a:latin typeface="Arial"/>
              </a:rPr>
              <a:t>Outcomes</a:t>
            </a:r>
            <a:endParaRPr dirty="0"/>
          </a:p>
          <a:p>
            <a:pPr>
              <a:lnSpc>
                <a:spcPct val="100000"/>
              </a:lnSpc>
              <a:buFont typeface="Liberation Serif"/>
              <a:buAutoNum type="arabicPeriod"/>
            </a:pPr>
            <a:r>
              <a:rPr lang="en-US" sz="2400" strike="noStrike" dirty="0">
                <a:latin typeface="Arial"/>
              </a:rPr>
              <a:t> Save half a day a week (or more) for the rest of their careers</a:t>
            </a:r>
            <a:endParaRPr dirty="0"/>
          </a:p>
          <a:p>
            <a:pPr>
              <a:lnSpc>
                <a:spcPct val="100000"/>
              </a:lnSpc>
              <a:buFont typeface="Liberation Serif"/>
              <a:buAutoNum type="arabicPeriod"/>
            </a:pPr>
            <a:r>
              <a:rPr lang="en-US" sz="2400" strike="noStrike" dirty="0">
                <a:latin typeface="Arial"/>
              </a:rPr>
              <a:t> Prepare them for reproducible research, HPC, and open science</a:t>
            </a:r>
            <a:endParaRPr dirty="0"/>
          </a:p>
          <a:p>
            <a:pPr>
              <a:lnSpc>
                <a:spcPct val="100000"/>
              </a:lnSpc>
              <a:buFont typeface="Liberation Serif"/>
              <a:buAutoNum type="arabicPeriod"/>
            </a:pPr>
            <a:r>
              <a:rPr lang="en-US" sz="2400" strike="noStrike" dirty="0">
                <a:latin typeface="Arial"/>
              </a:rPr>
              <a:t> Enable them to tackle entirely new kinds of problems</a:t>
            </a:r>
            <a:endParaRPr dirty="0"/>
          </a:p>
        </p:txBody>
      </p:sp>
      <p:pic>
        <p:nvPicPr>
          <p:cNvPr id="9" name="Picture 8"/>
          <p:cNvPicPr/>
          <p:nvPr/>
        </p:nvPicPr>
        <p:blipFill>
          <a:blip r:embed="rId3"/>
          <a:stretch/>
        </p:blipFill>
        <p:spPr>
          <a:xfrm>
            <a:off x="457200" y="202051"/>
            <a:ext cx="2367408" cy="1180774"/>
          </a:xfrm>
          <a:prstGeom prst="rect">
            <a:avLst/>
          </a:prstGeom>
          <a:ln>
            <a:noFill/>
          </a:ln>
        </p:spPr>
      </p:pic>
      <p:sp>
        <p:nvSpPr>
          <p:cNvPr id="10" name="CustomShape 3"/>
          <p:cNvSpPr/>
          <p:nvPr/>
        </p:nvSpPr>
        <p:spPr>
          <a:xfrm>
            <a:off x="2438640" y="6759935"/>
            <a:ext cx="5015880" cy="48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800" b="1" strike="noStrike" dirty="0">
                <a:latin typeface="Arial"/>
              </a:rPr>
              <a:t>http://software-</a:t>
            </a:r>
            <a:r>
              <a:rPr lang="en-US" sz="2800" b="1" strike="noStrike" dirty="0" err="1">
                <a:latin typeface="Arial"/>
              </a:rPr>
              <a:t>carpentry.org</a:t>
            </a:r>
            <a:endParaRPr dirty="0"/>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758903" y="0"/>
            <a:ext cx="7532467" cy="1209199"/>
          </a:xfrm>
        </p:spPr>
        <p:txBody>
          <a:bodyPr/>
          <a:lstStyle/>
          <a:p>
            <a:pPr algn="l"/>
            <a:r>
              <a:rPr lang="en-US" sz="2800" dirty="0">
                <a:latin typeface="+mj-lt"/>
              </a:rPr>
              <a:t>Target </a:t>
            </a:r>
            <a:r>
              <a:rPr lang="en-US" sz="2800" dirty="0" smtClean="0">
                <a:latin typeface="+mj-lt"/>
              </a:rPr>
              <a:t>audiences</a:t>
            </a:r>
            <a:endParaRPr lang="en-US" sz="2800" dirty="0">
              <a:latin typeface="+mj-lt"/>
            </a:endParaRPr>
          </a:p>
        </p:txBody>
      </p:sp>
      <p:sp>
        <p:nvSpPr>
          <p:cNvPr id="4" name="Isosceles Triangle 3"/>
          <p:cNvSpPr/>
          <p:nvPr/>
        </p:nvSpPr>
        <p:spPr>
          <a:xfrm>
            <a:off x="1442089" y="1441938"/>
            <a:ext cx="7532467" cy="5613759"/>
          </a:xfrm>
          <a:prstGeom prst="triangle">
            <a:avLst/>
          </a:prstGeom>
          <a:gradFill flip="none" rotWithShape="1">
            <a:gsLst>
              <a:gs pos="0">
                <a:schemeClr val="bg1">
                  <a:lumMod val="65000"/>
                  <a:alpha val="80000"/>
                </a:schemeClr>
              </a:gs>
              <a:gs pos="100000">
                <a:srgbClr val="FFFFFF"/>
              </a:gs>
            </a:gsLst>
            <a:lin ang="17700000" scaled="0"/>
            <a:tileRect/>
          </a:gradFill>
        </p:spPr>
        <p:style>
          <a:lnRef idx="1">
            <a:schemeClr val="accent1"/>
          </a:lnRef>
          <a:fillRef idx="3">
            <a:schemeClr val="accent1"/>
          </a:fillRef>
          <a:effectRef idx="2">
            <a:schemeClr val="accent1"/>
          </a:effectRef>
          <a:fontRef idx="minor">
            <a:schemeClr val="lt1"/>
          </a:fontRef>
        </p:style>
        <p:txBody>
          <a:bodyPr lIns="100794" tIns="50397" rIns="100794" bIns="50397" anchor="ctr"/>
          <a:lstStyle/>
          <a:p>
            <a:pPr algn="ctr"/>
            <a:endParaRPr lang="en-US" sz="1600">
              <a:solidFill>
                <a:srgbClr val="FFFFFF"/>
              </a:solidFill>
              <a:latin typeface="+mj-lt"/>
              <a:ea typeface="ＭＳ Ｐゴシック" charset="0"/>
              <a:cs typeface="ＭＳ Ｐゴシック" charset="0"/>
            </a:endParaRPr>
          </a:p>
        </p:txBody>
      </p:sp>
      <p:sp>
        <p:nvSpPr>
          <p:cNvPr id="5" name="Right Arrow 4"/>
          <p:cNvSpPr/>
          <p:nvPr/>
        </p:nvSpPr>
        <p:spPr>
          <a:xfrm rot="2828971">
            <a:off x="288854" y="5681970"/>
            <a:ext cx="1623930" cy="686043"/>
          </a:xfrm>
          <a:prstGeom prst="rightArrow">
            <a:avLst/>
          </a:prstGeom>
          <a:solidFill>
            <a:schemeClr val="accent6"/>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lIns="100794" tIns="50397" rIns="100794" bIns="50397" anchor="ctr"/>
          <a:lstStyle/>
          <a:p>
            <a:pPr algn="ctr"/>
            <a:endParaRPr lang="en-US" sz="1600">
              <a:solidFill>
                <a:srgbClr val="FFFFFF"/>
              </a:solidFill>
              <a:latin typeface="+mj-lt"/>
              <a:ea typeface="ＭＳ Ｐゴシック" charset="0"/>
              <a:cs typeface="ＭＳ Ｐゴシック" charset="0"/>
            </a:endParaRPr>
          </a:p>
        </p:txBody>
      </p:sp>
      <p:sp>
        <p:nvSpPr>
          <p:cNvPr id="16390" name="TextBox 7"/>
          <p:cNvSpPr txBox="1">
            <a:spLocks noChangeArrowheads="1"/>
          </p:cNvSpPr>
          <p:nvPr/>
        </p:nvSpPr>
        <p:spPr bwMode="auto">
          <a:xfrm>
            <a:off x="3291955" y="6345228"/>
            <a:ext cx="5390334" cy="594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1600" dirty="0">
                <a:latin typeface="+mj-lt"/>
              </a:rPr>
              <a:t>Data + spreadsheets + some </a:t>
            </a:r>
            <a:r>
              <a:rPr lang="en-US" sz="1600" dirty="0" smtClean="0">
                <a:latin typeface="+mj-lt"/>
              </a:rPr>
              <a:t>statistics</a:t>
            </a:r>
            <a:endParaRPr lang="en-US" sz="1600" dirty="0">
              <a:latin typeface="+mj-lt"/>
            </a:endParaRPr>
          </a:p>
          <a:p>
            <a:endParaRPr lang="en-US" sz="1600" dirty="0">
              <a:latin typeface="+mj-lt"/>
            </a:endParaRPr>
          </a:p>
        </p:txBody>
      </p:sp>
      <p:sp>
        <p:nvSpPr>
          <p:cNvPr id="16391" name="TextBox 8"/>
          <p:cNvSpPr txBox="1">
            <a:spLocks noChangeArrowheads="1"/>
          </p:cNvSpPr>
          <p:nvPr/>
        </p:nvSpPr>
        <p:spPr bwMode="auto">
          <a:xfrm>
            <a:off x="2632163" y="5209527"/>
            <a:ext cx="5180321" cy="84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en-US" sz="1600">
                <a:latin typeface="+mj-lt"/>
              </a:rPr>
              <a:t>Some knowledge of scripting, using workflow tools, command line  </a:t>
            </a:r>
          </a:p>
          <a:p>
            <a:endParaRPr lang="en-US" sz="1600">
              <a:latin typeface="+mj-lt"/>
            </a:endParaRPr>
          </a:p>
        </p:txBody>
      </p:sp>
      <p:cxnSp>
        <p:nvCxnSpPr>
          <p:cNvPr id="11" name="Straight Connector 10"/>
          <p:cNvCxnSpPr/>
          <p:nvPr/>
        </p:nvCxnSpPr>
        <p:spPr>
          <a:xfrm>
            <a:off x="2306643" y="6173735"/>
            <a:ext cx="5824361" cy="175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3108192" y="4954038"/>
            <a:ext cx="4186260" cy="1749"/>
          </a:xfrm>
          <a:prstGeom prst="line">
            <a:avLst/>
          </a:prstGeom>
        </p:spPr>
        <p:style>
          <a:lnRef idx="2">
            <a:schemeClr val="accent1"/>
          </a:lnRef>
          <a:fillRef idx="0">
            <a:schemeClr val="accent1"/>
          </a:fillRef>
          <a:effectRef idx="1">
            <a:schemeClr val="accent1"/>
          </a:effectRef>
          <a:fontRef idx="minor">
            <a:schemeClr val="tx1"/>
          </a:fontRef>
        </p:style>
      </p:cxnSp>
      <p:sp>
        <p:nvSpPr>
          <p:cNvPr id="16394" name="TextBox 16"/>
          <p:cNvSpPr txBox="1">
            <a:spLocks noChangeArrowheads="1"/>
          </p:cNvSpPr>
          <p:nvPr/>
        </p:nvSpPr>
        <p:spPr bwMode="auto">
          <a:xfrm>
            <a:off x="3374209" y="3431737"/>
            <a:ext cx="3850239" cy="1332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en-US" sz="1600" dirty="0">
                <a:latin typeface="+mj-lt"/>
              </a:rPr>
              <a:t>Good knowledge of programming (R, Python or other), structured data, metadata, proficiency in building workflows and automating tasks</a:t>
            </a:r>
          </a:p>
          <a:p>
            <a:endParaRPr lang="en-US" sz="1600" dirty="0">
              <a:latin typeface="+mj-lt"/>
            </a:endParaRPr>
          </a:p>
        </p:txBody>
      </p:sp>
      <p:sp>
        <p:nvSpPr>
          <p:cNvPr id="16395" name="TextBox 17"/>
          <p:cNvSpPr txBox="1">
            <a:spLocks noChangeArrowheads="1"/>
          </p:cNvSpPr>
          <p:nvPr/>
        </p:nvSpPr>
        <p:spPr bwMode="auto">
          <a:xfrm>
            <a:off x="295769" y="1721926"/>
            <a:ext cx="2996186" cy="4167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spcBef>
                <a:spcPts val="1323"/>
              </a:spcBef>
            </a:pPr>
            <a:r>
              <a:rPr lang="en-US" sz="1600" b="1" dirty="0">
                <a:latin typeface="+mj-lt"/>
              </a:rPr>
              <a:t>Multiple disciplines</a:t>
            </a:r>
          </a:p>
          <a:p>
            <a:pPr algn="ctr">
              <a:spcBef>
                <a:spcPts val="1323"/>
              </a:spcBef>
            </a:pPr>
            <a:r>
              <a:rPr lang="en-US" sz="1600" dirty="0">
                <a:latin typeface="+mj-lt"/>
              </a:rPr>
              <a:t>bioinformatics</a:t>
            </a:r>
          </a:p>
          <a:p>
            <a:pPr algn="ctr">
              <a:spcBef>
                <a:spcPts val="1323"/>
              </a:spcBef>
            </a:pPr>
            <a:r>
              <a:rPr lang="en-US" sz="1600" dirty="0">
                <a:latin typeface="+mj-lt"/>
              </a:rPr>
              <a:t>ecology</a:t>
            </a:r>
          </a:p>
          <a:p>
            <a:pPr algn="ctr">
              <a:spcBef>
                <a:spcPts val="1323"/>
              </a:spcBef>
            </a:pPr>
            <a:r>
              <a:rPr lang="en-US" sz="1600" dirty="0">
                <a:latin typeface="+mj-lt"/>
              </a:rPr>
              <a:t>genomics</a:t>
            </a:r>
          </a:p>
          <a:p>
            <a:pPr algn="ctr">
              <a:spcBef>
                <a:spcPts val="1323"/>
              </a:spcBef>
            </a:pPr>
            <a:r>
              <a:rPr lang="en-US" sz="1600" dirty="0">
                <a:latin typeface="+mj-lt"/>
              </a:rPr>
              <a:t>sociology</a:t>
            </a:r>
          </a:p>
          <a:p>
            <a:pPr algn="ctr">
              <a:spcBef>
                <a:spcPts val="1323"/>
              </a:spcBef>
            </a:pPr>
            <a:r>
              <a:rPr lang="en-US" sz="1600" dirty="0">
                <a:latin typeface="+mj-lt"/>
              </a:rPr>
              <a:t>digital humanities</a:t>
            </a:r>
          </a:p>
          <a:p>
            <a:pPr algn="ctr">
              <a:spcBef>
                <a:spcPts val="1323"/>
              </a:spcBef>
            </a:pPr>
            <a:r>
              <a:rPr lang="en-US" sz="1600" dirty="0">
                <a:latin typeface="+mj-lt"/>
              </a:rPr>
              <a:t>neuroscience</a:t>
            </a:r>
          </a:p>
          <a:p>
            <a:pPr algn="ctr">
              <a:spcBef>
                <a:spcPts val="1323"/>
              </a:spcBef>
            </a:pPr>
            <a:r>
              <a:rPr lang="en-US" sz="1600" dirty="0">
                <a:latin typeface="+mj-lt"/>
              </a:rPr>
              <a:t>geosciences</a:t>
            </a:r>
          </a:p>
          <a:p>
            <a:pPr algn="ctr">
              <a:spcBef>
                <a:spcPts val="1323"/>
              </a:spcBef>
            </a:pPr>
            <a:r>
              <a:rPr lang="en-US" sz="1600" dirty="0">
                <a:latin typeface="+mj-lt"/>
              </a:rPr>
              <a:t>….</a:t>
            </a:r>
          </a:p>
          <a:p>
            <a:pPr algn="ctr"/>
            <a:endParaRPr lang="en-US" sz="1600" dirty="0">
              <a:latin typeface="+mj-lt"/>
            </a:endParaRPr>
          </a:p>
          <a:p>
            <a:endParaRPr lang="en-US" sz="1600" dirty="0">
              <a:latin typeface="+mj-lt"/>
            </a:endParaRPr>
          </a:p>
        </p:txBody>
      </p:sp>
      <p:sp>
        <p:nvSpPr>
          <p:cNvPr id="16396" name="TextBox 18"/>
          <p:cNvSpPr txBox="1">
            <a:spLocks noChangeArrowheads="1"/>
          </p:cNvSpPr>
          <p:nvPr/>
        </p:nvSpPr>
        <p:spPr bwMode="auto">
          <a:xfrm>
            <a:off x="7056668" y="237535"/>
            <a:ext cx="2469403" cy="316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spcBef>
                <a:spcPts val="1323"/>
              </a:spcBef>
            </a:pPr>
            <a:r>
              <a:rPr lang="en-US" sz="1600" b="1" dirty="0">
                <a:latin typeface="+mj-lt"/>
              </a:rPr>
              <a:t>Different levels of career</a:t>
            </a:r>
          </a:p>
          <a:p>
            <a:pPr algn="ctr">
              <a:spcBef>
                <a:spcPts val="1323"/>
              </a:spcBef>
            </a:pPr>
            <a:r>
              <a:rPr lang="en-US" sz="1600" dirty="0">
                <a:latin typeface="+mj-lt"/>
              </a:rPr>
              <a:t>PhD students</a:t>
            </a:r>
          </a:p>
          <a:p>
            <a:pPr algn="ctr">
              <a:spcBef>
                <a:spcPts val="1323"/>
              </a:spcBef>
            </a:pPr>
            <a:r>
              <a:rPr lang="en-US" sz="1600" dirty="0">
                <a:latin typeface="+mj-lt"/>
              </a:rPr>
              <a:t>postdoctoral researchers</a:t>
            </a:r>
          </a:p>
          <a:p>
            <a:pPr algn="ctr">
              <a:spcBef>
                <a:spcPts val="1323"/>
              </a:spcBef>
            </a:pPr>
            <a:r>
              <a:rPr lang="en-US" sz="1600" dirty="0">
                <a:latin typeface="+mj-lt"/>
              </a:rPr>
              <a:t>research assistants</a:t>
            </a:r>
          </a:p>
          <a:p>
            <a:pPr algn="ctr">
              <a:spcBef>
                <a:spcPts val="1323"/>
              </a:spcBef>
            </a:pPr>
            <a:r>
              <a:rPr lang="en-US" sz="1600" dirty="0">
                <a:latin typeface="+mj-lt"/>
              </a:rPr>
              <a:t>researchers in industry</a:t>
            </a:r>
          </a:p>
          <a:p>
            <a:pPr algn="ctr">
              <a:spcBef>
                <a:spcPts val="1323"/>
              </a:spcBef>
            </a:pPr>
            <a:r>
              <a:rPr lang="en-US" sz="1600" dirty="0">
                <a:latin typeface="+mj-lt"/>
              </a:rPr>
              <a:t>….</a:t>
            </a:r>
          </a:p>
          <a:p>
            <a:pPr algn="ctr"/>
            <a:endParaRPr lang="en-US" sz="1600" dirty="0">
              <a:latin typeface="+mj-lt"/>
            </a:endParaRPr>
          </a:p>
          <a:p>
            <a:endParaRPr lang="en-US" sz="1600" dirty="0">
              <a:latin typeface="+mj-lt"/>
            </a:endParaRPr>
          </a:p>
        </p:txBody>
      </p:sp>
      <p:sp>
        <p:nvSpPr>
          <p:cNvPr id="16397" name="TextBox 19"/>
          <p:cNvSpPr txBox="1">
            <a:spLocks noChangeArrowheads="1"/>
          </p:cNvSpPr>
          <p:nvPr/>
        </p:nvSpPr>
        <p:spPr bwMode="auto">
          <a:xfrm>
            <a:off x="3682228" y="1391191"/>
            <a:ext cx="2996186" cy="594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en-US" sz="1600" b="1">
                <a:latin typeface="+mj-lt"/>
              </a:rPr>
              <a:t>SKILLS</a:t>
            </a:r>
          </a:p>
          <a:p>
            <a:endParaRPr lang="en-US" sz="1600">
              <a:latin typeface="+mj-lt"/>
            </a:endParaRPr>
          </a:p>
        </p:txBody>
      </p:sp>
      <p:sp>
        <p:nvSpPr>
          <p:cNvPr id="16398" name="TextBox 20"/>
          <p:cNvSpPr txBox="1">
            <a:spLocks noChangeArrowheads="1"/>
          </p:cNvSpPr>
          <p:nvPr/>
        </p:nvSpPr>
        <p:spPr bwMode="auto">
          <a:xfrm>
            <a:off x="3682228" y="2036912"/>
            <a:ext cx="2996186" cy="1332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en-US" sz="1600">
                <a:latin typeface="+mj-lt"/>
              </a:rPr>
              <a:t>Full </a:t>
            </a:r>
          </a:p>
          <a:p>
            <a:pPr algn="ctr"/>
            <a:r>
              <a:rPr lang="en-US" sz="1600">
                <a:latin typeface="+mj-lt"/>
              </a:rPr>
              <a:t>computational </a:t>
            </a:r>
          </a:p>
          <a:p>
            <a:pPr algn="ctr"/>
            <a:r>
              <a:rPr lang="en-US" sz="1600">
                <a:latin typeface="+mj-lt"/>
              </a:rPr>
              <a:t>lab </a:t>
            </a:r>
          </a:p>
          <a:p>
            <a:pPr algn="ctr"/>
            <a:r>
              <a:rPr lang="en-US" sz="1600">
                <a:latin typeface="+mj-lt"/>
              </a:rPr>
              <a:t>skillset</a:t>
            </a:r>
          </a:p>
          <a:p>
            <a:endParaRPr lang="en-US" sz="1600">
              <a:latin typeface="+mj-lt"/>
            </a:endParaRPr>
          </a:p>
        </p:txBody>
      </p:sp>
      <p:cxnSp>
        <p:nvCxnSpPr>
          <p:cNvPr id="22" name="Straight Connector 21"/>
          <p:cNvCxnSpPr/>
          <p:nvPr/>
        </p:nvCxnSpPr>
        <p:spPr>
          <a:xfrm flipV="1">
            <a:off x="4116255" y="3359856"/>
            <a:ext cx="2170135" cy="1750"/>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33862" y="5529154"/>
            <a:ext cx="1308227" cy="646331"/>
          </a:xfrm>
          <a:prstGeom prst="rect">
            <a:avLst/>
          </a:prstGeom>
          <a:noFill/>
        </p:spPr>
        <p:txBody>
          <a:bodyPr wrap="square" rtlCol="0">
            <a:spAutoFit/>
          </a:bodyPr>
          <a:lstStyle/>
          <a:p>
            <a:r>
              <a:rPr lang="en-US" dirty="0" smtClean="0"/>
              <a:t>Data</a:t>
            </a:r>
          </a:p>
          <a:p>
            <a:r>
              <a:rPr lang="en-US" dirty="0" smtClean="0"/>
              <a:t>Carpentry</a:t>
            </a:r>
            <a:endParaRPr lang="en-US" dirty="0"/>
          </a:p>
        </p:txBody>
      </p:sp>
    </p:spTree>
    <p:extLst>
      <p:ext uri="{BB962C8B-B14F-4D97-AF65-F5344CB8AC3E}">
        <p14:creationId xmlns:p14="http://schemas.microsoft.com/office/powerpoint/2010/main" val="259099677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3"/>
          <p:cNvSpPr/>
          <p:nvPr/>
        </p:nvSpPr>
        <p:spPr>
          <a:xfrm>
            <a:off x="2876084" y="6639650"/>
            <a:ext cx="5015880" cy="48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800" b="1" strike="noStrike" dirty="0">
                <a:latin typeface="Arial"/>
              </a:rPr>
              <a:t>http:/</a:t>
            </a:r>
            <a:r>
              <a:rPr lang="en-US" sz="2800" b="1" strike="noStrike" dirty="0" smtClean="0">
                <a:latin typeface="Arial"/>
              </a:rPr>
              <a:t>/</a:t>
            </a:r>
            <a:r>
              <a:rPr lang="en-US" sz="2800" b="1" strike="noStrike" dirty="0" err="1" smtClean="0">
                <a:latin typeface="Arial"/>
              </a:rPr>
              <a:t>datacarpentry.org</a:t>
            </a:r>
            <a:endParaRPr dirty="0"/>
          </a:p>
        </p:txBody>
      </p:sp>
      <p:pic>
        <p:nvPicPr>
          <p:cNvPr id="7" name="Picture 6" descr="DC1_logo.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4210" y="536182"/>
            <a:ext cx="1888567" cy="1185293"/>
          </a:xfrm>
          <a:prstGeom prst="rect">
            <a:avLst/>
          </a:prstGeom>
        </p:spPr>
      </p:pic>
      <p:sp>
        <p:nvSpPr>
          <p:cNvPr id="2" name="TextBox 1"/>
          <p:cNvSpPr txBox="1"/>
          <p:nvPr/>
        </p:nvSpPr>
        <p:spPr>
          <a:xfrm>
            <a:off x="3654778" y="409194"/>
            <a:ext cx="6425847" cy="1569660"/>
          </a:xfrm>
          <a:prstGeom prst="rect">
            <a:avLst/>
          </a:prstGeom>
          <a:noFill/>
        </p:spPr>
        <p:txBody>
          <a:bodyPr wrap="square" rtlCol="0">
            <a:spAutoFit/>
          </a:bodyPr>
          <a:lstStyle/>
          <a:p>
            <a:pPr marL="342900" indent="-342900">
              <a:buFontTx/>
              <a:buChar char="-"/>
            </a:pPr>
            <a:r>
              <a:rPr lang="en-US" sz="2400" dirty="0" smtClean="0"/>
              <a:t>Sibling </a:t>
            </a:r>
            <a:r>
              <a:rPr lang="en-US" sz="2400" dirty="0" smtClean="0"/>
              <a:t>organization of Software Carpentry</a:t>
            </a:r>
          </a:p>
          <a:p>
            <a:pPr marL="342900" indent="-342900">
              <a:buFontTx/>
              <a:buChar char="-"/>
            </a:pPr>
            <a:r>
              <a:rPr lang="en-US" sz="2400" dirty="0" smtClean="0"/>
              <a:t>Officially started November, 2014</a:t>
            </a:r>
          </a:p>
          <a:p>
            <a:pPr marL="342900" indent="-342900">
              <a:buFontTx/>
              <a:buChar char="-"/>
            </a:pPr>
            <a:r>
              <a:rPr lang="en-US" sz="2400" dirty="0" smtClean="0"/>
              <a:t>Developed and ran workshops prior to November with NSF support</a:t>
            </a:r>
            <a:endParaRPr lang="en-US" sz="2400" dirty="0"/>
          </a:p>
        </p:txBody>
      </p:sp>
      <p:sp>
        <p:nvSpPr>
          <p:cNvPr id="3" name="Rectangle 2"/>
          <p:cNvSpPr/>
          <p:nvPr/>
        </p:nvSpPr>
        <p:spPr>
          <a:xfrm>
            <a:off x="627606" y="2085361"/>
            <a:ext cx="8902821" cy="2554545"/>
          </a:xfrm>
          <a:prstGeom prst="rect">
            <a:avLst/>
          </a:prstGeom>
        </p:spPr>
        <p:txBody>
          <a:bodyPr wrap="square">
            <a:spAutoFit/>
          </a:bodyPr>
          <a:lstStyle/>
          <a:p>
            <a:r>
              <a:rPr lang="en-US" sz="2000" b="1" u="sng" dirty="0" smtClean="0"/>
              <a:t>Curriculum</a:t>
            </a:r>
            <a:endParaRPr lang="en-US" sz="2000" dirty="0" smtClean="0"/>
          </a:p>
          <a:p>
            <a:pPr marL="342900" indent="-342900">
              <a:buFont typeface="Arial"/>
              <a:buChar char="•"/>
            </a:pPr>
            <a:r>
              <a:rPr lang="en-US" sz="2000" dirty="0" smtClean="0"/>
              <a:t>Focused on data - teaches how to manage and analyze data in an effective and reproducible way.</a:t>
            </a:r>
          </a:p>
          <a:p>
            <a:pPr marL="342900" indent="-342900">
              <a:buFont typeface="Arial"/>
              <a:buChar char="•"/>
            </a:pPr>
            <a:r>
              <a:rPr lang="en-US" sz="2000" dirty="0" smtClean="0"/>
              <a:t>Initial focus is on workshops for novices - there are no prerequisites, and no prior knowledge computational experience is assumed.</a:t>
            </a:r>
          </a:p>
          <a:p>
            <a:pPr marL="342900" indent="-342900">
              <a:buFont typeface="Arial"/>
              <a:buChar char="•"/>
            </a:pPr>
            <a:r>
              <a:rPr lang="en-US" sz="2000" dirty="0" smtClean="0"/>
              <a:t>Domain specific by design – currently have lessons in biology and are developing lessons for genomics, geosciences and social sciences.</a:t>
            </a:r>
          </a:p>
          <a:p>
            <a:pPr marL="342900" indent="-342900">
              <a:buFont typeface="Arial"/>
              <a:buChar char="•"/>
            </a:pPr>
            <a:endParaRPr lang="en-US" sz="2000" b="1" u="sng" dirty="0" smtClean="0"/>
          </a:p>
        </p:txBody>
      </p:sp>
      <p:sp>
        <p:nvSpPr>
          <p:cNvPr id="5" name="TextBox 4"/>
          <p:cNvSpPr txBox="1"/>
          <p:nvPr/>
        </p:nvSpPr>
        <p:spPr>
          <a:xfrm>
            <a:off x="465668" y="4882217"/>
            <a:ext cx="9064760" cy="830997"/>
          </a:xfrm>
          <a:prstGeom prst="rect">
            <a:avLst/>
          </a:prstGeom>
          <a:noFill/>
        </p:spPr>
        <p:txBody>
          <a:bodyPr wrap="square" rtlCol="0">
            <a:spAutoFit/>
          </a:bodyPr>
          <a:lstStyle/>
          <a:p>
            <a:r>
              <a:rPr lang="en-US" sz="2400" dirty="0" smtClean="0"/>
              <a:t>Planning 24 workshops in 2015 and the development of materials in more domains and for more advanced data analysis topics. </a:t>
            </a:r>
            <a:endParaRPr lang="en-US" sz="2400" dirty="0"/>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234</TotalTime>
  <Words>819</Words>
  <Application>Microsoft Macintosh PowerPoint</Application>
  <PresentationFormat>Custom</PresentationFormat>
  <Paragraphs>136</Paragraphs>
  <Slides>10</Slides>
  <Notes>2</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Office Theme</vt:lpstr>
      <vt:lpstr>Office Theme</vt:lpstr>
      <vt:lpstr>PowerPoint Presentation</vt:lpstr>
      <vt:lpstr>PowerPoint Presentation</vt:lpstr>
      <vt:lpstr>PowerPoint Presentation</vt:lpstr>
      <vt:lpstr>Workshops to increase data literacy and use of software development best practices</vt:lpstr>
      <vt:lpstr>Target audiences</vt:lpstr>
      <vt:lpstr>Target audiences</vt:lpstr>
      <vt:lpstr>PowerPoint Presentation</vt:lpstr>
      <vt:lpstr>Target audiences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Tracy Teal</cp:lastModifiedBy>
  <cp:revision>9</cp:revision>
  <dcterms:modified xsi:type="dcterms:W3CDTF">2015-04-07T18:45:10Z</dcterms:modified>
</cp:coreProperties>
</file>