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9"/>
  </p:notesMasterIdLst>
  <p:sldIdLst>
    <p:sldId id="258" r:id="rId3"/>
    <p:sldId id="259" r:id="rId4"/>
    <p:sldId id="260" r:id="rId5"/>
    <p:sldId id="256" r:id="rId6"/>
    <p:sldId id="257" r:id="rId7"/>
    <p:sldId id="261" r:id="rId8"/>
  </p:sldIdLst>
  <p:sldSz cx="10080625" cy="755967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4" d="100"/>
          <a:sy n="54" d="100"/>
        </p:scale>
        <p:origin x="-960" y="-120"/>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6630EB54-1AA3-DC43-B56D-80E9552138B4}" type="datetimeFigureOut">
              <a:rPr lang="en-US" smtClean="0"/>
              <a:t>4/6/15</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08E2C388-A0D7-A24D-B052-AB282E1653A2}" type="slidenum">
              <a:rPr lang="en-US" smtClean="0"/>
              <a:t>‹#›</a:t>
            </a:fld>
            <a:endParaRPr lang="en-US"/>
          </a:p>
        </p:txBody>
      </p:sp>
    </p:spTree>
    <p:extLst>
      <p:ext uri="{BB962C8B-B14F-4D97-AF65-F5344CB8AC3E}">
        <p14:creationId xmlns:p14="http://schemas.microsoft.com/office/powerpoint/2010/main" val="25308440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Lack of expertise was identified as the single biggest difficulty facing researchers in their bioinformatics activities, and training as the most valuable thing that BRAEMBL could do to support those activities.”</a:t>
            </a:r>
          </a:p>
          <a:p>
            <a:endParaRPr lang="en-US" dirty="0"/>
          </a:p>
        </p:txBody>
      </p:sp>
      <p:sp>
        <p:nvSpPr>
          <p:cNvPr id="4" name="Slide Number Placeholder 3"/>
          <p:cNvSpPr>
            <a:spLocks noGrp="1"/>
          </p:cNvSpPr>
          <p:nvPr>
            <p:ph type="sldNum" sz="quarter" idx="10"/>
          </p:nvPr>
        </p:nvSpPr>
        <p:spPr/>
        <p:txBody>
          <a:bodyPr/>
          <a:lstStyle/>
          <a:p>
            <a:fld id="{08E2C388-A0D7-A24D-B052-AB282E1653A2}" type="slidenum">
              <a:rPr lang="en-US" smtClean="0"/>
              <a:t>1</a:t>
            </a:fld>
            <a:endParaRPr lang="en-US"/>
          </a:p>
        </p:txBody>
      </p:sp>
    </p:spTree>
    <p:extLst>
      <p:ext uri="{BB962C8B-B14F-4D97-AF65-F5344CB8AC3E}">
        <p14:creationId xmlns:p14="http://schemas.microsoft.com/office/powerpoint/2010/main" val="1668455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Biomedical researchers in the</a:t>
            </a:r>
            <a:r>
              <a:rPr lang="en-US" baseline="0" dirty="0" smtClean="0"/>
              <a:t> UK had similar sentiments in a survey </a:t>
            </a:r>
          </a:p>
          <a:p>
            <a:r>
              <a:rPr lang="en-US" baseline="0" dirty="0" smtClean="0"/>
              <a:t>https://</a:t>
            </a:r>
            <a:r>
              <a:rPr lang="en-US" baseline="0" dirty="0" err="1" smtClean="0"/>
              <a:t>storify.com</a:t>
            </a:r>
            <a:r>
              <a:rPr lang="en-US" baseline="0" dirty="0" smtClean="0"/>
              <a:t>/</a:t>
            </a:r>
            <a:r>
              <a:rPr lang="en-US" baseline="0" dirty="0" err="1" smtClean="0"/>
              <a:t>biocrusoe</a:t>
            </a:r>
            <a:r>
              <a:rPr lang="en-US" baseline="0" dirty="0" smtClean="0"/>
              <a:t>/elixir-uk-node-meeting-2014-10-14</a:t>
            </a:r>
          </a:p>
          <a:p>
            <a:r>
              <a:rPr lang="en-US" baseline="0" dirty="0" smtClean="0"/>
              <a:t>And an internal study at PLOS showed a lack of data management expertise has a dramatic impact on the ability </a:t>
            </a:r>
          </a:p>
          <a:p>
            <a:r>
              <a:rPr lang="en-US" baseline="0" dirty="0" smtClean="0"/>
              <a:t>of researchers to share their data</a:t>
            </a:r>
          </a:p>
        </p:txBody>
      </p:sp>
      <p:sp>
        <p:nvSpPr>
          <p:cNvPr id="4" name="Slide Number Placeholder 3"/>
          <p:cNvSpPr>
            <a:spLocks noGrp="1"/>
          </p:cNvSpPr>
          <p:nvPr>
            <p:ph type="sldNum" sz="quarter" idx="10"/>
          </p:nvPr>
        </p:nvSpPr>
        <p:spPr/>
        <p:txBody>
          <a:bodyPr/>
          <a:lstStyle/>
          <a:p>
            <a:fld id="{08E2C388-A0D7-A24D-B052-AB282E1653A2}" type="slidenum">
              <a:rPr lang="en-US" smtClean="0"/>
              <a:t>2</a:t>
            </a:fld>
            <a:endParaRPr lang="en-US"/>
          </a:p>
        </p:txBody>
      </p:sp>
    </p:spTree>
    <p:extLst>
      <p:ext uri="{BB962C8B-B14F-4D97-AF65-F5344CB8AC3E}">
        <p14:creationId xmlns:p14="http://schemas.microsoft.com/office/powerpoint/2010/main" val="373863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Picture 33"/>
          <p:cNvPicPr/>
          <p:nvPr/>
        </p:nvPicPr>
        <p:blipFill>
          <a:blip r:embed="rId2"/>
          <a:stretch/>
        </p:blipFill>
        <p:spPr>
          <a:xfrm>
            <a:off x="2291760" y="1768680"/>
            <a:ext cx="5496480" cy="4384080"/>
          </a:xfrm>
          <a:prstGeom prst="rect">
            <a:avLst/>
          </a:prstGeom>
          <a:ln>
            <a:noFill/>
          </a:ln>
        </p:spPr>
      </p:pic>
      <p:pic>
        <p:nvPicPr>
          <p:cNvPr id="35" name="Picture 34"/>
          <p:cNvPicPr/>
          <p:nvPr/>
        </p:nvPicPr>
        <p:blipFill>
          <a:blip r:embed="rId2"/>
          <a:stretch/>
        </p:blipFill>
        <p:spPr>
          <a:xfrm>
            <a:off x="2291760" y="1768680"/>
            <a:ext cx="54964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1280" cy="5850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Picture 69"/>
          <p:cNvPicPr/>
          <p:nvPr/>
        </p:nvPicPr>
        <p:blipFill>
          <a:blip r:embed="rId2"/>
          <a:stretch/>
        </p:blipFill>
        <p:spPr>
          <a:xfrm>
            <a:off x="2291760" y="1768680"/>
            <a:ext cx="5496480" cy="4384080"/>
          </a:xfrm>
          <a:prstGeom prst="rect">
            <a:avLst/>
          </a:prstGeom>
          <a:ln>
            <a:noFill/>
          </a:ln>
        </p:spPr>
      </p:pic>
      <p:pic>
        <p:nvPicPr>
          <p:cNvPr id="71" name="Picture 70"/>
          <p:cNvPicPr/>
          <p:nvPr/>
        </p:nvPicPr>
        <p:blipFill>
          <a:blip r:embed="rId2"/>
          <a:stretch/>
        </p:blipFill>
        <p:spPr>
          <a:xfrm>
            <a:off x="2291760" y="1768680"/>
            <a:ext cx="549648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128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28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1280" cy="1261800"/>
          </a:xfrm>
          <a:prstGeom prst="rect">
            <a:avLst/>
          </a:prstGeom>
        </p:spPr>
        <p:txBody>
          <a:bodyPr lIns="0" tIns="0" rIns="0" bIns="0" anchor="ctr"/>
          <a:lstStyle/>
          <a:p>
            <a:r>
              <a:rPr lang="en-US">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280" cy="1261800"/>
          </a:xfrm>
          <a:prstGeom prst="rect">
            <a:avLst/>
          </a:prstGeom>
        </p:spPr>
        <p:txBody>
          <a:bodyPr lIns="0" tIns="0" rIns="0" bIns="0" anchor="ctr"/>
          <a:lstStyle/>
          <a:p>
            <a:r>
              <a:rPr lang="en-US">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9667" y="451534"/>
            <a:ext cx="8673748" cy="2246769"/>
          </a:xfrm>
          <a:prstGeom prst="rect">
            <a:avLst/>
          </a:prstGeom>
          <a:noFill/>
        </p:spPr>
        <p:txBody>
          <a:bodyPr wrap="square" rtlCol="0">
            <a:spAutoFit/>
          </a:bodyPr>
          <a:lstStyle/>
          <a:p>
            <a:r>
              <a:rPr lang="en-US" sz="2800" dirty="0" smtClean="0"/>
              <a:t>With the emergence of new technologies generating large datasets in all domains of research, data analysis and software development is no longer the domain of specialists and is instead widely done by all researchers. </a:t>
            </a:r>
          </a:p>
        </p:txBody>
      </p:sp>
      <p:pic>
        <p:nvPicPr>
          <p:cNvPr id="13" name="Picture 12" descr="people_crop4.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51146"/>
            <a:ext cx="10080625" cy="3324262"/>
          </a:xfrm>
          <a:prstGeom prst="rect">
            <a:avLst/>
          </a:prstGeom>
        </p:spPr>
      </p:pic>
    </p:spTree>
    <p:extLst>
      <p:ext uri="{BB962C8B-B14F-4D97-AF65-F5344CB8AC3E}">
        <p14:creationId xmlns:p14="http://schemas.microsoft.com/office/powerpoint/2010/main" val="264239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1665" y="3895561"/>
            <a:ext cx="9591858" cy="3399832"/>
            <a:chOff x="319084" y="3013245"/>
            <a:chExt cx="9591858" cy="3399832"/>
          </a:xfrm>
        </p:grpSpPr>
        <p:pic>
          <p:nvPicPr>
            <p:cNvPr id="5" name="Picture 4"/>
            <p:cNvPicPr>
              <a:picLocks noChangeAspect="1"/>
            </p:cNvPicPr>
            <p:nvPr/>
          </p:nvPicPr>
          <p:blipFill>
            <a:blip r:embed="rId3"/>
            <a:stretch>
              <a:fillRect/>
            </a:stretch>
          </p:blipFill>
          <p:spPr>
            <a:xfrm>
              <a:off x="319084" y="3649377"/>
              <a:ext cx="9543402" cy="2763700"/>
            </a:xfrm>
            <a:prstGeom prst="rect">
              <a:avLst/>
            </a:prstGeom>
          </p:spPr>
        </p:pic>
        <p:sp>
          <p:nvSpPr>
            <p:cNvPr id="6" name="TextBox 5"/>
            <p:cNvSpPr txBox="1"/>
            <p:nvPr/>
          </p:nvSpPr>
          <p:spPr>
            <a:xfrm>
              <a:off x="1428415" y="3019056"/>
              <a:ext cx="3403496" cy="369332"/>
            </a:xfrm>
            <a:prstGeom prst="rect">
              <a:avLst/>
            </a:prstGeom>
            <a:noFill/>
          </p:spPr>
          <p:txBody>
            <a:bodyPr wrap="none" rtlCol="0">
              <a:spAutoFit/>
            </a:bodyPr>
            <a:lstStyle/>
            <a:p>
              <a:r>
                <a:rPr lang="en-US" dirty="0" smtClean="0"/>
                <a:t>Biggest Bioinformatics Difficulty</a:t>
              </a:r>
              <a:endParaRPr lang="en-US" dirty="0"/>
            </a:p>
          </p:txBody>
        </p:sp>
        <p:sp>
          <p:nvSpPr>
            <p:cNvPr id="7" name="TextBox 6"/>
            <p:cNvSpPr txBox="1"/>
            <p:nvPr/>
          </p:nvSpPr>
          <p:spPr>
            <a:xfrm>
              <a:off x="5821927" y="3013245"/>
              <a:ext cx="4089015" cy="369332"/>
            </a:xfrm>
            <a:prstGeom prst="rect">
              <a:avLst/>
            </a:prstGeom>
            <a:noFill/>
          </p:spPr>
          <p:txBody>
            <a:bodyPr wrap="square" rtlCol="0">
              <a:spAutoFit/>
            </a:bodyPr>
            <a:lstStyle/>
            <a:p>
              <a:r>
                <a:rPr lang="en-US" dirty="0" smtClean="0"/>
                <a:t>Most useful thing BRAEMBL could do</a:t>
              </a:r>
              <a:endParaRPr lang="en-US" dirty="0"/>
            </a:p>
          </p:txBody>
        </p:sp>
      </p:grpSp>
      <p:sp>
        <p:nvSpPr>
          <p:cNvPr id="8" name="TextBox 7"/>
          <p:cNvSpPr txBox="1"/>
          <p:nvPr/>
        </p:nvSpPr>
        <p:spPr>
          <a:xfrm>
            <a:off x="724908" y="2903068"/>
            <a:ext cx="7408999" cy="738664"/>
          </a:xfrm>
          <a:prstGeom prst="rect">
            <a:avLst/>
          </a:prstGeom>
          <a:noFill/>
        </p:spPr>
        <p:txBody>
          <a:bodyPr wrap="none" rtlCol="0">
            <a:spAutoFit/>
          </a:bodyPr>
          <a:lstStyle/>
          <a:p>
            <a:r>
              <a:rPr lang="en-US" sz="2400" dirty="0" smtClean="0"/>
              <a:t>Survey by </a:t>
            </a:r>
            <a:r>
              <a:rPr lang="en-US" sz="2400" dirty="0"/>
              <a:t>Bioinformatics Resource Australia – </a:t>
            </a:r>
            <a:r>
              <a:rPr lang="en-US" sz="2400" dirty="0" smtClean="0"/>
              <a:t>EMBL</a:t>
            </a:r>
          </a:p>
          <a:p>
            <a:r>
              <a:rPr lang="en-US" dirty="0" smtClean="0"/>
              <a:t>http://</a:t>
            </a:r>
            <a:r>
              <a:rPr lang="en-US" dirty="0" err="1" smtClean="0"/>
              <a:t>braembl.org.au</a:t>
            </a:r>
            <a:r>
              <a:rPr lang="en-US" dirty="0" smtClean="0"/>
              <a:t>/news/braembl-community-survey-report-2013</a:t>
            </a:r>
            <a:endParaRPr lang="en-US" dirty="0"/>
          </a:p>
        </p:txBody>
      </p:sp>
      <p:sp>
        <p:nvSpPr>
          <p:cNvPr id="9" name="TextBox 8"/>
          <p:cNvSpPr txBox="1"/>
          <p:nvPr/>
        </p:nvSpPr>
        <p:spPr>
          <a:xfrm>
            <a:off x="211665" y="197552"/>
            <a:ext cx="9694335" cy="2308324"/>
          </a:xfrm>
          <a:prstGeom prst="rect">
            <a:avLst/>
          </a:prstGeom>
          <a:noFill/>
        </p:spPr>
        <p:txBody>
          <a:bodyPr wrap="square" rtlCol="0">
            <a:spAutoFit/>
          </a:bodyPr>
          <a:lstStyle/>
          <a:p>
            <a:r>
              <a:rPr lang="en-US" sz="2400" dirty="0" smtClean="0"/>
              <a:t>Researchers view the major limiting factor in research progress as a lack of expertise in how to handle and analyze data and develop software effectively and efficiently.</a:t>
            </a:r>
          </a:p>
          <a:p>
            <a:endParaRPr lang="en-US" sz="2400" dirty="0"/>
          </a:p>
          <a:p>
            <a:r>
              <a:rPr lang="en-US" sz="2400" dirty="0" smtClean="0"/>
              <a:t>This can only be addressed through high quality, widely available training and is the resource most highly desired by researchers. </a:t>
            </a:r>
            <a:endParaRPr lang="en-US" sz="2400" dirty="0"/>
          </a:p>
        </p:txBody>
      </p:sp>
    </p:spTree>
    <p:extLst>
      <p:ext uri="{BB962C8B-B14F-4D97-AF65-F5344CB8AC3E}">
        <p14:creationId xmlns:p14="http://schemas.microsoft.com/office/powerpoint/2010/main" val="317634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p:cNvPicPr/>
          <p:nvPr/>
        </p:nvPicPr>
        <p:blipFill>
          <a:blip r:embed="rId2"/>
          <a:stretch/>
        </p:blipFill>
        <p:spPr>
          <a:xfrm>
            <a:off x="548640" y="787040"/>
            <a:ext cx="4177800" cy="1675800"/>
          </a:xfrm>
          <a:prstGeom prst="rect">
            <a:avLst/>
          </a:prstGeom>
          <a:ln>
            <a:noFill/>
          </a:ln>
        </p:spPr>
      </p:pic>
      <p:sp>
        <p:nvSpPr>
          <p:cNvPr id="73" name="CustomShape 1"/>
          <p:cNvSpPr/>
          <p:nvPr/>
        </p:nvSpPr>
        <p:spPr>
          <a:xfrm>
            <a:off x="5017680" y="952280"/>
            <a:ext cx="4569480" cy="144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2400" i="1" strike="noStrike" dirty="0">
                <a:latin typeface="Arial"/>
              </a:rPr>
              <a:t>We teach basic lab skills</a:t>
            </a:r>
            <a:endParaRPr dirty="0"/>
          </a:p>
          <a:p>
            <a:pPr algn="r">
              <a:lnSpc>
                <a:spcPct val="100000"/>
              </a:lnSpc>
            </a:pPr>
            <a:r>
              <a:rPr lang="en-US" sz="2400" i="1" strike="noStrike" dirty="0">
                <a:latin typeface="Arial"/>
              </a:rPr>
              <a:t>for scientific computing</a:t>
            </a:r>
            <a:endParaRPr dirty="0"/>
          </a:p>
          <a:p>
            <a:pPr algn="r">
              <a:lnSpc>
                <a:spcPct val="100000"/>
              </a:lnSpc>
            </a:pPr>
            <a:r>
              <a:rPr lang="en-US" sz="2400" i="1" strike="noStrike" dirty="0">
                <a:latin typeface="Arial"/>
              </a:rPr>
              <a:t>so that researchers can do more</a:t>
            </a:r>
            <a:endParaRPr dirty="0"/>
          </a:p>
          <a:p>
            <a:pPr algn="r">
              <a:lnSpc>
                <a:spcPct val="100000"/>
              </a:lnSpc>
            </a:pPr>
            <a:r>
              <a:rPr lang="en-US" sz="2400" i="1" strike="noStrike" dirty="0">
                <a:latin typeface="Arial"/>
              </a:rPr>
              <a:t>in less time and with less pain.</a:t>
            </a:r>
            <a:endParaRPr dirty="0"/>
          </a:p>
        </p:txBody>
      </p:sp>
      <p:sp>
        <p:nvSpPr>
          <p:cNvPr id="2" name="TextBox 1"/>
          <p:cNvSpPr txBox="1"/>
          <p:nvPr/>
        </p:nvSpPr>
        <p:spPr>
          <a:xfrm>
            <a:off x="548641" y="3767476"/>
            <a:ext cx="5392138" cy="1938992"/>
          </a:xfrm>
          <a:prstGeom prst="rect">
            <a:avLst/>
          </a:prstGeom>
          <a:noFill/>
        </p:spPr>
        <p:txBody>
          <a:bodyPr wrap="square" rtlCol="0">
            <a:spAutoFit/>
          </a:bodyPr>
          <a:lstStyle/>
          <a:p>
            <a:r>
              <a:rPr lang="en-US" sz="2400" i="1" dirty="0" smtClean="0"/>
              <a:t>Teach </a:t>
            </a:r>
            <a:r>
              <a:rPr lang="en-US" sz="2400" i="1" dirty="0"/>
              <a:t>basic concepts, skills and tools for working more effectively with data</a:t>
            </a:r>
            <a:r>
              <a:rPr lang="en-US" sz="2400" i="1" dirty="0" smtClean="0"/>
              <a:t>. Workshops are designed for people with little to no prior computational experience. </a:t>
            </a:r>
            <a:endParaRPr lang="en-US" sz="2400" i="1" dirty="0"/>
          </a:p>
        </p:txBody>
      </p:sp>
      <p:pic>
        <p:nvPicPr>
          <p:cNvPr id="3" name="Picture 2" descr="DC1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0877" y="3767476"/>
            <a:ext cx="2675181" cy="1678984"/>
          </a:xfrm>
          <a:prstGeom prst="rect">
            <a:avLst/>
          </a:prstGeom>
        </p:spPr>
      </p:pic>
    </p:spTree>
    <p:extLst>
      <p:ext uri="{BB962C8B-B14F-4D97-AF65-F5344CB8AC3E}">
        <p14:creationId xmlns:p14="http://schemas.microsoft.com/office/powerpoint/2010/main" val="2376533155"/>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2"/>
          <p:cNvSpPr/>
          <p:nvPr/>
        </p:nvSpPr>
        <p:spPr>
          <a:xfrm>
            <a:off x="4781973" y="335520"/>
            <a:ext cx="4663440" cy="249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u="sng" strike="noStrike" dirty="0">
                <a:latin typeface="Arial"/>
              </a:rPr>
              <a:t>Since January 2012</a:t>
            </a:r>
            <a:endParaRPr dirty="0"/>
          </a:p>
          <a:p>
            <a:pPr>
              <a:lnSpc>
                <a:spcPct val="100000"/>
              </a:lnSpc>
              <a:buSzPct val="45000"/>
              <a:buFont typeface="StarSymbol"/>
              <a:buChar char="l"/>
            </a:pPr>
            <a:r>
              <a:rPr lang="en-US" sz="2400" strike="noStrike" dirty="0">
                <a:latin typeface="Arial"/>
              </a:rPr>
              <a:t>Over 270 two-day workshops</a:t>
            </a:r>
            <a:endParaRPr dirty="0"/>
          </a:p>
          <a:p>
            <a:pPr>
              <a:lnSpc>
                <a:spcPct val="100000"/>
              </a:lnSpc>
              <a:buSzPct val="45000"/>
              <a:buFont typeface="StarSymbol"/>
              <a:buChar char="l"/>
            </a:pPr>
            <a:r>
              <a:rPr lang="en-US" sz="2400" strike="noStrike" dirty="0">
                <a:latin typeface="Arial"/>
              </a:rPr>
              <a:t>For over 8300 learners</a:t>
            </a:r>
            <a:endParaRPr dirty="0"/>
          </a:p>
          <a:p>
            <a:pPr>
              <a:lnSpc>
                <a:spcPct val="100000"/>
              </a:lnSpc>
              <a:buSzPct val="45000"/>
              <a:buFont typeface="StarSymbol"/>
              <a:buChar char="l"/>
            </a:pPr>
            <a:r>
              <a:rPr lang="en-US" sz="2400" strike="noStrike" dirty="0">
                <a:latin typeface="Arial"/>
              </a:rPr>
              <a:t>Taught by over 200 volunteers</a:t>
            </a:r>
            <a:endParaRPr dirty="0"/>
          </a:p>
          <a:p>
            <a:pPr>
              <a:lnSpc>
                <a:spcPct val="100000"/>
              </a:lnSpc>
              <a:buSzPct val="45000"/>
              <a:buFont typeface="StarSymbol"/>
              <a:buChar char="l"/>
            </a:pPr>
            <a:r>
              <a:rPr lang="en-US" sz="2400" strike="noStrike" dirty="0">
                <a:latin typeface="Arial"/>
              </a:rPr>
              <a:t>In over 20 countries</a:t>
            </a:r>
            <a:endParaRPr dirty="0"/>
          </a:p>
          <a:p>
            <a:pPr>
              <a:lnSpc>
                <a:spcPct val="100000"/>
              </a:lnSpc>
              <a:buSzPct val="45000"/>
              <a:buFont typeface="StarSymbol"/>
              <a:buChar char="l"/>
            </a:pPr>
            <a:r>
              <a:rPr lang="en-US" sz="2400" strike="noStrike" dirty="0">
                <a:latin typeface="Arial"/>
              </a:rPr>
              <a:t>With a paid staff of 1.75 FTE</a:t>
            </a:r>
            <a:endParaRPr dirty="0"/>
          </a:p>
        </p:txBody>
      </p:sp>
      <p:sp>
        <p:nvSpPr>
          <p:cNvPr id="75" name="CustomShape 3"/>
          <p:cNvSpPr/>
          <p:nvPr/>
        </p:nvSpPr>
        <p:spPr>
          <a:xfrm>
            <a:off x="4152562" y="3071236"/>
            <a:ext cx="6487217" cy="207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u="sng" strike="noStrike" dirty="0">
                <a:latin typeface="Arial"/>
              </a:rPr>
              <a:t>Curriculum</a:t>
            </a:r>
            <a:r>
              <a:rPr lang="en-US" sz="2400" strike="noStrike" dirty="0">
                <a:latin typeface="Arial"/>
              </a:rPr>
              <a:t> (all CC-BY licensed)</a:t>
            </a:r>
            <a:endParaRPr dirty="0"/>
          </a:p>
          <a:p>
            <a:pPr>
              <a:lnSpc>
                <a:spcPct val="100000"/>
              </a:lnSpc>
              <a:buSzPct val="45000"/>
              <a:buFont typeface="StarSymbol"/>
              <a:buChar char="l"/>
            </a:pPr>
            <a:r>
              <a:rPr lang="en-US" sz="2400" strike="noStrike" dirty="0">
                <a:latin typeface="Arial"/>
              </a:rPr>
              <a:t>Unix shell (task automation)</a:t>
            </a:r>
            <a:endParaRPr dirty="0"/>
          </a:p>
          <a:p>
            <a:pPr>
              <a:lnSpc>
                <a:spcPct val="100000"/>
              </a:lnSpc>
              <a:buSzPct val="45000"/>
              <a:buFont typeface="StarSymbol"/>
              <a:buChar char="l"/>
            </a:pPr>
            <a:r>
              <a:rPr lang="en-US" sz="2400" strike="noStrike" dirty="0">
                <a:latin typeface="Arial"/>
              </a:rPr>
              <a:t>Python or R (modular programming)</a:t>
            </a:r>
            <a:endParaRPr dirty="0"/>
          </a:p>
          <a:p>
            <a:pPr>
              <a:lnSpc>
                <a:spcPct val="100000"/>
              </a:lnSpc>
              <a:buSzPct val="45000"/>
              <a:buFont typeface="StarSymbol"/>
              <a:buChar char="l"/>
            </a:pPr>
            <a:r>
              <a:rPr lang="en-US" sz="2400" strike="noStrike" dirty="0" err="1">
                <a:latin typeface="Arial"/>
              </a:rPr>
              <a:t>Git</a:t>
            </a:r>
            <a:r>
              <a:rPr lang="en-US" sz="2400" strike="noStrike" dirty="0">
                <a:latin typeface="Arial"/>
              </a:rPr>
              <a:t>/</a:t>
            </a:r>
            <a:r>
              <a:rPr lang="en-US" sz="2400" strike="noStrike" dirty="0" err="1">
                <a:latin typeface="Arial"/>
              </a:rPr>
              <a:t>GitHub</a:t>
            </a:r>
            <a:r>
              <a:rPr lang="en-US" sz="2400" strike="noStrike" dirty="0">
                <a:latin typeface="Arial"/>
              </a:rPr>
              <a:t> (reproducibility </a:t>
            </a:r>
            <a:r>
              <a:rPr lang="en-US" sz="2400" strike="noStrike" dirty="0" smtClean="0">
                <a:latin typeface="Arial"/>
              </a:rPr>
              <a:t>&amp; </a:t>
            </a:r>
            <a:r>
              <a:rPr lang="en-US" sz="2400" strike="noStrike" dirty="0">
                <a:latin typeface="Arial"/>
              </a:rPr>
              <a:t>collaboration)</a:t>
            </a:r>
            <a:endParaRPr dirty="0"/>
          </a:p>
          <a:p>
            <a:pPr>
              <a:lnSpc>
                <a:spcPct val="100000"/>
              </a:lnSpc>
              <a:buSzPct val="45000"/>
              <a:buFont typeface="StarSymbol"/>
              <a:buChar char="l"/>
            </a:pPr>
            <a:r>
              <a:rPr lang="en-US" sz="2400" strike="noStrike" dirty="0">
                <a:latin typeface="Arial"/>
              </a:rPr>
              <a:t>SQL (data management)</a:t>
            </a:r>
            <a:endParaRPr dirty="0"/>
          </a:p>
        </p:txBody>
      </p:sp>
      <p:pic>
        <p:nvPicPr>
          <p:cNvPr id="76" name="Picture 75"/>
          <p:cNvPicPr/>
          <p:nvPr/>
        </p:nvPicPr>
        <p:blipFill>
          <a:blip r:embed="rId2"/>
          <a:stretch/>
        </p:blipFill>
        <p:spPr>
          <a:xfrm>
            <a:off x="293665" y="1933229"/>
            <a:ext cx="3398400" cy="2216880"/>
          </a:xfrm>
          <a:prstGeom prst="rect">
            <a:avLst/>
          </a:prstGeom>
          <a:ln>
            <a:noFill/>
          </a:ln>
        </p:spPr>
      </p:pic>
      <p:sp>
        <p:nvSpPr>
          <p:cNvPr id="77" name="TextShape 4"/>
          <p:cNvSpPr txBox="1"/>
          <p:nvPr/>
        </p:nvSpPr>
        <p:spPr>
          <a:xfrm>
            <a:off x="138444" y="4200002"/>
            <a:ext cx="3682800" cy="316080"/>
          </a:xfrm>
          <a:prstGeom prst="rect">
            <a:avLst/>
          </a:prstGeom>
          <a:noFill/>
          <a:ln>
            <a:noFill/>
          </a:ln>
        </p:spPr>
        <p:txBody>
          <a:bodyPr lIns="90000" tIns="45000" rIns="90000" bIns="45000"/>
          <a:lstStyle/>
          <a:p>
            <a:r>
              <a:rPr lang="en-US" sz="1600" i="1" dirty="0">
                <a:latin typeface="Arial"/>
              </a:rPr>
              <a:t>North American Workshops 2012-2014</a:t>
            </a:r>
            <a:endParaRPr dirty="0"/>
          </a:p>
        </p:txBody>
      </p:sp>
      <p:sp>
        <p:nvSpPr>
          <p:cNvPr id="8" name="CustomShape 2"/>
          <p:cNvSpPr/>
          <p:nvPr/>
        </p:nvSpPr>
        <p:spPr>
          <a:xfrm>
            <a:off x="457200" y="5026255"/>
            <a:ext cx="9205200" cy="16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u="sng" strike="noStrike" dirty="0">
                <a:latin typeface="Arial"/>
              </a:rPr>
              <a:t>Outcomes</a:t>
            </a:r>
            <a:endParaRPr dirty="0"/>
          </a:p>
          <a:p>
            <a:pPr>
              <a:lnSpc>
                <a:spcPct val="100000"/>
              </a:lnSpc>
              <a:buFont typeface="Liberation Serif"/>
              <a:buAutoNum type="arabicPeriod"/>
            </a:pPr>
            <a:r>
              <a:rPr lang="en-US" sz="2400" strike="noStrike" dirty="0">
                <a:latin typeface="Arial"/>
              </a:rPr>
              <a:t> Save half a day a week (or more) for the rest of their careers</a:t>
            </a:r>
            <a:endParaRPr dirty="0"/>
          </a:p>
          <a:p>
            <a:pPr>
              <a:lnSpc>
                <a:spcPct val="100000"/>
              </a:lnSpc>
              <a:buFont typeface="Liberation Serif"/>
              <a:buAutoNum type="arabicPeriod"/>
            </a:pPr>
            <a:r>
              <a:rPr lang="en-US" sz="2400" strike="noStrike" dirty="0">
                <a:latin typeface="Arial"/>
              </a:rPr>
              <a:t> Prepare them for reproducible research, HPC, and open science</a:t>
            </a:r>
            <a:endParaRPr dirty="0"/>
          </a:p>
          <a:p>
            <a:pPr>
              <a:lnSpc>
                <a:spcPct val="100000"/>
              </a:lnSpc>
              <a:buFont typeface="Liberation Serif"/>
              <a:buAutoNum type="arabicPeriod"/>
            </a:pPr>
            <a:r>
              <a:rPr lang="en-US" sz="2400" strike="noStrike" dirty="0">
                <a:latin typeface="Arial"/>
              </a:rPr>
              <a:t> Enable them to tackle entirely new kinds of problems</a:t>
            </a:r>
            <a:endParaRPr dirty="0"/>
          </a:p>
        </p:txBody>
      </p:sp>
      <p:pic>
        <p:nvPicPr>
          <p:cNvPr id="9" name="Picture 8"/>
          <p:cNvPicPr/>
          <p:nvPr/>
        </p:nvPicPr>
        <p:blipFill>
          <a:blip r:embed="rId3"/>
          <a:stretch/>
        </p:blipFill>
        <p:spPr>
          <a:xfrm>
            <a:off x="457200" y="202051"/>
            <a:ext cx="2367408" cy="1180774"/>
          </a:xfrm>
          <a:prstGeom prst="rect">
            <a:avLst/>
          </a:prstGeom>
          <a:ln>
            <a:noFill/>
          </a:ln>
        </p:spPr>
      </p:pic>
      <p:sp>
        <p:nvSpPr>
          <p:cNvPr id="10" name="CustomShape 3"/>
          <p:cNvSpPr/>
          <p:nvPr/>
        </p:nvSpPr>
        <p:spPr>
          <a:xfrm>
            <a:off x="2438640" y="6759935"/>
            <a:ext cx="5015880" cy="4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dirty="0">
                <a:latin typeface="Arial"/>
              </a:rPr>
              <a:t>http://software-</a:t>
            </a:r>
            <a:r>
              <a:rPr lang="en-US" sz="2800" b="1" strike="noStrike" dirty="0" err="1">
                <a:latin typeface="Arial"/>
              </a:rPr>
              <a:t>carpentry.org</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3"/>
          <p:cNvSpPr/>
          <p:nvPr/>
        </p:nvSpPr>
        <p:spPr>
          <a:xfrm>
            <a:off x="2876084" y="6639650"/>
            <a:ext cx="5015880" cy="48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1" strike="noStrike" dirty="0">
                <a:latin typeface="Arial"/>
              </a:rPr>
              <a:t>http:/</a:t>
            </a:r>
            <a:r>
              <a:rPr lang="en-US" sz="2800" b="1" strike="noStrike" dirty="0" smtClean="0">
                <a:latin typeface="Arial"/>
              </a:rPr>
              <a:t>/</a:t>
            </a:r>
            <a:r>
              <a:rPr lang="en-US" sz="2800" b="1" strike="noStrike" dirty="0" err="1" smtClean="0">
                <a:latin typeface="Arial"/>
              </a:rPr>
              <a:t>datacarpentry.org</a:t>
            </a:r>
            <a:endParaRPr dirty="0"/>
          </a:p>
        </p:txBody>
      </p:sp>
      <p:pic>
        <p:nvPicPr>
          <p:cNvPr id="7" name="Picture 6" descr="DC1_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210" y="536182"/>
            <a:ext cx="1888567" cy="1185293"/>
          </a:xfrm>
          <a:prstGeom prst="rect">
            <a:avLst/>
          </a:prstGeom>
        </p:spPr>
      </p:pic>
      <p:sp>
        <p:nvSpPr>
          <p:cNvPr id="2" name="TextBox 1"/>
          <p:cNvSpPr txBox="1"/>
          <p:nvPr/>
        </p:nvSpPr>
        <p:spPr>
          <a:xfrm>
            <a:off x="3654778" y="409194"/>
            <a:ext cx="6138333" cy="1569660"/>
          </a:xfrm>
          <a:prstGeom prst="rect">
            <a:avLst/>
          </a:prstGeom>
          <a:noFill/>
        </p:spPr>
        <p:txBody>
          <a:bodyPr wrap="square" rtlCol="0">
            <a:spAutoFit/>
          </a:bodyPr>
          <a:lstStyle/>
          <a:p>
            <a:pPr marL="342900" indent="-342900">
              <a:buFontTx/>
              <a:buChar char="-"/>
            </a:pPr>
            <a:r>
              <a:rPr lang="en-US" sz="2400" dirty="0" smtClean="0"/>
              <a:t>Sister organization of Software Carpentry</a:t>
            </a:r>
          </a:p>
          <a:p>
            <a:pPr marL="342900" indent="-342900">
              <a:buFontTx/>
              <a:buChar char="-"/>
            </a:pPr>
            <a:r>
              <a:rPr lang="en-US" sz="2400" dirty="0" smtClean="0"/>
              <a:t>Officially started November, 2014</a:t>
            </a:r>
          </a:p>
          <a:p>
            <a:pPr marL="342900" indent="-342900">
              <a:buFontTx/>
              <a:buChar char="-"/>
            </a:pPr>
            <a:r>
              <a:rPr lang="en-US" sz="2400" dirty="0" smtClean="0"/>
              <a:t>Developed and ran workshops prior to November with NSF support</a:t>
            </a:r>
            <a:endParaRPr lang="en-US" sz="2400" dirty="0"/>
          </a:p>
        </p:txBody>
      </p:sp>
      <p:sp>
        <p:nvSpPr>
          <p:cNvPr id="3" name="Rectangle 2"/>
          <p:cNvSpPr/>
          <p:nvPr/>
        </p:nvSpPr>
        <p:spPr>
          <a:xfrm>
            <a:off x="627606" y="2085361"/>
            <a:ext cx="8902821" cy="2554545"/>
          </a:xfrm>
          <a:prstGeom prst="rect">
            <a:avLst/>
          </a:prstGeom>
        </p:spPr>
        <p:txBody>
          <a:bodyPr wrap="square">
            <a:spAutoFit/>
          </a:bodyPr>
          <a:lstStyle/>
          <a:p>
            <a:r>
              <a:rPr lang="en-US" sz="2000" b="1" u="sng" dirty="0" smtClean="0"/>
              <a:t>Curriculum</a:t>
            </a:r>
            <a:endParaRPr lang="en-US" sz="2000" dirty="0" smtClean="0"/>
          </a:p>
          <a:p>
            <a:pPr marL="342900" indent="-342900">
              <a:buFont typeface="Arial"/>
              <a:buChar char="•"/>
            </a:pPr>
            <a:r>
              <a:rPr lang="en-US" sz="2000" dirty="0" smtClean="0"/>
              <a:t>Focused on data - teaches how to manage and analyze data in an effective and reproducible way.</a:t>
            </a:r>
          </a:p>
          <a:p>
            <a:pPr marL="342900" indent="-342900">
              <a:buFont typeface="Arial"/>
              <a:buChar char="•"/>
            </a:pPr>
            <a:r>
              <a:rPr lang="en-US" sz="2000" dirty="0" smtClean="0"/>
              <a:t>Initial focus is on workshops for novices - there are no prerequisites, and no prior knowledge computational experience is assumed.</a:t>
            </a:r>
          </a:p>
          <a:p>
            <a:pPr marL="342900" indent="-342900">
              <a:buFont typeface="Arial"/>
              <a:buChar char="•"/>
            </a:pPr>
            <a:r>
              <a:rPr lang="en-US" sz="2000" dirty="0" smtClean="0"/>
              <a:t>Domain specific by design – currently have lessons in biology and are developing lessons for genomics, geosciences and social sciences.</a:t>
            </a:r>
          </a:p>
          <a:p>
            <a:pPr marL="342900" indent="-342900">
              <a:buFont typeface="Arial"/>
              <a:buChar char="•"/>
            </a:pPr>
            <a:endParaRPr lang="en-US" sz="2000" b="1" u="sng" dirty="0" smtClean="0"/>
          </a:p>
        </p:txBody>
      </p:sp>
      <p:sp>
        <p:nvSpPr>
          <p:cNvPr id="5" name="TextBox 4"/>
          <p:cNvSpPr txBox="1"/>
          <p:nvPr/>
        </p:nvSpPr>
        <p:spPr>
          <a:xfrm>
            <a:off x="465668" y="4882217"/>
            <a:ext cx="9064760" cy="830997"/>
          </a:xfrm>
          <a:prstGeom prst="rect">
            <a:avLst/>
          </a:prstGeom>
          <a:noFill/>
        </p:spPr>
        <p:txBody>
          <a:bodyPr wrap="square" rtlCol="0">
            <a:spAutoFit/>
          </a:bodyPr>
          <a:lstStyle/>
          <a:p>
            <a:r>
              <a:rPr lang="en-US" sz="2400" dirty="0" smtClean="0"/>
              <a:t>Planning 24 workshops in 2015 and the development of materials in more domains and for more advanced data analysis topics. </a:t>
            </a:r>
            <a:endParaRPr lang="en-US" sz="2400"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030109" y="1678816"/>
            <a:ext cx="8071557" cy="166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400" b="1" u="sng" strike="noStrike" dirty="0">
                <a:latin typeface="Arial"/>
              </a:rPr>
              <a:t>Relationships</a:t>
            </a:r>
            <a:endParaRPr dirty="0"/>
          </a:p>
          <a:p>
            <a:pPr marL="342900" indent="-342900">
              <a:lnSpc>
                <a:spcPct val="100000"/>
              </a:lnSpc>
              <a:buSzPct val="45000"/>
              <a:buFont typeface="Arial"/>
              <a:buChar char="•"/>
            </a:pPr>
            <a:r>
              <a:rPr lang="en-US" sz="2400" strike="noStrike" dirty="0">
                <a:latin typeface="Arial"/>
              </a:rPr>
              <a:t>Became a 501(c)3 non-profit in October 2014</a:t>
            </a:r>
            <a:endParaRPr dirty="0"/>
          </a:p>
          <a:p>
            <a:pPr marL="342900" indent="-342900">
              <a:lnSpc>
                <a:spcPct val="100000"/>
              </a:lnSpc>
              <a:buSzPct val="45000"/>
              <a:buFont typeface="Arial"/>
              <a:buChar char="•"/>
            </a:pPr>
            <a:r>
              <a:rPr lang="en-US" sz="2400" strike="noStrike" dirty="0">
                <a:latin typeface="Arial"/>
              </a:rPr>
              <a:t>Partners: Sloan, Mozilla, SSI, LBL, UC Davis, …</a:t>
            </a:r>
            <a:endParaRPr dirty="0"/>
          </a:p>
          <a:p>
            <a:pPr marL="342900" indent="-342900">
              <a:lnSpc>
                <a:spcPct val="100000"/>
              </a:lnSpc>
              <a:buSzPct val="45000"/>
              <a:buFont typeface="Arial"/>
              <a:buChar char="•"/>
            </a:pPr>
            <a:r>
              <a:rPr lang="en-US" sz="2400" strike="noStrike" dirty="0">
                <a:latin typeface="Arial"/>
              </a:rPr>
              <a:t>Actively seeking new ways to reach more people</a:t>
            </a:r>
            <a:endParaRPr dirty="0"/>
          </a:p>
        </p:txBody>
      </p:sp>
      <p:sp>
        <p:nvSpPr>
          <p:cNvPr id="4" name="TextBox 3"/>
          <p:cNvSpPr txBox="1"/>
          <p:nvPr/>
        </p:nvSpPr>
        <p:spPr>
          <a:xfrm>
            <a:off x="1030110" y="536197"/>
            <a:ext cx="5174514" cy="523220"/>
          </a:xfrm>
          <a:prstGeom prst="rect">
            <a:avLst/>
          </a:prstGeom>
          <a:noFill/>
        </p:spPr>
        <p:txBody>
          <a:bodyPr wrap="none" rtlCol="0">
            <a:spAutoFit/>
          </a:bodyPr>
          <a:lstStyle/>
          <a:p>
            <a:r>
              <a:rPr lang="en-US" sz="2800" dirty="0" smtClean="0"/>
              <a:t>Software Carpentry Foundation</a:t>
            </a:r>
            <a:endParaRPr lang="en-US" sz="2800" dirty="0"/>
          </a:p>
        </p:txBody>
      </p:sp>
      <p:sp>
        <p:nvSpPr>
          <p:cNvPr id="5" name="TextBox 4"/>
          <p:cNvSpPr txBox="1"/>
          <p:nvPr/>
        </p:nvSpPr>
        <p:spPr>
          <a:xfrm>
            <a:off x="1030113" y="3903521"/>
            <a:ext cx="8579556" cy="1938992"/>
          </a:xfrm>
          <a:prstGeom prst="rect">
            <a:avLst/>
          </a:prstGeom>
          <a:noFill/>
        </p:spPr>
        <p:txBody>
          <a:bodyPr wrap="square" rtlCol="0">
            <a:spAutoFit/>
          </a:bodyPr>
          <a:lstStyle/>
          <a:p>
            <a:r>
              <a:rPr lang="en-US" sz="2400" b="1" u="sng" dirty="0" smtClean="0"/>
              <a:t>Train the Trainers</a:t>
            </a:r>
          </a:p>
          <a:p>
            <a:pPr marL="342900" indent="-342900">
              <a:buFont typeface="Arial"/>
              <a:buChar char="•"/>
            </a:pPr>
            <a:r>
              <a:rPr lang="en-US" sz="2400" dirty="0" smtClean="0"/>
              <a:t>Scaling workshops by training more trainers</a:t>
            </a:r>
          </a:p>
          <a:p>
            <a:pPr marL="342900" indent="-342900">
              <a:buFont typeface="Arial"/>
              <a:buChar char="•"/>
            </a:pPr>
            <a:r>
              <a:rPr lang="en-US" sz="2400" dirty="0" smtClean="0"/>
              <a:t>Online course for 135 people starting in January</a:t>
            </a:r>
          </a:p>
          <a:p>
            <a:pPr marL="342900" indent="-342900">
              <a:buFont typeface="Arial"/>
              <a:buChar char="•"/>
            </a:pPr>
            <a:r>
              <a:rPr lang="en-US" sz="2400" dirty="0" smtClean="0"/>
              <a:t>At least three in person train-the-trainers planned with Partners and Affiliates in the US, UK and Australia</a:t>
            </a:r>
          </a:p>
        </p:txBody>
      </p:sp>
      <p:pic>
        <p:nvPicPr>
          <p:cNvPr id="9" name="Picture 8"/>
          <p:cNvPicPr/>
          <p:nvPr/>
        </p:nvPicPr>
        <p:blipFill>
          <a:blip r:embed="rId2"/>
          <a:stretch/>
        </p:blipFill>
        <p:spPr>
          <a:xfrm>
            <a:off x="7032978" y="305009"/>
            <a:ext cx="2367408" cy="1180774"/>
          </a:xfrm>
          <a:prstGeom prst="rect">
            <a:avLst/>
          </a:prstGeom>
          <a:ln>
            <a:noFill/>
          </a:ln>
        </p:spPr>
      </p:pic>
    </p:spTree>
    <p:extLst>
      <p:ext uri="{BB962C8B-B14F-4D97-AF65-F5344CB8AC3E}">
        <p14:creationId xmlns:p14="http://schemas.microsoft.com/office/powerpoint/2010/main" val="2599182132"/>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TotalTime>
  <Words>565</Words>
  <Application>Microsoft Macintosh PowerPoint</Application>
  <PresentationFormat>Custom</PresentationFormat>
  <Paragraphs>55</Paragraphs>
  <Slides>6</Slides>
  <Notes>2</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Tracy Teal</cp:lastModifiedBy>
  <cp:revision>7</cp:revision>
  <dcterms:modified xsi:type="dcterms:W3CDTF">2015-04-06T19:32:37Z</dcterms:modified>
</cp:coreProperties>
</file>