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Lst>
  <p:notesMasterIdLst>
    <p:notesMasterId r:id="rId23"/>
  </p:notesMasterIdLst>
  <p:sldIdLst>
    <p:sldId id="257" r:id="rId2"/>
    <p:sldId id="295" r:id="rId3"/>
    <p:sldId id="296" r:id="rId4"/>
    <p:sldId id="258" r:id="rId5"/>
    <p:sldId id="282" r:id="rId6"/>
    <p:sldId id="283" r:id="rId7"/>
    <p:sldId id="284" r:id="rId8"/>
    <p:sldId id="285" r:id="rId9"/>
    <p:sldId id="286" r:id="rId10"/>
    <p:sldId id="287" r:id="rId11"/>
    <p:sldId id="288" r:id="rId12"/>
    <p:sldId id="291" r:id="rId13"/>
    <p:sldId id="289" r:id="rId14"/>
    <p:sldId id="290" r:id="rId15"/>
    <p:sldId id="292" r:id="rId16"/>
    <p:sldId id="293" r:id="rId17"/>
    <p:sldId id="294" r:id="rId18"/>
    <p:sldId id="305" r:id="rId19"/>
    <p:sldId id="306" r:id="rId20"/>
    <p:sldId id="307"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410" autoAdjust="0"/>
  </p:normalViewPr>
  <p:slideViewPr>
    <p:cSldViewPr>
      <p:cViewPr varScale="1">
        <p:scale>
          <a:sx n="90" d="100"/>
          <a:sy n="90"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57DCAD-0AAD-414B-A8B0-BC00ADBFA0C4}" type="datetimeFigureOut">
              <a:rPr lang="en-US" smtClean="0"/>
              <a:t>4/5/2019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F90E61-5CC2-433F-88C5-1DB48FA3C2D3}" type="slidenum">
              <a:rPr lang="en-US" smtClean="0"/>
              <a:t>‹#›</a:t>
            </a:fld>
            <a:endParaRPr lang="en-US"/>
          </a:p>
        </p:txBody>
      </p:sp>
    </p:spTree>
    <p:extLst>
      <p:ext uri="{BB962C8B-B14F-4D97-AF65-F5344CB8AC3E}">
        <p14:creationId xmlns:p14="http://schemas.microsoft.com/office/powerpoint/2010/main" val="240415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EEB22E-AFD4-4F07-ABE2-CFDDC11A8536}"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627420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12</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13</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14</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15</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16</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17</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4</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5</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6</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7</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8</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9</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10</a:t>
            </a:fld>
            <a:endParaRPr lang="en-US"/>
          </a:p>
        </p:txBody>
      </p:sp>
    </p:spTree>
    <p:extLst>
      <p:ext uri="{BB962C8B-B14F-4D97-AF65-F5344CB8AC3E}">
        <p14:creationId xmlns:p14="http://schemas.microsoft.com/office/powerpoint/2010/main" val="818875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90E61-5CC2-433F-88C5-1DB48FA3C2D3}" type="slidenum">
              <a:rPr lang="en-US" smtClean="0"/>
              <a:t>11</a:t>
            </a:fld>
            <a:endParaRPr lang="en-US"/>
          </a:p>
        </p:txBody>
      </p:sp>
    </p:spTree>
    <p:extLst>
      <p:ext uri="{BB962C8B-B14F-4D97-AF65-F5344CB8AC3E}">
        <p14:creationId xmlns:p14="http://schemas.microsoft.com/office/powerpoint/2010/main" val="81887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139333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5270972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487680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28600"/>
            <a:ext cx="60198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940690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5780589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6"/>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1623957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61297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33"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1840675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422925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238041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73052"/>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5449465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161791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A7B93-C561-45ED-92BE-53B467C23C46}" type="datetimeFigureOut">
              <a:rPr lang="ru-RU" smtClean="0">
                <a:solidFill>
                  <a:prstClr val="black">
                    <a:tint val="75000"/>
                  </a:prstClr>
                </a:solidFill>
              </a:rPr>
              <a:pPr/>
              <a:t>05.04.2019</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902FB-48A6-4504-9383-C94BDABA1F4E}"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0807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javascriptobfuscator.com/docs/NameMangling.asp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obfuscator.i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javascriptsourc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javascriptobfuscato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jasob.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javascriptobfuscator.com/docs/MoveMembers.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javascriptobfuscator.com/docs/MoveStringsIntoArray.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Subtitle 2"/>
          <p:cNvSpPr>
            <a:spLocks noGrp="1"/>
          </p:cNvSpPr>
          <p:nvPr>
            <p:ph type="subTitle" idx="1"/>
          </p:nvPr>
        </p:nvSpPr>
        <p:spPr>
          <a:xfrm>
            <a:off x="651520" y="5470393"/>
            <a:ext cx="1177280" cy="464494"/>
          </a:xfrm>
        </p:spPr>
        <p:txBody>
          <a:bodyPr>
            <a:normAutofit/>
          </a:bodyPr>
          <a:lstStyle/>
          <a:p>
            <a:pPr algn="l"/>
            <a:r>
              <a:rPr lang="en-US" sz="1800" dirty="0" smtClean="0">
                <a:solidFill>
                  <a:schemeClr val="bg1">
                    <a:lumMod val="50000"/>
                  </a:schemeClr>
                </a:solidFill>
              </a:rPr>
              <a:t>2019 Apr</a:t>
            </a:r>
            <a:endParaRPr lang="en-US" sz="1800" dirty="0" smtClean="0">
              <a:solidFill>
                <a:schemeClr val="bg1">
                  <a:lumMod val="50000"/>
                </a:schemeClr>
              </a:solidFill>
            </a:endParaRPr>
          </a:p>
        </p:txBody>
      </p:sp>
      <p:sp>
        <p:nvSpPr>
          <p:cNvPr id="3" name="Title 1"/>
          <p:cNvSpPr txBox="1">
            <a:spLocks/>
          </p:cNvSpPr>
          <p:nvPr/>
        </p:nvSpPr>
        <p:spPr>
          <a:xfrm>
            <a:off x="1981200" y="2163485"/>
            <a:ext cx="5615136" cy="1036915"/>
          </a:xfrm>
          <a:prstGeom prst="rect">
            <a:avLst/>
          </a:prstGeom>
        </p:spPr>
        <p:txBody>
          <a:bodyPr vert="horz" lIns="7200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prstClr val="black">
                    <a:lumMod val="65000"/>
                    <a:lumOff val="35000"/>
                  </a:prstClr>
                </a:solidFill>
                <a:latin typeface="Arial" pitchFamily="34" charset="0"/>
              </a:rPr>
              <a:t>JavaScript Obfuscators</a:t>
            </a:r>
            <a:endParaRPr lang="en-US" b="1" dirty="0" smtClean="0">
              <a:solidFill>
                <a:prstClr val="black">
                  <a:lumMod val="65000"/>
                  <a:lumOff val="35000"/>
                </a:prstClr>
              </a:solidFill>
              <a:latin typeface="Arial" pitchFamily="34" charset="0"/>
            </a:endParaRPr>
          </a:p>
        </p:txBody>
      </p:sp>
      <p:sp>
        <p:nvSpPr>
          <p:cNvPr id="5" name="TextBox 4"/>
          <p:cNvSpPr txBox="1"/>
          <p:nvPr/>
        </p:nvSpPr>
        <p:spPr>
          <a:xfrm>
            <a:off x="3276600" y="5715000"/>
            <a:ext cx="5715000" cy="369332"/>
          </a:xfrm>
          <a:prstGeom prst="rect">
            <a:avLst/>
          </a:prstGeom>
          <a:noFill/>
        </p:spPr>
        <p:txBody>
          <a:bodyPr wrap="square" rtlCol="0">
            <a:spAutoFit/>
          </a:bodyPr>
          <a:lstStyle/>
          <a:p>
            <a:pPr algn="ctr"/>
            <a:endParaRPr lang="en-US" dirty="0" smtClean="0">
              <a:solidFill>
                <a:prstClr val="black"/>
              </a:solidFill>
            </a:endParaRPr>
          </a:p>
        </p:txBody>
      </p:sp>
    </p:spTree>
    <p:extLst>
      <p:ext uri="{BB962C8B-B14F-4D97-AF65-F5344CB8AC3E}">
        <p14:creationId xmlns:p14="http://schemas.microsoft.com/office/powerpoint/2010/main" val="92231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Encrypt Strings</a:t>
            </a:r>
            <a:endParaRPr lang="en-US" dirty="0">
              <a:solidFill>
                <a:srgbClr val="FF0000"/>
              </a:solidFill>
            </a:endParaRPr>
          </a:p>
        </p:txBody>
      </p:sp>
      <p:sp>
        <p:nvSpPr>
          <p:cNvPr id="3" name="Content Placeholder 2"/>
          <p:cNvSpPr>
            <a:spLocks noGrp="1"/>
          </p:cNvSpPr>
          <p:nvPr>
            <p:ph idx="1"/>
          </p:nvPr>
        </p:nvSpPr>
        <p:spPr>
          <a:xfrm>
            <a:off x="457200" y="1371600"/>
            <a:ext cx="8229600" cy="4754563"/>
          </a:xfrm>
        </p:spPr>
        <p:txBody>
          <a:bodyPr>
            <a:normAutofit/>
          </a:bodyPr>
          <a:lstStyle/>
          <a:p>
            <a:r>
              <a:rPr lang="en-US" sz="2800" b="1" dirty="0" smtClean="0"/>
              <a:t>Encrypt Strings </a:t>
            </a:r>
            <a:r>
              <a:rPr lang="en-US" sz="2800" dirty="0" smtClean="0"/>
              <a:t>will </a:t>
            </a:r>
            <a:r>
              <a:rPr lang="en-US" sz="2800" dirty="0"/>
              <a:t>replace the string to random order code. The more long the string is , the better the effect can take.</a:t>
            </a:r>
          </a:p>
        </p:txBody>
      </p:sp>
      <p:sp>
        <p:nvSpPr>
          <p:cNvPr id="5" name="Rectangle 4"/>
          <p:cNvSpPr/>
          <p:nvPr/>
        </p:nvSpPr>
        <p:spPr>
          <a:xfrm>
            <a:off x="4953000" y="2926355"/>
            <a:ext cx="3966990" cy="8528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dirty="0"/>
              <a:t>function s</a:t>
            </a:r>
            <a:r>
              <a:rPr lang="en-US" sz="1600" dirty="0" smtClean="0"/>
              <a:t>(){return console}</a:t>
            </a:r>
            <a:endParaRPr lang="en-US" sz="1600" dirty="0"/>
          </a:p>
          <a:p>
            <a:r>
              <a:rPr lang="en-US" sz="1600" dirty="0" smtClean="0"/>
              <a:t>s</a:t>
            </a:r>
            <a:r>
              <a:rPr lang="en-US" sz="1600" dirty="0"/>
              <a:t>()[a[1]](a[3]);</a:t>
            </a:r>
          </a:p>
        </p:txBody>
      </p:sp>
      <p:sp>
        <p:nvSpPr>
          <p:cNvPr id="7" name="Rectangle 6"/>
          <p:cNvSpPr/>
          <p:nvPr/>
        </p:nvSpPr>
        <p:spPr>
          <a:xfrm>
            <a:off x="4957590" y="3813213"/>
            <a:ext cx="3962400" cy="2362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dirty="0" err="1"/>
              <a:t>var</a:t>
            </a:r>
            <a:r>
              <a:rPr lang="en-US" sz="1050" dirty="0"/>
              <a:t> a=(</a:t>
            </a:r>
            <a:r>
              <a:rPr lang="en-US" sz="1050" dirty="0" err="1"/>
              <a:t>i</a:t>
            </a:r>
            <a:r>
              <a:rPr lang="en-US" sz="1050" dirty="0"/>
              <a:t>)("</a:t>
            </a:r>
            <a:r>
              <a:rPr lang="en-US" sz="1050" dirty="0" err="1"/>
              <a:t>dps:p%tbpelpe</a:t>
            </a:r>
            <a:r>
              <a:rPr lang="en-US" sz="1050" dirty="0"/>
              <a:t>=%i0tangT.aodlashld=</a:t>
            </a:r>
            <a:r>
              <a:rPr lang="en-US" sz="1050" dirty="0" err="1"/>
              <a:t>ddicpst</a:t>
            </a:r>
            <a:r>
              <a:rPr lang="en-US" sz="1050" dirty="0"/>
              <a:t> </a:t>
            </a:r>
            <a:r>
              <a:rPr lang="en-US" sz="1050" dirty="0" err="1"/>
              <a:t>ebaaer</a:t>
            </a:r>
            <a:r>
              <a:rPr lang="en-US" sz="1050" dirty="0"/>
              <a:t>/</a:t>
            </a:r>
            <a:r>
              <a:rPr lang="en-US" sz="1050" dirty="0" err="1"/>
              <a:t>M%pt%iena</a:t>
            </a:r>
            <a:r>
              <a:rPr lang="en-US" sz="1050" dirty="0"/>
              <a:t>#% dxs0nc dldi#ag_00nn0eHPoiu %</a:t>
            </a:r>
            <a:r>
              <a:rPr lang="en-US" sz="1050" dirty="0" err="1"/>
              <a:t>eaoeelyt</a:t>
            </a:r>
            <a:r>
              <a:rPr lang="en-US" sz="1050" dirty="0"/>
              <a:t> Ii#dntd0jes%a#slaalan%dp#tl%p codgLsti%0phrjlgutnr#t\"%a%pe%xCh0%SelditEatoaiP0_lin#c#ideyedoc%oi0PjpCer0lmgeitupwkPg%\"a/</a:t>
            </a:r>
            <a:r>
              <a:rPr lang="en-US" sz="1050" dirty="0" err="1"/>
              <a:t>goge%d#llldn_sme%t</a:t>
            </a:r>
            <a:r>
              <a:rPr lang="en-US" sz="1050" dirty="0"/>
              <a:t> n0ilru%%</a:t>
            </a:r>
            <a:r>
              <a:rPr lang="en-US" sz="1050" dirty="0" err="1"/>
              <a:t>tple</a:t>
            </a:r>
            <a:r>
              <a:rPr lang="en-US" sz="1050" dirty="0"/>
              <a:t> </a:t>
            </a:r>
            <a:r>
              <a:rPr lang="en-US" sz="1050" dirty="0" err="1"/>
              <a:t>ldeoaebce</a:t>
            </a:r>
            <a:r>
              <a:rPr lang="en-US" sz="1050" dirty="0"/>
              <a:t> </a:t>
            </a:r>
            <a:r>
              <a:rPr lang="en-US" sz="1050" dirty="0" err="1"/>
              <a:t>et#r%dc%get%o%tlB</a:t>
            </a:r>
            <a:r>
              <a:rPr lang="en-US" sz="1050" dirty="0"/>
              <a:t>&lt;amb0pts%ie#ydhrpB0a%luongioi# </a:t>
            </a:r>
            <a:r>
              <a:rPr lang="en-US" sz="1050" dirty="0" err="1"/>
              <a:t>beic</a:t>
            </a:r>
            <a:r>
              <a:rPr lang="en-US" sz="1050" dirty="0"/>
              <a:t>=laplo%pkrktnm%gitsnldsan#0oPnleoatyleif#u </a:t>
            </a:r>
            <a:r>
              <a:rPr lang="en-US" sz="1050" dirty="0" err="1"/>
              <a:t>i</a:t>
            </a:r>
            <a:r>
              <a:rPr lang="en-US" sz="1050" dirty="0"/>
              <a:t> r0#0i %0le/</a:t>
            </a:r>
            <a:r>
              <a:rPr lang="en-US" sz="1050" dirty="0" err="1"/>
              <a:t>rt</a:t>
            </a:r>
            <a:r>
              <a:rPr lang="en-US" sz="1050" dirty="0"/>
              <a:t>_/ta0t0#elal0#pyah\"#0i%a0%gicyvgceippysdwse% loNdtpaegups0 </a:t>
            </a:r>
            <a:r>
              <a:rPr lang="en-US" sz="1050" dirty="0" err="1"/>
              <a:t>bpla%L%ldpeti</a:t>
            </a:r>
            <a:r>
              <a:rPr lang="en-US" sz="1050" dirty="0"/>
              <a:t> iEobpaPpCdaiip0ka%vcnproa#w#l%e </a:t>
            </a:r>
            <a:r>
              <a:rPr lang="en-US" sz="1050" dirty="0" err="1"/>
              <a:t>ahcea%nru</a:t>
            </a:r>
            <a:r>
              <a:rPr lang="en-US" sz="1050" dirty="0"/>
              <a:t>=</a:t>
            </a:r>
            <a:r>
              <a:rPr lang="en-US" sz="1050" dirty="0" err="1"/>
              <a:t>atp%llm%ctpow</a:t>
            </a:r>
            <a:r>
              <a:rPr lang="en-US" sz="1050" dirty="0"/>
              <a:t>#-</a:t>
            </a:r>
            <a:r>
              <a:rPr lang="en-US" sz="1050" dirty="0" err="1"/>
              <a:t>rnuncbTExp%e#ripnenl%oae</a:t>
            </a:r>
            <a:r>
              <a:rPr lang="en-US" sz="1050" dirty="0"/>
              <a:t>&gt;</a:t>
            </a:r>
            <a:r>
              <a:rPr lang="en-US" sz="1050" dirty="0" err="1"/>
              <a:t>ulbve</a:t>
            </a:r>
            <a:r>
              <a:rPr lang="en-US" sz="1050" dirty="0"/>
              <a:t>\"c-%b%ade0aSapi oa#",2350408);</a:t>
            </a:r>
          </a:p>
          <a:p>
            <a:r>
              <a:rPr lang="en-US" sz="1050" dirty="0"/>
              <a:t>	</a:t>
            </a:r>
          </a:p>
        </p:txBody>
      </p:sp>
      <p:sp>
        <p:nvSpPr>
          <p:cNvPr id="8" name="Right Arrow 7"/>
          <p:cNvSpPr/>
          <p:nvPr/>
        </p:nvSpPr>
        <p:spPr>
          <a:xfrm>
            <a:off x="3801737" y="3238500"/>
            <a:ext cx="9906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ectangle 8"/>
          <p:cNvSpPr/>
          <p:nvPr/>
        </p:nvSpPr>
        <p:spPr>
          <a:xfrm>
            <a:off x="304800" y="3124200"/>
            <a:ext cx="33147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console.log("load </a:t>
            </a:r>
            <a:r>
              <a:rPr lang="en-US" dirty="0" err="1"/>
              <a:t>webapi</a:t>
            </a:r>
            <a:r>
              <a:rPr lang="en-US" dirty="0"/>
              <a:t> start");</a:t>
            </a:r>
          </a:p>
        </p:txBody>
      </p:sp>
    </p:spTree>
    <p:extLst>
      <p:ext uri="{BB962C8B-B14F-4D97-AF65-F5344CB8AC3E}">
        <p14:creationId xmlns:p14="http://schemas.microsoft.com/office/powerpoint/2010/main" val="2134252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Code Transposition</a:t>
            </a:r>
          </a:p>
        </p:txBody>
      </p:sp>
      <p:sp>
        <p:nvSpPr>
          <p:cNvPr id="3" name="Content Placeholder 2"/>
          <p:cNvSpPr>
            <a:spLocks noGrp="1"/>
          </p:cNvSpPr>
          <p:nvPr>
            <p:ph idx="1"/>
          </p:nvPr>
        </p:nvSpPr>
        <p:spPr>
          <a:xfrm>
            <a:off x="457200" y="1371600"/>
            <a:ext cx="8229600" cy="4754563"/>
          </a:xfrm>
        </p:spPr>
        <p:txBody>
          <a:bodyPr>
            <a:normAutofit/>
          </a:bodyPr>
          <a:lstStyle/>
          <a:p>
            <a:r>
              <a:rPr lang="en-US" sz="2800" b="1" dirty="0" smtClean="0"/>
              <a:t>Code Transposition </a:t>
            </a:r>
            <a:r>
              <a:rPr lang="en-US" sz="2800" dirty="0" smtClean="0"/>
              <a:t>will </a:t>
            </a:r>
            <a:r>
              <a:rPr lang="en-US" sz="2800" dirty="0"/>
              <a:t>move all global </a:t>
            </a:r>
            <a:r>
              <a:rPr lang="en-US" sz="2800" dirty="0" smtClean="0"/>
              <a:t>statements/function </a:t>
            </a:r>
            <a:r>
              <a:rPr lang="en-US" sz="2800" dirty="0"/>
              <a:t>into a single function. The global identifier references will be replaced as the local references.</a:t>
            </a:r>
          </a:p>
        </p:txBody>
      </p:sp>
      <p:sp>
        <p:nvSpPr>
          <p:cNvPr id="5" name="Rectangle 4"/>
          <p:cNvSpPr/>
          <p:nvPr/>
        </p:nvSpPr>
        <p:spPr>
          <a:xfrm>
            <a:off x="685800" y="3866002"/>
            <a:ext cx="2590800" cy="14679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 function </a:t>
            </a:r>
            <a:r>
              <a:rPr lang="en-US" dirty="0"/>
              <a:t>logit(){ </a:t>
            </a:r>
            <a:r>
              <a:rPr lang="en-US" dirty="0" smtClean="0"/>
              <a:t>}</a:t>
            </a:r>
          </a:p>
          <a:p>
            <a:r>
              <a:rPr lang="en-US" dirty="0" smtClean="0"/>
              <a:t> </a:t>
            </a:r>
            <a:r>
              <a:rPr lang="en-US" dirty="0"/>
              <a:t>function </a:t>
            </a:r>
            <a:r>
              <a:rPr lang="en-US" dirty="0" err="1"/>
              <a:t>mylogic</a:t>
            </a:r>
            <a:r>
              <a:rPr lang="en-US" dirty="0" smtClean="0"/>
              <a:t>()</a:t>
            </a:r>
          </a:p>
          <a:p>
            <a:r>
              <a:rPr lang="en-US" dirty="0"/>
              <a:t> </a:t>
            </a:r>
            <a:r>
              <a:rPr lang="en-US" dirty="0" smtClean="0"/>
              <a:t>{    </a:t>
            </a:r>
          </a:p>
          <a:p>
            <a:r>
              <a:rPr lang="en-US" dirty="0"/>
              <a:t> </a:t>
            </a:r>
            <a:r>
              <a:rPr lang="en-US" dirty="0" smtClean="0"/>
              <a:t>   logit</a:t>
            </a:r>
            <a:r>
              <a:rPr lang="en-US" dirty="0"/>
              <a:t>() </a:t>
            </a:r>
            <a:endParaRPr lang="en-US" dirty="0" smtClean="0"/>
          </a:p>
          <a:p>
            <a:r>
              <a:rPr lang="en-US" dirty="0" smtClean="0"/>
              <a:t> }</a:t>
            </a:r>
            <a:endParaRPr lang="en-US" dirty="0"/>
          </a:p>
        </p:txBody>
      </p:sp>
      <p:sp>
        <p:nvSpPr>
          <p:cNvPr id="7" name="Rectangle 6"/>
          <p:cNvSpPr/>
          <p:nvPr/>
        </p:nvSpPr>
        <p:spPr>
          <a:xfrm>
            <a:off x="5410200" y="3276600"/>
            <a:ext cx="3657600" cy="2590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err="1"/>
              <a:t>var</a:t>
            </a:r>
            <a:r>
              <a:rPr lang="en-US" dirty="0"/>
              <a:t> logit</a:t>
            </a:r>
            <a:r>
              <a:rPr lang="en-US" dirty="0" smtClean="0"/>
              <a:t>, </a:t>
            </a:r>
            <a:r>
              <a:rPr lang="en-US" dirty="0" err="1" smtClean="0"/>
              <a:t>mylogic</a:t>
            </a:r>
            <a:r>
              <a:rPr lang="en-US" dirty="0"/>
              <a:t>; </a:t>
            </a:r>
            <a:endParaRPr lang="en-US" dirty="0" smtClean="0"/>
          </a:p>
          <a:p>
            <a:r>
              <a:rPr lang="en-US" dirty="0" smtClean="0"/>
              <a:t>(</a:t>
            </a:r>
            <a:r>
              <a:rPr lang="en-US" dirty="0"/>
              <a:t>function</a:t>
            </a:r>
            <a:r>
              <a:rPr lang="en-US" dirty="0" smtClean="0"/>
              <a:t>()</a:t>
            </a:r>
          </a:p>
          <a:p>
            <a:r>
              <a:rPr lang="en-US" dirty="0" smtClean="0"/>
              <a:t>{</a:t>
            </a:r>
          </a:p>
          <a:p>
            <a:r>
              <a:rPr lang="en-US" dirty="0" smtClean="0"/>
              <a:t> </a:t>
            </a:r>
            <a:r>
              <a:rPr lang="en-US" dirty="0"/>
              <a:t>function a(){ } </a:t>
            </a:r>
            <a:endParaRPr lang="en-US" dirty="0" smtClean="0"/>
          </a:p>
          <a:p>
            <a:r>
              <a:rPr lang="en-US" dirty="0" smtClean="0"/>
              <a:t> function </a:t>
            </a:r>
            <a:r>
              <a:rPr lang="en-US" dirty="0"/>
              <a:t>b</a:t>
            </a:r>
            <a:r>
              <a:rPr lang="en-US" dirty="0" smtClean="0"/>
              <a:t>(){</a:t>
            </a:r>
          </a:p>
          <a:p>
            <a:r>
              <a:rPr lang="en-US" dirty="0"/>
              <a:t> </a:t>
            </a:r>
            <a:r>
              <a:rPr lang="en-US" dirty="0" smtClean="0"/>
              <a:t>        </a:t>
            </a:r>
            <a:r>
              <a:rPr lang="en-US" dirty="0"/>
              <a:t>a() </a:t>
            </a:r>
            <a:endParaRPr lang="en-US" dirty="0" smtClean="0"/>
          </a:p>
          <a:p>
            <a:r>
              <a:rPr lang="en-US" dirty="0"/>
              <a:t> </a:t>
            </a:r>
            <a:r>
              <a:rPr lang="en-US" dirty="0" smtClean="0"/>
              <a:t> } </a:t>
            </a:r>
          </a:p>
          <a:p>
            <a:r>
              <a:rPr lang="en-US" dirty="0" smtClean="0"/>
              <a:t> logit=a; </a:t>
            </a:r>
            <a:r>
              <a:rPr lang="en-US" dirty="0" err="1" smtClean="0"/>
              <a:t>mylogic</a:t>
            </a:r>
            <a:r>
              <a:rPr lang="en-US" dirty="0" smtClean="0"/>
              <a:t>=b</a:t>
            </a:r>
            <a:r>
              <a:rPr lang="en-US" dirty="0"/>
              <a:t>; </a:t>
            </a:r>
            <a:endParaRPr lang="en-US" dirty="0" smtClean="0"/>
          </a:p>
          <a:p>
            <a:r>
              <a:rPr lang="en-US" dirty="0" smtClean="0"/>
              <a:t>})()</a:t>
            </a:r>
            <a:endParaRPr lang="en-US" dirty="0"/>
          </a:p>
        </p:txBody>
      </p:sp>
      <p:sp>
        <p:nvSpPr>
          <p:cNvPr id="8" name="Right Arrow 7"/>
          <p:cNvSpPr/>
          <p:nvPr/>
        </p:nvSpPr>
        <p:spPr>
          <a:xfrm>
            <a:off x="3962400" y="4319072"/>
            <a:ext cx="9906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33934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Transform</a:t>
            </a:r>
          </a:p>
        </p:txBody>
      </p:sp>
      <p:sp>
        <p:nvSpPr>
          <p:cNvPr id="3" name="Content Placeholder 2"/>
          <p:cNvSpPr>
            <a:spLocks noGrp="1"/>
          </p:cNvSpPr>
          <p:nvPr>
            <p:ph idx="1"/>
          </p:nvPr>
        </p:nvSpPr>
        <p:spPr>
          <a:xfrm>
            <a:off x="457200" y="1371600"/>
            <a:ext cx="8229600" cy="4754563"/>
          </a:xfrm>
        </p:spPr>
        <p:txBody>
          <a:bodyPr>
            <a:normAutofit/>
          </a:bodyPr>
          <a:lstStyle/>
          <a:p>
            <a:r>
              <a:rPr lang="en-US" sz="2800" b="1" dirty="0" smtClean="0"/>
              <a:t>Flat Transform </a:t>
            </a:r>
            <a:r>
              <a:rPr lang="en-US" sz="2800" dirty="0" smtClean="0"/>
              <a:t>will </a:t>
            </a:r>
            <a:r>
              <a:rPr lang="en-US" sz="2800" dirty="0"/>
              <a:t>split the statements as more as </a:t>
            </a:r>
            <a:r>
              <a:rPr lang="en-US" sz="2800" dirty="0" smtClean="0"/>
              <a:t>possible </a:t>
            </a:r>
            <a:r>
              <a:rPr lang="en-US" sz="2800" dirty="0"/>
              <a:t>and move them to a random position. It's also move the nested functions to a random position</a:t>
            </a:r>
            <a:r>
              <a:rPr lang="en-US" sz="2800" dirty="0" smtClean="0"/>
              <a:t>.</a:t>
            </a:r>
            <a:endParaRPr lang="en-US" sz="2800" dirty="0"/>
          </a:p>
        </p:txBody>
      </p:sp>
      <p:sp>
        <p:nvSpPr>
          <p:cNvPr id="4" name="AutoShape 2" descr="http://javascriptobfuscator.com/docs/Images/pic_ft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javascriptobfuscator.com/docs/Images/pic_ft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D:\LAB\DTV\2018\biz trip2\pic_ft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19400"/>
            <a:ext cx="4155568"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570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Obfuscation</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800" b="1" dirty="0" smtClean="0"/>
              <a:t>Deep Obfuscation </a:t>
            </a:r>
            <a:r>
              <a:rPr lang="en-US" sz="2800" dirty="0" smtClean="0"/>
              <a:t>is enhance </a:t>
            </a:r>
            <a:r>
              <a:rPr lang="en-US" sz="2800" dirty="0"/>
              <a:t>feature of the </a:t>
            </a:r>
            <a:r>
              <a:rPr lang="en-US" sz="2800" dirty="0">
                <a:hlinkClick r:id="rId3"/>
              </a:rPr>
              <a:t>Name Mangling</a:t>
            </a:r>
            <a:r>
              <a:rPr lang="en-US" sz="2800" dirty="0"/>
              <a:t>. It use a better algorithm to try to make more identifiers share the same name.</a:t>
            </a:r>
          </a:p>
        </p:txBody>
      </p:sp>
      <p:sp>
        <p:nvSpPr>
          <p:cNvPr id="5" name="Rectangle 4"/>
          <p:cNvSpPr/>
          <p:nvPr/>
        </p:nvSpPr>
        <p:spPr>
          <a:xfrm>
            <a:off x="457200" y="3730585"/>
            <a:ext cx="3281190" cy="6816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 </a:t>
            </a:r>
            <a:r>
              <a:rPr lang="en-US" dirty="0"/>
              <a:t>function a(</a:t>
            </a:r>
            <a:r>
              <a:rPr lang="en-US" dirty="0" err="1"/>
              <a:t>b,c</a:t>
            </a:r>
            <a:r>
              <a:rPr lang="en-US" dirty="0"/>
              <a:t>){function(</a:t>
            </a:r>
            <a:r>
              <a:rPr lang="en-US" dirty="0" err="1"/>
              <a:t>d,e</a:t>
            </a:r>
            <a:r>
              <a:rPr lang="en-US" dirty="0"/>
              <a:t>){}}</a:t>
            </a:r>
          </a:p>
        </p:txBody>
      </p:sp>
      <p:sp>
        <p:nvSpPr>
          <p:cNvPr id="7" name="Rectangle 6"/>
          <p:cNvSpPr/>
          <p:nvPr/>
        </p:nvSpPr>
        <p:spPr>
          <a:xfrm>
            <a:off x="5562600" y="3733800"/>
            <a:ext cx="31242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function a(</a:t>
            </a:r>
            <a:r>
              <a:rPr lang="en-US" dirty="0" err="1"/>
              <a:t>a,b</a:t>
            </a:r>
            <a:r>
              <a:rPr lang="en-US" dirty="0"/>
              <a:t>){function(</a:t>
            </a:r>
            <a:r>
              <a:rPr lang="en-US" dirty="0" err="1"/>
              <a:t>a,b</a:t>
            </a:r>
            <a:r>
              <a:rPr lang="en-US" dirty="0"/>
              <a:t>){}}</a:t>
            </a:r>
          </a:p>
        </p:txBody>
      </p:sp>
      <p:sp>
        <p:nvSpPr>
          <p:cNvPr id="8" name="Right Arrow 7"/>
          <p:cNvSpPr/>
          <p:nvPr/>
        </p:nvSpPr>
        <p:spPr>
          <a:xfrm>
            <a:off x="4191000" y="3962400"/>
            <a:ext cx="9906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78774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 Object Declaration</a:t>
            </a:r>
          </a:p>
        </p:txBody>
      </p:sp>
      <p:sp>
        <p:nvSpPr>
          <p:cNvPr id="3" name="Content Placeholder 2"/>
          <p:cNvSpPr>
            <a:spLocks noGrp="1"/>
          </p:cNvSpPr>
          <p:nvPr>
            <p:ph idx="1"/>
          </p:nvPr>
        </p:nvSpPr>
        <p:spPr>
          <a:xfrm>
            <a:off x="457200" y="1371600"/>
            <a:ext cx="8229600" cy="4754563"/>
          </a:xfrm>
        </p:spPr>
        <p:txBody>
          <a:bodyPr>
            <a:normAutofit/>
          </a:bodyPr>
          <a:lstStyle/>
          <a:p>
            <a:r>
              <a:rPr lang="en-US" sz="2800" b="1" dirty="0" smtClean="0"/>
              <a:t>Project Object Declaration </a:t>
            </a:r>
            <a:r>
              <a:rPr lang="en-US" sz="2800" dirty="0" smtClean="0"/>
              <a:t>is </a:t>
            </a:r>
            <a:r>
              <a:rPr lang="en-US" sz="2800" dirty="0"/>
              <a:t>for moving the identifiers from object </a:t>
            </a:r>
            <a:r>
              <a:rPr lang="en-US" sz="2800" dirty="0" smtClean="0"/>
              <a:t>declaration</a:t>
            </a:r>
            <a:r>
              <a:rPr lang="en-US" sz="2800" dirty="0"/>
              <a:t>.</a:t>
            </a:r>
          </a:p>
        </p:txBody>
      </p:sp>
      <p:sp>
        <p:nvSpPr>
          <p:cNvPr id="5" name="Rectangle 4"/>
          <p:cNvSpPr/>
          <p:nvPr/>
        </p:nvSpPr>
        <p:spPr>
          <a:xfrm>
            <a:off x="457200" y="3730585"/>
            <a:ext cx="3429000" cy="6816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 </a:t>
            </a:r>
            <a:r>
              <a:rPr lang="en-US" dirty="0" err="1"/>
              <a:t>var</a:t>
            </a:r>
            <a:r>
              <a:rPr lang="en-US" dirty="0"/>
              <a:t> </a:t>
            </a:r>
            <a:r>
              <a:rPr lang="en-US" dirty="0" err="1"/>
              <a:t>obj</a:t>
            </a:r>
            <a:r>
              <a:rPr lang="en-US" dirty="0"/>
              <a:t>={ </a:t>
            </a:r>
            <a:r>
              <a:rPr lang="en-US" dirty="0" err="1"/>
              <a:t>name:a</a:t>
            </a:r>
            <a:r>
              <a:rPr lang="en-US" dirty="0"/>
              <a:t>[11],</a:t>
            </a:r>
            <a:r>
              <a:rPr lang="en-US" dirty="0" err="1"/>
              <a:t>value:a</a:t>
            </a:r>
            <a:r>
              <a:rPr lang="en-US" dirty="0"/>
              <a:t>[25] </a:t>
            </a:r>
            <a:r>
              <a:rPr lang="en-US" dirty="0" smtClean="0"/>
              <a:t>}</a:t>
            </a:r>
            <a:endParaRPr lang="en-US" dirty="0"/>
          </a:p>
        </p:txBody>
      </p:sp>
      <p:sp>
        <p:nvSpPr>
          <p:cNvPr id="7" name="Rectangle 6"/>
          <p:cNvSpPr/>
          <p:nvPr/>
        </p:nvSpPr>
        <p:spPr>
          <a:xfrm>
            <a:off x="5410200" y="3733800"/>
            <a:ext cx="3581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pt-BR" dirty="0"/>
              <a:t>var obj= b(a[32],a[11],a[33],a[25])</a:t>
            </a:r>
            <a:endParaRPr lang="en-US" dirty="0"/>
          </a:p>
        </p:txBody>
      </p:sp>
      <p:sp>
        <p:nvSpPr>
          <p:cNvPr id="8" name="Right Arrow 7"/>
          <p:cNvSpPr/>
          <p:nvPr/>
        </p:nvSpPr>
        <p:spPr>
          <a:xfrm>
            <a:off x="4191000" y="3962400"/>
            <a:ext cx="9906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6005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Nested Function</a:t>
            </a:r>
          </a:p>
        </p:txBody>
      </p:sp>
      <p:sp>
        <p:nvSpPr>
          <p:cNvPr id="3" name="Content Placeholder 2"/>
          <p:cNvSpPr>
            <a:spLocks noGrp="1"/>
          </p:cNvSpPr>
          <p:nvPr>
            <p:ph idx="1"/>
          </p:nvPr>
        </p:nvSpPr>
        <p:spPr>
          <a:xfrm>
            <a:off x="457200" y="1371600"/>
            <a:ext cx="8229600" cy="4754563"/>
          </a:xfrm>
        </p:spPr>
        <p:txBody>
          <a:bodyPr>
            <a:normAutofit/>
          </a:bodyPr>
          <a:lstStyle/>
          <a:p>
            <a:r>
              <a:rPr lang="en-US" sz="2800" b="1" dirty="0" smtClean="0"/>
              <a:t>Move Nested Function </a:t>
            </a:r>
            <a:r>
              <a:rPr lang="en-US" sz="2800" dirty="0" smtClean="0"/>
              <a:t>will </a:t>
            </a:r>
            <a:r>
              <a:rPr lang="en-US" sz="2800" dirty="0"/>
              <a:t>move the anonymous function out of the </a:t>
            </a:r>
            <a:r>
              <a:rPr lang="en-US" sz="2800" dirty="0" smtClean="0"/>
              <a:t>statements, the </a:t>
            </a:r>
            <a:r>
              <a:rPr lang="en-US" sz="2800" dirty="0"/>
              <a:t>function body will be move to a random position of the output code.</a:t>
            </a:r>
          </a:p>
        </p:txBody>
      </p:sp>
      <p:sp>
        <p:nvSpPr>
          <p:cNvPr id="5" name="Rectangle 4"/>
          <p:cNvSpPr/>
          <p:nvPr/>
        </p:nvSpPr>
        <p:spPr>
          <a:xfrm>
            <a:off x="1064964" y="3737930"/>
            <a:ext cx="2438400" cy="6816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 </a:t>
            </a:r>
            <a:r>
              <a:rPr lang="en-US" dirty="0" err="1"/>
              <a:t>a.onclick</a:t>
            </a:r>
            <a:r>
              <a:rPr lang="en-US" dirty="0"/>
              <a:t>(function</a:t>
            </a:r>
            <a:r>
              <a:rPr lang="en-US" dirty="0" smtClean="0"/>
              <a:t>(){});</a:t>
            </a:r>
          </a:p>
          <a:p>
            <a:r>
              <a:rPr lang="en-US" dirty="0" smtClean="0"/>
              <a:t> </a:t>
            </a:r>
            <a:r>
              <a:rPr lang="en-US" dirty="0"/>
              <a:t>b={</a:t>
            </a:r>
            <a:r>
              <a:rPr lang="en-US" dirty="0" err="1"/>
              <a:t>onclick:function</a:t>
            </a:r>
            <a:r>
              <a:rPr lang="en-US" dirty="0"/>
              <a:t>(){}} </a:t>
            </a:r>
          </a:p>
        </p:txBody>
      </p:sp>
      <p:sp>
        <p:nvSpPr>
          <p:cNvPr id="7" name="Rectangle 6"/>
          <p:cNvSpPr/>
          <p:nvPr/>
        </p:nvSpPr>
        <p:spPr>
          <a:xfrm>
            <a:off x="5334000" y="3733800"/>
            <a:ext cx="19050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err="1"/>
              <a:t>a.onclick</a:t>
            </a:r>
            <a:r>
              <a:rPr lang="en-US" dirty="0"/>
              <a:t>(c); </a:t>
            </a:r>
            <a:endParaRPr lang="en-US" dirty="0" smtClean="0"/>
          </a:p>
          <a:p>
            <a:r>
              <a:rPr lang="en-US" dirty="0" smtClean="0"/>
              <a:t>b</a:t>
            </a:r>
            <a:r>
              <a:rPr lang="en-US" dirty="0"/>
              <a:t>={</a:t>
            </a:r>
            <a:r>
              <a:rPr lang="en-US" dirty="0" err="1"/>
              <a:t>onclick:d</a:t>
            </a:r>
            <a:r>
              <a:rPr lang="en-US" dirty="0"/>
              <a:t>} </a:t>
            </a:r>
          </a:p>
        </p:txBody>
      </p:sp>
      <p:sp>
        <p:nvSpPr>
          <p:cNvPr id="8" name="Right Arrow 7"/>
          <p:cNvSpPr/>
          <p:nvPr/>
        </p:nvSpPr>
        <p:spPr>
          <a:xfrm>
            <a:off x="3886200" y="3962400"/>
            <a:ext cx="9906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68252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Exclusion List</a:t>
            </a:r>
          </a:p>
        </p:txBody>
      </p:sp>
      <p:sp>
        <p:nvSpPr>
          <p:cNvPr id="3" name="Content Placeholder 2"/>
          <p:cNvSpPr>
            <a:spLocks noGrp="1"/>
          </p:cNvSpPr>
          <p:nvPr>
            <p:ph idx="1"/>
          </p:nvPr>
        </p:nvSpPr>
        <p:spPr>
          <a:xfrm>
            <a:off x="457200" y="1371600"/>
            <a:ext cx="8229600" cy="4754563"/>
          </a:xfrm>
        </p:spPr>
        <p:txBody>
          <a:bodyPr>
            <a:normAutofit/>
          </a:bodyPr>
          <a:lstStyle/>
          <a:p>
            <a:r>
              <a:rPr lang="en-US" sz="2800" b="1" dirty="0" smtClean="0"/>
              <a:t>Variable Exclusion List </a:t>
            </a:r>
            <a:r>
              <a:rPr lang="en-US" sz="2800" dirty="0" smtClean="0"/>
              <a:t>allow </a:t>
            </a:r>
            <a:r>
              <a:rPr lang="en-US" sz="2800" dirty="0"/>
              <a:t>developers to define which identifiers shall not be </a:t>
            </a:r>
            <a:r>
              <a:rPr lang="en-US" sz="2800" dirty="0" smtClean="0"/>
              <a:t>renamed. It's </a:t>
            </a:r>
            <a:r>
              <a:rPr lang="en-US" sz="2800" dirty="0"/>
              <a:t>a multiple line </a:t>
            </a:r>
            <a:r>
              <a:rPr lang="en-US" sz="2800" dirty="0" smtClean="0"/>
              <a:t>text, </a:t>
            </a:r>
            <a:r>
              <a:rPr lang="en-US" sz="2800" dirty="0"/>
              <a:t>each line is a regular expression.</a:t>
            </a:r>
          </a:p>
        </p:txBody>
      </p:sp>
      <p:sp>
        <p:nvSpPr>
          <p:cNvPr id="5" name="Rectangle 4"/>
          <p:cNvSpPr/>
          <p:nvPr/>
        </p:nvSpPr>
        <p:spPr>
          <a:xfrm>
            <a:off x="1981200" y="3920169"/>
            <a:ext cx="1371600" cy="6816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a:t>
            </a:r>
            <a:r>
              <a:rPr lang="en-US" dirty="0" err="1"/>
              <a:t>myname</a:t>
            </a:r>
            <a:r>
              <a:rPr lang="en-US" dirty="0"/>
              <a:t>$ </a:t>
            </a:r>
            <a:endParaRPr lang="en-US" dirty="0" smtClean="0"/>
          </a:p>
          <a:p>
            <a:r>
              <a:rPr lang="en-US" dirty="0" smtClean="0"/>
              <a:t>^</a:t>
            </a:r>
            <a:r>
              <a:rPr lang="en-US" dirty="0" err="1"/>
              <a:t>myvalue</a:t>
            </a:r>
            <a:r>
              <a:rPr lang="en-US" dirty="0"/>
              <a:t>$</a:t>
            </a:r>
          </a:p>
        </p:txBody>
      </p:sp>
      <p:sp>
        <p:nvSpPr>
          <p:cNvPr id="7" name="Rectangle 6"/>
          <p:cNvSpPr/>
          <p:nvPr/>
        </p:nvSpPr>
        <p:spPr>
          <a:xfrm>
            <a:off x="5105400" y="2861175"/>
            <a:ext cx="1905000" cy="11007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function(){ </a:t>
            </a:r>
            <a:endParaRPr lang="en-US" dirty="0" smtClean="0"/>
          </a:p>
          <a:p>
            <a:r>
              <a:rPr lang="en-US" dirty="0" err="1" smtClean="0"/>
              <a:t>var</a:t>
            </a:r>
            <a:r>
              <a:rPr lang="en-US" dirty="0" smtClean="0"/>
              <a:t> </a:t>
            </a:r>
            <a:r>
              <a:rPr lang="en-US" dirty="0" err="1"/>
              <a:t>myname</a:t>
            </a:r>
            <a:r>
              <a:rPr lang="en-US" dirty="0"/>
              <a:t>; </a:t>
            </a:r>
            <a:endParaRPr lang="en-US" dirty="0" smtClean="0"/>
          </a:p>
          <a:p>
            <a:r>
              <a:rPr lang="en-US" dirty="0" err="1" smtClean="0"/>
              <a:t>var</a:t>
            </a:r>
            <a:r>
              <a:rPr lang="en-US" dirty="0" smtClean="0"/>
              <a:t> </a:t>
            </a:r>
            <a:r>
              <a:rPr lang="en-US" dirty="0" err="1"/>
              <a:t>myvalue</a:t>
            </a:r>
            <a:r>
              <a:rPr lang="en-US" dirty="0"/>
              <a:t>; </a:t>
            </a:r>
            <a:endParaRPr lang="en-US" dirty="0" smtClean="0"/>
          </a:p>
          <a:p>
            <a:r>
              <a:rPr lang="en-US" dirty="0" err="1" smtClean="0"/>
              <a:t>var</a:t>
            </a:r>
            <a:r>
              <a:rPr lang="en-US" dirty="0" smtClean="0"/>
              <a:t> </a:t>
            </a:r>
            <a:r>
              <a:rPr lang="en-US" dirty="0"/>
              <a:t>hello; }</a:t>
            </a:r>
          </a:p>
        </p:txBody>
      </p:sp>
      <p:sp>
        <p:nvSpPr>
          <p:cNvPr id="8" name="Right Arrow 7"/>
          <p:cNvSpPr/>
          <p:nvPr/>
        </p:nvSpPr>
        <p:spPr>
          <a:xfrm rot="5400000">
            <a:off x="5562600" y="4384719"/>
            <a:ext cx="9906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p:cNvSpPr txBox="1"/>
          <p:nvPr/>
        </p:nvSpPr>
        <p:spPr>
          <a:xfrm>
            <a:off x="1981200" y="3550837"/>
            <a:ext cx="1600200" cy="369332"/>
          </a:xfrm>
          <a:prstGeom prst="rect">
            <a:avLst/>
          </a:prstGeom>
          <a:noFill/>
        </p:spPr>
        <p:txBody>
          <a:bodyPr wrap="square" rtlCol="0">
            <a:spAutoFit/>
          </a:bodyPr>
          <a:lstStyle/>
          <a:p>
            <a:r>
              <a:rPr lang="en-US" dirty="0" smtClean="0"/>
              <a:t>Exclusions</a:t>
            </a:r>
            <a:endParaRPr lang="en-US" dirty="0"/>
          </a:p>
        </p:txBody>
      </p:sp>
      <p:sp>
        <p:nvSpPr>
          <p:cNvPr id="9" name="Rectangle 8"/>
          <p:cNvSpPr/>
          <p:nvPr/>
        </p:nvSpPr>
        <p:spPr>
          <a:xfrm>
            <a:off x="5011297" y="5032875"/>
            <a:ext cx="1905000" cy="1333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function(){ </a:t>
            </a:r>
            <a:endParaRPr lang="en-US" dirty="0" smtClean="0"/>
          </a:p>
          <a:p>
            <a:r>
              <a:rPr lang="en-US" dirty="0" err="1" smtClean="0"/>
              <a:t>var</a:t>
            </a:r>
            <a:r>
              <a:rPr lang="en-US" dirty="0" smtClean="0"/>
              <a:t> </a:t>
            </a:r>
            <a:r>
              <a:rPr lang="en-US" dirty="0" err="1"/>
              <a:t>myname</a:t>
            </a:r>
            <a:r>
              <a:rPr lang="en-US" dirty="0"/>
              <a:t>; </a:t>
            </a:r>
            <a:endParaRPr lang="en-US" dirty="0" smtClean="0"/>
          </a:p>
          <a:p>
            <a:r>
              <a:rPr lang="en-US" dirty="0" err="1" smtClean="0"/>
              <a:t>var</a:t>
            </a:r>
            <a:r>
              <a:rPr lang="en-US" dirty="0" smtClean="0"/>
              <a:t> </a:t>
            </a:r>
            <a:r>
              <a:rPr lang="en-US" dirty="0" err="1"/>
              <a:t>myvalue</a:t>
            </a:r>
            <a:r>
              <a:rPr lang="en-US" dirty="0"/>
              <a:t>; </a:t>
            </a:r>
            <a:endParaRPr lang="en-US" dirty="0" smtClean="0"/>
          </a:p>
          <a:p>
            <a:r>
              <a:rPr lang="en-US" dirty="0" err="1" smtClean="0"/>
              <a:t>var</a:t>
            </a:r>
            <a:r>
              <a:rPr lang="en-US" dirty="0" smtClean="0"/>
              <a:t> </a:t>
            </a:r>
            <a:r>
              <a:rPr lang="en-US" dirty="0"/>
              <a:t>a; }</a:t>
            </a:r>
          </a:p>
        </p:txBody>
      </p:sp>
    </p:spTree>
    <p:extLst>
      <p:ext uri="{BB962C8B-B14F-4D97-AF65-F5344CB8AC3E}">
        <p14:creationId xmlns:p14="http://schemas.microsoft.com/office/powerpoint/2010/main" val="298676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sz="2800" b="1" dirty="0" smtClean="0"/>
              <a:t>Keep Comment</a:t>
            </a:r>
            <a:r>
              <a:rPr lang="en-US" sz="2800" dirty="0" smtClean="0"/>
              <a:t> JavaScript </a:t>
            </a:r>
            <a:r>
              <a:rPr lang="en-US" sz="2800" dirty="0"/>
              <a:t>will detect the first comment of each file, if exists, the first comment will keep at the </a:t>
            </a:r>
            <a:r>
              <a:rPr lang="en-US" sz="2800" dirty="0" smtClean="0"/>
              <a:t>beginning </a:t>
            </a:r>
            <a:r>
              <a:rPr lang="en-US" sz="2800" dirty="0"/>
              <a:t>of the file</a:t>
            </a:r>
            <a:r>
              <a:rPr lang="en-US" sz="2800" dirty="0" smtClean="0"/>
              <a:t>.</a:t>
            </a:r>
          </a:p>
          <a:p>
            <a:r>
              <a:rPr lang="en-US" sz="2800" b="1" dirty="0"/>
              <a:t>JS Header </a:t>
            </a:r>
            <a:r>
              <a:rPr lang="en-US" sz="2800" b="1" dirty="0" smtClean="0"/>
              <a:t>Text </a:t>
            </a:r>
            <a:r>
              <a:rPr lang="en-US" sz="2800" dirty="0" smtClean="0"/>
              <a:t>-</a:t>
            </a:r>
            <a:r>
              <a:rPr lang="en-US" sz="2800" b="1" dirty="0" smtClean="0"/>
              <a:t> </a:t>
            </a:r>
            <a:r>
              <a:rPr lang="en-US" sz="2800" dirty="0"/>
              <a:t>the text will insert to the </a:t>
            </a:r>
            <a:r>
              <a:rPr lang="en-US" sz="2800" dirty="0" smtClean="0"/>
              <a:t>beginning </a:t>
            </a:r>
            <a:r>
              <a:rPr lang="en-US" sz="2800" dirty="0"/>
              <a:t>of all output files</a:t>
            </a:r>
            <a:r>
              <a:rPr lang="en-US" sz="2800" dirty="0" smtClean="0"/>
              <a:t>.</a:t>
            </a:r>
          </a:p>
          <a:p>
            <a:r>
              <a:rPr lang="en-US" sz="2800" b="1" dirty="0"/>
              <a:t>Lock </a:t>
            </a:r>
            <a:r>
              <a:rPr lang="en-US" sz="2800" b="1" dirty="0" smtClean="0"/>
              <a:t>Domain/Date </a:t>
            </a:r>
            <a:r>
              <a:rPr lang="en-US" sz="2800" dirty="0" smtClean="0"/>
              <a:t>- </a:t>
            </a:r>
            <a:r>
              <a:rPr lang="en-US" sz="2800" dirty="0"/>
              <a:t>once setup the logic, if the condition failed, it will not execute any original logic.</a:t>
            </a:r>
          </a:p>
          <a:p>
            <a:r>
              <a:rPr lang="en-US" sz="2800" b="1" dirty="0"/>
              <a:t>Dead Code </a:t>
            </a:r>
            <a:r>
              <a:rPr lang="en-US" sz="2800" b="1" dirty="0" smtClean="0"/>
              <a:t>Insertion </a:t>
            </a:r>
            <a:r>
              <a:rPr lang="en-US" sz="2800" dirty="0" smtClean="0"/>
              <a:t>- </a:t>
            </a:r>
            <a:r>
              <a:rPr lang="en-US" sz="2800" dirty="0"/>
              <a:t>it will insert non-executed code between </a:t>
            </a:r>
            <a:r>
              <a:rPr lang="en-US" sz="2800" dirty="0" smtClean="0"/>
              <a:t>original </a:t>
            </a:r>
            <a:r>
              <a:rPr lang="en-US" sz="2800" dirty="0"/>
              <a:t>statements , to make it more hard to read, and also more bigger output size.</a:t>
            </a:r>
          </a:p>
          <a:p>
            <a:r>
              <a:rPr lang="en-US" sz="2800" b="1" dirty="0"/>
              <a:t>Mixed Server </a:t>
            </a:r>
            <a:r>
              <a:rPr lang="en-US" sz="2800" b="1" dirty="0" smtClean="0"/>
              <a:t>Code </a:t>
            </a:r>
            <a:r>
              <a:rPr lang="en-US" sz="2800" dirty="0" smtClean="0"/>
              <a:t>- </a:t>
            </a:r>
            <a:r>
              <a:rPr lang="en-US" sz="2800" dirty="0"/>
              <a:t>this is for ASP/PHP code. It's not </a:t>
            </a:r>
            <a:r>
              <a:rPr lang="en-US" sz="2800" dirty="0" smtClean="0"/>
              <a:t>recommended</a:t>
            </a:r>
            <a:r>
              <a:rPr lang="en-US" sz="2800" dirty="0"/>
              <a:t>.</a:t>
            </a:r>
          </a:p>
          <a:p>
            <a:endParaRPr lang="en-US" sz="2800" dirty="0"/>
          </a:p>
        </p:txBody>
      </p:sp>
    </p:spTree>
    <p:extLst>
      <p:ext uri="{BB962C8B-B14F-4D97-AF65-F5344CB8AC3E}">
        <p14:creationId xmlns:p14="http://schemas.microsoft.com/office/powerpoint/2010/main" val="2857167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Obfuscator.IO</a:t>
            </a:r>
            <a:endParaRPr lang="en-US" dirty="0"/>
          </a:p>
        </p:txBody>
      </p:sp>
      <p:sp>
        <p:nvSpPr>
          <p:cNvPr id="3" name="Content Placeholder 2"/>
          <p:cNvSpPr>
            <a:spLocks noGrp="1"/>
          </p:cNvSpPr>
          <p:nvPr>
            <p:ph idx="1"/>
          </p:nvPr>
        </p:nvSpPr>
        <p:spPr>
          <a:xfrm>
            <a:off x="457200" y="1371600"/>
            <a:ext cx="8229600" cy="4754563"/>
          </a:xfrm>
        </p:spPr>
        <p:txBody>
          <a:bodyPr/>
          <a:lstStyle/>
          <a:p>
            <a:r>
              <a:rPr lang="en-US" b="1" dirty="0" smtClean="0"/>
              <a:t>Dead </a:t>
            </a:r>
            <a:r>
              <a:rPr lang="en-US" b="1" dirty="0"/>
              <a:t>code </a:t>
            </a:r>
            <a:r>
              <a:rPr lang="en-US" b="1" dirty="0" smtClean="0"/>
              <a:t>injection </a:t>
            </a:r>
            <a:r>
              <a:rPr lang="en-US" dirty="0" smtClean="0"/>
              <a:t>adds </a:t>
            </a:r>
            <a:r>
              <a:rPr lang="en-US" dirty="0"/>
              <a:t>random blocks of dead code (</a:t>
            </a:r>
            <a:r>
              <a:rPr lang="en-US" dirty="0" err="1"/>
              <a:t>i.e</a:t>
            </a:r>
            <a:r>
              <a:rPr lang="en-US" dirty="0"/>
              <a:t>: code that won't be executed) to the obfuscated output, making it harder to be </a:t>
            </a:r>
            <a:r>
              <a:rPr lang="en-US" dirty="0" smtClean="0"/>
              <a:t>reversed-engineered</a:t>
            </a:r>
          </a:p>
          <a:p>
            <a:endParaRPr lang="en-US" dirty="0"/>
          </a:p>
        </p:txBody>
      </p:sp>
    </p:spTree>
    <p:extLst>
      <p:ext uri="{BB962C8B-B14F-4D97-AF65-F5344CB8AC3E}">
        <p14:creationId xmlns:p14="http://schemas.microsoft.com/office/powerpoint/2010/main" val="3847803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hlinkClick r:id="rId2"/>
              </a:rPr>
              <a:t>JavaScriptSource</a:t>
            </a:r>
            <a:r>
              <a:rPr lang="en-US" dirty="0" smtClean="0"/>
              <a:t> obfuscator</a:t>
            </a:r>
            <a:endParaRPr lang="en-US" dirty="0"/>
          </a:p>
        </p:txBody>
      </p:sp>
      <p:sp>
        <p:nvSpPr>
          <p:cNvPr id="3" name="Content Placeholder 2"/>
          <p:cNvSpPr>
            <a:spLocks noGrp="1"/>
          </p:cNvSpPr>
          <p:nvPr>
            <p:ph idx="1"/>
          </p:nvPr>
        </p:nvSpPr>
        <p:spPr>
          <a:xfrm>
            <a:off x="457200" y="1371601"/>
            <a:ext cx="8153400" cy="2133600"/>
          </a:xfrm>
        </p:spPr>
        <p:txBody>
          <a:bodyPr/>
          <a:lstStyle/>
          <a:p>
            <a:r>
              <a:rPr lang="en-US" b="1" dirty="0"/>
              <a:t>JavaScriptSource </a:t>
            </a:r>
            <a:r>
              <a:rPr lang="en-US" dirty="0" smtClean="0"/>
              <a:t>puts all obfuscated code to </a:t>
            </a:r>
            <a:r>
              <a:rPr lang="en-US" dirty="0" err="1" smtClean="0"/>
              <a:t>eval</a:t>
            </a:r>
            <a:endParaRPr lang="en-US" dirty="0" smtClean="0"/>
          </a:p>
        </p:txBody>
      </p:sp>
    </p:spTree>
    <p:extLst>
      <p:ext uri="{BB962C8B-B14F-4D97-AF65-F5344CB8AC3E}">
        <p14:creationId xmlns:p14="http://schemas.microsoft.com/office/powerpoint/2010/main" val="643325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hlinkClick r:id="rId2"/>
              </a:rPr>
              <a:t>JSO</a:t>
            </a:r>
            <a:endParaRPr lang="en-US" dirty="0"/>
          </a:p>
        </p:txBody>
      </p:sp>
      <p:sp>
        <p:nvSpPr>
          <p:cNvPr id="3" name="Content Placeholder 2"/>
          <p:cNvSpPr>
            <a:spLocks noGrp="1"/>
          </p:cNvSpPr>
          <p:nvPr>
            <p:ph idx="1"/>
          </p:nvPr>
        </p:nvSpPr>
        <p:spPr>
          <a:xfrm>
            <a:off x="457200" y="1371600"/>
            <a:ext cx="8229600" cy="4754563"/>
          </a:xfrm>
        </p:spPr>
        <p:txBody>
          <a:bodyPr/>
          <a:lstStyle/>
          <a:p>
            <a:r>
              <a:rPr lang="en-US" b="1" dirty="0" smtClean="0"/>
              <a:t>JavaScript </a:t>
            </a:r>
            <a:r>
              <a:rPr lang="en-US" b="1" dirty="0"/>
              <a:t>Obfuscator </a:t>
            </a:r>
            <a:r>
              <a:rPr lang="en-US" dirty="0"/>
              <a:t>converts the JavaScript source code into obfuscated and completely unreadable form, preventing it from analyzing and theft. It's a 100% safe JavaScript minifier and the best JavaScript compressor.</a:t>
            </a:r>
          </a:p>
        </p:txBody>
      </p:sp>
    </p:spTree>
    <p:extLst>
      <p:ext uri="{BB962C8B-B14F-4D97-AF65-F5344CB8AC3E}">
        <p14:creationId xmlns:p14="http://schemas.microsoft.com/office/powerpoint/2010/main" val="3926554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hlinkClick r:id="rId2"/>
              </a:rPr>
              <a:t>Jasob</a:t>
            </a:r>
            <a:r>
              <a:rPr lang="en-US" dirty="0" smtClean="0"/>
              <a:t> obfuscator</a:t>
            </a:r>
            <a:endParaRPr lang="en-US" dirty="0"/>
          </a:p>
        </p:txBody>
      </p:sp>
      <p:sp>
        <p:nvSpPr>
          <p:cNvPr id="3" name="Content Placeholder 2"/>
          <p:cNvSpPr>
            <a:spLocks noGrp="1"/>
          </p:cNvSpPr>
          <p:nvPr>
            <p:ph idx="1"/>
          </p:nvPr>
        </p:nvSpPr>
        <p:spPr>
          <a:xfrm>
            <a:off x="457200" y="1371601"/>
            <a:ext cx="8153400" cy="2133600"/>
          </a:xfrm>
        </p:spPr>
        <p:txBody>
          <a:bodyPr>
            <a:normAutofit/>
          </a:bodyPr>
          <a:lstStyle/>
          <a:p>
            <a:r>
              <a:rPr lang="en-US" b="1" dirty="0"/>
              <a:t>Jasob </a:t>
            </a:r>
            <a:r>
              <a:rPr lang="en-US" dirty="0" smtClean="0"/>
              <a:t>compresses code, renames variables and </a:t>
            </a:r>
            <a:r>
              <a:rPr lang="en-US" dirty="0" smtClean="0"/>
              <a:t>methods</a:t>
            </a:r>
            <a:endParaRPr lang="en-US" dirty="0"/>
          </a:p>
        </p:txBody>
      </p:sp>
    </p:spTree>
    <p:extLst>
      <p:ext uri="{BB962C8B-B14F-4D97-AF65-F5344CB8AC3E}">
        <p14:creationId xmlns:p14="http://schemas.microsoft.com/office/powerpoint/2010/main" val="4101813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295400"/>
            <a:ext cx="8229600" cy="4525963"/>
          </a:xfrm>
        </p:spPr>
        <p:txBody>
          <a:bodyPr/>
          <a:lstStyle/>
          <a:p>
            <a:pPr marL="0" indent="0" algn="ctr">
              <a:buNone/>
            </a:pPr>
            <a:endParaRPr lang="en-US" dirty="0" smtClean="0"/>
          </a:p>
          <a:p>
            <a:pPr marL="0" indent="0" algn="ctr">
              <a:buNone/>
            </a:pPr>
            <a:endParaRPr lang="en-US" dirty="0"/>
          </a:p>
          <a:p>
            <a:pPr marL="0" indent="0" algn="ctr">
              <a:buNone/>
            </a:pPr>
            <a:r>
              <a:rPr lang="en-US" sz="6000" smtClean="0">
                <a:latin typeface="+mj-lt"/>
              </a:rPr>
              <a:t>Thank you</a:t>
            </a:r>
            <a:endParaRPr lang="en-US" sz="6000" dirty="0">
              <a:latin typeface="+mj-lt"/>
            </a:endParaRPr>
          </a:p>
        </p:txBody>
      </p:sp>
      <p:sp>
        <p:nvSpPr>
          <p:cNvPr id="2" name="AutoShape 2" descr="Image result for gif animation cat"/>
          <p:cNvSpPr>
            <a:spLocks noChangeAspect="1" noChangeArrowheads="1"/>
          </p:cNvSpPr>
          <p:nvPr/>
        </p:nvSpPr>
        <p:spPr bwMode="auto">
          <a:xfrm>
            <a:off x="155575" y="-914400"/>
            <a:ext cx="1905000"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5954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 options</a:t>
            </a:r>
            <a:endParaRPr lang="en-US" dirty="0"/>
          </a:p>
        </p:txBody>
      </p:sp>
      <p:sp>
        <p:nvSpPr>
          <p:cNvPr id="3" name="Content Placeholder 2"/>
          <p:cNvSpPr>
            <a:spLocks noGrp="1"/>
          </p:cNvSpPr>
          <p:nvPr>
            <p:ph idx="1"/>
          </p:nvPr>
        </p:nvSpPr>
        <p:spPr>
          <a:xfrm>
            <a:off x="228600" y="1430357"/>
            <a:ext cx="4191000" cy="4525963"/>
          </a:xfrm>
        </p:spPr>
        <p:txBody>
          <a:bodyPr>
            <a:normAutofit/>
          </a:bodyPr>
          <a:lstStyle/>
          <a:p>
            <a:pPr marL="0" indent="0">
              <a:buNone/>
            </a:pPr>
            <a:r>
              <a:rPr lang="en-US" dirty="0" smtClean="0"/>
              <a:t>Name mangling</a:t>
            </a:r>
          </a:p>
          <a:p>
            <a:pPr marL="0" indent="0">
              <a:buNone/>
            </a:pPr>
            <a:r>
              <a:rPr lang="en-US" dirty="0" smtClean="0"/>
              <a:t>Encode strings</a:t>
            </a:r>
          </a:p>
          <a:p>
            <a:pPr marL="0" indent="0">
              <a:buNone/>
            </a:pPr>
            <a:r>
              <a:rPr lang="en-US" dirty="0" smtClean="0"/>
              <a:t>Code Formatter</a:t>
            </a:r>
          </a:p>
          <a:p>
            <a:pPr marL="0" indent="0">
              <a:buNone/>
            </a:pPr>
            <a:r>
              <a:rPr lang="en-US" dirty="0" smtClean="0"/>
              <a:t>Compressor</a:t>
            </a:r>
          </a:p>
          <a:p>
            <a:pPr marL="0" indent="0">
              <a:buNone/>
            </a:pPr>
            <a:r>
              <a:rPr lang="en-US" dirty="0" smtClean="0"/>
              <a:t>Move Strings Into Array</a:t>
            </a:r>
          </a:p>
          <a:p>
            <a:pPr marL="0" indent="0">
              <a:buNone/>
            </a:pPr>
            <a:r>
              <a:rPr lang="en-US" dirty="0" smtClean="0"/>
              <a:t>Move Members</a:t>
            </a:r>
          </a:p>
          <a:p>
            <a:pPr marL="0" indent="0">
              <a:buNone/>
            </a:pPr>
            <a:r>
              <a:rPr lang="en-US" dirty="0" smtClean="0"/>
              <a:t>Encrypt Strings</a:t>
            </a:r>
          </a:p>
          <a:p>
            <a:endParaRPr lang="en-US" dirty="0"/>
          </a:p>
        </p:txBody>
      </p:sp>
      <p:sp>
        <p:nvSpPr>
          <p:cNvPr id="4" name="Content Placeholder 2"/>
          <p:cNvSpPr txBox="1">
            <a:spLocks/>
          </p:cNvSpPr>
          <p:nvPr/>
        </p:nvSpPr>
        <p:spPr>
          <a:xfrm>
            <a:off x="4343400" y="1417504"/>
            <a:ext cx="4571999" cy="48006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Code Transposition</a:t>
            </a:r>
          </a:p>
          <a:p>
            <a:pPr marL="0" indent="0">
              <a:buNone/>
            </a:pPr>
            <a:r>
              <a:rPr lang="en-US" dirty="0" smtClean="0"/>
              <a:t>Flat Transform</a:t>
            </a:r>
          </a:p>
          <a:p>
            <a:pPr marL="0" indent="0">
              <a:buNone/>
            </a:pPr>
            <a:r>
              <a:rPr lang="en-US" dirty="0" smtClean="0"/>
              <a:t>Deep Obfuscation</a:t>
            </a:r>
          </a:p>
          <a:p>
            <a:pPr marL="0" indent="0">
              <a:buNone/>
            </a:pPr>
            <a:r>
              <a:rPr lang="en-US" dirty="0" smtClean="0"/>
              <a:t>Protect Object Declaration</a:t>
            </a:r>
          </a:p>
          <a:p>
            <a:pPr marL="0" indent="0">
              <a:buNone/>
            </a:pPr>
            <a:r>
              <a:rPr lang="en-US" dirty="0" smtClean="0"/>
              <a:t>Move Nested Functions</a:t>
            </a:r>
          </a:p>
          <a:p>
            <a:pPr marL="0" indent="0">
              <a:buNone/>
            </a:pPr>
            <a:r>
              <a:rPr lang="en-US" dirty="0" smtClean="0"/>
              <a:t>Variable Exclusion List</a:t>
            </a:r>
          </a:p>
          <a:p>
            <a:endParaRPr lang="en-US" dirty="0" smtClean="0"/>
          </a:p>
          <a:p>
            <a:endParaRPr lang="en-US" dirty="0"/>
          </a:p>
        </p:txBody>
      </p:sp>
    </p:spTree>
    <p:extLst>
      <p:ext uri="{BB962C8B-B14F-4D97-AF65-F5344CB8AC3E}">
        <p14:creationId xmlns:p14="http://schemas.microsoft.com/office/powerpoint/2010/main" val="3488589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mangling</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marL="0" indent="0" algn="just">
              <a:buNone/>
            </a:pPr>
            <a:r>
              <a:rPr lang="en-US" sz="2800" b="1" dirty="0" smtClean="0"/>
              <a:t>Name mangling </a:t>
            </a:r>
            <a:r>
              <a:rPr lang="en-US" sz="2800" dirty="0" smtClean="0"/>
              <a:t>is a basic option. When turn on it , the obfuscator will replace the identifiers of the arguments, local variables, local functions. It's not able to reverse this step. So no body can know the original name of that identifiers.</a:t>
            </a:r>
          </a:p>
        </p:txBody>
      </p:sp>
      <p:sp>
        <p:nvSpPr>
          <p:cNvPr id="4" name="Rectangle 3"/>
          <p:cNvSpPr/>
          <p:nvPr/>
        </p:nvSpPr>
        <p:spPr>
          <a:xfrm>
            <a:off x="457200" y="4114800"/>
            <a:ext cx="3886200" cy="129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err="1">
                <a:solidFill>
                  <a:srgbClr val="BD4147"/>
                </a:solidFill>
                <a:latin typeface="Menlo"/>
              </a:rPr>
              <a:t>selectCallback</a:t>
            </a:r>
            <a:r>
              <a:rPr lang="en-US" sz="1200" dirty="0">
                <a:solidFill>
                  <a:srgbClr val="BD4147"/>
                </a:solidFill>
                <a:latin typeface="Menlo"/>
              </a:rPr>
              <a:t> : function (</a:t>
            </a:r>
            <a:r>
              <a:rPr lang="en-US" sz="1200" dirty="0" err="1">
                <a:solidFill>
                  <a:srgbClr val="BD4147"/>
                </a:solidFill>
                <a:latin typeface="Menlo"/>
              </a:rPr>
              <a:t>functionName</a:t>
            </a:r>
            <a:r>
              <a:rPr lang="en-US" sz="1200" dirty="0">
                <a:solidFill>
                  <a:srgbClr val="BD4147"/>
                </a:solidFill>
                <a:latin typeface="Menlo"/>
              </a:rPr>
              <a:t>) {</a:t>
            </a:r>
          </a:p>
          <a:p>
            <a:r>
              <a:rPr lang="en-US" sz="1200" dirty="0" smtClean="0">
                <a:solidFill>
                  <a:srgbClr val="BD4147"/>
                </a:solidFill>
                <a:latin typeface="Menlo"/>
              </a:rPr>
              <a:t>for </a:t>
            </a:r>
            <a:r>
              <a:rPr lang="en-US" sz="1200" dirty="0">
                <a:solidFill>
                  <a:srgbClr val="BD4147"/>
                </a:solidFill>
                <a:latin typeface="Menlo"/>
              </a:rPr>
              <a:t>(</a:t>
            </a:r>
            <a:r>
              <a:rPr lang="en-US" sz="1200" dirty="0" err="1">
                <a:solidFill>
                  <a:srgbClr val="BD4147"/>
                </a:solidFill>
                <a:latin typeface="Menlo"/>
              </a:rPr>
              <a:t>var</a:t>
            </a:r>
            <a:r>
              <a:rPr lang="en-US" sz="1200" dirty="0">
                <a:solidFill>
                  <a:srgbClr val="BD4147"/>
                </a:solidFill>
                <a:latin typeface="Menlo"/>
              </a:rPr>
              <a:t> </a:t>
            </a:r>
            <a:r>
              <a:rPr lang="en-US" sz="1200" dirty="0" err="1">
                <a:solidFill>
                  <a:srgbClr val="BD4147"/>
                </a:solidFill>
                <a:latin typeface="Menlo"/>
              </a:rPr>
              <a:t>i</a:t>
            </a:r>
            <a:r>
              <a:rPr lang="en-US" sz="1200" dirty="0">
                <a:solidFill>
                  <a:srgbClr val="BD4147"/>
                </a:solidFill>
                <a:latin typeface="Menlo"/>
              </a:rPr>
              <a:t> = 0; </a:t>
            </a:r>
            <a:r>
              <a:rPr lang="en-US" sz="1200" dirty="0" err="1">
                <a:solidFill>
                  <a:srgbClr val="BD4147"/>
                </a:solidFill>
                <a:latin typeface="Menlo"/>
              </a:rPr>
              <a:t>i</a:t>
            </a:r>
            <a:r>
              <a:rPr lang="en-US" sz="1200" dirty="0">
                <a:solidFill>
                  <a:srgbClr val="BD4147"/>
                </a:solidFill>
                <a:latin typeface="Menlo"/>
              </a:rPr>
              <a:t> &lt; </a:t>
            </a:r>
            <a:r>
              <a:rPr lang="en-US" sz="1200" dirty="0" err="1">
                <a:solidFill>
                  <a:srgbClr val="BD4147"/>
                </a:solidFill>
                <a:latin typeface="Menlo"/>
              </a:rPr>
              <a:t>this.callbackArray.length</a:t>
            </a:r>
            <a:r>
              <a:rPr lang="en-US" sz="1200" dirty="0">
                <a:solidFill>
                  <a:srgbClr val="BD4147"/>
                </a:solidFill>
                <a:latin typeface="Menlo"/>
              </a:rPr>
              <a:t>; </a:t>
            </a:r>
            <a:r>
              <a:rPr lang="en-US" sz="1200" dirty="0" err="1">
                <a:solidFill>
                  <a:srgbClr val="BD4147"/>
                </a:solidFill>
                <a:latin typeface="Menlo"/>
              </a:rPr>
              <a:t>i</a:t>
            </a:r>
            <a:r>
              <a:rPr lang="en-US" sz="1200" dirty="0">
                <a:solidFill>
                  <a:srgbClr val="BD4147"/>
                </a:solidFill>
                <a:latin typeface="Menlo"/>
              </a:rPr>
              <a:t>++) {</a:t>
            </a:r>
          </a:p>
          <a:p>
            <a:r>
              <a:rPr lang="en-US" sz="1200" dirty="0" err="1" smtClean="0">
                <a:solidFill>
                  <a:srgbClr val="BD4147"/>
                </a:solidFill>
                <a:latin typeface="Menlo"/>
              </a:rPr>
              <a:t>var</a:t>
            </a:r>
            <a:r>
              <a:rPr lang="en-US" sz="1200" dirty="0" smtClean="0">
                <a:solidFill>
                  <a:srgbClr val="BD4147"/>
                </a:solidFill>
                <a:latin typeface="Menlo"/>
              </a:rPr>
              <a:t> </a:t>
            </a:r>
            <a:r>
              <a:rPr lang="en-US" sz="1200" dirty="0" err="1">
                <a:solidFill>
                  <a:srgbClr val="BD4147"/>
                </a:solidFill>
                <a:latin typeface="Menlo"/>
              </a:rPr>
              <a:t>cb</a:t>
            </a:r>
            <a:r>
              <a:rPr lang="en-US" sz="1200" dirty="0">
                <a:solidFill>
                  <a:srgbClr val="BD4147"/>
                </a:solidFill>
                <a:latin typeface="Menlo"/>
              </a:rPr>
              <a:t> = </a:t>
            </a:r>
            <a:r>
              <a:rPr lang="en-US" sz="1200" dirty="0" err="1" smtClean="0">
                <a:solidFill>
                  <a:srgbClr val="BD4147"/>
                </a:solidFill>
                <a:latin typeface="Menlo"/>
              </a:rPr>
              <a:t>this.callbackArray</a:t>
            </a:r>
            <a:r>
              <a:rPr lang="en-US" sz="1200" dirty="0" smtClean="0">
                <a:solidFill>
                  <a:srgbClr val="BD4147"/>
                </a:solidFill>
                <a:latin typeface="Menlo"/>
              </a:rPr>
              <a:t>[</a:t>
            </a:r>
            <a:r>
              <a:rPr lang="en-US" sz="1200" dirty="0" err="1" smtClean="0">
                <a:solidFill>
                  <a:srgbClr val="BD4147"/>
                </a:solidFill>
                <a:latin typeface="Menlo"/>
              </a:rPr>
              <a:t>i</a:t>
            </a:r>
            <a:r>
              <a:rPr lang="en-US" sz="1200" dirty="0" smtClean="0">
                <a:solidFill>
                  <a:srgbClr val="BD4147"/>
                </a:solidFill>
                <a:latin typeface="Menlo"/>
              </a:rPr>
              <a:t>];</a:t>
            </a:r>
          </a:p>
          <a:p>
            <a:r>
              <a:rPr lang="en-US" sz="1200" dirty="0" smtClean="0">
                <a:solidFill>
                  <a:srgbClr val="BD4147"/>
                </a:solidFill>
                <a:latin typeface="Menlo"/>
              </a:rPr>
              <a:t>if (cb.name == </a:t>
            </a:r>
            <a:r>
              <a:rPr lang="en-US" sz="1200" dirty="0" err="1" smtClean="0">
                <a:solidFill>
                  <a:srgbClr val="BD4147"/>
                </a:solidFill>
                <a:latin typeface="Menlo"/>
              </a:rPr>
              <a:t>functionName</a:t>
            </a:r>
            <a:r>
              <a:rPr lang="en-US" sz="1200" dirty="0" smtClean="0">
                <a:solidFill>
                  <a:srgbClr val="BD4147"/>
                </a:solidFill>
                <a:latin typeface="Menlo"/>
              </a:rPr>
              <a:t>) {</a:t>
            </a:r>
          </a:p>
          <a:p>
            <a:r>
              <a:rPr lang="en-US" sz="1200" dirty="0">
                <a:solidFill>
                  <a:srgbClr val="BD4147"/>
                </a:solidFill>
                <a:latin typeface="Menlo"/>
              </a:rPr>
              <a:t>	</a:t>
            </a:r>
            <a:r>
              <a:rPr lang="en-US" sz="1200" dirty="0" smtClean="0">
                <a:solidFill>
                  <a:srgbClr val="BD4147"/>
                </a:solidFill>
                <a:latin typeface="Menlo"/>
              </a:rPr>
              <a:t>return </a:t>
            </a:r>
            <a:r>
              <a:rPr lang="en-US" sz="1200" dirty="0" err="1">
                <a:solidFill>
                  <a:srgbClr val="BD4147"/>
                </a:solidFill>
                <a:latin typeface="Menlo"/>
              </a:rPr>
              <a:t>cb</a:t>
            </a:r>
            <a:r>
              <a:rPr lang="en-US" sz="1200" dirty="0">
                <a:solidFill>
                  <a:srgbClr val="BD4147"/>
                </a:solidFill>
                <a:latin typeface="Menlo"/>
              </a:rPr>
              <a:t>;</a:t>
            </a:r>
          </a:p>
          <a:p>
            <a:r>
              <a:rPr lang="en-US" sz="1200" dirty="0">
                <a:solidFill>
                  <a:srgbClr val="BD4147"/>
                </a:solidFill>
                <a:latin typeface="Menlo"/>
              </a:rPr>
              <a:t>		</a:t>
            </a:r>
            <a:r>
              <a:rPr lang="en-US" sz="1200" dirty="0" smtClean="0">
                <a:solidFill>
                  <a:srgbClr val="BD4147"/>
                </a:solidFill>
                <a:latin typeface="Menlo"/>
              </a:rPr>
              <a:t>           }}</a:t>
            </a:r>
          </a:p>
          <a:p>
            <a:r>
              <a:rPr lang="en-US" sz="1200" dirty="0" smtClean="0">
                <a:solidFill>
                  <a:srgbClr val="BD4147"/>
                </a:solidFill>
                <a:latin typeface="Menlo"/>
              </a:rPr>
              <a:t>return </a:t>
            </a:r>
            <a:r>
              <a:rPr lang="en-US" sz="1200" dirty="0">
                <a:solidFill>
                  <a:srgbClr val="BD4147"/>
                </a:solidFill>
                <a:latin typeface="Menlo"/>
              </a:rPr>
              <a:t>null</a:t>
            </a:r>
            <a:r>
              <a:rPr lang="en-US" sz="1200" dirty="0" smtClean="0">
                <a:solidFill>
                  <a:srgbClr val="BD4147"/>
                </a:solidFill>
                <a:latin typeface="Menlo"/>
              </a:rPr>
              <a:t>;}</a:t>
            </a:r>
            <a:endParaRPr lang="en-US" sz="1200" dirty="0"/>
          </a:p>
        </p:txBody>
      </p:sp>
      <p:sp>
        <p:nvSpPr>
          <p:cNvPr id="6" name="Rectangle 5"/>
          <p:cNvSpPr/>
          <p:nvPr/>
        </p:nvSpPr>
        <p:spPr>
          <a:xfrm>
            <a:off x="5334000" y="4114800"/>
            <a:ext cx="3657600" cy="129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err="1">
                <a:solidFill>
                  <a:srgbClr val="BD4147"/>
                </a:solidFill>
                <a:latin typeface="Menlo"/>
              </a:rPr>
              <a:t>selectCallback:function</a:t>
            </a:r>
            <a:r>
              <a:rPr lang="en-US" sz="1200" dirty="0">
                <a:solidFill>
                  <a:srgbClr val="BD4147"/>
                </a:solidFill>
                <a:latin typeface="Menlo"/>
              </a:rPr>
              <a:t>(f</a:t>
            </a:r>
            <a:r>
              <a:rPr lang="en-US" sz="1200" dirty="0" smtClean="0">
                <a:solidFill>
                  <a:srgbClr val="BD4147"/>
                </a:solidFill>
                <a:latin typeface="Menlo"/>
              </a:rPr>
              <a:t>){</a:t>
            </a:r>
          </a:p>
          <a:p>
            <a:r>
              <a:rPr lang="en-US" sz="1200" dirty="0" smtClean="0">
                <a:solidFill>
                  <a:srgbClr val="BD4147"/>
                </a:solidFill>
                <a:latin typeface="Menlo"/>
              </a:rPr>
              <a:t>for(</a:t>
            </a:r>
            <a:r>
              <a:rPr lang="en-US" sz="1200" dirty="0" err="1" smtClean="0">
                <a:solidFill>
                  <a:srgbClr val="BD4147"/>
                </a:solidFill>
                <a:latin typeface="Menlo"/>
              </a:rPr>
              <a:t>var</a:t>
            </a:r>
            <a:r>
              <a:rPr lang="en-US" sz="1200" dirty="0" smtClean="0">
                <a:solidFill>
                  <a:srgbClr val="BD4147"/>
                </a:solidFill>
                <a:latin typeface="Menlo"/>
              </a:rPr>
              <a:t> </a:t>
            </a:r>
            <a:r>
              <a:rPr lang="en-US" sz="1200" dirty="0">
                <a:solidFill>
                  <a:srgbClr val="BD4147"/>
                </a:solidFill>
                <a:latin typeface="Menlo"/>
              </a:rPr>
              <a:t>g=0;g&lt; this[_$_6f44[7]][_$_6f44[8]];g</a:t>
            </a:r>
            <a:r>
              <a:rPr lang="en-US" sz="1200" dirty="0" smtClean="0">
                <a:solidFill>
                  <a:srgbClr val="BD4147"/>
                </a:solidFill>
                <a:latin typeface="Menlo"/>
              </a:rPr>
              <a:t>++){</a:t>
            </a:r>
            <a:endParaRPr lang="en-US" sz="1200" dirty="0">
              <a:solidFill>
                <a:srgbClr val="BD4147"/>
              </a:solidFill>
              <a:latin typeface="Menlo"/>
            </a:endParaRPr>
          </a:p>
          <a:p>
            <a:r>
              <a:rPr lang="en-US" sz="1200" dirty="0">
                <a:solidFill>
                  <a:srgbClr val="BD4147"/>
                </a:solidFill>
                <a:latin typeface="Menlo"/>
              </a:rPr>
              <a:t>	</a:t>
            </a:r>
            <a:r>
              <a:rPr lang="en-US" sz="1200" dirty="0" err="1" smtClean="0">
                <a:solidFill>
                  <a:srgbClr val="BD4147"/>
                </a:solidFill>
                <a:latin typeface="Menlo"/>
              </a:rPr>
              <a:t>var</a:t>
            </a:r>
            <a:r>
              <a:rPr lang="en-US" sz="1200" dirty="0" smtClean="0">
                <a:solidFill>
                  <a:srgbClr val="BD4147"/>
                </a:solidFill>
                <a:latin typeface="Menlo"/>
              </a:rPr>
              <a:t> </a:t>
            </a:r>
            <a:r>
              <a:rPr lang="en-US" sz="1200" dirty="0">
                <a:solidFill>
                  <a:srgbClr val="BD4147"/>
                </a:solidFill>
                <a:latin typeface="Menlo"/>
              </a:rPr>
              <a:t>d=this[_$_6f44[7]][g];//27</a:t>
            </a:r>
          </a:p>
          <a:p>
            <a:r>
              <a:rPr lang="en-US" sz="1200" dirty="0">
                <a:solidFill>
                  <a:srgbClr val="BD4147"/>
                </a:solidFill>
                <a:latin typeface="Menlo"/>
              </a:rPr>
              <a:t>	</a:t>
            </a:r>
            <a:r>
              <a:rPr lang="en-US" sz="1200" dirty="0" smtClean="0">
                <a:solidFill>
                  <a:srgbClr val="BD4147"/>
                </a:solidFill>
                <a:latin typeface="Menlo"/>
              </a:rPr>
              <a:t>if(d</a:t>
            </a:r>
            <a:r>
              <a:rPr lang="en-US" sz="1200" dirty="0">
                <a:solidFill>
                  <a:srgbClr val="BD4147"/>
                </a:solidFill>
                <a:latin typeface="Menlo"/>
              </a:rPr>
              <a:t>[_$_6f44[9]]== f)</a:t>
            </a:r>
          </a:p>
          <a:p>
            <a:r>
              <a:rPr lang="en-US" sz="1200" dirty="0">
                <a:solidFill>
                  <a:srgbClr val="BD4147"/>
                </a:solidFill>
                <a:latin typeface="Menlo"/>
              </a:rPr>
              <a:t>	</a:t>
            </a:r>
            <a:r>
              <a:rPr lang="en-US" sz="1200" dirty="0" smtClean="0">
                <a:solidFill>
                  <a:srgbClr val="BD4147"/>
                </a:solidFill>
                <a:latin typeface="Menlo"/>
              </a:rPr>
              <a:t>{</a:t>
            </a:r>
            <a:endParaRPr lang="en-US" sz="1200" dirty="0">
              <a:solidFill>
                <a:srgbClr val="BD4147"/>
              </a:solidFill>
              <a:latin typeface="Menlo"/>
            </a:endParaRPr>
          </a:p>
          <a:p>
            <a:r>
              <a:rPr lang="en-US" sz="1200" dirty="0">
                <a:solidFill>
                  <a:srgbClr val="BD4147"/>
                </a:solidFill>
                <a:latin typeface="Menlo"/>
              </a:rPr>
              <a:t>	</a:t>
            </a:r>
            <a:r>
              <a:rPr lang="en-US" sz="1200" dirty="0" smtClean="0">
                <a:solidFill>
                  <a:srgbClr val="BD4147"/>
                </a:solidFill>
                <a:latin typeface="Menlo"/>
              </a:rPr>
              <a:t>	return d}}</a:t>
            </a:r>
            <a:endParaRPr lang="en-US" sz="1200" dirty="0">
              <a:solidFill>
                <a:srgbClr val="BD4147"/>
              </a:solidFill>
              <a:latin typeface="Menlo"/>
            </a:endParaRPr>
          </a:p>
          <a:p>
            <a:r>
              <a:rPr lang="en-US" sz="1200" dirty="0">
                <a:solidFill>
                  <a:srgbClr val="BD4147"/>
                </a:solidFill>
                <a:latin typeface="Menlo"/>
              </a:rPr>
              <a:t>	return </a:t>
            </a:r>
            <a:r>
              <a:rPr lang="en-US" sz="1200" dirty="0" smtClean="0">
                <a:solidFill>
                  <a:srgbClr val="BD4147"/>
                </a:solidFill>
                <a:latin typeface="Menlo"/>
              </a:rPr>
              <a:t>null;}</a:t>
            </a:r>
            <a:endParaRPr lang="en-US" sz="1200" dirty="0"/>
          </a:p>
        </p:txBody>
      </p:sp>
      <p:sp>
        <p:nvSpPr>
          <p:cNvPr id="5" name="Right Arrow 4"/>
          <p:cNvSpPr/>
          <p:nvPr/>
        </p:nvSpPr>
        <p:spPr>
          <a:xfrm>
            <a:off x="4343400" y="4648200"/>
            <a:ext cx="9906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32040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 strings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marL="0" indent="0" algn="just">
              <a:buNone/>
            </a:pPr>
            <a:r>
              <a:rPr lang="en-US" sz="2800" b="1" dirty="0" smtClean="0"/>
              <a:t>Encode strings </a:t>
            </a:r>
            <a:r>
              <a:rPr lang="en-US" sz="2800" dirty="0" smtClean="0"/>
              <a:t>will </a:t>
            </a:r>
            <a:r>
              <a:rPr lang="en-US" sz="2800" dirty="0"/>
              <a:t>replace the string to a hex format , for </a:t>
            </a:r>
            <a:r>
              <a:rPr lang="en-US" sz="2800" dirty="0" smtClean="0"/>
              <a:t>example, </a:t>
            </a:r>
            <a:r>
              <a:rPr lang="en-US" sz="2800" dirty="0"/>
              <a:t>replace "hello" to "\x68\x65\x6C\x6C\x6F"</a:t>
            </a:r>
            <a:endParaRPr lang="en-US" sz="2800" dirty="0" smtClean="0"/>
          </a:p>
        </p:txBody>
      </p:sp>
      <p:sp>
        <p:nvSpPr>
          <p:cNvPr id="4" name="Rectangle 3"/>
          <p:cNvSpPr/>
          <p:nvPr/>
        </p:nvSpPr>
        <p:spPr>
          <a:xfrm>
            <a:off x="457200" y="3575892"/>
            <a:ext cx="3886200" cy="129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err="1">
                <a:solidFill>
                  <a:srgbClr val="BD4147"/>
                </a:solidFill>
                <a:latin typeface="Menlo"/>
              </a:rPr>
              <a:t>selectCallback</a:t>
            </a:r>
            <a:r>
              <a:rPr lang="en-US" sz="1200" dirty="0">
                <a:solidFill>
                  <a:srgbClr val="BD4147"/>
                </a:solidFill>
                <a:latin typeface="Menlo"/>
              </a:rPr>
              <a:t> : function (</a:t>
            </a:r>
            <a:r>
              <a:rPr lang="en-US" sz="1200" dirty="0" err="1">
                <a:solidFill>
                  <a:srgbClr val="BD4147"/>
                </a:solidFill>
                <a:latin typeface="Menlo"/>
              </a:rPr>
              <a:t>functionName</a:t>
            </a:r>
            <a:r>
              <a:rPr lang="en-US" sz="1200" dirty="0">
                <a:solidFill>
                  <a:srgbClr val="BD4147"/>
                </a:solidFill>
                <a:latin typeface="Menlo"/>
              </a:rPr>
              <a:t>) {</a:t>
            </a:r>
          </a:p>
          <a:p>
            <a:r>
              <a:rPr lang="en-US" sz="1200" dirty="0" smtClean="0">
                <a:solidFill>
                  <a:srgbClr val="BD4147"/>
                </a:solidFill>
                <a:latin typeface="Menlo"/>
              </a:rPr>
              <a:t>for </a:t>
            </a:r>
            <a:r>
              <a:rPr lang="en-US" sz="1200" dirty="0">
                <a:solidFill>
                  <a:srgbClr val="BD4147"/>
                </a:solidFill>
                <a:latin typeface="Menlo"/>
              </a:rPr>
              <a:t>(</a:t>
            </a:r>
            <a:r>
              <a:rPr lang="en-US" sz="1200" dirty="0" err="1">
                <a:solidFill>
                  <a:srgbClr val="BD4147"/>
                </a:solidFill>
                <a:latin typeface="Menlo"/>
              </a:rPr>
              <a:t>var</a:t>
            </a:r>
            <a:r>
              <a:rPr lang="en-US" sz="1200" dirty="0">
                <a:solidFill>
                  <a:srgbClr val="BD4147"/>
                </a:solidFill>
                <a:latin typeface="Menlo"/>
              </a:rPr>
              <a:t> </a:t>
            </a:r>
            <a:r>
              <a:rPr lang="en-US" sz="1200" dirty="0" err="1">
                <a:solidFill>
                  <a:srgbClr val="BD4147"/>
                </a:solidFill>
                <a:latin typeface="Menlo"/>
              </a:rPr>
              <a:t>i</a:t>
            </a:r>
            <a:r>
              <a:rPr lang="en-US" sz="1200" dirty="0">
                <a:solidFill>
                  <a:srgbClr val="BD4147"/>
                </a:solidFill>
                <a:latin typeface="Menlo"/>
              </a:rPr>
              <a:t> = 0; </a:t>
            </a:r>
            <a:r>
              <a:rPr lang="en-US" sz="1200" dirty="0" err="1">
                <a:solidFill>
                  <a:srgbClr val="BD4147"/>
                </a:solidFill>
                <a:latin typeface="Menlo"/>
              </a:rPr>
              <a:t>i</a:t>
            </a:r>
            <a:r>
              <a:rPr lang="en-US" sz="1200" dirty="0">
                <a:solidFill>
                  <a:srgbClr val="BD4147"/>
                </a:solidFill>
                <a:latin typeface="Menlo"/>
              </a:rPr>
              <a:t> &lt; </a:t>
            </a:r>
            <a:r>
              <a:rPr lang="en-US" sz="1200" dirty="0" err="1">
                <a:solidFill>
                  <a:srgbClr val="BD4147"/>
                </a:solidFill>
                <a:latin typeface="Menlo"/>
              </a:rPr>
              <a:t>this.callbackArray.length</a:t>
            </a:r>
            <a:r>
              <a:rPr lang="en-US" sz="1200" dirty="0">
                <a:solidFill>
                  <a:srgbClr val="BD4147"/>
                </a:solidFill>
                <a:latin typeface="Menlo"/>
              </a:rPr>
              <a:t>; </a:t>
            </a:r>
            <a:r>
              <a:rPr lang="en-US" sz="1200" dirty="0" err="1">
                <a:solidFill>
                  <a:srgbClr val="BD4147"/>
                </a:solidFill>
                <a:latin typeface="Menlo"/>
              </a:rPr>
              <a:t>i</a:t>
            </a:r>
            <a:r>
              <a:rPr lang="en-US" sz="1200" dirty="0">
                <a:solidFill>
                  <a:srgbClr val="BD4147"/>
                </a:solidFill>
                <a:latin typeface="Menlo"/>
              </a:rPr>
              <a:t>++) {</a:t>
            </a:r>
          </a:p>
          <a:p>
            <a:r>
              <a:rPr lang="en-US" sz="1200" dirty="0" err="1" smtClean="0">
                <a:solidFill>
                  <a:srgbClr val="BD4147"/>
                </a:solidFill>
                <a:latin typeface="Menlo"/>
              </a:rPr>
              <a:t>var</a:t>
            </a:r>
            <a:r>
              <a:rPr lang="en-US" sz="1200" dirty="0" smtClean="0">
                <a:solidFill>
                  <a:srgbClr val="BD4147"/>
                </a:solidFill>
                <a:latin typeface="Menlo"/>
              </a:rPr>
              <a:t> </a:t>
            </a:r>
            <a:r>
              <a:rPr lang="en-US" sz="1200" dirty="0" err="1">
                <a:solidFill>
                  <a:srgbClr val="BD4147"/>
                </a:solidFill>
                <a:latin typeface="Menlo"/>
              </a:rPr>
              <a:t>cb</a:t>
            </a:r>
            <a:r>
              <a:rPr lang="en-US" sz="1200" dirty="0">
                <a:solidFill>
                  <a:srgbClr val="BD4147"/>
                </a:solidFill>
                <a:latin typeface="Menlo"/>
              </a:rPr>
              <a:t> = </a:t>
            </a:r>
            <a:r>
              <a:rPr lang="en-US" sz="1200" dirty="0" err="1" smtClean="0">
                <a:solidFill>
                  <a:srgbClr val="BD4147"/>
                </a:solidFill>
                <a:latin typeface="Menlo"/>
              </a:rPr>
              <a:t>this.callbackArray</a:t>
            </a:r>
            <a:r>
              <a:rPr lang="en-US" sz="1200" dirty="0" smtClean="0">
                <a:solidFill>
                  <a:srgbClr val="BD4147"/>
                </a:solidFill>
                <a:latin typeface="Menlo"/>
              </a:rPr>
              <a:t>[</a:t>
            </a:r>
            <a:r>
              <a:rPr lang="en-US" sz="1200" dirty="0" err="1" smtClean="0">
                <a:solidFill>
                  <a:srgbClr val="BD4147"/>
                </a:solidFill>
                <a:latin typeface="Menlo"/>
              </a:rPr>
              <a:t>i</a:t>
            </a:r>
            <a:r>
              <a:rPr lang="en-US" sz="1200" dirty="0" smtClean="0">
                <a:solidFill>
                  <a:srgbClr val="BD4147"/>
                </a:solidFill>
                <a:latin typeface="Menlo"/>
              </a:rPr>
              <a:t>];</a:t>
            </a:r>
          </a:p>
          <a:p>
            <a:r>
              <a:rPr lang="en-US" sz="1200" dirty="0" smtClean="0">
                <a:solidFill>
                  <a:srgbClr val="BD4147"/>
                </a:solidFill>
                <a:latin typeface="Menlo"/>
              </a:rPr>
              <a:t>if (cb.name == </a:t>
            </a:r>
            <a:r>
              <a:rPr lang="en-US" sz="1200" dirty="0" err="1" smtClean="0">
                <a:solidFill>
                  <a:srgbClr val="BD4147"/>
                </a:solidFill>
                <a:latin typeface="Menlo"/>
              </a:rPr>
              <a:t>functionName</a:t>
            </a:r>
            <a:r>
              <a:rPr lang="en-US" sz="1200" dirty="0" smtClean="0">
                <a:solidFill>
                  <a:srgbClr val="BD4147"/>
                </a:solidFill>
                <a:latin typeface="Menlo"/>
              </a:rPr>
              <a:t>) {</a:t>
            </a:r>
          </a:p>
          <a:p>
            <a:r>
              <a:rPr lang="en-US" sz="1200" dirty="0">
                <a:solidFill>
                  <a:srgbClr val="BD4147"/>
                </a:solidFill>
                <a:latin typeface="Menlo"/>
              </a:rPr>
              <a:t>	</a:t>
            </a:r>
            <a:r>
              <a:rPr lang="en-US" sz="1200" dirty="0" smtClean="0">
                <a:solidFill>
                  <a:srgbClr val="BD4147"/>
                </a:solidFill>
                <a:latin typeface="Menlo"/>
              </a:rPr>
              <a:t>return </a:t>
            </a:r>
            <a:r>
              <a:rPr lang="en-US" sz="1200" dirty="0" err="1">
                <a:solidFill>
                  <a:srgbClr val="BD4147"/>
                </a:solidFill>
                <a:latin typeface="Menlo"/>
              </a:rPr>
              <a:t>cb</a:t>
            </a:r>
            <a:r>
              <a:rPr lang="en-US" sz="1200" dirty="0">
                <a:solidFill>
                  <a:srgbClr val="BD4147"/>
                </a:solidFill>
                <a:latin typeface="Menlo"/>
              </a:rPr>
              <a:t>;</a:t>
            </a:r>
          </a:p>
          <a:p>
            <a:r>
              <a:rPr lang="en-US" sz="1200" dirty="0">
                <a:solidFill>
                  <a:srgbClr val="BD4147"/>
                </a:solidFill>
                <a:latin typeface="Menlo"/>
              </a:rPr>
              <a:t>		</a:t>
            </a:r>
            <a:r>
              <a:rPr lang="en-US" sz="1200" dirty="0" smtClean="0">
                <a:solidFill>
                  <a:srgbClr val="BD4147"/>
                </a:solidFill>
                <a:latin typeface="Menlo"/>
              </a:rPr>
              <a:t>           }}</a:t>
            </a:r>
          </a:p>
          <a:p>
            <a:r>
              <a:rPr lang="en-US" sz="1200" dirty="0" smtClean="0">
                <a:solidFill>
                  <a:srgbClr val="BD4147"/>
                </a:solidFill>
                <a:latin typeface="Menlo"/>
              </a:rPr>
              <a:t>return </a:t>
            </a:r>
            <a:r>
              <a:rPr lang="en-US" sz="1200" dirty="0">
                <a:solidFill>
                  <a:srgbClr val="BD4147"/>
                </a:solidFill>
                <a:latin typeface="Menlo"/>
              </a:rPr>
              <a:t>null</a:t>
            </a:r>
            <a:r>
              <a:rPr lang="en-US" sz="1200" dirty="0" smtClean="0">
                <a:solidFill>
                  <a:srgbClr val="BD4147"/>
                </a:solidFill>
                <a:latin typeface="Menlo"/>
              </a:rPr>
              <a:t>;}</a:t>
            </a:r>
            <a:endParaRPr lang="en-US" sz="1200" dirty="0"/>
          </a:p>
        </p:txBody>
      </p:sp>
      <p:sp>
        <p:nvSpPr>
          <p:cNvPr id="6" name="Rectangle 5"/>
          <p:cNvSpPr/>
          <p:nvPr/>
        </p:nvSpPr>
        <p:spPr>
          <a:xfrm>
            <a:off x="5334000" y="3575892"/>
            <a:ext cx="3657600" cy="129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err="1">
                <a:solidFill>
                  <a:srgbClr val="BD4147"/>
                </a:solidFill>
                <a:latin typeface="Menlo"/>
              </a:rPr>
              <a:t>selectCallback:function</a:t>
            </a:r>
            <a:r>
              <a:rPr lang="en-US" sz="1200" dirty="0">
                <a:solidFill>
                  <a:srgbClr val="BD4147"/>
                </a:solidFill>
                <a:latin typeface="Menlo"/>
              </a:rPr>
              <a:t>(f</a:t>
            </a:r>
            <a:r>
              <a:rPr lang="en-US" sz="1200" dirty="0" smtClean="0">
                <a:solidFill>
                  <a:srgbClr val="BD4147"/>
                </a:solidFill>
                <a:latin typeface="Menlo"/>
              </a:rPr>
              <a:t>){</a:t>
            </a:r>
          </a:p>
          <a:p>
            <a:r>
              <a:rPr lang="en-US" sz="1200" dirty="0" smtClean="0">
                <a:solidFill>
                  <a:srgbClr val="BD4147"/>
                </a:solidFill>
                <a:latin typeface="Menlo"/>
              </a:rPr>
              <a:t>for(</a:t>
            </a:r>
            <a:r>
              <a:rPr lang="en-US" sz="1200" dirty="0" err="1" smtClean="0">
                <a:solidFill>
                  <a:srgbClr val="BD4147"/>
                </a:solidFill>
                <a:latin typeface="Menlo"/>
              </a:rPr>
              <a:t>var</a:t>
            </a:r>
            <a:r>
              <a:rPr lang="en-US" sz="1200" dirty="0" smtClean="0">
                <a:solidFill>
                  <a:srgbClr val="BD4147"/>
                </a:solidFill>
                <a:latin typeface="Menlo"/>
              </a:rPr>
              <a:t> </a:t>
            </a:r>
            <a:r>
              <a:rPr lang="en-US" sz="1200" dirty="0">
                <a:solidFill>
                  <a:srgbClr val="BD4147"/>
                </a:solidFill>
                <a:latin typeface="Menlo"/>
              </a:rPr>
              <a:t>g=0;g&lt; this[_$_6f44[7]][_$_6f44[8]];g</a:t>
            </a:r>
            <a:r>
              <a:rPr lang="en-US" sz="1200" dirty="0" smtClean="0">
                <a:solidFill>
                  <a:srgbClr val="BD4147"/>
                </a:solidFill>
                <a:latin typeface="Menlo"/>
              </a:rPr>
              <a:t>++){</a:t>
            </a:r>
            <a:endParaRPr lang="en-US" sz="1200" dirty="0">
              <a:solidFill>
                <a:srgbClr val="BD4147"/>
              </a:solidFill>
              <a:latin typeface="Menlo"/>
            </a:endParaRPr>
          </a:p>
          <a:p>
            <a:r>
              <a:rPr lang="en-US" sz="1200" dirty="0">
                <a:solidFill>
                  <a:srgbClr val="BD4147"/>
                </a:solidFill>
                <a:latin typeface="Menlo"/>
              </a:rPr>
              <a:t>	</a:t>
            </a:r>
            <a:r>
              <a:rPr lang="en-US" sz="1200" dirty="0" err="1" smtClean="0">
                <a:solidFill>
                  <a:srgbClr val="BD4147"/>
                </a:solidFill>
                <a:latin typeface="Menlo"/>
              </a:rPr>
              <a:t>var</a:t>
            </a:r>
            <a:r>
              <a:rPr lang="en-US" sz="1200" dirty="0" smtClean="0">
                <a:solidFill>
                  <a:srgbClr val="BD4147"/>
                </a:solidFill>
                <a:latin typeface="Menlo"/>
              </a:rPr>
              <a:t> </a:t>
            </a:r>
            <a:r>
              <a:rPr lang="en-US" sz="1200" dirty="0">
                <a:solidFill>
                  <a:srgbClr val="BD4147"/>
                </a:solidFill>
                <a:latin typeface="Menlo"/>
              </a:rPr>
              <a:t>d=this[_$_6f44[7]][g];//27</a:t>
            </a:r>
          </a:p>
          <a:p>
            <a:r>
              <a:rPr lang="en-US" sz="1200" dirty="0">
                <a:solidFill>
                  <a:srgbClr val="BD4147"/>
                </a:solidFill>
                <a:latin typeface="Menlo"/>
              </a:rPr>
              <a:t>	</a:t>
            </a:r>
            <a:r>
              <a:rPr lang="en-US" sz="1200" dirty="0" smtClean="0">
                <a:solidFill>
                  <a:srgbClr val="BD4147"/>
                </a:solidFill>
                <a:latin typeface="Menlo"/>
              </a:rPr>
              <a:t>if(d</a:t>
            </a:r>
            <a:r>
              <a:rPr lang="en-US" sz="1200" dirty="0">
                <a:solidFill>
                  <a:srgbClr val="BD4147"/>
                </a:solidFill>
                <a:latin typeface="Menlo"/>
              </a:rPr>
              <a:t>[_$_6f44[9]]== f)</a:t>
            </a:r>
          </a:p>
          <a:p>
            <a:r>
              <a:rPr lang="en-US" sz="1200" dirty="0">
                <a:solidFill>
                  <a:srgbClr val="BD4147"/>
                </a:solidFill>
                <a:latin typeface="Menlo"/>
              </a:rPr>
              <a:t>	</a:t>
            </a:r>
            <a:r>
              <a:rPr lang="en-US" sz="1200" dirty="0" smtClean="0">
                <a:solidFill>
                  <a:srgbClr val="BD4147"/>
                </a:solidFill>
                <a:latin typeface="Menlo"/>
              </a:rPr>
              <a:t>{</a:t>
            </a:r>
            <a:endParaRPr lang="en-US" sz="1200" dirty="0">
              <a:solidFill>
                <a:srgbClr val="BD4147"/>
              </a:solidFill>
              <a:latin typeface="Menlo"/>
            </a:endParaRPr>
          </a:p>
          <a:p>
            <a:r>
              <a:rPr lang="en-US" sz="1200" dirty="0">
                <a:solidFill>
                  <a:srgbClr val="BD4147"/>
                </a:solidFill>
                <a:latin typeface="Menlo"/>
              </a:rPr>
              <a:t>	</a:t>
            </a:r>
            <a:r>
              <a:rPr lang="en-US" sz="1200" dirty="0" smtClean="0">
                <a:solidFill>
                  <a:srgbClr val="BD4147"/>
                </a:solidFill>
                <a:latin typeface="Menlo"/>
              </a:rPr>
              <a:t>	return d}}</a:t>
            </a:r>
            <a:endParaRPr lang="en-US" sz="1200" dirty="0">
              <a:solidFill>
                <a:srgbClr val="BD4147"/>
              </a:solidFill>
              <a:latin typeface="Menlo"/>
            </a:endParaRPr>
          </a:p>
          <a:p>
            <a:r>
              <a:rPr lang="en-US" sz="1200" dirty="0">
                <a:solidFill>
                  <a:srgbClr val="BD4147"/>
                </a:solidFill>
                <a:latin typeface="Menlo"/>
              </a:rPr>
              <a:t>	return </a:t>
            </a:r>
            <a:r>
              <a:rPr lang="en-US" sz="1200" dirty="0" smtClean="0">
                <a:solidFill>
                  <a:srgbClr val="BD4147"/>
                </a:solidFill>
                <a:latin typeface="Menlo"/>
              </a:rPr>
              <a:t>null;}</a:t>
            </a:r>
            <a:endParaRPr lang="en-US" sz="1200" dirty="0"/>
          </a:p>
        </p:txBody>
      </p:sp>
      <p:sp>
        <p:nvSpPr>
          <p:cNvPr id="5" name="Right Arrow 4"/>
          <p:cNvSpPr/>
          <p:nvPr/>
        </p:nvSpPr>
        <p:spPr>
          <a:xfrm>
            <a:off x="4343400" y="4109292"/>
            <a:ext cx="9906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ectangle 6"/>
          <p:cNvSpPr/>
          <p:nvPr/>
        </p:nvSpPr>
        <p:spPr>
          <a:xfrm>
            <a:off x="457200" y="2585292"/>
            <a:ext cx="85344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var_$_6f44=["\x6C\x6F\x61\x64\x20\x73\x73\x6F\x20\x73\x74\x61\x72\x74","\x6C\x6F\x67","\x73\x73\x6F","\x70\x6C\x75\x67\x69\x6E","\x6D\x65\x73\x73\x61\x67\x65","\x68\x61\x6E\x64\x6C\x65\x4D\x65\x73\x73\x61\x67\x65</a:t>
            </a:r>
            <a:r>
              <a:rPr lang="en-US" sz="1200" dirty="0" smtClean="0">
                <a:solidFill>
                  <a:schemeClr val="tx1"/>
                </a:solidFill>
              </a:rPr>
              <a:t>","\</a:t>
            </a:r>
            <a:r>
              <a:rPr lang="en-US" sz="1200" dirty="0">
                <a:solidFill>
                  <a:schemeClr val="tx1"/>
                </a:solidFill>
              </a:rPr>
              <a:t>x61\x64\x64\x45\x76\x65\x6E\x74\x4C\x69\x73\x74\x65\x6E\x65\x72</a:t>
            </a:r>
            <a:r>
              <a:rPr lang="en-US" sz="1200" dirty="0" smtClean="0">
                <a:solidFill>
                  <a:schemeClr val="tx1"/>
                </a:solidFill>
              </a:rPr>
              <a:t>“,</a:t>
            </a:r>
            <a:r>
              <a:rPr lang="en-US" sz="1200" dirty="0" smtClean="0">
                <a:solidFill>
                  <a:srgbClr val="FF0000"/>
                </a:solidFill>
              </a:rPr>
              <a:t>"\</a:t>
            </a:r>
            <a:r>
              <a:rPr lang="en-US" sz="1200" dirty="0">
                <a:solidFill>
                  <a:srgbClr val="FF0000"/>
                </a:solidFill>
              </a:rPr>
              <a:t>x63\x61\x6C\x6C\x62\x61\x63\x6B\x41\x72\x72\x61\x79"</a:t>
            </a:r>
            <a:r>
              <a:rPr lang="en-US" sz="1200" dirty="0">
                <a:solidFill>
                  <a:schemeClr val="tx1"/>
                </a:solidFill>
              </a:rPr>
              <a:t>,"\x6C\x65\x6E\x67\x74\x68"</a:t>
            </a:r>
            <a:r>
              <a:rPr lang="en-US" sz="1200" dirty="0" smtClean="0"/>
              <a:t>];</a:t>
            </a:r>
            <a:endParaRPr lang="en-US" sz="1200" dirty="0"/>
          </a:p>
        </p:txBody>
      </p:sp>
    </p:spTree>
    <p:extLst>
      <p:ext uri="{BB962C8B-B14F-4D97-AF65-F5344CB8AC3E}">
        <p14:creationId xmlns:p14="http://schemas.microsoft.com/office/powerpoint/2010/main" val="4072051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formatter</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800" b="1" dirty="0" smtClean="0"/>
              <a:t>Code formatter </a:t>
            </a:r>
            <a:r>
              <a:rPr lang="en-US" sz="2800" dirty="0" smtClean="0"/>
              <a:t>is for debugging, when it turns on , the code will be replaced to multiple lines. </a:t>
            </a:r>
          </a:p>
          <a:p>
            <a:r>
              <a:rPr lang="en-US" sz="2800" dirty="0" smtClean="0"/>
              <a:t>When the Compressor feature turn on, this feature will be disabled.</a:t>
            </a:r>
          </a:p>
          <a:p>
            <a:r>
              <a:rPr lang="en-US" sz="2800" dirty="0" smtClean="0"/>
              <a:t>With the option </a:t>
            </a:r>
            <a:r>
              <a:rPr lang="en-US" sz="2800" dirty="0" err="1" smtClean="0"/>
              <a:t>WriteFormats_KeepIndent</a:t>
            </a:r>
            <a:r>
              <a:rPr lang="en-US" sz="2800" dirty="0" smtClean="0"/>
              <a:t> , the code blocks will use tab indent.</a:t>
            </a:r>
          </a:p>
          <a:p>
            <a:r>
              <a:rPr lang="en-US" sz="2800" dirty="0" smtClean="0"/>
              <a:t>With the option </a:t>
            </a:r>
            <a:r>
              <a:rPr lang="en-US" sz="2800" dirty="0" err="1" smtClean="0"/>
              <a:t>WriteFormats_LineNumbers</a:t>
            </a:r>
            <a:r>
              <a:rPr lang="en-US" sz="2800" dirty="0" smtClean="0"/>
              <a:t> , the end of the statements will try to show the original line number.</a:t>
            </a:r>
            <a:endParaRPr lang="en-US" sz="2800" dirty="0"/>
          </a:p>
        </p:txBody>
      </p:sp>
    </p:spTree>
    <p:extLst>
      <p:ext uri="{BB962C8B-B14F-4D97-AF65-F5344CB8AC3E}">
        <p14:creationId xmlns:p14="http://schemas.microsoft.com/office/powerpoint/2010/main" val="2503021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Compressor</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800" b="1" dirty="0" smtClean="0"/>
              <a:t>Compressor </a:t>
            </a:r>
            <a:r>
              <a:rPr lang="en-US" sz="2800" dirty="0" smtClean="0"/>
              <a:t>will </a:t>
            </a:r>
            <a:r>
              <a:rPr lang="en-US" sz="2800" dirty="0"/>
              <a:t>compress all code into a single </a:t>
            </a:r>
            <a:r>
              <a:rPr lang="en-US" sz="2800" dirty="0" smtClean="0"/>
              <a:t>string, </a:t>
            </a:r>
            <a:r>
              <a:rPr lang="en-US" sz="2800" dirty="0"/>
              <a:t>plus the size 1.3K of the self extracting code. It will make the code look more </a:t>
            </a:r>
            <a:r>
              <a:rPr lang="en-US" sz="2800" dirty="0" smtClean="0"/>
              <a:t>short, and </a:t>
            </a:r>
            <a:r>
              <a:rPr lang="en-US" sz="2800" dirty="0"/>
              <a:t>also can make the code more hard to </a:t>
            </a:r>
            <a:r>
              <a:rPr lang="en-US" sz="2800" dirty="0" smtClean="0"/>
              <a:t>de-obfuscated</a:t>
            </a:r>
            <a:r>
              <a:rPr lang="en-US" sz="2800" dirty="0"/>
              <a:t>.</a:t>
            </a:r>
          </a:p>
        </p:txBody>
      </p:sp>
      <p:sp>
        <p:nvSpPr>
          <p:cNvPr id="4" name="Rectangle 3"/>
          <p:cNvSpPr/>
          <p:nvPr/>
        </p:nvSpPr>
        <p:spPr>
          <a:xfrm>
            <a:off x="838200" y="3352800"/>
            <a:ext cx="7924800"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(function(){</a:t>
            </a:r>
            <a:r>
              <a:rPr lang="en-US" dirty="0" err="1"/>
              <a:t>var</a:t>
            </a:r>
            <a:r>
              <a:rPr lang="en-US" dirty="0"/>
              <a:t> </a:t>
            </a:r>
            <a:r>
              <a:rPr lang="en-US" dirty="0" err="1"/>
              <a:t>drx</a:t>
            </a:r>
            <a:r>
              <a:rPr lang="en-US" dirty="0"/>
              <a:t>='',Cut=11;function </a:t>
            </a:r>
            <a:r>
              <a:rPr lang="en-US" dirty="0" err="1"/>
              <a:t>qvK</a:t>
            </a:r>
            <a:r>
              <a:rPr lang="en-US" dirty="0"/>
              <a:t>(v){</a:t>
            </a:r>
            <a:r>
              <a:rPr lang="en-US" dirty="0" err="1"/>
              <a:t>var</a:t>
            </a:r>
            <a:r>
              <a:rPr lang="en-US" dirty="0"/>
              <a:t> n=240062;var b=</a:t>
            </a:r>
            <a:r>
              <a:rPr lang="en-US" dirty="0" err="1"/>
              <a:t>v.length;var</a:t>
            </a:r>
            <a:r>
              <a:rPr lang="en-US" dirty="0"/>
              <a:t> w=[];for(</a:t>
            </a:r>
            <a:r>
              <a:rPr lang="en-US" dirty="0" err="1"/>
              <a:t>var</a:t>
            </a:r>
            <a:r>
              <a:rPr lang="en-US" dirty="0"/>
              <a:t> s=0;s&lt;</a:t>
            </a:r>
            <a:r>
              <a:rPr lang="en-US" dirty="0" err="1"/>
              <a:t>b;s</a:t>
            </a:r>
            <a:r>
              <a:rPr lang="en-US" dirty="0"/>
              <a:t>++){w[s]=</a:t>
            </a:r>
            <a:r>
              <a:rPr lang="en-US" dirty="0" err="1"/>
              <a:t>v.charAt</a:t>
            </a:r>
            <a:r>
              <a:rPr lang="en-US" dirty="0"/>
              <a:t>(s)};for(</a:t>
            </a:r>
            <a:r>
              <a:rPr lang="en-US" dirty="0" err="1"/>
              <a:t>var</a:t>
            </a:r>
            <a:r>
              <a:rPr lang="en-US" dirty="0"/>
              <a:t> s=0;s&lt;</a:t>
            </a:r>
            <a:r>
              <a:rPr lang="en-US" dirty="0" err="1"/>
              <a:t>b;s</a:t>
            </a:r>
            <a:r>
              <a:rPr lang="en-US" dirty="0"/>
              <a:t>++){</a:t>
            </a:r>
            <a:r>
              <a:rPr lang="en-US" dirty="0" err="1"/>
              <a:t>var</a:t>
            </a:r>
            <a:r>
              <a:rPr lang="en-US" dirty="0"/>
              <a:t> q=n*(s+373)+(n%49250);</a:t>
            </a:r>
            <a:r>
              <a:rPr lang="en-US" dirty="0" err="1"/>
              <a:t>var</a:t>
            </a:r>
            <a:r>
              <a:rPr lang="en-US" dirty="0"/>
              <a:t> c=n*(s+697)+(n%26765);</a:t>
            </a:r>
            <a:r>
              <a:rPr lang="en-US" dirty="0" err="1"/>
              <a:t>var</a:t>
            </a:r>
            <a:r>
              <a:rPr lang="en-US" dirty="0"/>
              <a:t> r=</a:t>
            </a:r>
            <a:r>
              <a:rPr lang="en-US" dirty="0" err="1"/>
              <a:t>q%b;var</a:t>
            </a:r>
            <a:r>
              <a:rPr lang="en-US" dirty="0"/>
              <a:t> d=</a:t>
            </a:r>
            <a:r>
              <a:rPr lang="en-US" dirty="0" err="1"/>
              <a:t>c%b;var</a:t>
            </a:r>
            <a:r>
              <a:rPr lang="en-US" dirty="0"/>
              <a:t> t=w[r];w[r]=w[d];w[d]=</a:t>
            </a:r>
            <a:r>
              <a:rPr lang="en-US" dirty="0" err="1"/>
              <a:t>t;n</a:t>
            </a:r>
            <a:r>
              <a:rPr lang="en-US" dirty="0"/>
              <a:t>=(</a:t>
            </a:r>
            <a:r>
              <a:rPr lang="en-US" dirty="0" err="1"/>
              <a:t>q+c</a:t>
            </a:r>
            <a:r>
              <a:rPr lang="en-US" dirty="0"/>
              <a:t>)%1588020;};return </a:t>
            </a:r>
            <a:r>
              <a:rPr lang="en-US" dirty="0" err="1"/>
              <a:t>w.join</a:t>
            </a:r>
            <a:r>
              <a:rPr lang="en-US" dirty="0"/>
              <a:t>('')};</a:t>
            </a:r>
            <a:r>
              <a:rPr lang="en-US" dirty="0" err="1"/>
              <a:t>var</a:t>
            </a:r>
            <a:r>
              <a:rPr lang="en-US" dirty="0"/>
              <a:t> </a:t>
            </a:r>
            <a:r>
              <a:rPr lang="en-US" dirty="0" err="1"/>
              <a:t>nfE</a:t>
            </a:r>
            <a:r>
              <a:rPr lang="en-US" dirty="0"/>
              <a:t>=</a:t>
            </a:r>
            <a:r>
              <a:rPr lang="en-US" dirty="0" err="1"/>
              <a:t>qvK</a:t>
            </a:r>
            <a:r>
              <a:rPr lang="en-US" dirty="0"/>
              <a:t>('</a:t>
            </a:r>
            <a:r>
              <a:rPr lang="en-US" dirty="0" err="1"/>
              <a:t>zargxvuchsindjmubtrnpocctotflsrqeokwy</a:t>
            </a:r>
            <a:r>
              <a:rPr lang="en-US" dirty="0"/>
              <a:t>').</a:t>
            </a:r>
            <a:r>
              <a:rPr lang="en-US" dirty="0" err="1"/>
              <a:t>substr</a:t>
            </a:r>
            <a:r>
              <a:rPr lang="en-US" dirty="0"/>
              <a:t>(0,Cut);</a:t>
            </a:r>
            <a:r>
              <a:rPr lang="en-US" dirty="0" err="1"/>
              <a:t>var</a:t>
            </a:r>
            <a:r>
              <a:rPr lang="en-US" dirty="0"/>
              <a:t> </a:t>
            </a:r>
            <a:r>
              <a:rPr lang="en-US" dirty="0" err="1"/>
              <a:t>YKp</a:t>
            </a:r>
            <a:r>
              <a:rPr lang="en-US" dirty="0"/>
              <a:t>='.aC8f </a:t>
            </a:r>
            <a:r>
              <a:rPr lang="en-US" dirty="0" err="1"/>
              <a:t>ih</a:t>
            </a:r>
            <a:r>
              <a:rPr lang="en-US" dirty="0"/>
              <a:t>).=e(.-]jy6[)l*.</a:t>
            </a:r>
            <a:r>
              <a:rPr lang="en-US" dirty="0" err="1"/>
              <a:t>rft</a:t>
            </a:r>
            <a:r>
              <a:rPr lang="en-US" dirty="0"/>
              <a:t>)</a:t>
            </a:r>
            <a:r>
              <a:rPr lang="en-US" dirty="0" err="1"/>
              <a:t>swh</a:t>
            </a:r>
            <a:r>
              <a:rPr lang="en-US" dirty="0"/>
              <a:t>=)(n3oa;8=(e+recf1(.1a[(,,</a:t>
            </a:r>
            <a:r>
              <a:rPr lang="en-US" dirty="0" err="1"/>
              <a:t>i</a:t>
            </a:r>
            <a:r>
              <a:rPr lang="en-US" dirty="0"/>
              <a:t>(</a:t>
            </a:r>
            <a:r>
              <a:rPr lang="en-US" dirty="0" err="1"/>
              <a:t>slg</a:t>
            </a:r>
            <a:r>
              <a:rPr lang="en-US" dirty="0"/>
              <a:t>)9cSd8,i.tlarbz,v;grj</a:t>
            </a:r>
            <a:r>
              <a:rPr lang="en-US" dirty="0" smtClean="0"/>
              <a:t>,]</a:t>
            </a:r>
            <a:endParaRPr lang="en-US" dirty="0"/>
          </a:p>
        </p:txBody>
      </p:sp>
    </p:spTree>
    <p:extLst>
      <p:ext uri="{BB962C8B-B14F-4D97-AF65-F5344CB8AC3E}">
        <p14:creationId xmlns:p14="http://schemas.microsoft.com/office/powerpoint/2010/main" val="2129432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Strings Into Array</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800" b="1" dirty="0" smtClean="0"/>
              <a:t>Move String Into Array </a:t>
            </a:r>
            <a:r>
              <a:rPr lang="en-US" sz="2800" dirty="0"/>
              <a:t>will move all strings from the </a:t>
            </a:r>
            <a:r>
              <a:rPr lang="en-US" sz="2800" dirty="0" smtClean="0"/>
              <a:t>code </a:t>
            </a:r>
            <a:r>
              <a:rPr lang="en-US" sz="2800" dirty="0"/>
              <a:t>to a single variable of the string table on the beginning of the code . That will make the hacker more hard to get the relative data of each statements. And the implementation of </a:t>
            </a:r>
            <a:r>
              <a:rPr lang="en-US" sz="2800" dirty="0">
                <a:hlinkClick r:id="rId3"/>
              </a:rPr>
              <a:t>Move Members</a:t>
            </a:r>
            <a:r>
              <a:rPr lang="en-US" sz="2800" dirty="0"/>
              <a:t> require this feature.</a:t>
            </a:r>
          </a:p>
        </p:txBody>
      </p:sp>
      <p:sp>
        <p:nvSpPr>
          <p:cNvPr id="5" name="Rectangle 4"/>
          <p:cNvSpPr/>
          <p:nvPr/>
        </p:nvSpPr>
        <p:spPr>
          <a:xfrm>
            <a:off x="1066800" y="5027364"/>
            <a:ext cx="25908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err="1" smtClean="0"/>
              <a:t>o.style.color</a:t>
            </a:r>
            <a:r>
              <a:rPr lang="en-US" dirty="0"/>
              <a:t>='red';</a:t>
            </a:r>
          </a:p>
        </p:txBody>
      </p:sp>
      <p:sp>
        <p:nvSpPr>
          <p:cNvPr id="7" name="Rectangle 6"/>
          <p:cNvSpPr/>
          <p:nvPr/>
        </p:nvSpPr>
        <p:spPr>
          <a:xfrm>
            <a:off x="5105400" y="5027364"/>
            <a:ext cx="25146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o[a[0]][a[1]]=a[2];</a:t>
            </a:r>
            <a:endParaRPr lang="en-US" dirty="0"/>
          </a:p>
        </p:txBody>
      </p:sp>
      <p:sp>
        <p:nvSpPr>
          <p:cNvPr id="8" name="Right Arrow 7"/>
          <p:cNvSpPr/>
          <p:nvPr/>
        </p:nvSpPr>
        <p:spPr>
          <a:xfrm>
            <a:off x="3962400" y="5248160"/>
            <a:ext cx="9906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ectangle 8"/>
          <p:cNvSpPr/>
          <p:nvPr/>
        </p:nvSpPr>
        <p:spPr>
          <a:xfrm>
            <a:off x="3162300" y="4267200"/>
            <a:ext cx="25908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a=[“style”, “color”, “red”];</a:t>
            </a:r>
            <a:endParaRPr lang="en-US" dirty="0"/>
          </a:p>
        </p:txBody>
      </p:sp>
    </p:spTree>
    <p:extLst>
      <p:ext uri="{BB962C8B-B14F-4D97-AF65-F5344CB8AC3E}">
        <p14:creationId xmlns:p14="http://schemas.microsoft.com/office/powerpoint/2010/main" val="2150086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Members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800" b="1" dirty="0" smtClean="0"/>
              <a:t>Move Members </a:t>
            </a:r>
            <a:r>
              <a:rPr lang="en-US" sz="2800" dirty="0" smtClean="0"/>
              <a:t>with </a:t>
            </a:r>
            <a:r>
              <a:rPr lang="en-US" sz="2800" dirty="0"/>
              <a:t>the </a:t>
            </a:r>
            <a:r>
              <a:rPr lang="en-US" sz="2800" dirty="0">
                <a:hlinkClick r:id="rId3"/>
              </a:rPr>
              <a:t>Move String Into Array</a:t>
            </a:r>
            <a:r>
              <a:rPr lang="en-US" sz="2800" dirty="0"/>
              <a:t> </a:t>
            </a:r>
            <a:r>
              <a:rPr lang="en-US" sz="2800" dirty="0" smtClean="0"/>
              <a:t>features, </a:t>
            </a:r>
            <a:r>
              <a:rPr lang="en-US" sz="2800" dirty="0"/>
              <a:t>the identifiers of an object could be replace to a </a:t>
            </a:r>
            <a:r>
              <a:rPr lang="en-US" sz="2800" dirty="0" smtClean="0"/>
              <a:t>string, </a:t>
            </a:r>
            <a:r>
              <a:rPr lang="en-US" sz="2800" dirty="0"/>
              <a:t>and be moved to the beginner of the code. That's mean the member name and the statement which access the member will be </a:t>
            </a:r>
            <a:r>
              <a:rPr lang="en-US" sz="2800" dirty="0" smtClean="0"/>
              <a:t>split into </a:t>
            </a:r>
            <a:r>
              <a:rPr lang="en-US" sz="2800" dirty="0"/>
              <a:t>two parts</a:t>
            </a:r>
            <a:r>
              <a:rPr lang="en-US" sz="2800" dirty="0" smtClean="0"/>
              <a:t>.</a:t>
            </a:r>
            <a:endParaRPr lang="en-US" sz="2800" dirty="0"/>
          </a:p>
        </p:txBody>
      </p:sp>
      <p:sp>
        <p:nvSpPr>
          <p:cNvPr id="5" name="Rectangle 4"/>
          <p:cNvSpPr/>
          <p:nvPr/>
        </p:nvSpPr>
        <p:spPr>
          <a:xfrm>
            <a:off x="228600" y="4831349"/>
            <a:ext cx="19812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err="1" smtClean="0"/>
              <a:t>o.style.color</a:t>
            </a:r>
            <a:r>
              <a:rPr lang="en-US" dirty="0"/>
              <a:t>='red';</a:t>
            </a:r>
          </a:p>
        </p:txBody>
      </p:sp>
      <p:sp>
        <p:nvSpPr>
          <p:cNvPr id="7" name="Rectangle 6"/>
          <p:cNvSpPr/>
          <p:nvPr/>
        </p:nvSpPr>
        <p:spPr>
          <a:xfrm>
            <a:off x="7098534" y="4847875"/>
            <a:ext cx="1866441"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o[a[0]][a[1]]=a[2];</a:t>
            </a:r>
            <a:endParaRPr lang="en-US" dirty="0"/>
          </a:p>
        </p:txBody>
      </p:sp>
      <p:sp>
        <p:nvSpPr>
          <p:cNvPr id="8" name="Right Arrow 7"/>
          <p:cNvSpPr/>
          <p:nvPr/>
        </p:nvSpPr>
        <p:spPr>
          <a:xfrm>
            <a:off x="2362200" y="5038375"/>
            <a:ext cx="99060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ectangle 9"/>
          <p:cNvSpPr/>
          <p:nvPr/>
        </p:nvSpPr>
        <p:spPr>
          <a:xfrm>
            <a:off x="3505200" y="4847875"/>
            <a:ext cx="24384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o[“style”][“color”]=a[2];</a:t>
            </a:r>
            <a:endParaRPr lang="en-US" dirty="0"/>
          </a:p>
        </p:txBody>
      </p:sp>
      <p:sp>
        <p:nvSpPr>
          <p:cNvPr id="11" name="Right Arrow 10"/>
          <p:cNvSpPr/>
          <p:nvPr/>
        </p:nvSpPr>
        <p:spPr>
          <a:xfrm>
            <a:off x="5943600" y="5049631"/>
            <a:ext cx="1112680" cy="2286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ectangle 11"/>
          <p:cNvSpPr/>
          <p:nvPr/>
        </p:nvSpPr>
        <p:spPr>
          <a:xfrm>
            <a:off x="3352800" y="4114800"/>
            <a:ext cx="25908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a=[“style”, “color”, “red”];</a:t>
            </a:r>
            <a:endParaRPr lang="en-US" dirty="0"/>
          </a:p>
        </p:txBody>
      </p:sp>
    </p:spTree>
    <p:extLst>
      <p:ext uri="{BB962C8B-B14F-4D97-AF65-F5344CB8AC3E}">
        <p14:creationId xmlns:p14="http://schemas.microsoft.com/office/powerpoint/2010/main" val="482296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4176</TotalTime>
  <Words>1092</Words>
  <Application>Microsoft Office PowerPoint</Application>
  <PresentationFormat>On-screen Show (4:3)</PresentationFormat>
  <Paragraphs>152</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1_Office Theme</vt:lpstr>
      <vt:lpstr>PowerPoint Presentation</vt:lpstr>
      <vt:lpstr>What is JSO</vt:lpstr>
      <vt:lpstr>JSO options</vt:lpstr>
      <vt:lpstr>Name mangling</vt:lpstr>
      <vt:lpstr>Encode strings</vt:lpstr>
      <vt:lpstr>Code formatter</vt:lpstr>
      <vt:lpstr>Compressor</vt:lpstr>
      <vt:lpstr>Move Strings Into Array</vt:lpstr>
      <vt:lpstr>Move Members</vt:lpstr>
      <vt:lpstr>Encrypt Strings</vt:lpstr>
      <vt:lpstr>Code Transposition</vt:lpstr>
      <vt:lpstr>Flat Transform</vt:lpstr>
      <vt:lpstr>Deep Obfuscation</vt:lpstr>
      <vt:lpstr>Protect Object Declaration</vt:lpstr>
      <vt:lpstr>Move Nested Function</vt:lpstr>
      <vt:lpstr>Variable Exclusion List</vt:lpstr>
      <vt:lpstr>Other Features</vt:lpstr>
      <vt:lpstr>Obfuscator.IO</vt:lpstr>
      <vt:lpstr>JavaScriptSource obfuscator</vt:lpstr>
      <vt:lpstr>Jasob obfuscator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Shypotilov</dc:creator>
  <cp:lastModifiedBy>Andrey Androsov</cp:lastModifiedBy>
  <cp:revision>310</cp:revision>
  <dcterms:created xsi:type="dcterms:W3CDTF">2018-04-16T12:34:51Z</dcterms:created>
  <dcterms:modified xsi:type="dcterms:W3CDTF">2019-04-05T10:50:18Z</dcterms:modified>
</cp:coreProperties>
</file>