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60" r:id="rId1"/>
  </p:sldMasterIdLst>
  <p:notesMasterIdLst>
    <p:notesMasterId r:id="rId12"/>
  </p:notesMasterIdLst>
  <p:sldIdLst>
    <p:sldId id="257" r:id="rId2"/>
    <p:sldId id="295" r:id="rId3"/>
    <p:sldId id="302" r:id="rId4"/>
    <p:sldId id="297" r:id="rId5"/>
    <p:sldId id="298" r:id="rId6"/>
    <p:sldId id="299" r:id="rId7"/>
    <p:sldId id="301" r:id="rId8"/>
    <p:sldId id="300" r:id="rId9"/>
    <p:sldId id="29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10" autoAdjust="0"/>
  </p:normalViewPr>
  <p:slideViewPr>
    <p:cSldViewPr>
      <p:cViewPr varScale="1">
        <p:scale>
          <a:sx n="110" d="100"/>
          <a:sy n="110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19996-CB59-42B5-A3BB-50C088921FEB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C52FA63-744F-43DC-81D3-5A1E6F62B1BA}">
      <dgm:prSet phldrT="[Text]" custT="1"/>
      <dgm:spPr/>
      <dgm:t>
        <a:bodyPr/>
        <a:lstStyle/>
        <a:p>
          <a:r>
            <a:rPr lang="en-US" sz="1400" dirty="0" smtClean="0"/>
            <a:t>JavaScript processing:</a:t>
          </a:r>
        </a:p>
        <a:p>
          <a:endParaRPr lang="en-US" sz="1400" dirty="0"/>
        </a:p>
      </dgm:t>
    </dgm:pt>
    <dgm:pt modelId="{EA1ED48D-7303-4D2A-B400-E99A0FD74416}" type="parTrans" cxnId="{FD4E5BD6-BA12-4A93-B28E-A2271A5B337D}">
      <dgm:prSet/>
      <dgm:spPr/>
      <dgm:t>
        <a:bodyPr/>
        <a:lstStyle/>
        <a:p>
          <a:endParaRPr lang="en-US" sz="4000"/>
        </a:p>
      </dgm:t>
    </dgm:pt>
    <dgm:pt modelId="{B949748D-CCE9-444E-9917-6080C43C6C7C}" type="sibTrans" cxnId="{FD4E5BD6-BA12-4A93-B28E-A2271A5B337D}">
      <dgm:prSet/>
      <dgm:spPr/>
      <dgm:t>
        <a:bodyPr/>
        <a:lstStyle/>
        <a:p>
          <a:endParaRPr lang="en-US" sz="4000"/>
        </a:p>
      </dgm:t>
    </dgm:pt>
    <dgm:pt modelId="{ABB11BD8-77AF-4E67-B553-8F4470389086}">
      <dgm:prSet phldrT="[Text]" custT="1"/>
      <dgm:spPr/>
      <dgm:t>
        <a:bodyPr/>
        <a:lstStyle/>
        <a:p>
          <a:r>
            <a:rPr lang="en-US" sz="1400" dirty="0" smtClean="0"/>
            <a:t>Verification classifiers (on test subset)</a:t>
          </a:r>
          <a:endParaRPr lang="en-US" sz="1400" dirty="0"/>
        </a:p>
      </dgm:t>
    </dgm:pt>
    <dgm:pt modelId="{F600FF83-43E4-40F6-B197-43C59398770F}" type="parTrans" cxnId="{C5653EF2-4037-45C6-A4AC-6A420620C90D}">
      <dgm:prSet/>
      <dgm:spPr/>
      <dgm:t>
        <a:bodyPr/>
        <a:lstStyle/>
        <a:p>
          <a:endParaRPr lang="en-US" sz="4000"/>
        </a:p>
      </dgm:t>
    </dgm:pt>
    <dgm:pt modelId="{3E72869C-E4C6-4AD6-A201-B8899F3F41D5}" type="sibTrans" cxnId="{C5653EF2-4037-45C6-A4AC-6A420620C90D}">
      <dgm:prSet/>
      <dgm:spPr/>
      <dgm:t>
        <a:bodyPr/>
        <a:lstStyle/>
        <a:p>
          <a:endParaRPr lang="en-US" sz="4000"/>
        </a:p>
      </dgm:t>
    </dgm:pt>
    <dgm:pt modelId="{8575D583-A46C-4ABB-B11E-99A60D933DE2}">
      <dgm:prSet phldrT="[Text]" custT="1"/>
      <dgm:spPr/>
      <dgm:t>
        <a:bodyPr/>
        <a:lstStyle/>
        <a:p>
          <a:r>
            <a:rPr lang="en-US" sz="1400" dirty="0" smtClean="0"/>
            <a:t>Cross-check for different obfuscation technics</a:t>
          </a:r>
          <a:endParaRPr lang="en-US" sz="1400" dirty="0"/>
        </a:p>
      </dgm:t>
    </dgm:pt>
    <dgm:pt modelId="{5A975A95-3895-4505-878E-B5FA6914B20A}" type="parTrans" cxnId="{A68F405B-4211-45FB-AC5A-43EF15B99A0C}">
      <dgm:prSet/>
      <dgm:spPr/>
      <dgm:t>
        <a:bodyPr/>
        <a:lstStyle/>
        <a:p>
          <a:endParaRPr lang="en-US" sz="4000"/>
        </a:p>
      </dgm:t>
    </dgm:pt>
    <dgm:pt modelId="{C2A0A1AB-D9E9-42DB-9C7B-610DDD63C2C1}" type="sibTrans" cxnId="{A68F405B-4211-45FB-AC5A-43EF15B99A0C}">
      <dgm:prSet/>
      <dgm:spPr/>
      <dgm:t>
        <a:bodyPr/>
        <a:lstStyle/>
        <a:p>
          <a:endParaRPr lang="en-US" sz="4000"/>
        </a:p>
      </dgm:t>
    </dgm:pt>
    <dgm:pt modelId="{59FE07F5-B2E4-4360-BE90-A157FA77E6E8}">
      <dgm:prSet phldrT="[Text]" custT="1"/>
      <dgm:spPr/>
      <dgm:t>
        <a:bodyPr/>
        <a:lstStyle/>
        <a:p>
          <a:r>
            <a:rPr lang="en-US" sz="1400" dirty="0" smtClean="0"/>
            <a:t>Training classifier (on subset of dataset)</a:t>
          </a:r>
          <a:endParaRPr lang="en-US" sz="1400" dirty="0"/>
        </a:p>
      </dgm:t>
    </dgm:pt>
    <dgm:pt modelId="{5CCEB324-EEF4-41E6-85B8-4E596503B6E7}" type="parTrans" cxnId="{B4337905-D404-400E-98BB-53AD505AD0E0}">
      <dgm:prSet/>
      <dgm:spPr/>
      <dgm:t>
        <a:bodyPr/>
        <a:lstStyle/>
        <a:p>
          <a:endParaRPr lang="en-US" sz="4000"/>
        </a:p>
      </dgm:t>
    </dgm:pt>
    <dgm:pt modelId="{48F63F9B-71A7-44D7-AD18-40BC11903EBF}" type="sibTrans" cxnId="{B4337905-D404-400E-98BB-53AD505AD0E0}">
      <dgm:prSet/>
      <dgm:spPr/>
      <dgm:t>
        <a:bodyPr/>
        <a:lstStyle/>
        <a:p>
          <a:endParaRPr lang="en-US" sz="4000"/>
        </a:p>
      </dgm:t>
    </dgm:pt>
    <dgm:pt modelId="{DBFC2902-F817-4CAB-9947-633451B17D87}">
      <dgm:prSet phldrT="[Text]" custT="1"/>
      <dgm:spPr/>
      <dgm:t>
        <a:bodyPr/>
        <a:lstStyle/>
        <a:p>
          <a:r>
            <a:rPr lang="en-US" sz="1100" dirty="0" smtClean="0"/>
            <a:t>Text based features extracting (extracting specific text based statistics)</a:t>
          </a:r>
          <a:endParaRPr lang="en-US" sz="1100" dirty="0"/>
        </a:p>
      </dgm:t>
    </dgm:pt>
    <dgm:pt modelId="{FCE75CE4-5486-46AF-BB15-5161A6E8814D}" type="parTrans" cxnId="{CC839859-B1BE-4F2F-B655-73C21C992FFE}">
      <dgm:prSet/>
      <dgm:spPr/>
      <dgm:t>
        <a:bodyPr/>
        <a:lstStyle/>
        <a:p>
          <a:endParaRPr lang="en-US" sz="4000"/>
        </a:p>
      </dgm:t>
    </dgm:pt>
    <dgm:pt modelId="{78F12687-7638-42F0-AD65-6889FA746221}" type="sibTrans" cxnId="{CC839859-B1BE-4F2F-B655-73C21C992FFE}">
      <dgm:prSet/>
      <dgm:spPr/>
      <dgm:t>
        <a:bodyPr/>
        <a:lstStyle/>
        <a:p>
          <a:endParaRPr lang="en-US" sz="4000"/>
        </a:p>
      </dgm:t>
    </dgm:pt>
    <dgm:pt modelId="{BED6C32C-442E-4C0B-817D-75CA6577BA28}">
      <dgm:prSet phldrT="[Text]" custT="1"/>
      <dgm:spPr/>
      <dgm:t>
        <a:bodyPr/>
        <a:lstStyle/>
        <a:p>
          <a:r>
            <a:rPr lang="en-US" sz="1100" dirty="0" smtClean="0"/>
            <a:t>Decision Tree</a:t>
          </a:r>
          <a:endParaRPr lang="en-US" sz="1100" dirty="0"/>
        </a:p>
      </dgm:t>
    </dgm:pt>
    <dgm:pt modelId="{F135C9C6-8AF7-477B-AF70-C79A8FEC132C}" type="parTrans" cxnId="{FD2B763D-57B5-43DD-A9BD-39E0784104F4}">
      <dgm:prSet/>
      <dgm:spPr/>
      <dgm:t>
        <a:bodyPr/>
        <a:lstStyle/>
        <a:p>
          <a:endParaRPr lang="en-US" sz="4000"/>
        </a:p>
      </dgm:t>
    </dgm:pt>
    <dgm:pt modelId="{14F804C5-38D9-4A4B-9A34-41B8DECFEF43}" type="sibTrans" cxnId="{FD2B763D-57B5-43DD-A9BD-39E0784104F4}">
      <dgm:prSet/>
      <dgm:spPr/>
      <dgm:t>
        <a:bodyPr/>
        <a:lstStyle/>
        <a:p>
          <a:endParaRPr lang="en-US" sz="4000"/>
        </a:p>
      </dgm:t>
    </dgm:pt>
    <dgm:pt modelId="{95A0920F-17B6-4671-AFA9-7D2939ED52F3}">
      <dgm:prSet phldrT="[Text]" custT="1"/>
      <dgm:spPr/>
      <dgm:t>
        <a:bodyPr/>
        <a:lstStyle/>
        <a:p>
          <a:r>
            <a:rPr lang="en-US" sz="1100" dirty="0" smtClean="0"/>
            <a:t>Random forest</a:t>
          </a:r>
          <a:endParaRPr lang="en-US" sz="1100" dirty="0"/>
        </a:p>
      </dgm:t>
    </dgm:pt>
    <dgm:pt modelId="{B58A2215-9D9C-440D-96EE-3E53883900D8}" type="parTrans" cxnId="{421EC7DD-1957-4137-BA8A-0E5010F18B3B}">
      <dgm:prSet/>
      <dgm:spPr/>
      <dgm:t>
        <a:bodyPr/>
        <a:lstStyle/>
        <a:p>
          <a:endParaRPr lang="en-US" sz="4000"/>
        </a:p>
      </dgm:t>
    </dgm:pt>
    <dgm:pt modelId="{16D99FBA-6BE0-4A0F-A682-614A3302FA95}" type="sibTrans" cxnId="{421EC7DD-1957-4137-BA8A-0E5010F18B3B}">
      <dgm:prSet/>
      <dgm:spPr/>
      <dgm:t>
        <a:bodyPr/>
        <a:lstStyle/>
        <a:p>
          <a:endParaRPr lang="en-US" sz="4000"/>
        </a:p>
      </dgm:t>
    </dgm:pt>
    <dgm:pt modelId="{202AB433-C346-44D3-ACFE-EDCC064C1087}">
      <dgm:prSet phldrT="[Text]" custT="1"/>
      <dgm:spPr/>
      <dgm:t>
        <a:bodyPr/>
        <a:lstStyle/>
        <a:p>
          <a:r>
            <a:rPr lang="en-US" sz="1100" dirty="0" smtClean="0"/>
            <a:t>Boosting Algorithms and etc. </a:t>
          </a:r>
          <a:endParaRPr lang="en-US" sz="1100" dirty="0"/>
        </a:p>
      </dgm:t>
    </dgm:pt>
    <dgm:pt modelId="{11E2C9CA-483F-4FBB-AA44-4E2FE07380E0}" type="parTrans" cxnId="{918D9B8E-2351-4DEB-AD6C-C919898904DE}">
      <dgm:prSet/>
      <dgm:spPr/>
      <dgm:t>
        <a:bodyPr/>
        <a:lstStyle/>
        <a:p>
          <a:endParaRPr lang="en-US" sz="4000"/>
        </a:p>
      </dgm:t>
    </dgm:pt>
    <dgm:pt modelId="{E41B774D-0DFF-4876-A8F1-ADD75F57A1F4}" type="sibTrans" cxnId="{918D9B8E-2351-4DEB-AD6C-C919898904DE}">
      <dgm:prSet/>
      <dgm:spPr/>
      <dgm:t>
        <a:bodyPr/>
        <a:lstStyle/>
        <a:p>
          <a:endParaRPr lang="en-US" sz="4000"/>
        </a:p>
      </dgm:t>
    </dgm:pt>
    <dgm:pt modelId="{6F1B6CD0-3A2A-4F20-92F3-8376D086D7AE}">
      <dgm:prSet phldrT="[Text]" custT="1"/>
      <dgm:spPr/>
      <dgm:t>
        <a:bodyPr/>
        <a:lstStyle/>
        <a:p>
          <a:r>
            <a:rPr lang="en-US" sz="1100" dirty="0" smtClean="0"/>
            <a:t>confusion matrix (for each of classifiers)</a:t>
          </a:r>
          <a:endParaRPr lang="en-US" sz="1100" dirty="0"/>
        </a:p>
      </dgm:t>
    </dgm:pt>
    <dgm:pt modelId="{36606B8D-A0E8-44A8-BC5E-9AB1F4293F17}" type="parTrans" cxnId="{9A026F8D-B663-49E1-8552-2F413E27FCC9}">
      <dgm:prSet/>
      <dgm:spPr/>
      <dgm:t>
        <a:bodyPr/>
        <a:lstStyle/>
        <a:p>
          <a:endParaRPr lang="en-US" sz="4000"/>
        </a:p>
      </dgm:t>
    </dgm:pt>
    <dgm:pt modelId="{E6BF17E6-14EA-44AD-BF48-2A52DA8AB76A}" type="sibTrans" cxnId="{9A026F8D-B663-49E1-8552-2F413E27FCC9}">
      <dgm:prSet/>
      <dgm:spPr/>
      <dgm:t>
        <a:bodyPr/>
        <a:lstStyle/>
        <a:p>
          <a:endParaRPr lang="en-US" sz="4000"/>
        </a:p>
      </dgm:t>
    </dgm:pt>
    <dgm:pt modelId="{70D3EC61-622A-4760-B305-EA75A5DBCC55}">
      <dgm:prSet phldrT="[Text]" custT="1"/>
      <dgm:spPr/>
      <dgm:t>
        <a:bodyPr/>
        <a:lstStyle/>
        <a:p>
          <a:r>
            <a:rPr lang="en-US" sz="1100" dirty="0" smtClean="0"/>
            <a:t>comparison </a:t>
          </a:r>
          <a:endParaRPr lang="en-US" sz="1100" dirty="0"/>
        </a:p>
      </dgm:t>
    </dgm:pt>
    <dgm:pt modelId="{10D6D18A-EA8E-49D5-80F3-0122A808DD1D}" type="parTrans" cxnId="{F882E6F0-2086-422D-A74F-74983BBCB70C}">
      <dgm:prSet/>
      <dgm:spPr/>
      <dgm:t>
        <a:bodyPr/>
        <a:lstStyle/>
        <a:p>
          <a:endParaRPr lang="en-US" sz="4000"/>
        </a:p>
      </dgm:t>
    </dgm:pt>
    <dgm:pt modelId="{12A952FE-9870-49B5-A72E-99B701865B91}" type="sibTrans" cxnId="{F882E6F0-2086-422D-A74F-74983BBCB70C}">
      <dgm:prSet/>
      <dgm:spPr/>
      <dgm:t>
        <a:bodyPr/>
        <a:lstStyle/>
        <a:p>
          <a:endParaRPr lang="en-US" sz="4000"/>
        </a:p>
      </dgm:t>
    </dgm:pt>
    <dgm:pt modelId="{A33BDA1D-C72A-45A6-86C5-393CC206B242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2">
                  <a:lumMod val="60000"/>
                  <a:lumOff val="40000"/>
                </a:schemeClr>
              </a:solidFill>
            </a:rPr>
            <a:t>AST based features extracting (extracting specific statistics based on results of JavaScript interpretation</a:t>
          </a:r>
          <a:r>
            <a:rPr lang="en-US" sz="1100" dirty="0" smtClean="0"/>
            <a:t>)</a:t>
          </a:r>
          <a:endParaRPr lang="en-US" sz="1100" dirty="0"/>
        </a:p>
      </dgm:t>
    </dgm:pt>
    <dgm:pt modelId="{B8112011-3EAD-4F49-9989-C3023AC5C49E}" type="parTrans" cxnId="{0F82A91D-5A2D-456B-B803-D095D657B094}">
      <dgm:prSet/>
      <dgm:spPr/>
      <dgm:t>
        <a:bodyPr/>
        <a:lstStyle/>
        <a:p>
          <a:endParaRPr lang="en-US"/>
        </a:p>
      </dgm:t>
    </dgm:pt>
    <dgm:pt modelId="{D2AF3606-A2DB-40A1-A8E0-2A682EC7E7F8}" type="sibTrans" cxnId="{0F82A91D-5A2D-456B-B803-D095D657B094}">
      <dgm:prSet/>
      <dgm:spPr/>
      <dgm:t>
        <a:bodyPr/>
        <a:lstStyle/>
        <a:p>
          <a:endParaRPr lang="en-US"/>
        </a:p>
      </dgm:t>
    </dgm:pt>
    <dgm:pt modelId="{37367A17-51A1-4352-AEB2-430962F02D96}" type="pres">
      <dgm:prSet presAssocID="{B2719996-CB59-42B5-A3BB-50C088921FEB}" presName="Name0" presStyleCnt="0">
        <dgm:presLayoutVars>
          <dgm:dir/>
          <dgm:resizeHandles val="exact"/>
        </dgm:presLayoutVars>
      </dgm:prSet>
      <dgm:spPr/>
    </dgm:pt>
    <dgm:pt modelId="{715D12A9-05CA-41B9-B4F9-D45F98B07051}" type="pres">
      <dgm:prSet presAssocID="{5C52FA63-744F-43DC-81D3-5A1E6F62B1BA}" presName="composite" presStyleCnt="0"/>
      <dgm:spPr/>
    </dgm:pt>
    <dgm:pt modelId="{4ED467CE-CB77-4D11-A124-A92006F5D2B2}" type="pres">
      <dgm:prSet presAssocID="{5C52FA63-744F-43DC-81D3-5A1E6F62B1BA}" presName="bgChev" presStyleLbl="node1" presStyleIdx="0" presStyleCnt="4"/>
      <dgm:spPr/>
    </dgm:pt>
    <dgm:pt modelId="{50C7FE68-625D-4ADE-B808-DF4887DF8BD1}" type="pres">
      <dgm:prSet presAssocID="{5C52FA63-744F-43DC-81D3-5A1E6F62B1B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45579-EA16-45B0-BBD0-0AC5E87827CF}" type="pres">
      <dgm:prSet presAssocID="{B949748D-CCE9-444E-9917-6080C43C6C7C}" presName="compositeSpace" presStyleCnt="0"/>
      <dgm:spPr/>
    </dgm:pt>
    <dgm:pt modelId="{2B12A747-3470-4A8F-BA06-B5E259592914}" type="pres">
      <dgm:prSet presAssocID="{59FE07F5-B2E4-4360-BE90-A157FA77E6E8}" presName="composite" presStyleCnt="0"/>
      <dgm:spPr/>
    </dgm:pt>
    <dgm:pt modelId="{EED62B61-7F83-45B7-901C-9A82C980BBDC}" type="pres">
      <dgm:prSet presAssocID="{59FE07F5-B2E4-4360-BE90-A157FA77E6E8}" presName="bgChev" presStyleLbl="node1" presStyleIdx="1" presStyleCnt="4" custLinFactNeighborX="-1840" custLinFactNeighborY="-95172"/>
      <dgm:spPr/>
    </dgm:pt>
    <dgm:pt modelId="{AC8D0847-2B49-47B7-B0FC-D0C42BDA9BDF}" type="pres">
      <dgm:prSet presAssocID="{59FE07F5-B2E4-4360-BE90-A157FA77E6E8}" presName="txNode" presStyleLbl="fgAcc1" presStyleIdx="1" presStyleCnt="4" custLinFactNeighborX="-2179" custLinFactNeighborY="-95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0E031-8B72-4E14-A404-00E5B6EAEDD4}" type="pres">
      <dgm:prSet presAssocID="{48F63F9B-71A7-44D7-AD18-40BC11903EBF}" presName="compositeSpace" presStyleCnt="0"/>
      <dgm:spPr/>
    </dgm:pt>
    <dgm:pt modelId="{5A8D882B-C792-42D7-ACF0-C0BEE549A4F1}" type="pres">
      <dgm:prSet presAssocID="{ABB11BD8-77AF-4E67-B553-8F4470389086}" presName="composite" presStyleCnt="0"/>
      <dgm:spPr/>
    </dgm:pt>
    <dgm:pt modelId="{11141CFE-7F66-4B28-B082-C1C47B20D0EC}" type="pres">
      <dgm:prSet presAssocID="{ABB11BD8-77AF-4E67-B553-8F4470389086}" presName="bgChev" presStyleLbl="node1" presStyleIdx="2" presStyleCnt="4"/>
      <dgm:spPr/>
    </dgm:pt>
    <dgm:pt modelId="{88E52EDE-4B81-40EE-B689-6EFAD6C9ED01}" type="pres">
      <dgm:prSet presAssocID="{ABB11BD8-77AF-4E67-B553-8F4470389086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5CBFC-8C9E-4F97-8F61-B175348B4321}" type="pres">
      <dgm:prSet presAssocID="{3E72869C-E4C6-4AD6-A201-B8899F3F41D5}" presName="compositeSpace" presStyleCnt="0"/>
      <dgm:spPr/>
    </dgm:pt>
    <dgm:pt modelId="{57E628BE-D37E-469F-A540-F032A3056AD0}" type="pres">
      <dgm:prSet presAssocID="{8575D583-A46C-4ABB-B11E-99A60D933DE2}" presName="composite" presStyleCnt="0"/>
      <dgm:spPr/>
    </dgm:pt>
    <dgm:pt modelId="{DED024AA-7CE2-420F-95C2-7AD7851554D5}" type="pres">
      <dgm:prSet presAssocID="{8575D583-A46C-4ABB-B11E-99A60D933DE2}" presName="bgChev" presStyleLbl="node1" presStyleIdx="3" presStyleCnt="4"/>
      <dgm:spPr/>
    </dgm:pt>
    <dgm:pt modelId="{E9FCEA95-D809-4CB5-9B75-3019E705AE78}" type="pres">
      <dgm:prSet presAssocID="{8575D583-A46C-4ABB-B11E-99A60D933DE2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1EC7DD-1957-4137-BA8A-0E5010F18B3B}" srcId="{59FE07F5-B2E4-4360-BE90-A157FA77E6E8}" destId="{95A0920F-17B6-4671-AFA9-7D2939ED52F3}" srcOrd="1" destOrd="0" parTransId="{B58A2215-9D9C-440D-96EE-3E53883900D8}" sibTransId="{16D99FBA-6BE0-4A0F-A682-614A3302FA95}"/>
    <dgm:cxn modelId="{AC78C409-307B-40FE-AC36-7380783A95A3}" type="presOf" srcId="{202AB433-C346-44D3-ACFE-EDCC064C1087}" destId="{AC8D0847-2B49-47B7-B0FC-D0C42BDA9BDF}" srcOrd="0" destOrd="3" presId="urn:microsoft.com/office/officeart/2005/8/layout/chevronAccent+Icon"/>
    <dgm:cxn modelId="{CC839859-B1BE-4F2F-B655-73C21C992FFE}" srcId="{5C52FA63-744F-43DC-81D3-5A1E6F62B1BA}" destId="{DBFC2902-F817-4CAB-9947-633451B17D87}" srcOrd="0" destOrd="0" parTransId="{FCE75CE4-5486-46AF-BB15-5161A6E8814D}" sibTransId="{78F12687-7638-42F0-AD65-6889FA746221}"/>
    <dgm:cxn modelId="{FD4E5BD6-BA12-4A93-B28E-A2271A5B337D}" srcId="{B2719996-CB59-42B5-A3BB-50C088921FEB}" destId="{5C52FA63-744F-43DC-81D3-5A1E6F62B1BA}" srcOrd="0" destOrd="0" parTransId="{EA1ED48D-7303-4D2A-B400-E99A0FD74416}" sibTransId="{B949748D-CCE9-444E-9917-6080C43C6C7C}"/>
    <dgm:cxn modelId="{B4337905-D404-400E-98BB-53AD505AD0E0}" srcId="{B2719996-CB59-42B5-A3BB-50C088921FEB}" destId="{59FE07F5-B2E4-4360-BE90-A157FA77E6E8}" srcOrd="1" destOrd="0" parTransId="{5CCEB324-EEF4-41E6-85B8-4E596503B6E7}" sibTransId="{48F63F9B-71A7-44D7-AD18-40BC11903EBF}"/>
    <dgm:cxn modelId="{9A026F8D-B663-49E1-8552-2F413E27FCC9}" srcId="{ABB11BD8-77AF-4E67-B553-8F4470389086}" destId="{6F1B6CD0-3A2A-4F20-92F3-8376D086D7AE}" srcOrd="0" destOrd="0" parTransId="{36606B8D-A0E8-44A8-BC5E-9AB1F4293F17}" sibTransId="{E6BF17E6-14EA-44AD-BF48-2A52DA8AB76A}"/>
    <dgm:cxn modelId="{FE7E9360-780F-4028-9EEA-19D62949ACE5}" type="presOf" srcId="{6F1B6CD0-3A2A-4F20-92F3-8376D086D7AE}" destId="{88E52EDE-4B81-40EE-B689-6EFAD6C9ED01}" srcOrd="0" destOrd="1" presId="urn:microsoft.com/office/officeart/2005/8/layout/chevronAccent+Icon"/>
    <dgm:cxn modelId="{C01FCC33-B1B5-4BF3-BD10-13A71C125C89}" type="presOf" srcId="{BED6C32C-442E-4C0B-817D-75CA6577BA28}" destId="{AC8D0847-2B49-47B7-B0FC-D0C42BDA9BDF}" srcOrd="0" destOrd="1" presId="urn:microsoft.com/office/officeart/2005/8/layout/chevronAccent+Icon"/>
    <dgm:cxn modelId="{3DBBA00D-F508-4635-85FE-313FE19A94FF}" type="presOf" srcId="{DBFC2902-F817-4CAB-9947-633451B17D87}" destId="{50C7FE68-625D-4ADE-B808-DF4887DF8BD1}" srcOrd="0" destOrd="1" presId="urn:microsoft.com/office/officeart/2005/8/layout/chevronAccent+Icon"/>
    <dgm:cxn modelId="{DBDC5924-D74A-4DA4-962A-1346A11673BF}" type="presOf" srcId="{ABB11BD8-77AF-4E67-B553-8F4470389086}" destId="{88E52EDE-4B81-40EE-B689-6EFAD6C9ED01}" srcOrd="0" destOrd="0" presId="urn:microsoft.com/office/officeart/2005/8/layout/chevronAccent+Icon"/>
    <dgm:cxn modelId="{0F82A91D-5A2D-456B-B803-D095D657B094}" srcId="{5C52FA63-744F-43DC-81D3-5A1E6F62B1BA}" destId="{A33BDA1D-C72A-45A6-86C5-393CC206B242}" srcOrd="1" destOrd="0" parTransId="{B8112011-3EAD-4F49-9989-C3023AC5C49E}" sibTransId="{D2AF3606-A2DB-40A1-A8E0-2A682EC7E7F8}"/>
    <dgm:cxn modelId="{E525D6C2-0512-4680-A803-8AE16171F53B}" type="presOf" srcId="{A33BDA1D-C72A-45A6-86C5-393CC206B242}" destId="{50C7FE68-625D-4ADE-B808-DF4887DF8BD1}" srcOrd="0" destOrd="2" presId="urn:microsoft.com/office/officeart/2005/8/layout/chevronAccent+Icon"/>
    <dgm:cxn modelId="{072669DB-B658-497A-85FC-EC8F491749C2}" type="presOf" srcId="{B2719996-CB59-42B5-A3BB-50C088921FEB}" destId="{37367A17-51A1-4352-AEB2-430962F02D96}" srcOrd="0" destOrd="0" presId="urn:microsoft.com/office/officeart/2005/8/layout/chevronAccent+Icon"/>
    <dgm:cxn modelId="{F882E6F0-2086-422D-A74F-74983BBCB70C}" srcId="{ABB11BD8-77AF-4E67-B553-8F4470389086}" destId="{70D3EC61-622A-4760-B305-EA75A5DBCC55}" srcOrd="1" destOrd="0" parTransId="{10D6D18A-EA8E-49D5-80F3-0122A808DD1D}" sibTransId="{12A952FE-9870-49B5-A72E-99B701865B91}"/>
    <dgm:cxn modelId="{62D0FA61-97CC-4BB7-A89A-1810BD7FE31C}" type="presOf" srcId="{59FE07F5-B2E4-4360-BE90-A157FA77E6E8}" destId="{AC8D0847-2B49-47B7-B0FC-D0C42BDA9BDF}" srcOrd="0" destOrd="0" presId="urn:microsoft.com/office/officeart/2005/8/layout/chevronAccent+Icon"/>
    <dgm:cxn modelId="{A68F405B-4211-45FB-AC5A-43EF15B99A0C}" srcId="{B2719996-CB59-42B5-A3BB-50C088921FEB}" destId="{8575D583-A46C-4ABB-B11E-99A60D933DE2}" srcOrd="3" destOrd="0" parTransId="{5A975A95-3895-4505-878E-B5FA6914B20A}" sibTransId="{C2A0A1AB-D9E9-42DB-9C7B-610DDD63C2C1}"/>
    <dgm:cxn modelId="{C5653EF2-4037-45C6-A4AC-6A420620C90D}" srcId="{B2719996-CB59-42B5-A3BB-50C088921FEB}" destId="{ABB11BD8-77AF-4E67-B553-8F4470389086}" srcOrd="2" destOrd="0" parTransId="{F600FF83-43E4-40F6-B197-43C59398770F}" sibTransId="{3E72869C-E4C6-4AD6-A201-B8899F3F41D5}"/>
    <dgm:cxn modelId="{44A18EE0-49F8-43F1-AAE5-B1A3E79172CD}" type="presOf" srcId="{8575D583-A46C-4ABB-B11E-99A60D933DE2}" destId="{E9FCEA95-D809-4CB5-9B75-3019E705AE78}" srcOrd="0" destOrd="0" presId="urn:microsoft.com/office/officeart/2005/8/layout/chevronAccent+Icon"/>
    <dgm:cxn modelId="{918D9B8E-2351-4DEB-AD6C-C919898904DE}" srcId="{59FE07F5-B2E4-4360-BE90-A157FA77E6E8}" destId="{202AB433-C346-44D3-ACFE-EDCC064C1087}" srcOrd="2" destOrd="0" parTransId="{11E2C9CA-483F-4FBB-AA44-4E2FE07380E0}" sibTransId="{E41B774D-0DFF-4876-A8F1-ADD75F57A1F4}"/>
    <dgm:cxn modelId="{FD2B763D-57B5-43DD-A9BD-39E0784104F4}" srcId="{59FE07F5-B2E4-4360-BE90-A157FA77E6E8}" destId="{BED6C32C-442E-4C0B-817D-75CA6577BA28}" srcOrd="0" destOrd="0" parTransId="{F135C9C6-8AF7-477B-AF70-C79A8FEC132C}" sibTransId="{14F804C5-38D9-4A4B-9A34-41B8DECFEF43}"/>
    <dgm:cxn modelId="{E24A683C-DFE3-491B-8BCA-9FB0D5AF7034}" type="presOf" srcId="{5C52FA63-744F-43DC-81D3-5A1E6F62B1BA}" destId="{50C7FE68-625D-4ADE-B808-DF4887DF8BD1}" srcOrd="0" destOrd="0" presId="urn:microsoft.com/office/officeart/2005/8/layout/chevronAccent+Icon"/>
    <dgm:cxn modelId="{8578EFCF-ECA2-45B0-A1D6-1A3AAE418506}" type="presOf" srcId="{95A0920F-17B6-4671-AFA9-7D2939ED52F3}" destId="{AC8D0847-2B49-47B7-B0FC-D0C42BDA9BDF}" srcOrd="0" destOrd="2" presId="urn:microsoft.com/office/officeart/2005/8/layout/chevronAccent+Icon"/>
    <dgm:cxn modelId="{652EAD55-E423-4CA1-9FE2-A51EB80FF324}" type="presOf" srcId="{70D3EC61-622A-4760-B305-EA75A5DBCC55}" destId="{88E52EDE-4B81-40EE-B689-6EFAD6C9ED01}" srcOrd="0" destOrd="2" presId="urn:microsoft.com/office/officeart/2005/8/layout/chevronAccent+Icon"/>
    <dgm:cxn modelId="{B742DA08-0535-4245-8ECD-6315994793AF}" type="presParOf" srcId="{37367A17-51A1-4352-AEB2-430962F02D96}" destId="{715D12A9-05CA-41B9-B4F9-D45F98B07051}" srcOrd="0" destOrd="0" presId="urn:microsoft.com/office/officeart/2005/8/layout/chevronAccent+Icon"/>
    <dgm:cxn modelId="{2BDB5A82-9D1E-45F9-9ACF-1BAF5F26209A}" type="presParOf" srcId="{715D12A9-05CA-41B9-B4F9-D45F98B07051}" destId="{4ED467CE-CB77-4D11-A124-A92006F5D2B2}" srcOrd="0" destOrd="0" presId="urn:microsoft.com/office/officeart/2005/8/layout/chevronAccent+Icon"/>
    <dgm:cxn modelId="{6912436D-DD96-48EA-814B-4AC76C23EE1E}" type="presParOf" srcId="{715D12A9-05CA-41B9-B4F9-D45F98B07051}" destId="{50C7FE68-625D-4ADE-B808-DF4887DF8BD1}" srcOrd="1" destOrd="0" presId="urn:microsoft.com/office/officeart/2005/8/layout/chevronAccent+Icon"/>
    <dgm:cxn modelId="{2783B33D-E50F-485F-9566-108E2621A2D4}" type="presParOf" srcId="{37367A17-51A1-4352-AEB2-430962F02D96}" destId="{08245579-EA16-45B0-BBD0-0AC5E87827CF}" srcOrd="1" destOrd="0" presId="urn:microsoft.com/office/officeart/2005/8/layout/chevronAccent+Icon"/>
    <dgm:cxn modelId="{339A00B8-B1AB-436C-BA87-9260EAB2B3EC}" type="presParOf" srcId="{37367A17-51A1-4352-AEB2-430962F02D96}" destId="{2B12A747-3470-4A8F-BA06-B5E259592914}" srcOrd="2" destOrd="0" presId="urn:microsoft.com/office/officeart/2005/8/layout/chevronAccent+Icon"/>
    <dgm:cxn modelId="{67C72250-2E9D-4A92-93CD-69D402E68665}" type="presParOf" srcId="{2B12A747-3470-4A8F-BA06-B5E259592914}" destId="{EED62B61-7F83-45B7-901C-9A82C980BBDC}" srcOrd="0" destOrd="0" presId="urn:microsoft.com/office/officeart/2005/8/layout/chevronAccent+Icon"/>
    <dgm:cxn modelId="{777B34EF-B10C-4AD6-8761-1602B45CCE2B}" type="presParOf" srcId="{2B12A747-3470-4A8F-BA06-B5E259592914}" destId="{AC8D0847-2B49-47B7-B0FC-D0C42BDA9BDF}" srcOrd="1" destOrd="0" presId="urn:microsoft.com/office/officeart/2005/8/layout/chevronAccent+Icon"/>
    <dgm:cxn modelId="{DD594429-580C-4B50-8D91-60C18B44B483}" type="presParOf" srcId="{37367A17-51A1-4352-AEB2-430962F02D96}" destId="{6870E031-8B72-4E14-A404-00E5B6EAEDD4}" srcOrd="3" destOrd="0" presId="urn:microsoft.com/office/officeart/2005/8/layout/chevronAccent+Icon"/>
    <dgm:cxn modelId="{C35E23EB-282E-482C-BD16-5F60BE050077}" type="presParOf" srcId="{37367A17-51A1-4352-AEB2-430962F02D96}" destId="{5A8D882B-C792-42D7-ACF0-C0BEE549A4F1}" srcOrd="4" destOrd="0" presId="urn:microsoft.com/office/officeart/2005/8/layout/chevronAccent+Icon"/>
    <dgm:cxn modelId="{95E36DC7-A0BB-4FF4-848F-77AAFB445389}" type="presParOf" srcId="{5A8D882B-C792-42D7-ACF0-C0BEE549A4F1}" destId="{11141CFE-7F66-4B28-B082-C1C47B20D0EC}" srcOrd="0" destOrd="0" presId="urn:microsoft.com/office/officeart/2005/8/layout/chevronAccent+Icon"/>
    <dgm:cxn modelId="{081F73A0-6CE5-401F-BB1C-929F9CE68ABD}" type="presParOf" srcId="{5A8D882B-C792-42D7-ACF0-C0BEE549A4F1}" destId="{88E52EDE-4B81-40EE-B689-6EFAD6C9ED01}" srcOrd="1" destOrd="0" presId="urn:microsoft.com/office/officeart/2005/8/layout/chevronAccent+Icon"/>
    <dgm:cxn modelId="{1A55A597-4CFD-4671-8425-0668620731FC}" type="presParOf" srcId="{37367A17-51A1-4352-AEB2-430962F02D96}" destId="{64A5CBFC-8C9E-4F97-8F61-B175348B4321}" srcOrd="5" destOrd="0" presId="urn:microsoft.com/office/officeart/2005/8/layout/chevronAccent+Icon"/>
    <dgm:cxn modelId="{1CDAD7F1-0910-4573-B936-FA33FBB47ED0}" type="presParOf" srcId="{37367A17-51A1-4352-AEB2-430962F02D96}" destId="{57E628BE-D37E-469F-A540-F032A3056AD0}" srcOrd="6" destOrd="0" presId="urn:microsoft.com/office/officeart/2005/8/layout/chevronAccent+Icon"/>
    <dgm:cxn modelId="{9EFCABDD-32A2-43C8-8A95-B06CAB6C34E1}" type="presParOf" srcId="{57E628BE-D37E-469F-A540-F032A3056AD0}" destId="{DED024AA-7CE2-420F-95C2-7AD7851554D5}" srcOrd="0" destOrd="0" presId="urn:microsoft.com/office/officeart/2005/8/layout/chevronAccent+Icon"/>
    <dgm:cxn modelId="{B7BC3944-48C0-4657-88D6-6C872BEB1ABE}" type="presParOf" srcId="{57E628BE-D37E-469F-A540-F032A3056AD0}" destId="{E9FCEA95-D809-4CB5-9B75-3019E705AE7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467CE-CB77-4D11-A124-A92006F5D2B2}">
      <dsp:nvSpPr>
        <dsp:cNvPr id="0" name=""/>
        <dsp:cNvSpPr/>
      </dsp:nvSpPr>
      <dsp:spPr>
        <a:xfrm>
          <a:off x="4123" y="2236919"/>
          <a:ext cx="1940644" cy="74908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7FE68-625D-4ADE-B808-DF4887DF8BD1}">
      <dsp:nvSpPr>
        <dsp:cNvPr id="0" name=""/>
        <dsp:cNvSpPr/>
      </dsp:nvSpPr>
      <dsp:spPr>
        <a:xfrm>
          <a:off x="521628" y="2424191"/>
          <a:ext cx="1638766" cy="749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JavaScript processing: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Text based features extracting (extracting specific text based statistics)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AST based features extracting (extracting specific statistics based on results of JavaScript interpretation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543568" y="2446131"/>
        <a:ext cx="1594886" cy="705208"/>
      </dsp:txXfrm>
    </dsp:sp>
    <dsp:sp modelId="{EED62B61-7F83-45B7-901C-9A82C980BBDC}">
      <dsp:nvSpPr>
        <dsp:cNvPr id="0" name=""/>
        <dsp:cNvSpPr/>
      </dsp:nvSpPr>
      <dsp:spPr>
        <a:xfrm>
          <a:off x="2185062" y="1523996"/>
          <a:ext cx="1940644" cy="74908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D0847-2B49-47B7-B0FC-D0C42BDA9BDF}">
      <dsp:nvSpPr>
        <dsp:cNvPr id="0" name=""/>
        <dsp:cNvSpPr/>
      </dsp:nvSpPr>
      <dsp:spPr>
        <a:xfrm>
          <a:off x="2702566" y="1711269"/>
          <a:ext cx="1638766" cy="749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Training classifier (on subset of dataset)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Decision Tree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Random forest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Boosting Algorithms and etc. </a:t>
          </a:r>
          <a:endParaRPr lang="en-US" sz="1100" kern="1200" dirty="0"/>
        </a:p>
      </dsp:txBody>
      <dsp:txXfrm>
        <a:off x="2724506" y="1733209"/>
        <a:ext cx="1594886" cy="705208"/>
      </dsp:txXfrm>
    </dsp:sp>
    <dsp:sp modelId="{11141CFE-7F66-4B28-B082-C1C47B20D0EC}">
      <dsp:nvSpPr>
        <dsp:cNvPr id="0" name=""/>
        <dsp:cNvSpPr/>
      </dsp:nvSpPr>
      <dsp:spPr>
        <a:xfrm>
          <a:off x="4437417" y="2236919"/>
          <a:ext cx="1940644" cy="74908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52EDE-4B81-40EE-B689-6EFAD6C9ED01}">
      <dsp:nvSpPr>
        <dsp:cNvPr id="0" name=""/>
        <dsp:cNvSpPr/>
      </dsp:nvSpPr>
      <dsp:spPr>
        <a:xfrm>
          <a:off x="4954922" y="2424191"/>
          <a:ext cx="1638766" cy="749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Verification classifiers (on test subset)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confusion matrix (for each of classifiers)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comparison </a:t>
          </a:r>
          <a:endParaRPr lang="en-US" sz="1100" kern="1200" dirty="0"/>
        </a:p>
      </dsp:txBody>
      <dsp:txXfrm>
        <a:off x="4976862" y="2446131"/>
        <a:ext cx="1594886" cy="705208"/>
      </dsp:txXfrm>
    </dsp:sp>
    <dsp:sp modelId="{DED024AA-7CE2-420F-95C2-7AD7851554D5}">
      <dsp:nvSpPr>
        <dsp:cNvPr id="0" name=""/>
        <dsp:cNvSpPr/>
      </dsp:nvSpPr>
      <dsp:spPr>
        <a:xfrm>
          <a:off x="6654064" y="2236919"/>
          <a:ext cx="1940644" cy="74908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EA95-D809-4CB5-9B75-3019E705AE78}">
      <dsp:nvSpPr>
        <dsp:cNvPr id="0" name=""/>
        <dsp:cNvSpPr/>
      </dsp:nvSpPr>
      <dsp:spPr>
        <a:xfrm>
          <a:off x="7171569" y="2424191"/>
          <a:ext cx="1638766" cy="749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Cross-check for different obfuscation technics</a:t>
          </a:r>
          <a:endParaRPr lang="en-US" sz="1400" kern="1200" dirty="0"/>
        </a:p>
      </dsp:txBody>
      <dsp:txXfrm>
        <a:off x="7193509" y="2446131"/>
        <a:ext cx="1594886" cy="70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7DCAD-0AAD-414B-A8B0-BC00ADBFA0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90E61-5CC2-433F-88C5-1DB48FA3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EB22E-AFD4-4F07-ABE2-CFDDC11A853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9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9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5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9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6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9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0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4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7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7B93-C561-45ED-92BE-53B467C23C4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05.04.2019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02FB-48A6-4504-9383-C94BDABA1F4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bfuscator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d.zhaw.ch/publikation/upload/21109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onlinelibrary.wiley.com/doi/full/10.1002/sec.1441#sec1441-bib-0010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d.zhaw.ch/publikation/upload/211098.pdf" TargetMode="External"/><Relationship Id="rId2" Type="http://schemas.openxmlformats.org/officeDocument/2006/relationships/hyperlink" Target="https://pdfs.semanticscholar.org/e527/5b813566d4e199f094ad0589f5d61196fbbc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full/10.1002/sec.1064" TargetMode="External"/><Relationship Id="rId4" Type="http://schemas.openxmlformats.org/officeDocument/2006/relationships/hyperlink" Target="https://onlinelibrary.wiley.com/doi/full/10.1002/sec.1441#sec1441-bib-0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651520" y="5470393"/>
            <a:ext cx="1177280" cy="464494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2019 Apr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81200" y="2163485"/>
            <a:ext cx="5615136" cy="1036915"/>
          </a:xfrm>
          <a:prstGeom prst="rect">
            <a:avLst/>
          </a:prstGeom>
        </p:spPr>
        <p:txBody>
          <a:bodyPr vert="horz" lIns="72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</a:rPr>
              <a:t>JavaScript Obfuscators</a:t>
            </a:r>
            <a:endParaRPr lang="en-US" b="1" dirty="0" smtClean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715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57600" y="3255038"/>
            <a:ext cx="5615136" cy="1036915"/>
          </a:xfrm>
          <a:prstGeom prst="rect">
            <a:avLst/>
          </a:prstGeom>
        </p:spPr>
        <p:txBody>
          <a:bodyPr vert="horz" lIns="7200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</a:rPr>
              <a:t>Detection based on ML</a:t>
            </a:r>
            <a:endParaRPr lang="en-US" sz="2400" b="1" dirty="0" smtClean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smtClean="0">
                <a:latin typeface="+mj-lt"/>
              </a:rPr>
              <a:t>Thank you</a:t>
            </a:r>
            <a:endParaRPr lang="en-US" sz="6000" dirty="0">
              <a:latin typeface="+mj-lt"/>
            </a:endParaRPr>
          </a:p>
        </p:txBody>
      </p:sp>
      <p:sp>
        <p:nvSpPr>
          <p:cNvPr id="2" name="AutoShape 2" descr="Image result for gif animation cat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smtClean="0"/>
              <a:t>JavaScript Obfuscation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example: </a:t>
            </a:r>
            <a:r>
              <a:rPr lang="en-US" sz="2000" dirty="0">
                <a:hlinkClick r:id="rId3"/>
              </a:rPr>
              <a:t>https://obfuscator.io/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85850"/>
            <a:ext cx="3390900" cy="151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2593333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var</a:t>
            </a:r>
            <a:r>
              <a:rPr lang="en-US" sz="900" dirty="0"/>
              <a:t> _0x57e8=['\x42\x79\x4a\x4e\x53','\x4f\x55\x50\x4f\x44','\x7a\x61\x42\x50\x63','\x6e\x63\x5a\x61\x59','\x61\x63\x74\x69\x6f\x6e','\x63\x68\x53\x51\x41','\x63\x68\x61\x69\x6e','\x48\x64\x4c\x58\x6b','\x48\x79\x6e\x4c\x79','\x59\x4b\x49\x45\x74','\x46\x41\x57\x49\x75','\x62\x45\x45\x6d\x78','\x53\x6e\x49\x5a\x41','\x4c\x56\x68\x53\x45','\x54\x75\x76\x57\x51','\x63\x56\x4a\x66\x74','\x48\x65\x6c\x6c\x6f\x20\x57\x6f\x72\x6c\x64\x21','\x46\x41\x74\x4d\x73','\x43\x55\x57\x66\x78','\x51\x61\x5a\x6b\x5a','\x61\x70\x70\x6c\x79','\x52\x78\x71\x65\x53','\x66\x75\x6e\x63\x74\x69\x6f\x6e\x20\x2a\x5c\x28\x20\x2a\x5c\x29','\x42\x63\x6f\x77\x57','\x6b\x54\x63\x6c\x4d','\x75\x6f\x50\x58\x6b','\x52\x6b\x55\x57\x6a','\x69\x6e\x69\x74','\x74\x65\x73\x74','\x69\x6e\x70\x75\x74','\x63\x68\x73\x4c\x75','\x67\x6f\x4c\x55\x66','\x62\x53\x64\x61\x4e','\x64\x65\x62\x75','\x67\x67\x65\x72','\x57\x45\x55\x50\x43','\x70\x6d\x73\x52\x71','\x63\x6f\x6e\x73\x6f\x6c\x65','\x77\x61\x72\x6e','\x64\x65\x62\x75\x67','\x69\x6e\x66\x6f','\x65\x72\x72\x6f\x72','\x65\x78\x63\x65\x70\x74\x69\x6f\x6e','\x72\x65\x74\x75\x72\x6e\x20\x28\x66\x75\x6e\x63\x74\x69\x6f\x6e\x28\x29\x20','\x47\x6b\x45\x71\x6a','\x71\x6b\x4a\x44\x45','\x6c\x6f\x67','\x74\x72\x61\x63\x65','\x6b\x54\x69\x42\x61','\x72\x46\x6e\x68\x42','\x7b\x7d\x2e\x63\x6f\x6e\x73\x74\x72\x75\x63\x74\x6f\x72\x28\x22\x72\x65\x74\x75\x72\x6e\x20\x74\x68\x69\x73\x22\x29\x28\x20\x29','\x52\x41\x67\x66\x74','\x4d\x61\x64\x42\x48','\x73\x74\x72\x69\x6e\x67','\x70\x53\x51\x6b\x50','\x77\x68\x69\x6c\x65\x20\x28\x74\x72\x75\x65\x29\x20\x7b\x7d','\x59\x4e\x78\x49\x63','\x63\x6f\x75\x6e\x74\x65\x72','\x69\x52\x76\x62\x6b','\x68\x55\x5a\x75\x46','\x7a\x68\x6f\x4e\x6d','\x6c\x58\x78\x51\x4d','\x4f\x50\x4b\x48\x5a','\x67\x45\x50\x75\x68','\x4e\x4e\x63\x57\x45','\x4a\x55\x55\x42\x75','\x44\x44\x70\x4f\x64','\x51\x53\x72\x66\x52','\x73\x74\x61\x74\x65\x4f\x62\x6a\x65\x63\x74','\x54\x61\x68\x63\x54','\x48\x43\x4b\x72\x6f','\x46\x4e\x6a\x54\x79','\x69\x56\x74\x45\x65','\x6c\x65\x6e\x67\x74\x68','\x4f\x62\x44\x52\x42','\x63\x61\x6c\x6c','\x63\x6f\x6e\x73\x74\x72\x75\x63\x74\x6f\x72'];</a:t>
            </a:r>
            <a:r>
              <a:rPr lang="en-US" sz="900" dirty="0" err="1"/>
              <a:t>var</a:t>
            </a:r>
            <a:r>
              <a:rPr lang="en-US" sz="900" dirty="0"/>
              <a:t> _0x4c87=function(_0x4111d7,_0x268397){_0x4111d7=_0x4111d7-0x0;var _0xf530cd=_0x57e8[_0x4111d7];return _0xf530cd;};function _0x1b6e8d(){</a:t>
            </a:r>
            <a:r>
              <a:rPr lang="en-US" sz="900" dirty="0" err="1"/>
              <a:t>var</a:t>
            </a:r>
            <a:r>
              <a:rPr lang="en-US" sz="900" dirty="0"/>
              <a:t> _0x46f63e=function(){</a:t>
            </a:r>
            <a:r>
              <a:rPr lang="en-US" sz="900" dirty="0" err="1"/>
              <a:t>var</a:t>
            </a:r>
            <a:r>
              <a:rPr lang="en-US" sz="900" dirty="0"/>
              <a:t> _0x488237=!![];return function(_0x199e65,_0x4b43d5){</a:t>
            </a:r>
            <a:r>
              <a:rPr lang="en-US" sz="900" dirty="0" err="1"/>
              <a:t>var</a:t>
            </a:r>
            <a:r>
              <a:rPr lang="en-US" sz="900" dirty="0"/>
              <a:t> _0x97533b=_0x488237?function(){if(_0x4b43d5){</a:t>
            </a:r>
            <a:r>
              <a:rPr lang="en-US" sz="900" dirty="0" err="1"/>
              <a:t>var</a:t>
            </a:r>
            <a:r>
              <a:rPr lang="en-US" sz="900" dirty="0"/>
              <a:t> _0x534ad3=_0x4b43d5['apply'](_0x199e65,arguments);_0x4b43d5=</a:t>
            </a:r>
            <a:r>
              <a:rPr lang="en-US" sz="900" dirty="0" err="1"/>
              <a:t>null;return</a:t>
            </a:r>
            <a:r>
              <a:rPr lang="en-US" sz="900" dirty="0"/>
              <a:t> _0x534ad3;}}:function(){};_0x488237=![];return _0x97533b;};}();</a:t>
            </a:r>
            <a:r>
              <a:rPr lang="en-US" sz="900" dirty="0" err="1"/>
              <a:t>var</a:t>
            </a:r>
            <a:r>
              <a:rPr lang="en-US" sz="900" dirty="0"/>
              <a:t> _0x2556d2=_0x46f63e(</a:t>
            </a:r>
            <a:r>
              <a:rPr lang="en-US" sz="900" dirty="0" err="1"/>
              <a:t>this,function</a:t>
            </a:r>
            <a:r>
              <a:rPr lang="en-US" sz="900" dirty="0"/>
              <a:t>(){</a:t>
            </a:r>
            <a:r>
              <a:rPr lang="en-US" sz="900" dirty="0" err="1"/>
              <a:t>var</a:t>
            </a:r>
            <a:r>
              <a:rPr lang="en-US" sz="900" dirty="0"/>
              <a:t> _0x442c12=function(){return'\x64\x65\x76';},_0x2115e4=function(){return'\x77\x69\x6e\x64\x6f\x77';};</a:t>
            </a:r>
            <a:r>
              <a:rPr lang="en-US" sz="900" dirty="0" err="1"/>
              <a:t>var</a:t>
            </a:r>
            <a:r>
              <a:rPr lang="en-US" sz="900" dirty="0"/>
              <a:t> _0x132583=function(){</a:t>
            </a:r>
            <a:r>
              <a:rPr lang="en-US" sz="900" dirty="0" err="1"/>
              <a:t>var</a:t>
            </a:r>
            <a:r>
              <a:rPr lang="en-US" sz="900" dirty="0"/>
              <a:t> _0x53dffc=new </a:t>
            </a:r>
            <a:r>
              <a:rPr lang="en-US" sz="900" dirty="0" err="1"/>
              <a:t>RegExp</a:t>
            </a:r>
            <a:r>
              <a:rPr lang="en-US" sz="900" dirty="0"/>
              <a:t>('\x5c\x77\x2b\x20\x2a\x5c\x28\x5c\x29\x20\x2a\x7b\x5c\x77\x2b\x20\x2a\x5b\x27\x7c\x22\x5d\x2e\x2b\x5b\x27\x7c\x22\x5d\x3b\x3f\x20\x2a\x7d');return!_0x53dffc['\x74\x65\x73\x74'](_0x442c12['\x74\x6f\x53\x74\x72\x69\x6e\x67']());};</a:t>
            </a:r>
            <a:r>
              <a:rPr lang="en-US" sz="900" dirty="0" err="1"/>
              <a:t>var</a:t>
            </a:r>
            <a:r>
              <a:rPr lang="en-US" sz="900" dirty="0"/>
              <a:t> _0x153902=function(){</a:t>
            </a:r>
            <a:r>
              <a:rPr lang="en-US" sz="900" dirty="0" err="1"/>
              <a:t>var</a:t>
            </a:r>
            <a:r>
              <a:rPr lang="en-US" sz="900" dirty="0"/>
              <a:t> _0x3e6ddb=new </a:t>
            </a:r>
            <a:r>
              <a:rPr lang="en-US" sz="900" dirty="0" err="1"/>
              <a:t>RegExp</a:t>
            </a:r>
            <a:r>
              <a:rPr lang="en-US" sz="900" dirty="0"/>
              <a:t>('\x28\x5c\x5c\x5b\x78\x7c\x75\x5d\x28\x5c\x77\x29\x7b\x32\x2c\x34\x7d\x29\x2b');return _0x3e6ddb['\x74\x65\x73\x74'](_0x2115e4['\x74\x6f\x53\x74\x72\x69\x6e\x67']());};</a:t>
            </a:r>
            <a:r>
              <a:rPr lang="en-US" sz="900" dirty="0" err="1"/>
              <a:t>var</a:t>
            </a:r>
            <a:r>
              <a:rPr lang="en-US" sz="900" dirty="0"/>
              <a:t> _0x4a832e=function(_0x207f49){</a:t>
            </a:r>
            <a:r>
              <a:rPr lang="en-US" sz="900" dirty="0" err="1"/>
              <a:t>var</a:t>
            </a:r>
            <a:r>
              <a:rPr lang="en-US" sz="900" dirty="0"/>
              <a:t> _0x448e96=~-0x1&gt;&gt;0x1+0xff%0x0;if(_0x207f49['\x69\x6e\x64\x65\x78\x4f\x66']('\x69'===_0x448e96)){_0x5d6e89(_0x207f49);}};</a:t>
            </a:r>
            <a:r>
              <a:rPr lang="en-US" sz="900" dirty="0" err="1"/>
              <a:t>var</a:t>
            </a:r>
            <a:r>
              <a:rPr lang="en-US" sz="900" dirty="0"/>
              <a:t> _0x5d6e89=function(_0x514388){</a:t>
            </a:r>
            <a:r>
              <a:rPr lang="en-US" sz="900" dirty="0" err="1"/>
              <a:t>var</a:t>
            </a:r>
            <a:r>
              <a:rPr lang="en-US" sz="900" dirty="0"/>
              <a:t> _0x4c4a55=~-0x4&gt;&gt;0x1+0xff%0x0;if(_0x514388['\x69\x6e\x64\x65\x78\x4f\x66']((!![]+'')[0x3])!==_0x4c4a55){_0x4a832e(_0x514388);}};if(!_0x132583()){if(!_0x153902()){_0x4a832e('\x69\x6e\x64\u0435\x78\x4f\x66');}else{_0x4a832e('\x69\x6e\x64\x65\x78\x4f\x66');}}else{_0x4a832e('\x69\x6e\x64\u0435\x78\x4f\x66');}});_0x2556d2();</a:t>
            </a:r>
            <a:r>
              <a:rPr lang="en-US" sz="900" dirty="0" err="1"/>
              <a:t>var</a:t>
            </a:r>
            <a:r>
              <a:rPr lang="en-US" sz="900" dirty="0"/>
              <a:t> _0x2910c9={};_0x2910c9[_0x4c87('0x0')]=function(_0x178ed4,_0x54d62a</a:t>
            </a:r>
            <a:r>
              <a:rPr lang="en-US" sz="900" dirty="0" smtClean="0"/>
              <a:t>)…</a:t>
            </a:r>
            <a:endParaRPr lang="en-US" sz="9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25733"/>
              </p:ext>
            </p:extLst>
          </p:nvPr>
        </p:nvGraphicFramePr>
        <p:xfrm>
          <a:off x="1981200" y="182180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182180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5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smtClean="0"/>
              <a:t>JavaScript Obfuscation</a:t>
            </a:r>
            <a:endParaRPr lang="en-US" b="1" dirty="0"/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1052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1474005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An </a:t>
            </a:r>
            <a:r>
              <a:rPr lang="en-US" dirty="0"/>
              <a:t>example of a plain JavaScript </a:t>
            </a:r>
            <a:r>
              <a:rPr lang="en-US" dirty="0" smtClean="0"/>
              <a:t>. 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An </a:t>
            </a:r>
            <a:r>
              <a:rPr lang="en-US" dirty="0"/>
              <a:t>example of encoded obfuscation</a:t>
            </a:r>
            <a:r>
              <a:rPr lang="en-US" dirty="0" smtClean="0"/>
              <a:t>.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An </a:t>
            </a:r>
            <a:r>
              <a:rPr lang="en-US" dirty="0"/>
              <a:t>example of a readable obfuscation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09826"/>
              </p:ext>
            </p:extLst>
          </p:nvPr>
        </p:nvGraphicFramePr>
        <p:xfrm>
          <a:off x="304800" y="1371600"/>
          <a:ext cx="4114800" cy="4324350"/>
        </p:xfrm>
        <a:graphic>
          <a:graphicData uri="http://schemas.openxmlformats.org/drawingml/2006/table">
            <a:tbl>
              <a:tblPr/>
              <a:tblGrid>
                <a:gridCol w="457200"/>
                <a:gridCol w="3657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всех строк, длины которых больше 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строк которые внутри циклов, длины которых меньше 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строк которые содержат подстроки </a:t>
                      </a:r>
                      <a:br>
                        <a:rPr lang="ru-RU" sz="1000" b="0" i="0" u="none" strike="noStrike" dirty="0">
                          <a:effectLst/>
                          <a:latin typeface="Arial"/>
                        </a:rPr>
                      </a:b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( "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script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", "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object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", "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embed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", "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frame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"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effectLst/>
                          <a:latin typeface="Arial"/>
                        </a:rPr>
                        <a:t>количество ключевых слов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узлов дерева которые имею след. Типы</a:t>
                      </a:r>
                      <a:br>
                        <a:rPr lang="ru-RU" sz="1000" b="0" i="0" u="none" strike="noStrike" dirty="0">
                          <a:effectLst/>
                          <a:latin typeface="Arial"/>
                        </a:rPr>
                      </a:b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( "</a:t>
                      </a:r>
                      <a:r>
                        <a:rPr lang="en-US" sz="1000" b="0" i="0" u="none" strike="noStrike" dirty="0" err="1">
                          <a:effectLst/>
                          <a:latin typeface="Arial"/>
                        </a:rPr>
                        <a:t>VariableDeclaration</a:t>
                      </a:r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", "</a:t>
                      </a:r>
                      <a:r>
                        <a:rPr lang="en-US" sz="1000" b="0" i="0" u="none" strike="noStrike" dirty="0" err="1">
                          <a:effectLst/>
                          <a:latin typeface="Arial"/>
                        </a:rPr>
                        <a:t>AssignmentExpression</a:t>
                      </a:r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", "</a:t>
                      </a:r>
                      <a:r>
                        <a:rPr lang="en-US" sz="1000" b="0" i="0" u="none" strike="noStrike" dirty="0" err="1">
                          <a:effectLst/>
                          <a:latin typeface="Arial"/>
                        </a:rPr>
                        <a:t>ConditionalExpression</a:t>
                      </a:r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"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6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effectLst/>
                          <a:latin typeface="Arial"/>
                        </a:rPr>
                        <a:t>количество строк и имен переменных которые содержат "eval"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7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числовых литералов которые начинаются с '0x' или '0X'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8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effectLst/>
                          <a:latin typeface="Arial"/>
                        </a:rPr>
                        <a:t>количество вызовов не анонимных функций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9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всех строк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10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средняя длина всех строк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11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не читаемых строк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12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процент(%) не читаемых строк относительно всех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13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не читаемых имен функций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14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% не читаемых имен функций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15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длина файла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16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токенов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( слов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17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4 / 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18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15 / ( количество строк в файле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19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символов переноса строк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20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средняя длина 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аргуменотов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 функций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21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15 / ( 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количетсов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 вызовов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39891"/>
              </p:ext>
            </p:extLst>
          </p:nvPr>
        </p:nvGraphicFramePr>
        <p:xfrm>
          <a:off x="4876800" y="1371600"/>
          <a:ext cx="3810000" cy="4343409"/>
        </p:xfrm>
        <a:graphic>
          <a:graphicData uri="http://schemas.openxmlformats.org/drawingml/2006/table">
            <a:tbl>
              <a:tblPr/>
              <a:tblGrid>
                <a:gridCol w="381000"/>
                <a:gridCol w="3429000"/>
              </a:tblGrid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22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средняя длина 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коментов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23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% пробелов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24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effectLst/>
                          <a:latin typeface="Arial"/>
                        </a:rPr>
                        <a:t>количество коментов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25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( количество 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обьявленых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 функций ) / ( количество строк в файле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26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( количество 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обьявленых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 функций ) / ( количество 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вызваных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 функций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27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средняя энтропия строк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28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effectLst/>
                          <a:latin typeface="Arial"/>
                        </a:rPr>
                        <a:t>максимальная энтропия строк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29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средняя энтропия имен функций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максимальная энтропия имен функций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31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энтропия файла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32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всех вызовов функции '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fromCharCode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33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всех вызовов функции '</a:t>
                      </a:r>
                      <a:r>
                        <a:rPr lang="ru-RU" sz="1000" b="0" i="0" u="none" strike="noStrike" dirty="0" err="1">
                          <a:effectLst/>
                          <a:latin typeface="Arial"/>
                        </a:rPr>
                        <a:t>parseInt</a:t>
                      </a: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34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максимальный размер массивов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вычисляемых вызовов функций</a:t>
                      </a:r>
                      <a:br>
                        <a:rPr lang="ru-RU" sz="1000" b="0" i="0" u="none" strike="noStrike" dirty="0">
                          <a:effectLst/>
                          <a:latin typeface="Arial"/>
                        </a:rPr>
                      </a:br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( пример </a:t>
                      </a:r>
                      <a:r>
                        <a:rPr lang="en-US" sz="1000" b="0" i="0" u="none" strike="noStrike" dirty="0" err="1">
                          <a:effectLst/>
                          <a:latin typeface="Arial"/>
                        </a:rPr>
                        <a:t>obeject</a:t>
                      </a:r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[ </a:t>
                      </a:r>
                      <a:r>
                        <a:rPr lang="en-US" sz="1000" b="0" i="0" u="none" strike="noStrike" dirty="0" err="1">
                          <a:effectLst/>
                          <a:latin typeface="Arial"/>
                        </a:rPr>
                        <a:t>get_name</a:t>
                      </a:r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() + "post" ]( argument )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36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35 / ( количество вызовов всех функций 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37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вызовов анонимных функций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38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% анонимных функций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39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символов \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40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символов |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41</a:t>
                      </a:r>
                      <a:endParaRPr lang="ru-RU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% строк на 1000 символов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42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effectLst/>
                          <a:latin typeface="Arial"/>
                        </a:rPr>
                        <a:t>количество вызовов </a:t>
                      </a:r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console.*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0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Dimensional Reduction t-SNE</a:t>
            </a:r>
            <a:endParaRPr lang="en-US" b="1" dirty="0"/>
          </a:p>
        </p:txBody>
      </p:sp>
      <p:sp>
        <p:nvSpPr>
          <p:cNvPr id="4" name="AutoShape 2" descr="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l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F:\Projects\!!!_Maint_SecurityService_SRK\Data\Obfuscator\all_obfuscator_i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511409"/>
            <a:ext cx="9463088" cy="62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Результаты</a:t>
            </a:r>
            <a:r>
              <a:rPr lang="en-US" b="1" dirty="0" smtClean="0"/>
              <a:t> ML classifier</a:t>
            </a:r>
            <a:endParaRPr lang="en-US" dirty="0"/>
          </a:p>
        </p:txBody>
      </p:sp>
      <p:sp>
        <p:nvSpPr>
          <p:cNvPr id="4" name="AutoShape 2" descr="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l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7974" y="1219200"/>
            <a:ext cx="7693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Класификатор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en-US" b="1" dirty="0" err="1"/>
              <a:t>RandomForestClassifier</a:t>
            </a:r>
            <a:r>
              <a:rPr lang="en-US" b="1" dirty="0"/>
              <a:t>" </a:t>
            </a:r>
            <a:r>
              <a:rPr lang="en-US" dirty="0"/>
              <a:t>+ </a:t>
            </a:r>
            <a:r>
              <a:rPr lang="ru-RU" dirty="0"/>
              <a:t>стандартизация </a:t>
            </a:r>
            <a:r>
              <a:rPr lang="ru-RU" b="1" dirty="0"/>
              <a:t>"</a:t>
            </a:r>
            <a:r>
              <a:rPr lang="en-US" b="1" dirty="0" err="1"/>
              <a:t>StandardScaler</a:t>
            </a:r>
            <a:r>
              <a:rPr lang="en-US" b="1" dirty="0"/>
              <a:t>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Train_size</a:t>
            </a:r>
            <a:r>
              <a:rPr lang="en-US" dirty="0"/>
              <a:t>: 220; </a:t>
            </a:r>
            <a:r>
              <a:rPr lang="en-US" dirty="0" err="1"/>
              <a:t>Test_size</a:t>
            </a:r>
            <a:r>
              <a:rPr lang="en-US" dirty="0"/>
              <a:t>: 95. </a:t>
            </a:r>
            <a:r>
              <a:rPr lang="en-US" dirty="0" err="1"/>
              <a:t>n_features</a:t>
            </a:r>
            <a:r>
              <a:rPr lang="en-US" dirty="0"/>
              <a:t> = 40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28422"/>
              </p:ext>
            </p:extLst>
          </p:nvPr>
        </p:nvGraphicFramePr>
        <p:xfrm>
          <a:off x="456062" y="2362200"/>
          <a:ext cx="8229600" cy="2038350"/>
        </p:xfrm>
        <a:graphic>
          <a:graphicData uri="http://schemas.openxmlformats.org/drawingml/2006/table">
            <a:tbl>
              <a:tblPr/>
              <a:tblGrid>
                <a:gridCol w="1677538"/>
                <a:gridCol w="1065662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good/bad pair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TN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FP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FN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TP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jso_high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99.5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jso_medium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99.5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jso_low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99.5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95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io_high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ML classifier for JS Obfuscation detection</a:t>
            </a:r>
            <a:endParaRPr lang="en-US" dirty="0"/>
          </a:p>
        </p:txBody>
      </p:sp>
      <p:sp>
        <p:nvSpPr>
          <p:cNvPr id="4" name="AutoShape 2" descr="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l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72205439"/>
              </p:ext>
            </p:extLst>
          </p:nvPr>
        </p:nvGraphicFramePr>
        <p:xfrm>
          <a:off x="177140" y="152400"/>
          <a:ext cx="8814459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hevron 8"/>
          <p:cNvSpPr/>
          <p:nvPr/>
        </p:nvSpPr>
        <p:spPr>
          <a:xfrm>
            <a:off x="2438400" y="3372577"/>
            <a:ext cx="1940644" cy="74908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2955905" y="3559849"/>
            <a:ext cx="1638766" cy="749088"/>
            <a:chOff x="2738275" y="2424191"/>
            <a:chExt cx="1638766" cy="749088"/>
          </a:xfrm>
        </p:grpSpPr>
        <p:sp>
          <p:nvSpPr>
            <p:cNvPr id="11" name="Rounded Rectangle 10"/>
            <p:cNvSpPr/>
            <p:nvPr/>
          </p:nvSpPr>
          <p:spPr>
            <a:xfrm>
              <a:off x="2738275" y="2424191"/>
              <a:ext cx="1638766" cy="7490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5"/>
            <p:cNvSpPr/>
            <p:nvPr/>
          </p:nvSpPr>
          <p:spPr>
            <a:xfrm>
              <a:off x="2760215" y="2446131"/>
              <a:ext cx="1594886" cy="705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Feature analysis</a:t>
              </a:r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(visualization and analysis)</a:t>
              </a:r>
              <a:endParaRPr lang="en-US" sz="14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dirty="0" smtClean="0"/>
                <a:t>Dimensional Reduction (</a:t>
              </a:r>
              <a:r>
                <a:rPr lang="en-US" sz="1100" kern="1200" dirty="0" smtClean="0"/>
                <a:t>t-SNE, UMAP and etc.)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dirty="0" smtClean="0"/>
                <a:t>Visualization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5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9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Detecting Obfuscated </a:t>
            </a:r>
            <a:r>
              <a:rPr lang="en-US" b="1" dirty="0" err="1"/>
              <a:t>JavaScripts</a:t>
            </a:r>
            <a:r>
              <a:rPr lang="en-US" b="1" dirty="0"/>
              <a:t> </a:t>
            </a:r>
            <a:r>
              <a:rPr lang="en-US" b="1" dirty="0" smtClean="0"/>
              <a:t>based ML</a:t>
            </a:r>
            <a:endParaRPr lang="en-US" b="1" dirty="0"/>
          </a:p>
        </p:txBody>
      </p:sp>
      <p:sp>
        <p:nvSpPr>
          <p:cNvPr id="4" name="AutoShape 2" descr="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l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175" y="1066800"/>
            <a:ext cx="5940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https://pd.zhaw.ch/publikation/upload/211098.pdf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7" y="1396674"/>
            <a:ext cx="4756149" cy="530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32" y="1245715"/>
            <a:ext cx="3789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39906" y="5638800"/>
            <a:ext cx="3766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https://onlinelibrary.wiley.com/doi/full/10.1002/sec.1441#sec1441-bib-0010</a:t>
            </a:r>
            <a:endParaRPr lang="en-US" sz="1600" dirty="0"/>
          </a:p>
        </p:txBody>
      </p:sp>
      <p:pic>
        <p:nvPicPr>
          <p:cNvPr id="5125" name="Picture 5" descr="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35901"/>
            <a:ext cx="2686262" cy="170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56949" y="33346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 deep learning approach for detecting malicious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4854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Detecting Obfuscated </a:t>
            </a:r>
            <a:r>
              <a:rPr lang="en-US" dirty="0" err="1"/>
              <a:t>JavaScripts</a:t>
            </a:r>
            <a:r>
              <a:rPr lang="en-US" dirty="0"/>
              <a:t> using Machine Learning</a:t>
            </a:r>
          </a:p>
          <a:p>
            <a:pPr lvl="1"/>
            <a:r>
              <a:rPr lang="en-US" dirty="0">
                <a:hlinkClick r:id="rId2"/>
              </a:rPr>
              <a:t>https://pdfs.semanticscholar.org/e527/5b813566d4e199f094ad0589f5d61196fbbc.pdf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https://pd.zhaw.ch/publikation/upload/211098.pdf</a:t>
            </a:r>
            <a:endParaRPr lang="en-US" dirty="0"/>
          </a:p>
          <a:p>
            <a:r>
              <a:rPr lang="en-US" dirty="0"/>
              <a:t>A deep learning approach for detecting malicious JavaScript code:</a:t>
            </a:r>
          </a:p>
          <a:p>
            <a:pPr lvl="1"/>
            <a:r>
              <a:rPr lang="en-US" dirty="0">
                <a:hlinkClick r:id="rId4"/>
              </a:rPr>
              <a:t>https://onlinelibrary.wiley.com/doi/full/10.1002/sec.1441#sec1441-bib-0010</a:t>
            </a:r>
            <a:r>
              <a:rPr lang="en-US" u="sng" dirty="0"/>
              <a:t>,</a:t>
            </a:r>
            <a:endParaRPr lang="en-US" dirty="0"/>
          </a:p>
          <a:p>
            <a:r>
              <a:rPr lang="en-US" dirty="0"/>
              <a:t>JSOD: JavaScript obfuscation detector:</a:t>
            </a:r>
          </a:p>
          <a:p>
            <a:pPr lvl="1"/>
            <a:r>
              <a:rPr lang="en-US" dirty="0">
                <a:hlinkClick r:id="rId5"/>
              </a:rPr>
              <a:t>https://onlinelibrary.wiley.com/doi/full/10.1002/sec.1064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836</Words>
  <Application>Microsoft Office PowerPoint</Application>
  <PresentationFormat>On-screen Show (4:3)</PresentationFormat>
  <Paragraphs>161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1_Office Theme</vt:lpstr>
      <vt:lpstr>Package</vt:lpstr>
      <vt:lpstr>PowerPoint Presentation</vt:lpstr>
      <vt:lpstr>What is JavaScript Obfuscation</vt:lpstr>
      <vt:lpstr>What is JavaScript Obfuscation</vt:lpstr>
      <vt:lpstr>Features</vt:lpstr>
      <vt:lpstr>Dimensional Reduction t-SNE</vt:lpstr>
      <vt:lpstr>Результаты ML classifier</vt:lpstr>
      <vt:lpstr>ML classifier for JS Obfuscation detection</vt:lpstr>
      <vt:lpstr>Detecting Obfuscated JavaScripts based ML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Shypotilov</dc:creator>
  <cp:lastModifiedBy>Olga Sinelnikova</cp:lastModifiedBy>
  <cp:revision>327</cp:revision>
  <dcterms:created xsi:type="dcterms:W3CDTF">2018-04-16T12:34:51Z</dcterms:created>
  <dcterms:modified xsi:type="dcterms:W3CDTF">2019-04-05T11:29:36Z</dcterms:modified>
</cp:coreProperties>
</file>