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29"/>
  </p:notesMasterIdLst>
  <p:sldIdLst>
    <p:sldId id="305" r:id="rId6"/>
    <p:sldId id="319" r:id="rId7"/>
    <p:sldId id="326" r:id="rId8"/>
    <p:sldId id="367" r:id="rId9"/>
    <p:sldId id="385" r:id="rId10"/>
    <p:sldId id="369" r:id="rId11"/>
    <p:sldId id="370" r:id="rId12"/>
    <p:sldId id="371" r:id="rId13"/>
    <p:sldId id="380" r:id="rId14"/>
    <p:sldId id="381" r:id="rId15"/>
    <p:sldId id="382" r:id="rId16"/>
    <p:sldId id="372" r:id="rId17"/>
    <p:sldId id="373" r:id="rId18"/>
    <p:sldId id="375" r:id="rId19"/>
    <p:sldId id="374" r:id="rId20"/>
    <p:sldId id="376" r:id="rId21"/>
    <p:sldId id="388" r:id="rId22"/>
    <p:sldId id="377" r:id="rId23"/>
    <p:sldId id="389" r:id="rId24"/>
    <p:sldId id="386" r:id="rId25"/>
    <p:sldId id="383" r:id="rId26"/>
    <p:sldId id="387" r:id="rId27"/>
    <p:sldId id="307" r:id="rId28"/>
  </p:sldIdLst>
  <p:sldSz cx="9144000" cy="5143500" type="screen16x9"/>
  <p:notesSz cx="6797675" cy="9926638"/>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CC"/>
    <a:srgbClr val="000000"/>
    <a:srgbClr val="0088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95" autoAdjust="0"/>
    <p:restoredTop sz="87375" autoAdjust="0"/>
  </p:normalViewPr>
  <p:slideViewPr>
    <p:cSldViewPr>
      <p:cViewPr>
        <p:scale>
          <a:sx n="125" d="100"/>
          <a:sy n="125" d="100"/>
        </p:scale>
        <p:origin x="-1140" y="-186"/>
      </p:cViewPr>
      <p:guideLst>
        <p:guide orient="horz" pos="1620"/>
        <p:guide pos="2880"/>
      </p:guideLst>
    </p:cSldViewPr>
  </p:slideViewPr>
  <p:outlineViewPr>
    <p:cViewPr>
      <p:scale>
        <a:sx n="33" d="100"/>
        <a:sy n="33" d="100"/>
      </p:scale>
      <p:origin x="0" y="27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hyperlink" Target="https://arxiv.org/abs/1805.05603v1" TargetMode="External"/><Relationship Id="rId2" Type="http://schemas.openxmlformats.org/officeDocument/2006/relationships/hyperlink" Target="https://github.com/secfigo/Awesome-Fuzzing" TargetMode="External"/><Relationship Id="rId1" Type="http://schemas.openxmlformats.org/officeDocument/2006/relationships/hyperlink" Target="https://arxiv.org/pdf/1801.01681.pdf"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arxiv.org/abs/1805.05603v1" TargetMode="External"/><Relationship Id="rId2" Type="http://schemas.openxmlformats.org/officeDocument/2006/relationships/hyperlink" Target="https://github.com/secfigo/Awesome-Fuzzing" TargetMode="External"/><Relationship Id="rId1" Type="http://schemas.openxmlformats.org/officeDocument/2006/relationships/hyperlink" Target="https://arxiv.org/pdf/1801.01681.pdf"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DB3363-2065-4241-87FD-CB20746CFE1E}"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uk-UA"/>
        </a:p>
      </dgm:t>
    </dgm:pt>
    <dgm:pt modelId="{0CDB1D06-04D3-4DF0-B20A-E4BA811D1836}">
      <dgm:prSet phldrT="[Text]" custT="1"/>
      <dgm:spPr/>
      <dgm:t>
        <a:bodyPr/>
        <a:lstStyle/>
        <a:p>
          <a:r>
            <a:rPr lang="en-US" sz="2800" dirty="0" smtClean="0"/>
            <a:t>Prevention</a:t>
          </a:r>
          <a:endParaRPr lang="uk-UA" sz="2800" dirty="0"/>
        </a:p>
      </dgm:t>
    </dgm:pt>
    <dgm:pt modelId="{2C39FD35-9BFA-4539-8199-2D28422E5450}" type="parTrans" cxnId="{841BC469-400E-4E05-8456-EBE1BDDFD9EC}">
      <dgm:prSet/>
      <dgm:spPr/>
      <dgm:t>
        <a:bodyPr/>
        <a:lstStyle/>
        <a:p>
          <a:endParaRPr lang="uk-UA"/>
        </a:p>
      </dgm:t>
    </dgm:pt>
    <dgm:pt modelId="{5691E222-AD5B-43D6-931A-19D24E8B5A0D}" type="sibTrans" cxnId="{841BC469-400E-4E05-8456-EBE1BDDFD9EC}">
      <dgm:prSet/>
      <dgm:spPr/>
      <dgm:t>
        <a:bodyPr/>
        <a:lstStyle/>
        <a:p>
          <a:endParaRPr lang="uk-UA"/>
        </a:p>
      </dgm:t>
    </dgm:pt>
    <dgm:pt modelId="{97A15138-C715-4EAD-BEAF-6D6B40743987}">
      <dgm:prSet phldrT="[Text]" custT="1"/>
      <dgm:spPr/>
      <dgm:t>
        <a:bodyPr/>
        <a:lstStyle/>
        <a:p>
          <a:r>
            <a:rPr lang="en-US" sz="2800" dirty="0" smtClean="0"/>
            <a:t>Protection</a:t>
          </a:r>
          <a:endParaRPr lang="uk-UA" sz="3400" dirty="0"/>
        </a:p>
      </dgm:t>
    </dgm:pt>
    <dgm:pt modelId="{FFEFC904-88A7-4B26-AE54-C3040B914756}" type="parTrans" cxnId="{D2C9C139-CE50-4F14-8359-FEDDE98976D1}">
      <dgm:prSet/>
      <dgm:spPr/>
      <dgm:t>
        <a:bodyPr/>
        <a:lstStyle/>
        <a:p>
          <a:endParaRPr lang="uk-UA"/>
        </a:p>
      </dgm:t>
    </dgm:pt>
    <dgm:pt modelId="{3A57131F-D7D6-4299-9A4A-ED1DA8E5EA4A}" type="sibTrans" cxnId="{D2C9C139-CE50-4F14-8359-FEDDE98976D1}">
      <dgm:prSet/>
      <dgm:spPr/>
      <dgm:t>
        <a:bodyPr/>
        <a:lstStyle/>
        <a:p>
          <a:endParaRPr lang="uk-UA"/>
        </a:p>
      </dgm:t>
    </dgm:pt>
    <dgm:pt modelId="{4EA23405-E362-49C4-9091-E715AF76A79C}">
      <dgm:prSet phldrT="[Text]" custT="1"/>
      <dgm:spPr/>
      <dgm:t>
        <a:bodyPr/>
        <a:lstStyle/>
        <a:p>
          <a:r>
            <a:rPr lang="en-US" sz="1800" dirty="0" smtClean="0"/>
            <a:t>Application firewall, data leakage and anomalies detections:</a:t>
          </a:r>
          <a:endParaRPr lang="uk-UA" sz="1800" dirty="0"/>
        </a:p>
      </dgm:t>
    </dgm:pt>
    <dgm:pt modelId="{F672CC44-4DC6-4F80-92FE-31F9FE3C4D60}" type="parTrans" cxnId="{28C8CB13-571A-4BA0-BCBB-7C49D24C95A8}">
      <dgm:prSet/>
      <dgm:spPr/>
      <dgm:t>
        <a:bodyPr/>
        <a:lstStyle/>
        <a:p>
          <a:endParaRPr lang="uk-UA"/>
        </a:p>
      </dgm:t>
    </dgm:pt>
    <dgm:pt modelId="{E06C651D-ACC1-4B9A-A68A-CD4764366789}" type="sibTrans" cxnId="{28C8CB13-571A-4BA0-BCBB-7C49D24C95A8}">
      <dgm:prSet/>
      <dgm:spPr/>
      <dgm:t>
        <a:bodyPr/>
        <a:lstStyle/>
        <a:p>
          <a:endParaRPr lang="uk-UA"/>
        </a:p>
      </dgm:t>
    </dgm:pt>
    <dgm:pt modelId="{CFF32179-7EF3-4BB7-A568-FF7BFF2E53A3}">
      <dgm:prSet phldrT="[Text]" custT="1"/>
      <dgm:spPr/>
      <dgm:t>
        <a:bodyPr/>
        <a:lstStyle/>
        <a:p>
          <a:r>
            <a:rPr lang="en-US" sz="1400" dirty="0" smtClean="0"/>
            <a:t>regression to detect anomalies in HTTP requests (for example, XXE and SSRF attacks and </a:t>
          </a:r>
          <a:r>
            <a:rPr lang="en-US" sz="1400" dirty="0" err="1" smtClean="0"/>
            <a:t>auth</a:t>
          </a:r>
          <a:r>
            <a:rPr lang="en-US" sz="1400" dirty="0" smtClean="0"/>
            <a:t> bypass)</a:t>
          </a:r>
          <a:endParaRPr lang="uk-UA" sz="1400" dirty="0"/>
        </a:p>
      </dgm:t>
    </dgm:pt>
    <dgm:pt modelId="{8328520E-FBD2-4E30-B59D-2C73CEF7256A}" type="parTrans" cxnId="{745DF88B-0B24-46B7-8541-941150BE4D00}">
      <dgm:prSet/>
      <dgm:spPr/>
      <dgm:t>
        <a:bodyPr/>
        <a:lstStyle/>
        <a:p>
          <a:endParaRPr lang="uk-UA"/>
        </a:p>
      </dgm:t>
    </dgm:pt>
    <dgm:pt modelId="{D7C32D90-774F-4FEA-B691-39BF287272EA}" type="sibTrans" cxnId="{745DF88B-0B24-46B7-8541-941150BE4D00}">
      <dgm:prSet/>
      <dgm:spPr/>
      <dgm:t>
        <a:bodyPr/>
        <a:lstStyle/>
        <a:p>
          <a:endParaRPr lang="uk-UA"/>
        </a:p>
      </dgm:t>
    </dgm:pt>
    <dgm:pt modelId="{841883FA-CEB0-4496-B9B7-721AB93217AB}">
      <dgm:prSet phldrT="[Text]" custT="1"/>
      <dgm:spPr/>
      <dgm:t>
        <a:bodyPr/>
        <a:lstStyle/>
        <a:p>
          <a:r>
            <a:rPr lang="en-US" sz="1800" dirty="0" smtClean="0"/>
            <a:t>Testing: </a:t>
          </a:r>
          <a:r>
            <a:rPr lang="en-US" sz="1800" dirty="0" err="1" smtClean="0"/>
            <a:t>Fuzzers</a:t>
          </a:r>
          <a:r>
            <a:rPr lang="en-US" sz="1800" dirty="0" smtClean="0"/>
            <a:t>, vulnerabilities analysis, suspicious and malicious patterns detection:</a:t>
          </a:r>
        </a:p>
      </dgm:t>
    </dgm:pt>
    <dgm:pt modelId="{274F9F81-909A-463D-9E05-6BC704BE9EFC}" type="parTrans" cxnId="{2362D81C-2208-4E48-BD2A-9D63A20484C1}">
      <dgm:prSet/>
      <dgm:spPr/>
      <dgm:t>
        <a:bodyPr/>
        <a:lstStyle/>
        <a:p>
          <a:endParaRPr lang="uk-UA"/>
        </a:p>
      </dgm:t>
    </dgm:pt>
    <dgm:pt modelId="{FA3E650A-AD07-4104-BF32-C3A5D6760B28}" type="sibTrans" cxnId="{2362D81C-2208-4E48-BD2A-9D63A20484C1}">
      <dgm:prSet/>
      <dgm:spPr/>
      <dgm:t>
        <a:bodyPr/>
        <a:lstStyle/>
        <a:p>
          <a:endParaRPr lang="uk-UA"/>
        </a:p>
      </dgm:t>
    </dgm:pt>
    <dgm:pt modelId="{F9E30676-A8F7-4A49-8092-C44C032C7BA0}">
      <dgm:prSet custT="1"/>
      <dgm:spPr/>
      <dgm:t>
        <a:bodyPr/>
        <a:lstStyle/>
        <a:p>
          <a:r>
            <a:rPr lang="en-US" sz="1400" dirty="0" smtClean="0"/>
            <a:t>classification to detect known types of attacks like injections (</a:t>
          </a:r>
          <a:r>
            <a:rPr lang="en-US" sz="1400" dirty="0" err="1" smtClean="0"/>
            <a:t>SQLi</a:t>
          </a:r>
          <a:r>
            <a:rPr lang="en-US" sz="1400" dirty="0" smtClean="0"/>
            <a:t>, XSS, RCE, etc.)</a:t>
          </a:r>
          <a:endParaRPr lang="en-US" sz="1400" dirty="0"/>
        </a:p>
      </dgm:t>
    </dgm:pt>
    <dgm:pt modelId="{B1ED00AC-475D-43FD-9874-95330A86CAF8}" type="parTrans" cxnId="{CC53543A-4196-41C7-A2FB-3C71ACC58E12}">
      <dgm:prSet/>
      <dgm:spPr/>
      <dgm:t>
        <a:bodyPr/>
        <a:lstStyle/>
        <a:p>
          <a:endParaRPr lang="uk-UA"/>
        </a:p>
      </dgm:t>
    </dgm:pt>
    <dgm:pt modelId="{1E41DF9C-B0A1-4391-99BF-304D3FC9188A}" type="sibTrans" cxnId="{CC53543A-4196-41C7-A2FB-3C71ACC58E12}">
      <dgm:prSet/>
      <dgm:spPr/>
      <dgm:t>
        <a:bodyPr/>
        <a:lstStyle/>
        <a:p>
          <a:endParaRPr lang="uk-UA"/>
        </a:p>
      </dgm:t>
    </dgm:pt>
    <dgm:pt modelId="{B18E9A5F-A436-4751-8C14-653C6DBA9F56}">
      <dgm:prSet custT="1"/>
      <dgm:spPr/>
      <dgm:t>
        <a:bodyPr/>
        <a:lstStyle/>
        <a:p>
          <a:r>
            <a:rPr lang="en-US" sz="1400" dirty="0" smtClean="0"/>
            <a:t>clustering user activity to detect DDOS attacks and mass exploitation</a:t>
          </a:r>
          <a:endParaRPr lang="en-US" sz="1200" dirty="0"/>
        </a:p>
      </dgm:t>
    </dgm:pt>
    <dgm:pt modelId="{36FDC192-8951-4990-853F-802A54F20C72}" type="parTrans" cxnId="{B4D22083-07B7-414C-B970-F4C419689D6A}">
      <dgm:prSet/>
      <dgm:spPr/>
      <dgm:t>
        <a:bodyPr/>
        <a:lstStyle/>
        <a:p>
          <a:endParaRPr lang="uk-UA"/>
        </a:p>
      </dgm:t>
    </dgm:pt>
    <dgm:pt modelId="{1C4A1263-3534-49ED-A0BF-A4F054990CC0}" type="sibTrans" cxnId="{B4D22083-07B7-414C-B970-F4C419689D6A}">
      <dgm:prSet/>
      <dgm:spPr/>
      <dgm:t>
        <a:bodyPr/>
        <a:lstStyle/>
        <a:p>
          <a:endParaRPr lang="uk-UA"/>
        </a:p>
      </dgm:t>
    </dgm:pt>
    <dgm:pt modelId="{ACDAF364-A34C-4567-BEC7-848DE5D24802}">
      <dgm:prSet phldrT="[Text]" custT="1"/>
      <dgm:spPr/>
      <dgm:t>
        <a:bodyPr/>
        <a:lstStyle/>
        <a:p>
          <a:r>
            <a:rPr lang="en-US" sz="1400" dirty="0" err="1" smtClean="0">
              <a:hlinkClick xmlns:r="http://schemas.openxmlformats.org/officeDocument/2006/relationships" r:id="rId1"/>
            </a:rPr>
            <a:t>VulDeePecker</a:t>
          </a:r>
          <a:r>
            <a:rPr lang="en-US" sz="1400" dirty="0" smtClean="0"/>
            <a:t>: A Deep Learning-Based System for Vulnerability Detection</a:t>
          </a:r>
        </a:p>
      </dgm:t>
    </dgm:pt>
    <dgm:pt modelId="{2F307489-BD6B-4E26-9E4A-80DDD51884AD}" type="parTrans" cxnId="{E04E9B55-D5C7-4F69-8866-17B952AA9810}">
      <dgm:prSet/>
      <dgm:spPr/>
      <dgm:t>
        <a:bodyPr/>
        <a:lstStyle/>
        <a:p>
          <a:endParaRPr lang="uk-UA"/>
        </a:p>
      </dgm:t>
    </dgm:pt>
    <dgm:pt modelId="{9F08EF04-A08F-40B5-8F25-1D39A8D57FB1}" type="sibTrans" cxnId="{E04E9B55-D5C7-4F69-8866-17B952AA9810}">
      <dgm:prSet/>
      <dgm:spPr/>
      <dgm:t>
        <a:bodyPr/>
        <a:lstStyle/>
        <a:p>
          <a:endParaRPr lang="uk-UA"/>
        </a:p>
      </dgm:t>
    </dgm:pt>
    <dgm:pt modelId="{4558A881-6E8C-4FB1-B8F6-520415946457}">
      <dgm:prSet phldrT="[Text]" custT="1"/>
      <dgm:spPr/>
      <dgm:t>
        <a:bodyPr/>
        <a:lstStyle/>
        <a:p>
          <a:r>
            <a:rPr lang="en-US" sz="1400" b="0" i="0" dirty="0" smtClean="0"/>
            <a:t>Fuzzing produces unexpected, erroneous and sometimes random inputs based on evolution algorithms, neural networks and fuzzy logic </a:t>
          </a:r>
          <a:r>
            <a:rPr lang="en-US" sz="1400" b="0" i="0" dirty="0" smtClean="0">
              <a:hlinkClick xmlns:r="http://schemas.openxmlformats.org/officeDocument/2006/relationships" r:id="rId2"/>
            </a:rPr>
            <a:t>(Awesome Fuzzing)</a:t>
          </a:r>
          <a:endParaRPr lang="en-US" sz="1400" dirty="0" smtClean="0"/>
        </a:p>
      </dgm:t>
    </dgm:pt>
    <dgm:pt modelId="{5CEDB914-7DE3-4028-877A-37E091AA0A0C}" type="parTrans" cxnId="{590B48DC-537B-49F3-B1AB-E7282344227C}">
      <dgm:prSet/>
      <dgm:spPr/>
      <dgm:t>
        <a:bodyPr/>
        <a:lstStyle/>
        <a:p>
          <a:endParaRPr lang="uk-UA"/>
        </a:p>
      </dgm:t>
    </dgm:pt>
    <dgm:pt modelId="{87EEBAE7-2EEE-4F80-A95B-46C167F72EE8}" type="sibTrans" cxnId="{590B48DC-537B-49F3-B1AB-E7282344227C}">
      <dgm:prSet/>
      <dgm:spPr/>
      <dgm:t>
        <a:bodyPr/>
        <a:lstStyle/>
        <a:p>
          <a:endParaRPr lang="uk-UA"/>
        </a:p>
      </dgm:t>
    </dgm:pt>
    <dgm:pt modelId="{1D0A0D5A-1977-43C1-9F36-C843AC603800}">
      <dgm:prSet phldrT="[Text]" custT="1"/>
      <dgm:spPr/>
      <dgm:t>
        <a:bodyPr/>
        <a:lstStyle/>
        <a:p>
          <a:r>
            <a:rPr lang="en-US" sz="1400" b="0" i="0" u="sng" dirty="0" smtClean="0">
              <a:solidFill>
                <a:schemeClr val="tx1"/>
              </a:solidFill>
              <a:effectLst/>
              <a:latin typeface="+mn-lt"/>
              <a:ea typeface="+mn-ea"/>
              <a:cs typeface="+mn-cs"/>
              <a:hlinkClick xmlns:r="http://schemas.openxmlformats.org/officeDocument/2006/relationships" r:id="rId3"/>
            </a:rPr>
            <a:t>Neural Classification of Malicious Scripts: A study with JavaScript and VBScript</a:t>
          </a:r>
          <a:endParaRPr lang="en-US" sz="1400" dirty="0" smtClean="0"/>
        </a:p>
      </dgm:t>
    </dgm:pt>
    <dgm:pt modelId="{24A0CD51-0174-481A-85AE-C083FFBDCEC7}" type="parTrans" cxnId="{C932383B-7DFB-44BE-8B49-818563A6E570}">
      <dgm:prSet/>
      <dgm:spPr/>
      <dgm:t>
        <a:bodyPr/>
        <a:lstStyle/>
        <a:p>
          <a:endParaRPr lang="uk-UA"/>
        </a:p>
      </dgm:t>
    </dgm:pt>
    <dgm:pt modelId="{8A85BAF4-8947-4654-817A-C9319E7C64E6}" type="sibTrans" cxnId="{C932383B-7DFB-44BE-8B49-818563A6E570}">
      <dgm:prSet/>
      <dgm:spPr/>
      <dgm:t>
        <a:bodyPr/>
        <a:lstStyle/>
        <a:p>
          <a:endParaRPr lang="uk-UA"/>
        </a:p>
      </dgm:t>
    </dgm:pt>
    <dgm:pt modelId="{EF4A4902-4C41-47E8-BA72-D226F598E1FE}" type="pres">
      <dgm:prSet presAssocID="{79DB3363-2065-4241-87FD-CB20746CFE1E}" presName="Name0" presStyleCnt="0">
        <dgm:presLayoutVars>
          <dgm:chMax/>
          <dgm:chPref val="3"/>
          <dgm:dir/>
          <dgm:animOne val="branch"/>
          <dgm:animLvl val="lvl"/>
        </dgm:presLayoutVars>
      </dgm:prSet>
      <dgm:spPr/>
      <dgm:t>
        <a:bodyPr/>
        <a:lstStyle/>
        <a:p>
          <a:endParaRPr lang="uk-UA"/>
        </a:p>
      </dgm:t>
    </dgm:pt>
    <dgm:pt modelId="{842ED5A0-5996-4339-858E-EA74C754A804}" type="pres">
      <dgm:prSet presAssocID="{0CDB1D06-04D3-4DF0-B20A-E4BA811D1836}" presName="composite" presStyleCnt="0"/>
      <dgm:spPr/>
    </dgm:pt>
    <dgm:pt modelId="{DCE4111A-AF49-462C-B9C6-2B84A8005B04}" type="pres">
      <dgm:prSet presAssocID="{0CDB1D06-04D3-4DF0-B20A-E4BA811D1836}" presName="FirstChild" presStyleLbl="revTx" presStyleIdx="0" presStyleCnt="2">
        <dgm:presLayoutVars>
          <dgm:chMax val="0"/>
          <dgm:chPref val="0"/>
          <dgm:bulletEnabled val="1"/>
        </dgm:presLayoutVars>
      </dgm:prSet>
      <dgm:spPr/>
      <dgm:t>
        <a:bodyPr/>
        <a:lstStyle/>
        <a:p>
          <a:endParaRPr lang="uk-UA"/>
        </a:p>
      </dgm:t>
    </dgm:pt>
    <dgm:pt modelId="{FB465BED-216F-4F09-A033-E5B5ED67531F}" type="pres">
      <dgm:prSet presAssocID="{0CDB1D06-04D3-4DF0-B20A-E4BA811D1836}" presName="Parent" presStyleLbl="alignNode1" presStyleIdx="0" presStyleCnt="2" custScaleY="123969">
        <dgm:presLayoutVars>
          <dgm:chMax val="3"/>
          <dgm:chPref val="3"/>
          <dgm:bulletEnabled val="1"/>
        </dgm:presLayoutVars>
      </dgm:prSet>
      <dgm:spPr/>
      <dgm:t>
        <a:bodyPr/>
        <a:lstStyle/>
        <a:p>
          <a:endParaRPr lang="uk-UA"/>
        </a:p>
      </dgm:t>
    </dgm:pt>
    <dgm:pt modelId="{4D6A221E-0F73-431D-B321-5DB7C7D23996}" type="pres">
      <dgm:prSet presAssocID="{0CDB1D06-04D3-4DF0-B20A-E4BA811D1836}" presName="Accent" presStyleLbl="parChTrans1D1" presStyleIdx="0" presStyleCnt="2"/>
      <dgm:spPr/>
    </dgm:pt>
    <dgm:pt modelId="{EAECF361-A5B0-4825-9FBA-89F75F74BE72}" type="pres">
      <dgm:prSet presAssocID="{5691E222-AD5B-43D6-931A-19D24E8B5A0D}" presName="sibTrans" presStyleCnt="0"/>
      <dgm:spPr/>
    </dgm:pt>
    <dgm:pt modelId="{2A789247-5952-4B94-AF72-04D51DE996EF}" type="pres">
      <dgm:prSet presAssocID="{97A15138-C715-4EAD-BEAF-6D6B40743987}" presName="composite" presStyleCnt="0"/>
      <dgm:spPr/>
    </dgm:pt>
    <dgm:pt modelId="{BF53EB1E-352A-4A84-8FC9-9CC4DE9C10D7}" type="pres">
      <dgm:prSet presAssocID="{97A15138-C715-4EAD-BEAF-6D6B40743987}" presName="FirstChild" presStyleLbl="revTx" presStyleIdx="1" presStyleCnt="2">
        <dgm:presLayoutVars>
          <dgm:chMax val="0"/>
          <dgm:chPref val="0"/>
          <dgm:bulletEnabled val="1"/>
        </dgm:presLayoutVars>
      </dgm:prSet>
      <dgm:spPr/>
      <dgm:t>
        <a:bodyPr/>
        <a:lstStyle/>
        <a:p>
          <a:endParaRPr lang="uk-UA"/>
        </a:p>
      </dgm:t>
    </dgm:pt>
    <dgm:pt modelId="{A6857C63-97DE-478C-BCD7-630307ACEEEC}" type="pres">
      <dgm:prSet presAssocID="{97A15138-C715-4EAD-BEAF-6D6B40743987}" presName="Parent" presStyleLbl="alignNode1" presStyleIdx="1" presStyleCnt="2" custScaleY="110335">
        <dgm:presLayoutVars>
          <dgm:chMax val="3"/>
          <dgm:chPref val="3"/>
          <dgm:bulletEnabled val="1"/>
        </dgm:presLayoutVars>
      </dgm:prSet>
      <dgm:spPr/>
      <dgm:t>
        <a:bodyPr/>
        <a:lstStyle/>
        <a:p>
          <a:endParaRPr lang="uk-UA"/>
        </a:p>
      </dgm:t>
    </dgm:pt>
    <dgm:pt modelId="{DBCCC29C-FF53-4C56-830A-43D2A4F4E59D}" type="pres">
      <dgm:prSet presAssocID="{97A15138-C715-4EAD-BEAF-6D6B40743987}" presName="Accent" presStyleLbl="parChTrans1D1" presStyleIdx="1" presStyleCnt="2"/>
      <dgm:spPr/>
    </dgm:pt>
  </dgm:ptLst>
  <dgm:cxnLst>
    <dgm:cxn modelId="{C932383B-7DFB-44BE-8B49-818563A6E570}" srcId="{841883FA-CEB0-4496-B9B7-721AB93217AB}" destId="{1D0A0D5A-1977-43C1-9F36-C843AC603800}" srcOrd="2" destOrd="0" parTransId="{24A0CD51-0174-481A-85AE-C083FFBDCEC7}" sibTransId="{8A85BAF4-8947-4654-817A-C9319E7C64E6}"/>
    <dgm:cxn modelId="{28C8CB13-571A-4BA0-BCBB-7C49D24C95A8}" srcId="{97A15138-C715-4EAD-BEAF-6D6B40743987}" destId="{4EA23405-E362-49C4-9091-E715AF76A79C}" srcOrd="0" destOrd="0" parTransId="{F672CC44-4DC6-4F80-92FE-31F9FE3C4D60}" sibTransId="{E06C651D-ACC1-4B9A-A68A-CD4764366789}"/>
    <dgm:cxn modelId="{2362D81C-2208-4E48-BD2A-9D63A20484C1}" srcId="{0CDB1D06-04D3-4DF0-B20A-E4BA811D1836}" destId="{841883FA-CEB0-4496-B9B7-721AB93217AB}" srcOrd="0" destOrd="0" parTransId="{274F9F81-909A-463D-9E05-6BC704BE9EFC}" sibTransId="{FA3E650A-AD07-4104-BF32-C3A5D6760B28}"/>
    <dgm:cxn modelId="{CC53543A-4196-41C7-A2FB-3C71ACC58E12}" srcId="{4EA23405-E362-49C4-9091-E715AF76A79C}" destId="{F9E30676-A8F7-4A49-8092-C44C032C7BA0}" srcOrd="1" destOrd="0" parTransId="{B1ED00AC-475D-43FD-9874-95330A86CAF8}" sibTransId="{1E41DF9C-B0A1-4391-99BF-304D3FC9188A}"/>
    <dgm:cxn modelId="{3A4D2191-41B2-4B6B-9793-30A0DD74C70C}" type="presOf" srcId="{B18E9A5F-A436-4751-8C14-653C6DBA9F56}" destId="{BF53EB1E-352A-4A84-8FC9-9CC4DE9C10D7}" srcOrd="0" destOrd="3" presId="urn:microsoft.com/office/officeart/2011/layout/TabList"/>
    <dgm:cxn modelId="{590B48DC-537B-49F3-B1AB-E7282344227C}" srcId="{841883FA-CEB0-4496-B9B7-721AB93217AB}" destId="{4558A881-6E8C-4FB1-B8F6-520415946457}" srcOrd="1" destOrd="0" parTransId="{5CEDB914-7DE3-4028-877A-37E091AA0A0C}" sibTransId="{87EEBAE7-2EEE-4F80-A95B-46C167F72EE8}"/>
    <dgm:cxn modelId="{FCCAD45F-3F11-492A-9867-9CE30E52E64B}" type="presOf" srcId="{97A15138-C715-4EAD-BEAF-6D6B40743987}" destId="{A6857C63-97DE-478C-BCD7-630307ACEEEC}" srcOrd="0" destOrd="0" presId="urn:microsoft.com/office/officeart/2011/layout/TabList"/>
    <dgm:cxn modelId="{841BC469-400E-4E05-8456-EBE1BDDFD9EC}" srcId="{79DB3363-2065-4241-87FD-CB20746CFE1E}" destId="{0CDB1D06-04D3-4DF0-B20A-E4BA811D1836}" srcOrd="0" destOrd="0" parTransId="{2C39FD35-9BFA-4539-8199-2D28422E5450}" sibTransId="{5691E222-AD5B-43D6-931A-19D24E8B5A0D}"/>
    <dgm:cxn modelId="{B04F9823-4323-4202-BA6D-D2CDA5ADBA75}" type="presOf" srcId="{ACDAF364-A34C-4567-BEC7-848DE5D24802}" destId="{DCE4111A-AF49-462C-B9C6-2B84A8005B04}" srcOrd="0" destOrd="1" presId="urn:microsoft.com/office/officeart/2011/layout/TabList"/>
    <dgm:cxn modelId="{E04E9B55-D5C7-4F69-8866-17B952AA9810}" srcId="{841883FA-CEB0-4496-B9B7-721AB93217AB}" destId="{ACDAF364-A34C-4567-BEC7-848DE5D24802}" srcOrd="0" destOrd="0" parTransId="{2F307489-BD6B-4E26-9E4A-80DDD51884AD}" sibTransId="{9F08EF04-A08F-40B5-8F25-1D39A8D57FB1}"/>
    <dgm:cxn modelId="{29348815-F837-4A38-8226-34B9E2C56649}" type="presOf" srcId="{79DB3363-2065-4241-87FD-CB20746CFE1E}" destId="{EF4A4902-4C41-47E8-BA72-D226F598E1FE}" srcOrd="0" destOrd="0" presId="urn:microsoft.com/office/officeart/2011/layout/TabList"/>
    <dgm:cxn modelId="{2C694F6A-6804-48BC-BA4F-517952F97AA9}" type="presOf" srcId="{841883FA-CEB0-4496-B9B7-721AB93217AB}" destId="{DCE4111A-AF49-462C-B9C6-2B84A8005B04}" srcOrd="0" destOrd="0" presId="urn:microsoft.com/office/officeart/2011/layout/TabList"/>
    <dgm:cxn modelId="{815F597A-CA4A-457D-AD29-DAB695EC8B01}" type="presOf" srcId="{F9E30676-A8F7-4A49-8092-C44C032C7BA0}" destId="{BF53EB1E-352A-4A84-8FC9-9CC4DE9C10D7}" srcOrd="0" destOrd="2" presId="urn:microsoft.com/office/officeart/2011/layout/TabList"/>
    <dgm:cxn modelId="{B4D22083-07B7-414C-B970-F4C419689D6A}" srcId="{4EA23405-E362-49C4-9091-E715AF76A79C}" destId="{B18E9A5F-A436-4751-8C14-653C6DBA9F56}" srcOrd="2" destOrd="0" parTransId="{36FDC192-8951-4990-853F-802A54F20C72}" sibTransId="{1C4A1263-3534-49ED-A0BF-A4F054990CC0}"/>
    <dgm:cxn modelId="{0EF27E43-C7CC-4BDB-A159-369FC0D6F9C8}" type="presOf" srcId="{4558A881-6E8C-4FB1-B8F6-520415946457}" destId="{DCE4111A-AF49-462C-B9C6-2B84A8005B04}" srcOrd="0" destOrd="2" presId="urn:microsoft.com/office/officeart/2011/layout/TabList"/>
    <dgm:cxn modelId="{48F6CCF6-5788-495C-B24F-55891A954BE6}" type="presOf" srcId="{CFF32179-7EF3-4BB7-A568-FF7BFF2E53A3}" destId="{BF53EB1E-352A-4A84-8FC9-9CC4DE9C10D7}" srcOrd="0" destOrd="1" presId="urn:microsoft.com/office/officeart/2011/layout/TabList"/>
    <dgm:cxn modelId="{745DF88B-0B24-46B7-8541-941150BE4D00}" srcId="{4EA23405-E362-49C4-9091-E715AF76A79C}" destId="{CFF32179-7EF3-4BB7-A568-FF7BFF2E53A3}" srcOrd="0" destOrd="0" parTransId="{8328520E-FBD2-4E30-B59D-2C73CEF7256A}" sibTransId="{D7C32D90-774F-4FEA-B691-39BF287272EA}"/>
    <dgm:cxn modelId="{8376A277-6FDA-4DF5-BE0A-D2456F0387F3}" type="presOf" srcId="{0CDB1D06-04D3-4DF0-B20A-E4BA811D1836}" destId="{FB465BED-216F-4F09-A033-E5B5ED67531F}" srcOrd="0" destOrd="0" presId="urn:microsoft.com/office/officeart/2011/layout/TabList"/>
    <dgm:cxn modelId="{AA0CC8C9-787A-4C73-814F-6AB861609B72}" type="presOf" srcId="{1D0A0D5A-1977-43C1-9F36-C843AC603800}" destId="{DCE4111A-AF49-462C-B9C6-2B84A8005B04}" srcOrd="0" destOrd="3" presId="urn:microsoft.com/office/officeart/2011/layout/TabList"/>
    <dgm:cxn modelId="{2F4BBC3C-3D4A-4B9F-917A-E046D5168107}" type="presOf" srcId="{4EA23405-E362-49C4-9091-E715AF76A79C}" destId="{BF53EB1E-352A-4A84-8FC9-9CC4DE9C10D7}" srcOrd="0" destOrd="0" presId="urn:microsoft.com/office/officeart/2011/layout/TabList"/>
    <dgm:cxn modelId="{D2C9C139-CE50-4F14-8359-FEDDE98976D1}" srcId="{79DB3363-2065-4241-87FD-CB20746CFE1E}" destId="{97A15138-C715-4EAD-BEAF-6D6B40743987}" srcOrd="1" destOrd="0" parTransId="{FFEFC904-88A7-4B26-AE54-C3040B914756}" sibTransId="{3A57131F-D7D6-4299-9A4A-ED1DA8E5EA4A}"/>
    <dgm:cxn modelId="{6EC23C5B-6EB2-403E-AA34-2BA774D2D66A}" type="presParOf" srcId="{EF4A4902-4C41-47E8-BA72-D226F598E1FE}" destId="{842ED5A0-5996-4339-858E-EA74C754A804}" srcOrd="0" destOrd="0" presId="urn:microsoft.com/office/officeart/2011/layout/TabList"/>
    <dgm:cxn modelId="{076A9452-373F-467C-90F3-B110805B4AAA}" type="presParOf" srcId="{842ED5A0-5996-4339-858E-EA74C754A804}" destId="{DCE4111A-AF49-462C-B9C6-2B84A8005B04}" srcOrd="0" destOrd="0" presId="urn:microsoft.com/office/officeart/2011/layout/TabList"/>
    <dgm:cxn modelId="{CA5AFC68-2A33-49FA-9A47-CEBF6A9860AB}" type="presParOf" srcId="{842ED5A0-5996-4339-858E-EA74C754A804}" destId="{FB465BED-216F-4F09-A033-E5B5ED67531F}" srcOrd="1" destOrd="0" presId="urn:microsoft.com/office/officeart/2011/layout/TabList"/>
    <dgm:cxn modelId="{547B867A-81D5-40A4-A88A-E3EEC8CA427B}" type="presParOf" srcId="{842ED5A0-5996-4339-858E-EA74C754A804}" destId="{4D6A221E-0F73-431D-B321-5DB7C7D23996}" srcOrd="2" destOrd="0" presId="urn:microsoft.com/office/officeart/2011/layout/TabList"/>
    <dgm:cxn modelId="{E862B640-9A7D-40C1-AF89-0A211E73A62E}" type="presParOf" srcId="{EF4A4902-4C41-47E8-BA72-D226F598E1FE}" destId="{EAECF361-A5B0-4825-9FBA-89F75F74BE72}" srcOrd="1" destOrd="0" presId="urn:microsoft.com/office/officeart/2011/layout/TabList"/>
    <dgm:cxn modelId="{961A9361-9C15-47AF-A476-F42A71F8B9CE}" type="presParOf" srcId="{EF4A4902-4C41-47E8-BA72-D226F598E1FE}" destId="{2A789247-5952-4B94-AF72-04D51DE996EF}" srcOrd="2" destOrd="0" presId="urn:microsoft.com/office/officeart/2011/layout/TabList"/>
    <dgm:cxn modelId="{103DA67C-D9F1-41BE-A889-6088D7BECA3E}" type="presParOf" srcId="{2A789247-5952-4B94-AF72-04D51DE996EF}" destId="{BF53EB1E-352A-4A84-8FC9-9CC4DE9C10D7}" srcOrd="0" destOrd="0" presId="urn:microsoft.com/office/officeart/2011/layout/TabList"/>
    <dgm:cxn modelId="{1AD31971-671E-4AF0-9610-59746C5E76F5}" type="presParOf" srcId="{2A789247-5952-4B94-AF72-04D51DE996EF}" destId="{A6857C63-97DE-478C-BCD7-630307ACEEEC}" srcOrd="1" destOrd="0" presId="urn:microsoft.com/office/officeart/2011/layout/TabList"/>
    <dgm:cxn modelId="{1A626560-B6D1-4CAF-A907-7A5164E5023B}" type="presParOf" srcId="{2A789247-5952-4B94-AF72-04D51DE996EF}" destId="{DBCCC29C-FF53-4C56-830A-43D2A4F4E59D}"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D6E291-814E-4F20-B8C8-B97C61E12E6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uk-UA"/>
        </a:p>
      </dgm:t>
    </dgm:pt>
    <dgm:pt modelId="{C593ECAD-0507-449D-8660-764A7D66A6C8}">
      <dgm:prSet phldrT="[Text]"/>
      <dgm:spPr/>
      <dgm:t>
        <a:bodyPr/>
        <a:lstStyle/>
        <a:p>
          <a:r>
            <a:rPr lang="en-US" smtClean="0"/>
            <a:t>Transaction profiles</a:t>
          </a:r>
          <a:endParaRPr lang="uk-UA"/>
        </a:p>
      </dgm:t>
    </dgm:pt>
    <dgm:pt modelId="{47EE2C3A-BF52-4F0E-AD4A-77CF5E1B09C9}" type="parTrans" cxnId="{4FF884FB-ECE8-440F-B2F3-8997C573CA96}">
      <dgm:prSet/>
      <dgm:spPr/>
      <dgm:t>
        <a:bodyPr/>
        <a:lstStyle/>
        <a:p>
          <a:endParaRPr lang="uk-UA"/>
        </a:p>
      </dgm:t>
    </dgm:pt>
    <dgm:pt modelId="{F2944B2C-1D31-4B90-9D92-456734DD4EF3}" type="sibTrans" cxnId="{4FF884FB-ECE8-440F-B2F3-8997C573CA96}">
      <dgm:prSet/>
      <dgm:spPr/>
      <dgm:t>
        <a:bodyPr/>
        <a:lstStyle/>
        <a:p>
          <a:endParaRPr lang="uk-UA"/>
        </a:p>
      </dgm:t>
    </dgm:pt>
    <dgm:pt modelId="{A8B6E4A9-44A4-49A3-A456-6CA5EA9696FD}">
      <dgm:prSet phldrT="[Text]"/>
      <dgm:spPr/>
      <dgm:t>
        <a:bodyPr/>
        <a:lstStyle/>
        <a:p>
          <a:r>
            <a:rPr lang="en-US" dirty="0" smtClean="0"/>
            <a:t>Updated in real-time behavior ML profiles for each consumer’s activities</a:t>
          </a:r>
          <a:endParaRPr lang="uk-UA" dirty="0"/>
        </a:p>
      </dgm:t>
    </dgm:pt>
    <dgm:pt modelId="{188C3DFD-AFF3-44BB-8694-0D8DC54AAF5E}" type="parTrans" cxnId="{452885B8-773C-4218-9D9A-B919BEB292B7}">
      <dgm:prSet/>
      <dgm:spPr/>
      <dgm:t>
        <a:bodyPr/>
        <a:lstStyle/>
        <a:p>
          <a:endParaRPr lang="uk-UA"/>
        </a:p>
      </dgm:t>
    </dgm:pt>
    <dgm:pt modelId="{38DE793A-DC1F-4981-98DB-D06C6B0AFAE1}" type="sibTrans" cxnId="{452885B8-773C-4218-9D9A-B919BEB292B7}">
      <dgm:prSet/>
      <dgm:spPr/>
      <dgm:t>
        <a:bodyPr/>
        <a:lstStyle/>
        <a:p>
          <a:endParaRPr lang="uk-UA"/>
        </a:p>
      </dgm:t>
    </dgm:pt>
    <dgm:pt modelId="{1C71117B-9A4D-4454-87E3-24C576771BC7}">
      <dgm:prSet phldrT="[Text]"/>
      <dgm:spPr/>
      <dgm:t>
        <a:bodyPr/>
        <a:lstStyle/>
        <a:p>
          <a:r>
            <a:rPr lang="en-US" dirty="0" smtClean="0"/>
            <a:t>Collaborative profiles &amp; Behavior sorted list</a:t>
          </a:r>
          <a:endParaRPr lang="uk-UA" dirty="0"/>
        </a:p>
      </dgm:t>
    </dgm:pt>
    <dgm:pt modelId="{24AA9A4B-1B3D-4D0B-9FF1-852DC6F4EDCD}" type="parTrans" cxnId="{A5ECA325-C56C-43CE-80FA-66015BA51EE4}">
      <dgm:prSet/>
      <dgm:spPr/>
      <dgm:t>
        <a:bodyPr/>
        <a:lstStyle/>
        <a:p>
          <a:endParaRPr lang="uk-UA"/>
        </a:p>
      </dgm:t>
    </dgm:pt>
    <dgm:pt modelId="{A978EB7C-323C-4AB5-A598-D3AE3A08EE3F}" type="sibTrans" cxnId="{A5ECA325-C56C-43CE-80FA-66015BA51EE4}">
      <dgm:prSet/>
      <dgm:spPr/>
      <dgm:t>
        <a:bodyPr/>
        <a:lstStyle/>
        <a:p>
          <a:endParaRPr lang="uk-UA"/>
        </a:p>
      </dgm:t>
    </dgm:pt>
    <dgm:pt modelId="{F5F59E50-E3C3-4019-ACEB-F6250B37358C}">
      <dgm:prSet phldrT="[Text]"/>
      <dgm:spPr/>
      <dgm:t>
        <a:bodyPr/>
        <a:lstStyle/>
        <a:p>
          <a:r>
            <a:rPr lang="en-US" dirty="0" smtClean="0"/>
            <a:t>DL behavioral analytics that identify and rank recurrent activities that are unique to each individual</a:t>
          </a:r>
          <a:endParaRPr lang="uk-UA" dirty="0"/>
        </a:p>
      </dgm:t>
    </dgm:pt>
    <dgm:pt modelId="{44EF863D-BC74-487B-9F89-88A6B0C5882E}" type="parTrans" cxnId="{348462F3-0C7D-466E-AC02-3D22C6C5800F}">
      <dgm:prSet/>
      <dgm:spPr/>
      <dgm:t>
        <a:bodyPr/>
        <a:lstStyle/>
        <a:p>
          <a:endParaRPr lang="uk-UA"/>
        </a:p>
      </dgm:t>
    </dgm:pt>
    <dgm:pt modelId="{245E4BB2-95B4-4D44-BA9D-E206F747F799}" type="sibTrans" cxnId="{348462F3-0C7D-466E-AC02-3D22C6C5800F}">
      <dgm:prSet/>
      <dgm:spPr/>
      <dgm:t>
        <a:bodyPr/>
        <a:lstStyle/>
        <a:p>
          <a:endParaRPr lang="uk-UA"/>
        </a:p>
      </dgm:t>
    </dgm:pt>
    <dgm:pt modelId="{953CF63D-2448-4D45-9401-9CD388F89293}">
      <dgm:prSet phldrT="[Text]"/>
      <dgm:spPr/>
      <dgm:t>
        <a:bodyPr/>
        <a:lstStyle/>
        <a:p>
          <a:r>
            <a:rPr lang="en-US" dirty="0" smtClean="0"/>
            <a:t>Merchant profiles</a:t>
          </a:r>
          <a:endParaRPr lang="uk-UA" dirty="0"/>
        </a:p>
      </dgm:t>
    </dgm:pt>
    <dgm:pt modelId="{D6E025B9-6B46-47A6-8930-6654396FBBE3}" type="parTrans" cxnId="{EB8D281E-AF64-4326-99A3-33F9C2C10E9C}">
      <dgm:prSet/>
      <dgm:spPr/>
      <dgm:t>
        <a:bodyPr/>
        <a:lstStyle/>
        <a:p>
          <a:endParaRPr lang="uk-UA"/>
        </a:p>
      </dgm:t>
    </dgm:pt>
    <dgm:pt modelId="{4C9C710D-D953-4464-A4A7-9AD494A1D25F}" type="sibTrans" cxnId="{EB8D281E-AF64-4326-99A3-33F9C2C10E9C}">
      <dgm:prSet/>
      <dgm:spPr/>
      <dgm:t>
        <a:bodyPr/>
        <a:lstStyle/>
        <a:p>
          <a:endParaRPr lang="uk-UA"/>
        </a:p>
      </dgm:t>
    </dgm:pt>
    <dgm:pt modelId="{ED9C89C3-D1C0-4F22-B7FB-C12FB29E1681}">
      <dgm:prSet phldrT="[Text]"/>
      <dgm:spPr/>
      <dgm:t>
        <a:bodyPr/>
        <a:lstStyle/>
        <a:p>
          <a:r>
            <a:rPr lang="en-US" dirty="0" smtClean="0"/>
            <a:t>Aggregated transaction at merchant level. Detects behavior outliers in real-time</a:t>
          </a:r>
          <a:endParaRPr lang="uk-UA" dirty="0"/>
        </a:p>
      </dgm:t>
    </dgm:pt>
    <dgm:pt modelId="{08F4FBFA-84BF-4937-99A3-AF7EE7F8EA00}" type="parTrans" cxnId="{CBA68CCC-6EEA-4F03-AB2D-89396A5BE295}">
      <dgm:prSet/>
      <dgm:spPr/>
      <dgm:t>
        <a:bodyPr/>
        <a:lstStyle/>
        <a:p>
          <a:endParaRPr lang="uk-UA"/>
        </a:p>
      </dgm:t>
    </dgm:pt>
    <dgm:pt modelId="{E05DF34A-DB1D-4FBD-8F4A-5D027CBFF8D7}" type="sibTrans" cxnId="{CBA68CCC-6EEA-4F03-AB2D-89396A5BE295}">
      <dgm:prSet/>
      <dgm:spPr/>
      <dgm:t>
        <a:bodyPr/>
        <a:lstStyle/>
        <a:p>
          <a:endParaRPr lang="uk-UA"/>
        </a:p>
      </dgm:t>
    </dgm:pt>
    <dgm:pt modelId="{CD440A7C-E741-4057-A5B2-A625A11B7C18}">
      <dgm:prSet phldrT="[Text]"/>
      <dgm:spPr/>
      <dgm:t>
        <a:bodyPr/>
        <a:lstStyle/>
        <a:p>
          <a:r>
            <a:rPr lang="en-US" dirty="0" smtClean="0"/>
            <a:t>Global intelligent profiles</a:t>
          </a:r>
          <a:endParaRPr lang="uk-UA" dirty="0"/>
        </a:p>
      </dgm:t>
    </dgm:pt>
    <dgm:pt modelId="{E1DCBDF6-322E-45BF-92C0-89613FC6E670}" type="parTrans" cxnId="{613CB7EE-AEBB-4D57-B1DD-68EF8124C06F}">
      <dgm:prSet/>
      <dgm:spPr/>
      <dgm:t>
        <a:bodyPr/>
        <a:lstStyle/>
        <a:p>
          <a:endParaRPr lang="uk-UA"/>
        </a:p>
      </dgm:t>
    </dgm:pt>
    <dgm:pt modelId="{45158F62-76A1-4B7C-BF75-AE3511644DB9}" type="sibTrans" cxnId="{613CB7EE-AEBB-4D57-B1DD-68EF8124C06F}">
      <dgm:prSet/>
      <dgm:spPr/>
      <dgm:t>
        <a:bodyPr/>
        <a:lstStyle/>
        <a:p>
          <a:endParaRPr lang="uk-UA"/>
        </a:p>
      </dgm:t>
    </dgm:pt>
    <dgm:pt modelId="{EFB618D3-12AE-42E5-A4F2-E7BD2CFEC84D}">
      <dgm:prSet phldrT="[Text]"/>
      <dgm:spPr/>
      <dgm:t>
        <a:bodyPr/>
        <a:lstStyle/>
        <a:p>
          <a:r>
            <a:rPr lang="en-US" dirty="0" smtClean="0"/>
            <a:t>Real-time adaptive risk ranking</a:t>
          </a:r>
          <a:endParaRPr lang="uk-UA" dirty="0"/>
        </a:p>
      </dgm:t>
    </dgm:pt>
    <dgm:pt modelId="{3F221105-9F0F-4CF2-9E32-04F5831B6510}" type="parTrans" cxnId="{36D8CA00-1EA3-43CF-88C9-45FA85F845A3}">
      <dgm:prSet/>
      <dgm:spPr/>
      <dgm:t>
        <a:bodyPr/>
        <a:lstStyle/>
        <a:p>
          <a:endParaRPr lang="uk-UA"/>
        </a:p>
      </dgm:t>
    </dgm:pt>
    <dgm:pt modelId="{1FA7B2F8-A230-4402-8453-6AE60B887EAE}" type="sibTrans" cxnId="{36D8CA00-1EA3-43CF-88C9-45FA85F845A3}">
      <dgm:prSet/>
      <dgm:spPr/>
      <dgm:t>
        <a:bodyPr/>
        <a:lstStyle/>
        <a:p>
          <a:endParaRPr lang="uk-UA"/>
        </a:p>
      </dgm:t>
    </dgm:pt>
    <dgm:pt modelId="{7DFA142A-ACFA-4EEC-BD51-3D2FA3BB90F6}" type="pres">
      <dgm:prSet presAssocID="{8DD6E291-814E-4F20-B8C8-B97C61E12E67}" presName="linear" presStyleCnt="0">
        <dgm:presLayoutVars>
          <dgm:dir/>
          <dgm:animLvl val="lvl"/>
          <dgm:resizeHandles val="exact"/>
        </dgm:presLayoutVars>
      </dgm:prSet>
      <dgm:spPr/>
      <dgm:t>
        <a:bodyPr/>
        <a:lstStyle/>
        <a:p>
          <a:endParaRPr lang="uk-UA"/>
        </a:p>
      </dgm:t>
    </dgm:pt>
    <dgm:pt modelId="{840AD9B2-E072-4A86-8ADD-5BE46B2BDF4D}" type="pres">
      <dgm:prSet presAssocID="{C593ECAD-0507-449D-8660-764A7D66A6C8}" presName="parentLin" presStyleCnt="0"/>
      <dgm:spPr/>
    </dgm:pt>
    <dgm:pt modelId="{161C6FC4-E0A6-4772-B086-74421909EBEE}" type="pres">
      <dgm:prSet presAssocID="{C593ECAD-0507-449D-8660-764A7D66A6C8}" presName="parentLeftMargin" presStyleLbl="node1" presStyleIdx="0" presStyleCnt="4"/>
      <dgm:spPr/>
      <dgm:t>
        <a:bodyPr/>
        <a:lstStyle/>
        <a:p>
          <a:endParaRPr lang="uk-UA"/>
        </a:p>
      </dgm:t>
    </dgm:pt>
    <dgm:pt modelId="{7D8BA5ED-10C3-416D-9FE7-11C32049453E}" type="pres">
      <dgm:prSet presAssocID="{C593ECAD-0507-449D-8660-764A7D66A6C8}" presName="parentText" presStyleLbl="node1" presStyleIdx="0" presStyleCnt="4">
        <dgm:presLayoutVars>
          <dgm:chMax val="0"/>
          <dgm:bulletEnabled val="1"/>
        </dgm:presLayoutVars>
      </dgm:prSet>
      <dgm:spPr/>
      <dgm:t>
        <a:bodyPr/>
        <a:lstStyle/>
        <a:p>
          <a:endParaRPr lang="uk-UA"/>
        </a:p>
      </dgm:t>
    </dgm:pt>
    <dgm:pt modelId="{9AC169D2-1F9F-4518-8A6C-F3311C8C5414}" type="pres">
      <dgm:prSet presAssocID="{C593ECAD-0507-449D-8660-764A7D66A6C8}" presName="negativeSpace" presStyleCnt="0"/>
      <dgm:spPr/>
    </dgm:pt>
    <dgm:pt modelId="{86583494-48BE-4D9A-A587-36565F5B1558}" type="pres">
      <dgm:prSet presAssocID="{C593ECAD-0507-449D-8660-764A7D66A6C8}" presName="childText" presStyleLbl="conFgAcc1" presStyleIdx="0" presStyleCnt="4">
        <dgm:presLayoutVars>
          <dgm:bulletEnabled val="1"/>
        </dgm:presLayoutVars>
      </dgm:prSet>
      <dgm:spPr/>
      <dgm:t>
        <a:bodyPr/>
        <a:lstStyle/>
        <a:p>
          <a:endParaRPr lang="uk-UA"/>
        </a:p>
      </dgm:t>
    </dgm:pt>
    <dgm:pt modelId="{FBD74638-723A-4EC8-8D94-BFCB0B79EB2E}" type="pres">
      <dgm:prSet presAssocID="{F2944B2C-1D31-4B90-9D92-456734DD4EF3}" presName="spaceBetweenRectangles" presStyleCnt="0"/>
      <dgm:spPr/>
    </dgm:pt>
    <dgm:pt modelId="{FC8897C4-83C3-4010-9CB8-42B513F232CE}" type="pres">
      <dgm:prSet presAssocID="{1C71117B-9A4D-4454-87E3-24C576771BC7}" presName="parentLin" presStyleCnt="0"/>
      <dgm:spPr/>
    </dgm:pt>
    <dgm:pt modelId="{E2CFBD3E-9546-48C8-9036-26FD2A297708}" type="pres">
      <dgm:prSet presAssocID="{1C71117B-9A4D-4454-87E3-24C576771BC7}" presName="parentLeftMargin" presStyleLbl="node1" presStyleIdx="0" presStyleCnt="4"/>
      <dgm:spPr/>
      <dgm:t>
        <a:bodyPr/>
        <a:lstStyle/>
        <a:p>
          <a:endParaRPr lang="uk-UA"/>
        </a:p>
      </dgm:t>
    </dgm:pt>
    <dgm:pt modelId="{49455166-3D41-493C-9EFE-D1D478DFF598}" type="pres">
      <dgm:prSet presAssocID="{1C71117B-9A4D-4454-87E3-24C576771BC7}" presName="parentText" presStyleLbl="node1" presStyleIdx="1" presStyleCnt="4">
        <dgm:presLayoutVars>
          <dgm:chMax val="0"/>
          <dgm:bulletEnabled val="1"/>
        </dgm:presLayoutVars>
      </dgm:prSet>
      <dgm:spPr/>
      <dgm:t>
        <a:bodyPr/>
        <a:lstStyle/>
        <a:p>
          <a:endParaRPr lang="uk-UA"/>
        </a:p>
      </dgm:t>
    </dgm:pt>
    <dgm:pt modelId="{94721036-E34A-4F68-B54B-C4950D6191B1}" type="pres">
      <dgm:prSet presAssocID="{1C71117B-9A4D-4454-87E3-24C576771BC7}" presName="negativeSpace" presStyleCnt="0"/>
      <dgm:spPr/>
    </dgm:pt>
    <dgm:pt modelId="{BA009FD5-C1E2-436B-B669-03D5E5409C00}" type="pres">
      <dgm:prSet presAssocID="{1C71117B-9A4D-4454-87E3-24C576771BC7}" presName="childText" presStyleLbl="conFgAcc1" presStyleIdx="1" presStyleCnt="4">
        <dgm:presLayoutVars>
          <dgm:bulletEnabled val="1"/>
        </dgm:presLayoutVars>
      </dgm:prSet>
      <dgm:spPr/>
      <dgm:t>
        <a:bodyPr/>
        <a:lstStyle/>
        <a:p>
          <a:endParaRPr lang="uk-UA"/>
        </a:p>
      </dgm:t>
    </dgm:pt>
    <dgm:pt modelId="{07738699-148D-42AA-A6AD-0318EDC487C2}" type="pres">
      <dgm:prSet presAssocID="{A978EB7C-323C-4AB5-A598-D3AE3A08EE3F}" presName="spaceBetweenRectangles" presStyleCnt="0"/>
      <dgm:spPr/>
    </dgm:pt>
    <dgm:pt modelId="{151C6C2F-4632-419D-8A2C-E939CC8C6922}" type="pres">
      <dgm:prSet presAssocID="{953CF63D-2448-4D45-9401-9CD388F89293}" presName="parentLin" presStyleCnt="0"/>
      <dgm:spPr/>
    </dgm:pt>
    <dgm:pt modelId="{CE8D72FC-3B66-4B1C-A2F5-6F0F018C06E9}" type="pres">
      <dgm:prSet presAssocID="{953CF63D-2448-4D45-9401-9CD388F89293}" presName="parentLeftMargin" presStyleLbl="node1" presStyleIdx="1" presStyleCnt="4"/>
      <dgm:spPr/>
      <dgm:t>
        <a:bodyPr/>
        <a:lstStyle/>
        <a:p>
          <a:endParaRPr lang="uk-UA"/>
        </a:p>
      </dgm:t>
    </dgm:pt>
    <dgm:pt modelId="{2A297142-89B8-415A-A504-422B1F33C7B2}" type="pres">
      <dgm:prSet presAssocID="{953CF63D-2448-4D45-9401-9CD388F89293}" presName="parentText" presStyleLbl="node1" presStyleIdx="2" presStyleCnt="4">
        <dgm:presLayoutVars>
          <dgm:chMax val="0"/>
          <dgm:bulletEnabled val="1"/>
        </dgm:presLayoutVars>
      </dgm:prSet>
      <dgm:spPr/>
      <dgm:t>
        <a:bodyPr/>
        <a:lstStyle/>
        <a:p>
          <a:endParaRPr lang="uk-UA"/>
        </a:p>
      </dgm:t>
    </dgm:pt>
    <dgm:pt modelId="{5C7F3745-F3BE-413C-AF1D-8F09EB5A0239}" type="pres">
      <dgm:prSet presAssocID="{953CF63D-2448-4D45-9401-9CD388F89293}" presName="negativeSpace" presStyleCnt="0"/>
      <dgm:spPr/>
    </dgm:pt>
    <dgm:pt modelId="{3CC870A0-EF3D-4014-9B1D-1045046FF574}" type="pres">
      <dgm:prSet presAssocID="{953CF63D-2448-4D45-9401-9CD388F89293}" presName="childText" presStyleLbl="conFgAcc1" presStyleIdx="2" presStyleCnt="4">
        <dgm:presLayoutVars>
          <dgm:bulletEnabled val="1"/>
        </dgm:presLayoutVars>
      </dgm:prSet>
      <dgm:spPr/>
      <dgm:t>
        <a:bodyPr/>
        <a:lstStyle/>
        <a:p>
          <a:endParaRPr lang="uk-UA"/>
        </a:p>
      </dgm:t>
    </dgm:pt>
    <dgm:pt modelId="{AEFA2849-DFB9-4E82-863F-C23D0F02525F}" type="pres">
      <dgm:prSet presAssocID="{4C9C710D-D953-4464-A4A7-9AD494A1D25F}" presName="spaceBetweenRectangles" presStyleCnt="0"/>
      <dgm:spPr/>
    </dgm:pt>
    <dgm:pt modelId="{BE4FFD5E-7285-4A3C-A61F-CD896F9A4535}" type="pres">
      <dgm:prSet presAssocID="{CD440A7C-E741-4057-A5B2-A625A11B7C18}" presName="parentLin" presStyleCnt="0"/>
      <dgm:spPr/>
    </dgm:pt>
    <dgm:pt modelId="{94F954D0-60DD-4454-B196-6683D7A7EDFE}" type="pres">
      <dgm:prSet presAssocID="{CD440A7C-E741-4057-A5B2-A625A11B7C18}" presName="parentLeftMargin" presStyleLbl="node1" presStyleIdx="2" presStyleCnt="4"/>
      <dgm:spPr/>
      <dgm:t>
        <a:bodyPr/>
        <a:lstStyle/>
        <a:p>
          <a:endParaRPr lang="uk-UA"/>
        </a:p>
      </dgm:t>
    </dgm:pt>
    <dgm:pt modelId="{F1FEA181-F282-4E23-A0A6-49CDFD5C140C}" type="pres">
      <dgm:prSet presAssocID="{CD440A7C-E741-4057-A5B2-A625A11B7C18}" presName="parentText" presStyleLbl="node1" presStyleIdx="3" presStyleCnt="4">
        <dgm:presLayoutVars>
          <dgm:chMax val="0"/>
          <dgm:bulletEnabled val="1"/>
        </dgm:presLayoutVars>
      </dgm:prSet>
      <dgm:spPr/>
      <dgm:t>
        <a:bodyPr/>
        <a:lstStyle/>
        <a:p>
          <a:endParaRPr lang="uk-UA"/>
        </a:p>
      </dgm:t>
    </dgm:pt>
    <dgm:pt modelId="{EB2C918A-F4B5-4451-B17D-3383B84F88BF}" type="pres">
      <dgm:prSet presAssocID="{CD440A7C-E741-4057-A5B2-A625A11B7C18}" presName="negativeSpace" presStyleCnt="0"/>
      <dgm:spPr/>
    </dgm:pt>
    <dgm:pt modelId="{B04ABDD6-E965-4A2F-B561-FF6ECA4B3369}" type="pres">
      <dgm:prSet presAssocID="{CD440A7C-E741-4057-A5B2-A625A11B7C18}" presName="childText" presStyleLbl="conFgAcc1" presStyleIdx="3" presStyleCnt="4">
        <dgm:presLayoutVars>
          <dgm:bulletEnabled val="1"/>
        </dgm:presLayoutVars>
      </dgm:prSet>
      <dgm:spPr/>
      <dgm:t>
        <a:bodyPr/>
        <a:lstStyle/>
        <a:p>
          <a:endParaRPr lang="uk-UA"/>
        </a:p>
      </dgm:t>
    </dgm:pt>
  </dgm:ptLst>
  <dgm:cxnLst>
    <dgm:cxn modelId="{5719B5E7-FB66-4A06-B203-3BFB169DF5EC}" type="presOf" srcId="{CD440A7C-E741-4057-A5B2-A625A11B7C18}" destId="{F1FEA181-F282-4E23-A0A6-49CDFD5C140C}" srcOrd="1" destOrd="0" presId="urn:microsoft.com/office/officeart/2005/8/layout/list1"/>
    <dgm:cxn modelId="{A5ECA325-C56C-43CE-80FA-66015BA51EE4}" srcId="{8DD6E291-814E-4F20-B8C8-B97C61E12E67}" destId="{1C71117B-9A4D-4454-87E3-24C576771BC7}" srcOrd="1" destOrd="0" parTransId="{24AA9A4B-1B3D-4D0B-9FF1-852DC6F4EDCD}" sibTransId="{A978EB7C-323C-4AB5-A598-D3AE3A08EE3F}"/>
    <dgm:cxn modelId="{F0282DDB-986B-4B26-B33F-6DB347330467}" type="presOf" srcId="{1C71117B-9A4D-4454-87E3-24C576771BC7}" destId="{E2CFBD3E-9546-48C8-9036-26FD2A297708}" srcOrd="0" destOrd="0" presId="urn:microsoft.com/office/officeart/2005/8/layout/list1"/>
    <dgm:cxn modelId="{CCEB1CFC-6190-4E35-B23B-79BBB69FC726}" type="presOf" srcId="{EFB618D3-12AE-42E5-A4F2-E7BD2CFEC84D}" destId="{B04ABDD6-E965-4A2F-B561-FF6ECA4B3369}" srcOrd="0" destOrd="0" presId="urn:microsoft.com/office/officeart/2005/8/layout/list1"/>
    <dgm:cxn modelId="{71A0311E-C3E5-42F0-8E0E-ECE89511CDBF}" type="presOf" srcId="{C593ECAD-0507-449D-8660-764A7D66A6C8}" destId="{7D8BA5ED-10C3-416D-9FE7-11C32049453E}" srcOrd="1" destOrd="0" presId="urn:microsoft.com/office/officeart/2005/8/layout/list1"/>
    <dgm:cxn modelId="{A3406436-5BB3-429B-AA73-6AF9A9E06EDE}" type="presOf" srcId="{953CF63D-2448-4D45-9401-9CD388F89293}" destId="{2A297142-89B8-415A-A504-422B1F33C7B2}" srcOrd="1" destOrd="0" presId="urn:microsoft.com/office/officeart/2005/8/layout/list1"/>
    <dgm:cxn modelId="{73605ABF-5BF6-4B32-9919-039CA205E316}" type="presOf" srcId="{953CF63D-2448-4D45-9401-9CD388F89293}" destId="{CE8D72FC-3B66-4B1C-A2F5-6F0F018C06E9}" srcOrd="0" destOrd="0" presId="urn:microsoft.com/office/officeart/2005/8/layout/list1"/>
    <dgm:cxn modelId="{452885B8-773C-4218-9D9A-B919BEB292B7}" srcId="{C593ECAD-0507-449D-8660-764A7D66A6C8}" destId="{A8B6E4A9-44A4-49A3-A456-6CA5EA9696FD}" srcOrd="0" destOrd="0" parTransId="{188C3DFD-AFF3-44BB-8694-0D8DC54AAF5E}" sibTransId="{38DE793A-DC1F-4981-98DB-D06C6B0AFAE1}"/>
    <dgm:cxn modelId="{8824796A-9947-4670-BF33-64617AAF3A55}" type="presOf" srcId="{F5F59E50-E3C3-4019-ACEB-F6250B37358C}" destId="{BA009FD5-C1E2-436B-B669-03D5E5409C00}" srcOrd="0" destOrd="0" presId="urn:microsoft.com/office/officeart/2005/8/layout/list1"/>
    <dgm:cxn modelId="{C3AE1858-8B15-4252-B8F8-05B5E9659E96}" type="presOf" srcId="{C593ECAD-0507-449D-8660-764A7D66A6C8}" destId="{161C6FC4-E0A6-4772-B086-74421909EBEE}" srcOrd="0" destOrd="0" presId="urn:microsoft.com/office/officeart/2005/8/layout/list1"/>
    <dgm:cxn modelId="{86CE156F-5245-4842-9A8B-6B5048668028}" type="presOf" srcId="{8DD6E291-814E-4F20-B8C8-B97C61E12E67}" destId="{7DFA142A-ACFA-4EEC-BD51-3D2FA3BB90F6}" srcOrd="0" destOrd="0" presId="urn:microsoft.com/office/officeart/2005/8/layout/list1"/>
    <dgm:cxn modelId="{4FF884FB-ECE8-440F-B2F3-8997C573CA96}" srcId="{8DD6E291-814E-4F20-B8C8-B97C61E12E67}" destId="{C593ECAD-0507-449D-8660-764A7D66A6C8}" srcOrd="0" destOrd="0" parTransId="{47EE2C3A-BF52-4F0E-AD4A-77CF5E1B09C9}" sibTransId="{F2944B2C-1D31-4B90-9D92-456734DD4EF3}"/>
    <dgm:cxn modelId="{CBA68CCC-6EEA-4F03-AB2D-89396A5BE295}" srcId="{953CF63D-2448-4D45-9401-9CD388F89293}" destId="{ED9C89C3-D1C0-4F22-B7FB-C12FB29E1681}" srcOrd="0" destOrd="0" parTransId="{08F4FBFA-84BF-4937-99A3-AF7EE7F8EA00}" sibTransId="{E05DF34A-DB1D-4FBD-8F4A-5D027CBFF8D7}"/>
    <dgm:cxn modelId="{EB8D281E-AF64-4326-99A3-33F9C2C10E9C}" srcId="{8DD6E291-814E-4F20-B8C8-B97C61E12E67}" destId="{953CF63D-2448-4D45-9401-9CD388F89293}" srcOrd="2" destOrd="0" parTransId="{D6E025B9-6B46-47A6-8930-6654396FBBE3}" sibTransId="{4C9C710D-D953-4464-A4A7-9AD494A1D25F}"/>
    <dgm:cxn modelId="{36D8CA00-1EA3-43CF-88C9-45FA85F845A3}" srcId="{CD440A7C-E741-4057-A5B2-A625A11B7C18}" destId="{EFB618D3-12AE-42E5-A4F2-E7BD2CFEC84D}" srcOrd="0" destOrd="0" parTransId="{3F221105-9F0F-4CF2-9E32-04F5831B6510}" sibTransId="{1FA7B2F8-A230-4402-8453-6AE60B887EAE}"/>
    <dgm:cxn modelId="{55DD49BB-27E7-4E7E-9202-26315AD22C0D}" type="presOf" srcId="{1C71117B-9A4D-4454-87E3-24C576771BC7}" destId="{49455166-3D41-493C-9EFE-D1D478DFF598}" srcOrd="1" destOrd="0" presId="urn:microsoft.com/office/officeart/2005/8/layout/list1"/>
    <dgm:cxn modelId="{5A101D85-CA31-4BF8-A683-6F19400CBA36}" type="presOf" srcId="{A8B6E4A9-44A4-49A3-A456-6CA5EA9696FD}" destId="{86583494-48BE-4D9A-A587-36565F5B1558}" srcOrd="0" destOrd="0" presId="urn:microsoft.com/office/officeart/2005/8/layout/list1"/>
    <dgm:cxn modelId="{C2750982-382D-4AAE-B049-1DC9B41EC386}" type="presOf" srcId="{CD440A7C-E741-4057-A5B2-A625A11B7C18}" destId="{94F954D0-60DD-4454-B196-6683D7A7EDFE}" srcOrd="0" destOrd="0" presId="urn:microsoft.com/office/officeart/2005/8/layout/list1"/>
    <dgm:cxn modelId="{6C780CE3-DA14-40CA-AFF4-45C1D84FD9E2}" type="presOf" srcId="{ED9C89C3-D1C0-4F22-B7FB-C12FB29E1681}" destId="{3CC870A0-EF3D-4014-9B1D-1045046FF574}" srcOrd="0" destOrd="0" presId="urn:microsoft.com/office/officeart/2005/8/layout/list1"/>
    <dgm:cxn modelId="{348462F3-0C7D-466E-AC02-3D22C6C5800F}" srcId="{1C71117B-9A4D-4454-87E3-24C576771BC7}" destId="{F5F59E50-E3C3-4019-ACEB-F6250B37358C}" srcOrd="0" destOrd="0" parTransId="{44EF863D-BC74-487B-9F89-88A6B0C5882E}" sibTransId="{245E4BB2-95B4-4D44-BA9D-E206F747F799}"/>
    <dgm:cxn modelId="{613CB7EE-AEBB-4D57-B1DD-68EF8124C06F}" srcId="{8DD6E291-814E-4F20-B8C8-B97C61E12E67}" destId="{CD440A7C-E741-4057-A5B2-A625A11B7C18}" srcOrd="3" destOrd="0" parTransId="{E1DCBDF6-322E-45BF-92C0-89613FC6E670}" sibTransId="{45158F62-76A1-4B7C-BF75-AE3511644DB9}"/>
    <dgm:cxn modelId="{818BA4ED-0E61-4D77-8761-9A005A12E435}" type="presParOf" srcId="{7DFA142A-ACFA-4EEC-BD51-3D2FA3BB90F6}" destId="{840AD9B2-E072-4A86-8ADD-5BE46B2BDF4D}" srcOrd="0" destOrd="0" presId="urn:microsoft.com/office/officeart/2005/8/layout/list1"/>
    <dgm:cxn modelId="{B3CD6C9A-D40D-4EB4-BD9A-FE101B91EE0E}" type="presParOf" srcId="{840AD9B2-E072-4A86-8ADD-5BE46B2BDF4D}" destId="{161C6FC4-E0A6-4772-B086-74421909EBEE}" srcOrd="0" destOrd="0" presId="urn:microsoft.com/office/officeart/2005/8/layout/list1"/>
    <dgm:cxn modelId="{B6E9EAD4-461A-4A34-85DA-67EE3029016E}" type="presParOf" srcId="{840AD9B2-E072-4A86-8ADD-5BE46B2BDF4D}" destId="{7D8BA5ED-10C3-416D-9FE7-11C32049453E}" srcOrd="1" destOrd="0" presId="urn:microsoft.com/office/officeart/2005/8/layout/list1"/>
    <dgm:cxn modelId="{92ADC369-29B4-494C-8D8C-19A060CAC516}" type="presParOf" srcId="{7DFA142A-ACFA-4EEC-BD51-3D2FA3BB90F6}" destId="{9AC169D2-1F9F-4518-8A6C-F3311C8C5414}" srcOrd="1" destOrd="0" presId="urn:microsoft.com/office/officeart/2005/8/layout/list1"/>
    <dgm:cxn modelId="{2AB9912B-3117-4B70-A29D-BFACD3881D8B}" type="presParOf" srcId="{7DFA142A-ACFA-4EEC-BD51-3D2FA3BB90F6}" destId="{86583494-48BE-4D9A-A587-36565F5B1558}" srcOrd="2" destOrd="0" presId="urn:microsoft.com/office/officeart/2005/8/layout/list1"/>
    <dgm:cxn modelId="{124863C4-F2C2-4815-857D-EC59FD45C3CE}" type="presParOf" srcId="{7DFA142A-ACFA-4EEC-BD51-3D2FA3BB90F6}" destId="{FBD74638-723A-4EC8-8D94-BFCB0B79EB2E}" srcOrd="3" destOrd="0" presId="urn:microsoft.com/office/officeart/2005/8/layout/list1"/>
    <dgm:cxn modelId="{F5EB708C-AF2C-4883-88C1-B2AC518787BA}" type="presParOf" srcId="{7DFA142A-ACFA-4EEC-BD51-3D2FA3BB90F6}" destId="{FC8897C4-83C3-4010-9CB8-42B513F232CE}" srcOrd="4" destOrd="0" presId="urn:microsoft.com/office/officeart/2005/8/layout/list1"/>
    <dgm:cxn modelId="{168AEE44-AD76-4146-A9B9-577BBBD011D9}" type="presParOf" srcId="{FC8897C4-83C3-4010-9CB8-42B513F232CE}" destId="{E2CFBD3E-9546-48C8-9036-26FD2A297708}" srcOrd="0" destOrd="0" presId="urn:microsoft.com/office/officeart/2005/8/layout/list1"/>
    <dgm:cxn modelId="{8E9C6466-C2B8-4E7D-B381-DBD153A3DA58}" type="presParOf" srcId="{FC8897C4-83C3-4010-9CB8-42B513F232CE}" destId="{49455166-3D41-493C-9EFE-D1D478DFF598}" srcOrd="1" destOrd="0" presId="urn:microsoft.com/office/officeart/2005/8/layout/list1"/>
    <dgm:cxn modelId="{1744D7C3-977D-4076-8188-196C8EC93D1A}" type="presParOf" srcId="{7DFA142A-ACFA-4EEC-BD51-3D2FA3BB90F6}" destId="{94721036-E34A-4F68-B54B-C4950D6191B1}" srcOrd="5" destOrd="0" presId="urn:microsoft.com/office/officeart/2005/8/layout/list1"/>
    <dgm:cxn modelId="{B6D426CF-74C7-432A-87AF-5C06AC63BBB5}" type="presParOf" srcId="{7DFA142A-ACFA-4EEC-BD51-3D2FA3BB90F6}" destId="{BA009FD5-C1E2-436B-B669-03D5E5409C00}" srcOrd="6" destOrd="0" presId="urn:microsoft.com/office/officeart/2005/8/layout/list1"/>
    <dgm:cxn modelId="{902F3AE0-4284-404A-AB97-5AA07DD42023}" type="presParOf" srcId="{7DFA142A-ACFA-4EEC-BD51-3D2FA3BB90F6}" destId="{07738699-148D-42AA-A6AD-0318EDC487C2}" srcOrd="7" destOrd="0" presId="urn:microsoft.com/office/officeart/2005/8/layout/list1"/>
    <dgm:cxn modelId="{3FEE99D8-D0D3-4335-9723-B4BE60B487B5}" type="presParOf" srcId="{7DFA142A-ACFA-4EEC-BD51-3D2FA3BB90F6}" destId="{151C6C2F-4632-419D-8A2C-E939CC8C6922}" srcOrd="8" destOrd="0" presId="urn:microsoft.com/office/officeart/2005/8/layout/list1"/>
    <dgm:cxn modelId="{CB03859C-6960-4A7B-9A37-B65ACC5C0883}" type="presParOf" srcId="{151C6C2F-4632-419D-8A2C-E939CC8C6922}" destId="{CE8D72FC-3B66-4B1C-A2F5-6F0F018C06E9}" srcOrd="0" destOrd="0" presId="urn:microsoft.com/office/officeart/2005/8/layout/list1"/>
    <dgm:cxn modelId="{B5612462-6AE6-4B29-A1E4-BBC8A168D5C3}" type="presParOf" srcId="{151C6C2F-4632-419D-8A2C-E939CC8C6922}" destId="{2A297142-89B8-415A-A504-422B1F33C7B2}" srcOrd="1" destOrd="0" presId="urn:microsoft.com/office/officeart/2005/8/layout/list1"/>
    <dgm:cxn modelId="{A95B1CC6-E24F-46EC-B9FC-85210EFACE6E}" type="presParOf" srcId="{7DFA142A-ACFA-4EEC-BD51-3D2FA3BB90F6}" destId="{5C7F3745-F3BE-413C-AF1D-8F09EB5A0239}" srcOrd="9" destOrd="0" presId="urn:microsoft.com/office/officeart/2005/8/layout/list1"/>
    <dgm:cxn modelId="{D882FF66-FB82-49BC-8677-A7B2F760A3E1}" type="presParOf" srcId="{7DFA142A-ACFA-4EEC-BD51-3D2FA3BB90F6}" destId="{3CC870A0-EF3D-4014-9B1D-1045046FF574}" srcOrd="10" destOrd="0" presId="urn:microsoft.com/office/officeart/2005/8/layout/list1"/>
    <dgm:cxn modelId="{50E4A511-9395-4427-9C90-0D93F27FF70C}" type="presParOf" srcId="{7DFA142A-ACFA-4EEC-BD51-3D2FA3BB90F6}" destId="{AEFA2849-DFB9-4E82-863F-C23D0F02525F}" srcOrd="11" destOrd="0" presId="urn:microsoft.com/office/officeart/2005/8/layout/list1"/>
    <dgm:cxn modelId="{3BF09777-9924-400A-93AA-B9F4AADF8C0E}" type="presParOf" srcId="{7DFA142A-ACFA-4EEC-BD51-3D2FA3BB90F6}" destId="{BE4FFD5E-7285-4A3C-A61F-CD896F9A4535}" srcOrd="12" destOrd="0" presId="urn:microsoft.com/office/officeart/2005/8/layout/list1"/>
    <dgm:cxn modelId="{FD5444D9-976A-467E-AB31-D5172C0E98BA}" type="presParOf" srcId="{BE4FFD5E-7285-4A3C-A61F-CD896F9A4535}" destId="{94F954D0-60DD-4454-B196-6683D7A7EDFE}" srcOrd="0" destOrd="0" presId="urn:microsoft.com/office/officeart/2005/8/layout/list1"/>
    <dgm:cxn modelId="{95C02225-C314-4855-977F-65D1A9AA457A}" type="presParOf" srcId="{BE4FFD5E-7285-4A3C-A61F-CD896F9A4535}" destId="{F1FEA181-F282-4E23-A0A6-49CDFD5C140C}" srcOrd="1" destOrd="0" presId="urn:microsoft.com/office/officeart/2005/8/layout/list1"/>
    <dgm:cxn modelId="{AE718676-CCDD-434E-95FD-249CF0BE0CAE}" type="presParOf" srcId="{7DFA142A-ACFA-4EEC-BD51-3D2FA3BB90F6}" destId="{EB2C918A-F4B5-4451-B17D-3383B84F88BF}" srcOrd="13" destOrd="0" presId="urn:microsoft.com/office/officeart/2005/8/layout/list1"/>
    <dgm:cxn modelId="{27784875-76CC-42F7-804A-DC749EFED79A}" type="presParOf" srcId="{7DFA142A-ACFA-4EEC-BD51-3D2FA3BB90F6}" destId="{B04ABDD6-E965-4A2F-B561-FF6ECA4B3369}" srcOrd="14"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CCC29C-FF53-4C56-830A-43D2A4F4E59D}">
      <dsp:nvSpPr>
        <dsp:cNvPr id="0" name=""/>
        <dsp:cNvSpPr/>
      </dsp:nvSpPr>
      <dsp:spPr>
        <a:xfrm>
          <a:off x="0" y="3581213"/>
          <a:ext cx="8208912"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6A221E-0F73-431D-B321-5DB7C7D23996}">
      <dsp:nvSpPr>
        <dsp:cNvPr id="0" name=""/>
        <dsp:cNvSpPr/>
      </dsp:nvSpPr>
      <dsp:spPr>
        <a:xfrm>
          <a:off x="0" y="1928242"/>
          <a:ext cx="8208912"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E4111A-AF49-462C-B9C6-2B84A8005B04}">
      <dsp:nvSpPr>
        <dsp:cNvPr id="0" name=""/>
        <dsp:cNvSpPr/>
      </dsp:nvSpPr>
      <dsp:spPr>
        <a:xfrm>
          <a:off x="2134317" y="575034"/>
          <a:ext cx="6074594" cy="1353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lvl="0" algn="l" defTabSz="800100">
            <a:lnSpc>
              <a:spcPct val="90000"/>
            </a:lnSpc>
            <a:spcBef>
              <a:spcPct val="0"/>
            </a:spcBef>
            <a:spcAft>
              <a:spcPct val="35000"/>
            </a:spcAft>
          </a:pPr>
          <a:r>
            <a:rPr lang="en-US" sz="1800" kern="1200" dirty="0" smtClean="0"/>
            <a:t>Testing: </a:t>
          </a:r>
          <a:r>
            <a:rPr lang="en-US" sz="1800" kern="1200" dirty="0" err="1" smtClean="0"/>
            <a:t>Fuzzers</a:t>
          </a:r>
          <a:r>
            <a:rPr lang="en-US" sz="1800" kern="1200" dirty="0" smtClean="0"/>
            <a:t>, vulnerabilities analysis, suspicious and malicious patterns detection:</a:t>
          </a:r>
        </a:p>
        <a:p>
          <a:pPr marL="114300" lvl="1" indent="-114300" algn="l" defTabSz="622300">
            <a:lnSpc>
              <a:spcPct val="90000"/>
            </a:lnSpc>
            <a:spcBef>
              <a:spcPct val="0"/>
            </a:spcBef>
            <a:spcAft>
              <a:spcPct val="15000"/>
            </a:spcAft>
            <a:buChar char="••"/>
          </a:pPr>
          <a:r>
            <a:rPr lang="en-US" sz="1400" kern="1200" dirty="0" err="1" smtClean="0">
              <a:hlinkClick xmlns:r="http://schemas.openxmlformats.org/officeDocument/2006/relationships" r:id="rId1"/>
            </a:rPr>
            <a:t>VulDeePecker</a:t>
          </a:r>
          <a:r>
            <a:rPr lang="en-US" sz="1400" kern="1200" dirty="0" smtClean="0"/>
            <a:t>: A Deep Learning-Based System for Vulnerability Detection</a:t>
          </a:r>
        </a:p>
        <a:p>
          <a:pPr marL="114300" lvl="1" indent="-114300" algn="l" defTabSz="622300">
            <a:lnSpc>
              <a:spcPct val="90000"/>
            </a:lnSpc>
            <a:spcBef>
              <a:spcPct val="0"/>
            </a:spcBef>
            <a:spcAft>
              <a:spcPct val="15000"/>
            </a:spcAft>
            <a:buChar char="••"/>
          </a:pPr>
          <a:r>
            <a:rPr lang="en-US" sz="1400" b="0" i="0" kern="1200" dirty="0" smtClean="0"/>
            <a:t>Fuzzing produces unexpected, erroneous and sometimes random inputs based on evolution algorithms, neural networks and fuzzy logic </a:t>
          </a:r>
          <a:r>
            <a:rPr lang="en-US" sz="1400" b="0" i="0" kern="1200" dirty="0" smtClean="0">
              <a:hlinkClick xmlns:r="http://schemas.openxmlformats.org/officeDocument/2006/relationships" r:id="rId2"/>
            </a:rPr>
            <a:t>(Awesome Fuzzing)</a:t>
          </a:r>
          <a:endParaRPr lang="en-US" sz="1400" kern="1200" dirty="0" smtClean="0"/>
        </a:p>
        <a:p>
          <a:pPr marL="114300" lvl="1" indent="-114300" algn="l" defTabSz="622300">
            <a:lnSpc>
              <a:spcPct val="90000"/>
            </a:lnSpc>
            <a:spcBef>
              <a:spcPct val="0"/>
            </a:spcBef>
            <a:spcAft>
              <a:spcPct val="15000"/>
            </a:spcAft>
            <a:buChar char="••"/>
          </a:pPr>
          <a:r>
            <a:rPr lang="en-US" sz="1400" b="0" i="0" u="sng" kern="1200" dirty="0" smtClean="0">
              <a:solidFill>
                <a:schemeClr val="tx1"/>
              </a:solidFill>
              <a:effectLst/>
              <a:latin typeface="+mn-lt"/>
              <a:ea typeface="+mn-ea"/>
              <a:cs typeface="+mn-cs"/>
              <a:hlinkClick xmlns:r="http://schemas.openxmlformats.org/officeDocument/2006/relationships" r:id="rId3"/>
            </a:rPr>
            <a:t>Neural Classification of Malicious Scripts: A study with JavaScript and VBScript</a:t>
          </a:r>
          <a:endParaRPr lang="en-US" sz="1400" kern="1200" dirty="0" smtClean="0"/>
        </a:p>
      </dsp:txBody>
      <dsp:txXfrm>
        <a:off x="2134317" y="575034"/>
        <a:ext cx="6074594" cy="1353208"/>
      </dsp:txXfrm>
    </dsp:sp>
    <dsp:sp modelId="{FB465BED-216F-4F09-A033-E5B5ED67531F}">
      <dsp:nvSpPr>
        <dsp:cNvPr id="0" name=""/>
        <dsp:cNvSpPr/>
      </dsp:nvSpPr>
      <dsp:spPr>
        <a:xfrm>
          <a:off x="0" y="412859"/>
          <a:ext cx="2134317" cy="1677558"/>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en-US" sz="2800" kern="1200" dirty="0" smtClean="0"/>
            <a:t>Prevention</a:t>
          </a:r>
          <a:endParaRPr lang="uk-UA" sz="2800" kern="1200" dirty="0"/>
        </a:p>
      </dsp:txBody>
      <dsp:txXfrm>
        <a:off x="81906" y="494765"/>
        <a:ext cx="1970505" cy="1595652"/>
      </dsp:txXfrm>
    </dsp:sp>
    <dsp:sp modelId="{BF53EB1E-352A-4A84-8FC9-9CC4DE9C10D7}">
      <dsp:nvSpPr>
        <dsp:cNvPr id="0" name=""/>
        <dsp:cNvSpPr/>
      </dsp:nvSpPr>
      <dsp:spPr>
        <a:xfrm>
          <a:off x="2134317" y="2228005"/>
          <a:ext cx="6074594" cy="1353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lvl="0" algn="l" defTabSz="800100">
            <a:lnSpc>
              <a:spcPct val="90000"/>
            </a:lnSpc>
            <a:spcBef>
              <a:spcPct val="0"/>
            </a:spcBef>
            <a:spcAft>
              <a:spcPct val="35000"/>
            </a:spcAft>
          </a:pPr>
          <a:r>
            <a:rPr lang="en-US" sz="1800" kern="1200" dirty="0" smtClean="0"/>
            <a:t>Application firewall, data leakage and anomalies detections:</a:t>
          </a:r>
          <a:endParaRPr lang="uk-UA" sz="1800" kern="1200" dirty="0"/>
        </a:p>
        <a:p>
          <a:pPr marL="114300" lvl="1" indent="-114300" algn="l" defTabSz="622300">
            <a:lnSpc>
              <a:spcPct val="90000"/>
            </a:lnSpc>
            <a:spcBef>
              <a:spcPct val="0"/>
            </a:spcBef>
            <a:spcAft>
              <a:spcPct val="15000"/>
            </a:spcAft>
            <a:buChar char="••"/>
          </a:pPr>
          <a:r>
            <a:rPr lang="en-US" sz="1400" kern="1200" dirty="0" smtClean="0"/>
            <a:t>regression to detect anomalies in HTTP requests (for example, XXE and SSRF attacks and </a:t>
          </a:r>
          <a:r>
            <a:rPr lang="en-US" sz="1400" kern="1200" dirty="0" err="1" smtClean="0"/>
            <a:t>auth</a:t>
          </a:r>
          <a:r>
            <a:rPr lang="en-US" sz="1400" kern="1200" dirty="0" smtClean="0"/>
            <a:t> bypass)</a:t>
          </a:r>
          <a:endParaRPr lang="uk-UA" sz="1400" kern="1200" dirty="0"/>
        </a:p>
        <a:p>
          <a:pPr marL="114300" lvl="1" indent="-114300" algn="l" defTabSz="622300">
            <a:lnSpc>
              <a:spcPct val="90000"/>
            </a:lnSpc>
            <a:spcBef>
              <a:spcPct val="0"/>
            </a:spcBef>
            <a:spcAft>
              <a:spcPct val="15000"/>
            </a:spcAft>
            <a:buChar char="••"/>
          </a:pPr>
          <a:r>
            <a:rPr lang="en-US" sz="1400" kern="1200" dirty="0" smtClean="0"/>
            <a:t>classification to detect known types of attacks like injections (</a:t>
          </a:r>
          <a:r>
            <a:rPr lang="en-US" sz="1400" kern="1200" dirty="0" err="1" smtClean="0"/>
            <a:t>SQLi</a:t>
          </a:r>
          <a:r>
            <a:rPr lang="en-US" sz="1400" kern="1200" dirty="0" smtClean="0"/>
            <a:t>, XSS, RCE, etc.)</a:t>
          </a:r>
          <a:endParaRPr lang="en-US" sz="1400" kern="1200" dirty="0"/>
        </a:p>
        <a:p>
          <a:pPr marL="114300" lvl="1" indent="-114300" algn="l" defTabSz="622300">
            <a:lnSpc>
              <a:spcPct val="90000"/>
            </a:lnSpc>
            <a:spcBef>
              <a:spcPct val="0"/>
            </a:spcBef>
            <a:spcAft>
              <a:spcPct val="15000"/>
            </a:spcAft>
            <a:buChar char="••"/>
          </a:pPr>
          <a:r>
            <a:rPr lang="en-US" sz="1400" kern="1200" dirty="0" smtClean="0"/>
            <a:t>clustering user activity to detect DDOS attacks and mass exploitation</a:t>
          </a:r>
          <a:endParaRPr lang="en-US" sz="1200" kern="1200" dirty="0"/>
        </a:p>
      </dsp:txBody>
      <dsp:txXfrm>
        <a:off x="2134317" y="2228005"/>
        <a:ext cx="6074594" cy="1353208"/>
      </dsp:txXfrm>
    </dsp:sp>
    <dsp:sp modelId="{A6857C63-97DE-478C-BCD7-630307ACEEEC}">
      <dsp:nvSpPr>
        <dsp:cNvPr id="0" name=""/>
        <dsp:cNvSpPr/>
      </dsp:nvSpPr>
      <dsp:spPr>
        <a:xfrm>
          <a:off x="0" y="2158078"/>
          <a:ext cx="2134317" cy="1493062"/>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en-US" sz="2800" kern="1200" dirty="0" smtClean="0"/>
            <a:t>Protection</a:t>
          </a:r>
          <a:endParaRPr lang="uk-UA" sz="3400" kern="1200" dirty="0"/>
        </a:p>
      </dsp:txBody>
      <dsp:txXfrm>
        <a:off x="72898" y="2230976"/>
        <a:ext cx="1988521" cy="14201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583494-48BE-4D9A-A587-36565F5B1558}">
      <dsp:nvSpPr>
        <dsp:cNvPr id="0" name=""/>
        <dsp:cNvSpPr/>
      </dsp:nvSpPr>
      <dsp:spPr>
        <a:xfrm>
          <a:off x="0" y="223584"/>
          <a:ext cx="5303912" cy="793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1643" tIns="291592" rIns="411643"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Updated in real-time behavior ML profiles for each consumer’s activities</a:t>
          </a:r>
          <a:endParaRPr lang="uk-UA" sz="1400" kern="1200" dirty="0"/>
        </a:p>
      </dsp:txBody>
      <dsp:txXfrm>
        <a:off x="0" y="223584"/>
        <a:ext cx="5303912" cy="793800"/>
      </dsp:txXfrm>
    </dsp:sp>
    <dsp:sp modelId="{7D8BA5ED-10C3-416D-9FE7-11C32049453E}">
      <dsp:nvSpPr>
        <dsp:cNvPr id="0" name=""/>
        <dsp:cNvSpPr/>
      </dsp:nvSpPr>
      <dsp:spPr>
        <a:xfrm>
          <a:off x="265195" y="16944"/>
          <a:ext cx="3712738"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333" tIns="0" rIns="140333" bIns="0" numCol="1" spcCol="1270" anchor="ctr" anchorCtr="0">
          <a:noAutofit/>
        </a:bodyPr>
        <a:lstStyle/>
        <a:p>
          <a:pPr lvl="0" algn="l" defTabSz="622300">
            <a:lnSpc>
              <a:spcPct val="90000"/>
            </a:lnSpc>
            <a:spcBef>
              <a:spcPct val="0"/>
            </a:spcBef>
            <a:spcAft>
              <a:spcPct val="35000"/>
            </a:spcAft>
          </a:pPr>
          <a:r>
            <a:rPr lang="en-US" sz="1400" kern="1200" smtClean="0"/>
            <a:t>Transaction profiles</a:t>
          </a:r>
          <a:endParaRPr lang="uk-UA" sz="1400" kern="1200"/>
        </a:p>
      </dsp:txBody>
      <dsp:txXfrm>
        <a:off x="285370" y="37119"/>
        <a:ext cx="3672388" cy="372930"/>
      </dsp:txXfrm>
    </dsp:sp>
    <dsp:sp modelId="{BA009FD5-C1E2-436B-B669-03D5E5409C00}">
      <dsp:nvSpPr>
        <dsp:cNvPr id="0" name=""/>
        <dsp:cNvSpPr/>
      </dsp:nvSpPr>
      <dsp:spPr>
        <a:xfrm>
          <a:off x="0" y="1299624"/>
          <a:ext cx="5303912" cy="793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1643" tIns="291592" rIns="411643"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DL behavioral analytics that identify and rank recurrent activities that are unique to each individual</a:t>
          </a:r>
          <a:endParaRPr lang="uk-UA" sz="1400" kern="1200" dirty="0"/>
        </a:p>
      </dsp:txBody>
      <dsp:txXfrm>
        <a:off x="0" y="1299624"/>
        <a:ext cx="5303912" cy="793800"/>
      </dsp:txXfrm>
    </dsp:sp>
    <dsp:sp modelId="{49455166-3D41-493C-9EFE-D1D478DFF598}">
      <dsp:nvSpPr>
        <dsp:cNvPr id="0" name=""/>
        <dsp:cNvSpPr/>
      </dsp:nvSpPr>
      <dsp:spPr>
        <a:xfrm>
          <a:off x="265195" y="1092984"/>
          <a:ext cx="3712738"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333" tIns="0" rIns="140333" bIns="0" numCol="1" spcCol="1270" anchor="ctr" anchorCtr="0">
          <a:noAutofit/>
        </a:bodyPr>
        <a:lstStyle/>
        <a:p>
          <a:pPr lvl="0" algn="l" defTabSz="622300">
            <a:lnSpc>
              <a:spcPct val="90000"/>
            </a:lnSpc>
            <a:spcBef>
              <a:spcPct val="0"/>
            </a:spcBef>
            <a:spcAft>
              <a:spcPct val="35000"/>
            </a:spcAft>
          </a:pPr>
          <a:r>
            <a:rPr lang="en-US" sz="1400" kern="1200" dirty="0" smtClean="0"/>
            <a:t>Collaborative profiles &amp; Behavior sorted list</a:t>
          </a:r>
          <a:endParaRPr lang="uk-UA" sz="1400" kern="1200" dirty="0"/>
        </a:p>
      </dsp:txBody>
      <dsp:txXfrm>
        <a:off x="285370" y="1113159"/>
        <a:ext cx="3672388" cy="372930"/>
      </dsp:txXfrm>
    </dsp:sp>
    <dsp:sp modelId="{3CC870A0-EF3D-4014-9B1D-1045046FF574}">
      <dsp:nvSpPr>
        <dsp:cNvPr id="0" name=""/>
        <dsp:cNvSpPr/>
      </dsp:nvSpPr>
      <dsp:spPr>
        <a:xfrm>
          <a:off x="0" y="2375665"/>
          <a:ext cx="5303912" cy="793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1643" tIns="291592" rIns="411643"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Aggregated transaction at merchant level. Detects behavior outliers in real-time</a:t>
          </a:r>
          <a:endParaRPr lang="uk-UA" sz="1400" kern="1200" dirty="0"/>
        </a:p>
      </dsp:txBody>
      <dsp:txXfrm>
        <a:off x="0" y="2375665"/>
        <a:ext cx="5303912" cy="793800"/>
      </dsp:txXfrm>
    </dsp:sp>
    <dsp:sp modelId="{2A297142-89B8-415A-A504-422B1F33C7B2}">
      <dsp:nvSpPr>
        <dsp:cNvPr id="0" name=""/>
        <dsp:cNvSpPr/>
      </dsp:nvSpPr>
      <dsp:spPr>
        <a:xfrm>
          <a:off x="265195" y="2169025"/>
          <a:ext cx="3712738"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333" tIns="0" rIns="140333" bIns="0" numCol="1" spcCol="1270" anchor="ctr" anchorCtr="0">
          <a:noAutofit/>
        </a:bodyPr>
        <a:lstStyle/>
        <a:p>
          <a:pPr lvl="0" algn="l" defTabSz="622300">
            <a:lnSpc>
              <a:spcPct val="90000"/>
            </a:lnSpc>
            <a:spcBef>
              <a:spcPct val="0"/>
            </a:spcBef>
            <a:spcAft>
              <a:spcPct val="35000"/>
            </a:spcAft>
          </a:pPr>
          <a:r>
            <a:rPr lang="en-US" sz="1400" kern="1200" dirty="0" smtClean="0"/>
            <a:t>Merchant profiles</a:t>
          </a:r>
          <a:endParaRPr lang="uk-UA" sz="1400" kern="1200" dirty="0"/>
        </a:p>
      </dsp:txBody>
      <dsp:txXfrm>
        <a:off x="285370" y="2189200"/>
        <a:ext cx="3672388" cy="372930"/>
      </dsp:txXfrm>
    </dsp:sp>
    <dsp:sp modelId="{B04ABDD6-E965-4A2F-B561-FF6ECA4B3369}">
      <dsp:nvSpPr>
        <dsp:cNvPr id="0" name=""/>
        <dsp:cNvSpPr/>
      </dsp:nvSpPr>
      <dsp:spPr>
        <a:xfrm>
          <a:off x="0" y="3451705"/>
          <a:ext cx="5303912" cy="5953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1643" tIns="291592" rIns="411643"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Real-time adaptive risk ranking</a:t>
          </a:r>
          <a:endParaRPr lang="uk-UA" sz="1400" kern="1200" dirty="0"/>
        </a:p>
      </dsp:txBody>
      <dsp:txXfrm>
        <a:off x="0" y="3451705"/>
        <a:ext cx="5303912" cy="595350"/>
      </dsp:txXfrm>
    </dsp:sp>
    <dsp:sp modelId="{F1FEA181-F282-4E23-A0A6-49CDFD5C140C}">
      <dsp:nvSpPr>
        <dsp:cNvPr id="0" name=""/>
        <dsp:cNvSpPr/>
      </dsp:nvSpPr>
      <dsp:spPr>
        <a:xfrm>
          <a:off x="265195" y="3245064"/>
          <a:ext cx="3712738"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333" tIns="0" rIns="140333" bIns="0" numCol="1" spcCol="1270" anchor="ctr" anchorCtr="0">
          <a:noAutofit/>
        </a:bodyPr>
        <a:lstStyle/>
        <a:p>
          <a:pPr lvl="0" algn="l" defTabSz="622300">
            <a:lnSpc>
              <a:spcPct val="90000"/>
            </a:lnSpc>
            <a:spcBef>
              <a:spcPct val="0"/>
            </a:spcBef>
            <a:spcAft>
              <a:spcPct val="35000"/>
            </a:spcAft>
          </a:pPr>
          <a:r>
            <a:rPr lang="en-US" sz="1400" kern="1200" dirty="0" smtClean="0"/>
            <a:t>Global intelligent profiles</a:t>
          </a:r>
          <a:endParaRPr lang="uk-UA" sz="1400" kern="1200" dirty="0"/>
        </a:p>
      </dsp:txBody>
      <dsp:txXfrm>
        <a:off x="285370" y="3265239"/>
        <a:ext cx="3672388" cy="372930"/>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0B597E29-4A16-4C26-8892-0716F5E9C527}" type="datetimeFigureOut">
              <a:rPr lang="uk-UA" smtClean="0"/>
              <a:t>08.04.2019</a:t>
            </a:fld>
            <a:endParaRPr lang="uk-UA"/>
          </a:p>
        </p:txBody>
      </p:sp>
      <p:sp>
        <p:nvSpPr>
          <p:cNvPr id="4" name="Образ слайда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79450" y="4714875"/>
            <a:ext cx="5438775" cy="4467225"/>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6" name="Нижний колонтитул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a:defRPr sz="1200"/>
            </a:lvl1pPr>
          </a:lstStyle>
          <a:p>
            <a:fld id="{7D294C0F-0D40-41DC-96F3-D0AEA899EF3C}" type="slidenum">
              <a:rPr lang="uk-UA" smtClean="0"/>
              <a:t>‹#›</a:t>
            </a:fld>
            <a:endParaRPr lang="uk-UA"/>
          </a:p>
        </p:txBody>
      </p:sp>
    </p:spTree>
    <p:extLst>
      <p:ext uri="{BB962C8B-B14F-4D97-AF65-F5344CB8AC3E}">
        <p14:creationId xmlns:p14="http://schemas.microsoft.com/office/powerpoint/2010/main" val="386387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rxiv.org/pdf/1710.09435v1.pdf"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arxiv.org/abs/1807.07838v1" TargetMode="External"/><Relationship Id="rId4" Type="http://schemas.openxmlformats.org/officeDocument/2006/relationships/hyperlink" Target="https://arxiv.org/abs/1807.08265v1"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rxiv.org/pdf/1701.07774.pdf"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s://arxiv.org/abs/1802.03162v2" TargetMode="External"/><Relationship Id="rId4" Type="http://schemas.openxmlformats.org/officeDocument/2006/relationships/hyperlink" Target="https://arxiv.org/abs/1805.05603v1" TargetMode="Externa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arxiv.org/abs/1811.12026" TargetMode="External"/><Relationship Id="rId3" Type="http://schemas.openxmlformats.org/officeDocument/2006/relationships/hyperlink" Target="https://www.analyticsindiamag.com/5-instances-where-neural-networks-deep-learning-came-under-attack/" TargetMode="External"/><Relationship Id="rId7" Type="http://schemas.openxmlformats.org/officeDocument/2006/relationships/hyperlink" Target="https://arxiv.org/pdf/1810.00069.pdf"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arxiv.org/pdf/1805.06605.pdf" TargetMode="External"/><Relationship Id="rId11" Type="http://schemas.openxmlformats.org/officeDocument/2006/relationships/hyperlink" Target="https://arxiv.org/abs/1801.02384?context=cs" TargetMode="External"/><Relationship Id="rId5" Type="http://schemas.openxmlformats.org/officeDocument/2006/relationships/hyperlink" Target="https://neurohive.io/ru/novosti/airbnb-generation-stylegan/" TargetMode="External"/><Relationship Id="rId10" Type="http://schemas.openxmlformats.org/officeDocument/2006/relationships/hyperlink" Target="https://www.researchgate.net/publication/322328796_Attacking_Speaker_Recognition_With_Deep_Generative_Models" TargetMode="External"/><Relationship Id="rId4" Type="http://schemas.openxmlformats.org/officeDocument/2006/relationships/hyperlink" Target="https://arxiv.org/pdf/1801.01944.pdf" TargetMode="External"/><Relationship Id="rId9" Type="http://schemas.openxmlformats.org/officeDocument/2006/relationships/hyperlink" Target="https://arxiv.org/pdf/1801.00349.pdf" TargetMode="Externa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www.slideshare.net/DataStax/innovation-around-data-and-ai-for-fraud-detection" TargetMode="External"/><Relationship Id="rId3" Type="http://schemas.openxmlformats.org/officeDocument/2006/relationships/hyperlink" Target="https://arxiv.org/abs/1609.06676" TargetMode="External"/><Relationship Id="rId7" Type="http://schemas.openxmlformats.org/officeDocument/2006/relationships/hyperlink" Target="https://arxiv.org/abs/1806.08110v1"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arxiv.org/abs/1611.06439v1" TargetMode="External"/><Relationship Id="rId5" Type="http://schemas.openxmlformats.org/officeDocument/2006/relationships/hyperlink" Target="https://shiring.github.io/machine_learning/2017/05/01/fraud" TargetMode="External"/><Relationship Id="rId4" Type="http://schemas.openxmlformats.org/officeDocument/2006/relationships/hyperlink" Target="https://arxiv.org/pdf/1710.00811.pdf" TargetMode="External"/><Relationship Id="rId9" Type="http://schemas.openxmlformats.org/officeDocument/2006/relationships/hyperlink" Target="http://di.ulb.ac.be/map/adalpozz/pdf/Dalpozzolo2015PhD.pdf"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arxiv.org/abs/1709.02656v3" TargetMode="External"/><Relationship Id="rId13" Type="http://schemas.openxmlformats.org/officeDocument/2006/relationships/hyperlink" Target="https://arxiv.org/pdf/1805.03735v2.pdf" TargetMode="External"/><Relationship Id="rId3" Type="http://schemas.openxmlformats.org/officeDocument/2006/relationships/hyperlink" Target="https://arxiv.org/abs/1312.2177v2" TargetMode="External"/><Relationship Id="rId7" Type="http://schemas.openxmlformats.org/officeDocument/2006/relationships/hyperlink" Target="https://arxiv.org/abs/1701.02145v1" TargetMode="External"/><Relationship Id="rId12" Type="http://schemas.openxmlformats.org/officeDocument/2006/relationships/hyperlink" Target="https://arxiv.org/abs/1803.10769v1"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www.gta.ufrj.br/~alvarenga/files/CPE826/Ahmed2016-Survey.pdf" TargetMode="External"/><Relationship Id="rId11" Type="http://schemas.openxmlformats.org/officeDocument/2006/relationships/hyperlink" Target="https://arxiv.org/pdf/1802.00324.pdf" TargetMode="External"/><Relationship Id="rId5" Type="http://schemas.openxmlformats.org/officeDocument/2006/relationships/hyperlink" Target="https://arxiv.org/abs/1410.7709v1" TargetMode="External"/><Relationship Id="rId10" Type="http://schemas.openxmlformats.org/officeDocument/2006/relationships/hyperlink" Target="https://arxiv.org/pdf/1801.02330v1.pdf" TargetMode="External"/><Relationship Id="rId4" Type="http://schemas.openxmlformats.org/officeDocument/2006/relationships/hyperlink" Target="about:invalid#zSoyz" TargetMode="External"/><Relationship Id="rId9" Type="http://schemas.openxmlformats.org/officeDocument/2006/relationships/hyperlink" Target="https://arxiv.org/pdf/1710.04843v2.pdf" TargetMode="External"/><Relationship Id="rId14" Type="http://schemas.openxmlformats.org/officeDocument/2006/relationships/hyperlink" Target="https://arxiv.org/pdf/1806.03517v1.pdf"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arxiv.org/pdf/1710.09435v1.pdf"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arxiv.org/abs/1807.07838v1" TargetMode="External"/><Relationship Id="rId4" Type="http://schemas.openxmlformats.org/officeDocument/2006/relationships/hyperlink" Target="https://arxiv.org/abs/1807.08265v1"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a-Latn" dirty="0" smtClean="0"/>
              <a:t>https://jisajournal.springeropen.com/articles/10.1186/s13174-018-0087-2</a:t>
            </a:r>
            <a:r>
              <a:rPr lang="en-US" dirty="0" smtClean="0"/>
              <a:t> </a:t>
            </a:r>
            <a:endParaRPr lang="uk-UA" dirty="0"/>
          </a:p>
        </p:txBody>
      </p:sp>
      <p:sp>
        <p:nvSpPr>
          <p:cNvPr id="4" name="Slide Number Placeholder 3"/>
          <p:cNvSpPr>
            <a:spLocks noGrp="1"/>
          </p:cNvSpPr>
          <p:nvPr>
            <p:ph type="sldNum" sz="quarter" idx="10"/>
          </p:nvPr>
        </p:nvSpPr>
        <p:spPr/>
        <p:txBody>
          <a:bodyPr/>
          <a:lstStyle/>
          <a:p>
            <a:fld id="{7D294C0F-0D40-41DC-96F3-D0AEA899EF3C}" type="slidenum">
              <a:rPr lang="uk-UA" smtClean="0"/>
              <a:t>7</a:t>
            </a:fld>
            <a:endParaRPr lang="uk-UA"/>
          </a:p>
        </p:txBody>
      </p:sp>
    </p:spTree>
    <p:extLst>
      <p:ext uri="{BB962C8B-B14F-4D97-AF65-F5344CB8AC3E}">
        <p14:creationId xmlns:p14="http://schemas.microsoft.com/office/powerpoint/2010/main" val="1326692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sng" kern="1200" dirty="0" smtClean="0">
                <a:solidFill>
                  <a:schemeClr val="tx1"/>
                </a:solidFill>
                <a:effectLst/>
                <a:latin typeface="+mn-lt"/>
                <a:ea typeface="+mn-ea"/>
                <a:cs typeface="+mn-cs"/>
                <a:hlinkClick r:id="rId3"/>
              </a:rPr>
              <a:t>Malware Detection by Eating a Whole EXE</a:t>
            </a:r>
            <a:endParaRPr lang="en-US" sz="1200" b="0" i="0" kern="1200" dirty="0" smtClean="0">
              <a:solidFill>
                <a:schemeClr val="tx1"/>
              </a:solidFill>
              <a:effectLst/>
              <a:latin typeface="+mn-lt"/>
              <a:ea typeface="+mn-ea"/>
              <a:cs typeface="+mn-cs"/>
            </a:endParaRPr>
          </a:p>
          <a:p>
            <a:r>
              <a:rPr lang="en-US" sz="1200" b="0" i="0" u="sng" kern="1200" dirty="0" smtClean="0">
                <a:solidFill>
                  <a:schemeClr val="tx1"/>
                </a:solidFill>
                <a:effectLst/>
                <a:latin typeface="+mn-lt"/>
                <a:ea typeface="+mn-ea"/>
                <a:cs typeface="+mn-cs"/>
                <a:hlinkClick r:id="rId4"/>
              </a:rPr>
              <a:t>Deep learning at the shallow end: Malware classification for non-domain experts</a:t>
            </a:r>
            <a:endParaRPr lang="en-US" sz="1200" b="0" i="0" kern="1200" dirty="0" smtClean="0">
              <a:solidFill>
                <a:schemeClr val="tx1"/>
              </a:solidFill>
              <a:effectLst/>
              <a:latin typeface="+mn-lt"/>
              <a:ea typeface="+mn-ea"/>
              <a:cs typeface="+mn-cs"/>
            </a:endParaRPr>
          </a:p>
          <a:p>
            <a:r>
              <a:rPr lang="en-US" sz="1200" b="0" i="0" u="sng" kern="1200" dirty="0" smtClean="0">
                <a:solidFill>
                  <a:schemeClr val="tx1"/>
                </a:solidFill>
                <a:effectLst/>
                <a:latin typeface="+mn-lt"/>
                <a:ea typeface="+mn-ea"/>
                <a:cs typeface="+mn-cs"/>
                <a:hlinkClick r:id="rId5"/>
              </a:rPr>
              <a:t>TESSERACT: Eliminating Experimental Bias in Malware Classification across Space and Time</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D294C0F-0D40-41DC-96F3-D0AEA899EF3C}" type="slidenum">
              <a:rPr lang="uk-UA" smtClean="0"/>
              <a:t>17</a:t>
            </a:fld>
            <a:endParaRPr lang="uk-UA"/>
          </a:p>
        </p:txBody>
      </p:sp>
    </p:spTree>
    <p:extLst>
      <p:ext uri="{BB962C8B-B14F-4D97-AF65-F5344CB8AC3E}">
        <p14:creationId xmlns:p14="http://schemas.microsoft.com/office/powerpoint/2010/main" val="479019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sng" kern="1200" dirty="0" smtClean="0">
                <a:solidFill>
                  <a:schemeClr val="tx1"/>
                </a:solidFill>
                <a:effectLst/>
                <a:latin typeface="+mn-lt"/>
                <a:ea typeface="+mn-ea"/>
                <a:cs typeface="+mn-cs"/>
                <a:hlinkClick r:id="rId3"/>
              </a:rPr>
              <a:t>https://www.fortinet.com/blog/industry-trends/predictions--ai-fuzzing-and-machine-learning-poisoning-.html</a:t>
            </a:r>
          </a:p>
          <a:p>
            <a:endParaRPr lang="en-US" sz="1200" b="0" i="0" u="sng" kern="1200" dirty="0" smtClean="0">
              <a:solidFill>
                <a:schemeClr val="tx1"/>
              </a:solidFill>
              <a:effectLst/>
              <a:latin typeface="+mn-lt"/>
              <a:ea typeface="+mn-ea"/>
              <a:cs typeface="+mn-cs"/>
              <a:hlinkClick r:id="rId3"/>
            </a:endParaRPr>
          </a:p>
          <a:p>
            <a:r>
              <a:rPr lang="en-US" sz="1200" b="0" i="0" u="sng" kern="1200" dirty="0" smtClean="0">
                <a:solidFill>
                  <a:schemeClr val="tx1"/>
                </a:solidFill>
                <a:effectLst/>
                <a:latin typeface="+mn-lt"/>
                <a:ea typeface="+mn-ea"/>
                <a:cs typeface="+mn-cs"/>
                <a:hlinkClick r:id="rId3"/>
              </a:rPr>
              <a:t>https://arxiv.org/pdf/1801.01681.pdf</a:t>
            </a:r>
          </a:p>
          <a:p>
            <a:r>
              <a:rPr lang="en-US" sz="1200" b="0" i="0" u="sng" kern="1200" dirty="0" smtClean="0">
                <a:solidFill>
                  <a:schemeClr val="tx1"/>
                </a:solidFill>
                <a:effectLst/>
                <a:latin typeface="+mn-lt"/>
                <a:ea typeface="+mn-ea"/>
                <a:cs typeface="+mn-cs"/>
                <a:hlinkClick r:id="rId3"/>
              </a:rPr>
              <a:t>Adaptively Detecting Malicious Queries in Web Attacks</a:t>
            </a:r>
            <a:endParaRPr lang="en-US" sz="1200" b="0" i="0" kern="1200" dirty="0" smtClean="0">
              <a:solidFill>
                <a:schemeClr val="tx1"/>
              </a:solidFill>
              <a:effectLst/>
              <a:latin typeface="+mn-lt"/>
              <a:ea typeface="+mn-ea"/>
              <a:cs typeface="+mn-cs"/>
            </a:endParaRPr>
          </a:p>
          <a:p>
            <a:r>
              <a:rPr lang="en-US" sz="1200" b="0" i="0" u="sng" kern="1200" dirty="0" smtClean="0">
                <a:solidFill>
                  <a:schemeClr val="tx1"/>
                </a:solidFill>
                <a:effectLst/>
                <a:latin typeface="+mn-lt"/>
                <a:ea typeface="+mn-ea"/>
                <a:cs typeface="+mn-cs"/>
                <a:hlinkClick r:id="rId4"/>
              </a:rPr>
              <a:t>Neural Classification of Malicious Scripts: A study with JavaScript and VBScript</a:t>
            </a:r>
            <a:endParaRPr lang="en-US" sz="1200" b="0" i="0" kern="1200" dirty="0" smtClean="0">
              <a:solidFill>
                <a:schemeClr val="tx1"/>
              </a:solidFill>
              <a:effectLst/>
              <a:latin typeface="+mn-lt"/>
              <a:ea typeface="+mn-ea"/>
              <a:cs typeface="+mn-cs"/>
            </a:endParaRPr>
          </a:p>
          <a:p>
            <a:r>
              <a:rPr lang="en-US" sz="1200" b="0" i="0" u="sng" kern="1200" dirty="0" err="1" smtClean="0">
                <a:solidFill>
                  <a:schemeClr val="tx1"/>
                </a:solidFill>
                <a:effectLst/>
                <a:latin typeface="+mn-lt"/>
                <a:ea typeface="+mn-ea"/>
                <a:cs typeface="+mn-cs"/>
                <a:hlinkClick r:id="rId5"/>
              </a:rPr>
              <a:t>URLNet</a:t>
            </a:r>
            <a:r>
              <a:rPr lang="en-US" sz="1200" b="0" i="0" u="sng" kern="1200" dirty="0" smtClean="0">
                <a:solidFill>
                  <a:schemeClr val="tx1"/>
                </a:solidFill>
                <a:effectLst/>
                <a:latin typeface="+mn-lt"/>
                <a:ea typeface="+mn-ea"/>
                <a:cs typeface="+mn-cs"/>
                <a:hlinkClick r:id="rId5"/>
              </a:rPr>
              <a:t>: Learning a URL Representation with Deep Learning for Malicious URL Detection</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D294C0F-0D40-41DC-96F3-D0AEA899EF3C}" type="slidenum">
              <a:rPr lang="uk-UA" smtClean="0"/>
              <a:t>18</a:t>
            </a:fld>
            <a:endParaRPr lang="uk-UA"/>
          </a:p>
        </p:txBody>
      </p:sp>
    </p:spTree>
    <p:extLst>
      <p:ext uri="{BB962C8B-B14F-4D97-AF65-F5344CB8AC3E}">
        <p14:creationId xmlns:p14="http://schemas.microsoft.com/office/powerpoint/2010/main" val="2899029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https://www.analyticsindiamag.com/5-instances-where-neural-networks-deep-learning-came-under-attack/</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Adversarial machine learning for </a:t>
            </a:r>
            <a:r>
              <a:rPr lang="en-US" sz="1200" b="0" i="0" kern="1200" dirty="0" err="1" smtClean="0">
                <a:solidFill>
                  <a:schemeClr val="tx1"/>
                </a:solidFill>
                <a:effectLst/>
                <a:latin typeface="+mn-lt"/>
                <a:ea typeface="+mn-ea"/>
                <a:cs typeface="+mn-cs"/>
              </a:rPr>
              <a:t>av</a:t>
            </a:r>
            <a:r>
              <a:rPr lang="en-US" sz="1200" b="0" i="0" kern="1200" dirty="0" smtClean="0">
                <a:solidFill>
                  <a:schemeClr val="tx1"/>
                </a:solidFill>
                <a:effectLst/>
                <a:latin typeface="+mn-lt"/>
                <a:ea typeface="+mn-ea"/>
                <a:cs typeface="+mn-cs"/>
              </a:rPr>
              <a:t> software: </a:t>
            </a:r>
            <a:r>
              <a:rPr lang="la-Latn" dirty="0" smtClean="0"/>
              <a:t>https://www.slideshare.net/junseokseo/adversarial-machine-learning-for-av-software</a:t>
            </a:r>
            <a:r>
              <a:rPr lang="en-US" dirty="0" smtClean="0"/>
              <a:t> </a:t>
            </a:r>
            <a:endParaRPr lang="uk-UA" dirty="0" smtClean="0"/>
          </a:p>
          <a:p>
            <a:r>
              <a:rPr lang="la-Latn" dirty="0" smtClean="0"/>
              <a:t>https://blog.trendmicro.com/trendlabs-security-intelligence/adversarial-sample-generation-making-machine-learning-systems-robust-for-security/</a:t>
            </a:r>
            <a:endParaRPr lang="en-US" dirty="0" smtClean="0"/>
          </a:p>
          <a:p>
            <a:r>
              <a:rPr lang="en-US" dirty="0" smtClean="0">
                <a:hlinkClick r:id="rId4"/>
              </a:rPr>
              <a:t>https://arxiv.org/pdf/1801.01944.pdf</a:t>
            </a:r>
            <a:endParaRPr lang="en-US" dirty="0" smtClean="0"/>
          </a:p>
          <a:p>
            <a:endParaRPr lang="en-US" dirty="0" smtClean="0"/>
          </a:p>
          <a:p>
            <a:endParaRPr lang="en-US" dirty="0" smtClean="0"/>
          </a:p>
          <a:p>
            <a:pPr rtl="0"/>
            <a:r>
              <a:rPr lang="en-US" sz="1200" b="0" i="0" kern="1200" dirty="0" smtClean="0">
                <a:solidFill>
                  <a:schemeClr val="tx1"/>
                </a:solidFill>
                <a:effectLst/>
                <a:latin typeface="+mn-lt"/>
                <a:ea typeface="+mn-ea"/>
                <a:cs typeface="+mn-cs"/>
                <a:hlinkClick r:id="rId5"/>
              </a:rPr>
              <a:t>https://neurohive.io/ru/novosti/airbnb-generation-stylegan/</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hlinkClick r:id="rId6"/>
              </a:rPr>
              <a:t>https://arxiv.org/pdf/1805.06605.pdf</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hlinkClick r:id="rId7"/>
              </a:rPr>
              <a:t>https://arxiv.org/pdf/1810.00069.pdf</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hlinkClick r:id="rId8"/>
              </a:rPr>
              <a:t>https://arxiv.org/abs/1811.12026</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hlinkClick r:id="rId9"/>
              </a:rPr>
              <a:t>https://arxiv.org/pdf/1801.00349.pdf</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hlinkClick r:id="rId10"/>
              </a:rPr>
              <a:t>https://www.researchgate.net/publication/322328796_Attacking_Speaker_Recognition_With_Deep_Generative_Models</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hlinkClick r:id="rId11"/>
              </a:rPr>
              <a:t>https://arxiv.org/abs/1801.02384?context=cs</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uk-UA" dirty="0"/>
          </a:p>
        </p:txBody>
      </p:sp>
      <p:sp>
        <p:nvSpPr>
          <p:cNvPr id="4" name="Slide Number Placeholder 3"/>
          <p:cNvSpPr>
            <a:spLocks noGrp="1"/>
          </p:cNvSpPr>
          <p:nvPr>
            <p:ph type="sldNum" sz="quarter" idx="10"/>
          </p:nvPr>
        </p:nvSpPr>
        <p:spPr/>
        <p:txBody>
          <a:bodyPr/>
          <a:lstStyle/>
          <a:p>
            <a:fld id="{7D294C0F-0D40-41DC-96F3-D0AEA899EF3C}" type="slidenum">
              <a:rPr lang="uk-UA" smtClean="0"/>
              <a:t>19</a:t>
            </a:fld>
            <a:endParaRPr lang="uk-UA"/>
          </a:p>
        </p:txBody>
      </p:sp>
    </p:spTree>
    <p:extLst>
      <p:ext uri="{BB962C8B-B14F-4D97-AF65-F5344CB8AC3E}">
        <p14:creationId xmlns:p14="http://schemas.microsoft.com/office/powerpoint/2010/main" val="2899029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sng" kern="1200" dirty="0" smtClean="0">
                <a:solidFill>
                  <a:schemeClr val="tx1"/>
                </a:solidFill>
                <a:effectLst/>
                <a:latin typeface="+mn-lt"/>
                <a:ea typeface="+mn-ea"/>
                <a:cs typeface="+mn-cs"/>
                <a:hlinkClick r:id="rId3"/>
              </a:rPr>
              <a:t>Detecting Anomalous User Behavior Using an Extended Isolation Forest Algorithm: An Enterprise Case Study</a:t>
            </a:r>
            <a:endParaRPr lang="en-US" sz="1200" b="0" i="0" kern="1200" dirty="0" smtClean="0">
              <a:solidFill>
                <a:schemeClr val="tx1"/>
              </a:solidFill>
              <a:effectLst/>
              <a:latin typeface="+mn-lt"/>
              <a:ea typeface="+mn-ea"/>
              <a:cs typeface="+mn-cs"/>
            </a:endParaRPr>
          </a:p>
          <a:p>
            <a:r>
              <a:rPr lang="en-US" sz="1200" b="0" i="0" u="sng" kern="1200" dirty="0" smtClean="0">
                <a:solidFill>
                  <a:schemeClr val="tx1"/>
                </a:solidFill>
                <a:effectLst/>
                <a:latin typeface="+mn-lt"/>
                <a:ea typeface="+mn-ea"/>
                <a:cs typeface="+mn-cs"/>
                <a:hlinkClick r:id="rId4"/>
              </a:rPr>
              <a:t>Deep Learning for Unsupervised Insider Threat Detection in Structured Cybersecurity Data Streams</a:t>
            </a:r>
            <a:endParaRPr lang="en-US" sz="1200" b="0" i="0" kern="1200" dirty="0" smtClean="0">
              <a:solidFill>
                <a:schemeClr val="tx1"/>
              </a:solidFill>
              <a:effectLst/>
              <a:latin typeface="+mn-lt"/>
              <a:ea typeface="+mn-ea"/>
              <a:cs typeface="+mn-cs"/>
            </a:endParaRPr>
          </a:p>
          <a:p>
            <a:r>
              <a:rPr lang="en-US" sz="1200" b="0" i="0" u="sng" kern="1200" dirty="0" smtClean="0">
                <a:solidFill>
                  <a:schemeClr val="tx1"/>
                </a:solidFill>
                <a:effectLst/>
                <a:latin typeface="+mn-lt"/>
                <a:ea typeface="+mn-ea"/>
                <a:cs typeface="+mn-cs"/>
                <a:hlinkClick r:id="rId5"/>
              </a:rPr>
              <a:t>Fraud with </a:t>
            </a:r>
            <a:r>
              <a:rPr lang="en-US" sz="1200" b="0" i="0" u="sng" kern="1200" dirty="0" err="1" smtClean="0">
                <a:solidFill>
                  <a:schemeClr val="tx1"/>
                </a:solidFill>
                <a:effectLst/>
                <a:latin typeface="+mn-lt"/>
                <a:ea typeface="+mn-ea"/>
                <a:cs typeface="+mn-cs"/>
                <a:hlinkClick r:id="rId5"/>
              </a:rPr>
              <a:t>autoencoders</a:t>
            </a:r>
            <a:endParaRPr lang="en-US" sz="1200" b="0" i="0" kern="1200" dirty="0" smtClean="0">
              <a:solidFill>
                <a:schemeClr val="tx1"/>
              </a:solidFill>
              <a:effectLst/>
              <a:latin typeface="+mn-lt"/>
              <a:ea typeface="+mn-ea"/>
              <a:cs typeface="+mn-cs"/>
            </a:endParaRPr>
          </a:p>
          <a:p>
            <a:r>
              <a:rPr lang="en-US" sz="1200" b="0" i="0" u="sng" kern="1200" dirty="0" smtClean="0">
                <a:solidFill>
                  <a:schemeClr val="tx1"/>
                </a:solidFill>
                <a:effectLst/>
                <a:latin typeface="+mn-lt"/>
                <a:ea typeface="+mn-ea"/>
                <a:cs typeface="+mn-cs"/>
                <a:hlinkClick r:id="rId6"/>
              </a:rPr>
              <a:t>A Survey of Credit Card Fraud Detection Techniques: Data and Technique Oriented Perspective</a:t>
            </a:r>
            <a:endParaRPr lang="en-US" sz="1200" b="0" i="0" kern="1200" dirty="0" smtClean="0">
              <a:solidFill>
                <a:schemeClr val="tx1"/>
              </a:solidFill>
              <a:effectLst/>
              <a:latin typeface="+mn-lt"/>
              <a:ea typeface="+mn-ea"/>
              <a:cs typeface="+mn-cs"/>
            </a:endParaRPr>
          </a:p>
          <a:p>
            <a:r>
              <a:rPr lang="en-US" sz="1200" b="0" i="0" u="sng" kern="1200" dirty="0" smtClean="0">
                <a:solidFill>
                  <a:schemeClr val="tx1"/>
                </a:solidFill>
                <a:effectLst/>
                <a:latin typeface="+mn-lt"/>
                <a:ea typeface="+mn-ea"/>
                <a:cs typeface="+mn-cs"/>
                <a:hlinkClick r:id="rId7"/>
              </a:rPr>
              <a:t>Anomaly detection; Industrial control systems; convolutional neural networks</a:t>
            </a:r>
            <a:endParaRPr lang="en-US" sz="1200" b="0" i="0" u="sng" kern="1200" dirty="0" smtClean="0">
              <a:solidFill>
                <a:schemeClr val="tx1"/>
              </a:solidFill>
              <a:effectLst/>
              <a:latin typeface="+mn-lt"/>
              <a:ea typeface="+mn-ea"/>
              <a:cs typeface="+mn-cs"/>
            </a:endParaRPr>
          </a:p>
          <a:p>
            <a:endParaRPr lang="en-US" sz="1200" b="0" i="0" u="sng" kern="1200" dirty="0" smtClean="0">
              <a:solidFill>
                <a:schemeClr val="tx1"/>
              </a:solidFill>
              <a:effectLst/>
              <a:latin typeface="+mn-lt"/>
              <a:ea typeface="+mn-ea"/>
              <a:cs typeface="+mn-cs"/>
            </a:endParaRPr>
          </a:p>
          <a:p>
            <a:r>
              <a:rPr lang="en-US" dirty="0" smtClean="0"/>
              <a:t>Innovation Around Data and AI for Fraud Detection </a:t>
            </a:r>
            <a:r>
              <a:rPr lang="en-US" dirty="0" smtClean="0">
                <a:hlinkClick r:id="rId8"/>
              </a:rPr>
              <a:t>https://www.slideshare.net/DataStax/innovation-around-data-and-ai-for-fraud-detection</a:t>
            </a:r>
            <a:r>
              <a:rPr lang="en-US" dirty="0" smtClean="0"/>
              <a:t> </a:t>
            </a:r>
          </a:p>
          <a:p>
            <a:r>
              <a:rPr lang="en-US" dirty="0" smtClean="0"/>
              <a:t>Adaptive Machine Learning for Credit Card Fraud Detection </a:t>
            </a:r>
            <a:r>
              <a:rPr lang="en-US" dirty="0" smtClean="0">
                <a:hlinkClick r:id="rId9"/>
              </a:rPr>
              <a:t>http://di.ulb.ac.be/map/adalpozz/pdf/Dalpozzolo2015PhD.pdf</a:t>
            </a:r>
            <a:endParaRPr lang="en-US" dirty="0" smtClean="0"/>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D294C0F-0D40-41DC-96F3-D0AEA899EF3C}" type="slidenum">
              <a:rPr lang="uk-UA" smtClean="0"/>
              <a:t>20</a:t>
            </a:fld>
            <a:endParaRPr lang="uk-UA"/>
          </a:p>
        </p:txBody>
      </p:sp>
    </p:spTree>
    <p:extLst>
      <p:ext uri="{BB962C8B-B14F-4D97-AF65-F5344CB8AC3E}">
        <p14:creationId xmlns:p14="http://schemas.microsoft.com/office/powerpoint/2010/main" val="476007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D294C0F-0D40-41DC-96F3-D0AEA899EF3C}" type="slidenum">
              <a:rPr lang="uk-UA" smtClean="0"/>
              <a:t>21</a:t>
            </a:fld>
            <a:endParaRPr lang="uk-UA"/>
          </a:p>
        </p:txBody>
      </p:sp>
    </p:spTree>
    <p:extLst>
      <p:ext uri="{BB962C8B-B14F-4D97-AF65-F5344CB8AC3E}">
        <p14:creationId xmlns:p14="http://schemas.microsoft.com/office/powerpoint/2010/main" val="476007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D294C0F-0D40-41DC-96F3-D0AEA899EF3C}" type="slidenum">
              <a:rPr lang="uk-UA" smtClean="0"/>
              <a:t>22</a:t>
            </a:fld>
            <a:endParaRPr lang="uk-UA"/>
          </a:p>
        </p:txBody>
      </p:sp>
    </p:spTree>
    <p:extLst>
      <p:ext uri="{BB962C8B-B14F-4D97-AF65-F5344CB8AC3E}">
        <p14:creationId xmlns:p14="http://schemas.microsoft.com/office/powerpoint/2010/main" val="476007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a-Latn" dirty="0" smtClean="0"/>
              <a:t>https://www.simplilearn.com/what-is-machine-learning-and-why-it-matters-article</a:t>
            </a:r>
            <a:endParaRPr lang="uk-UA" dirty="0"/>
          </a:p>
        </p:txBody>
      </p:sp>
      <p:sp>
        <p:nvSpPr>
          <p:cNvPr id="4" name="Slide Number Placeholder 3"/>
          <p:cNvSpPr>
            <a:spLocks noGrp="1"/>
          </p:cNvSpPr>
          <p:nvPr>
            <p:ph type="sldNum" sz="quarter" idx="10"/>
          </p:nvPr>
        </p:nvSpPr>
        <p:spPr/>
        <p:txBody>
          <a:bodyPr/>
          <a:lstStyle/>
          <a:p>
            <a:fld id="{7D294C0F-0D40-41DC-96F3-D0AEA899EF3C}" type="slidenum">
              <a:rPr lang="uk-UA" smtClean="0"/>
              <a:t>8</a:t>
            </a:fld>
            <a:endParaRPr lang="uk-UA"/>
          </a:p>
        </p:txBody>
      </p:sp>
    </p:spTree>
    <p:extLst>
      <p:ext uri="{BB962C8B-B14F-4D97-AF65-F5344CB8AC3E}">
        <p14:creationId xmlns:p14="http://schemas.microsoft.com/office/powerpoint/2010/main" val="620525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a-Latn" dirty="0" smtClean="0"/>
              <a:t>https://www.simplilearn.com/what-is-machine-learning-and-why-it-matters-article</a:t>
            </a:r>
            <a:endParaRPr lang="uk-UA" dirty="0"/>
          </a:p>
        </p:txBody>
      </p:sp>
      <p:sp>
        <p:nvSpPr>
          <p:cNvPr id="4" name="Slide Number Placeholder 3"/>
          <p:cNvSpPr>
            <a:spLocks noGrp="1"/>
          </p:cNvSpPr>
          <p:nvPr>
            <p:ph type="sldNum" sz="quarter" idx="10"/>
          </p:nvPr>
        </p:nvSpPr>
        <p:spPr/>
        <p:txBody>
          <a:bodyPr/>
          <a:lstStyle/>
          <a:p>
            <a:fld id="{7D294C0F-0D40-41DC-96F3-D0AEA899EF3C}" type="slidenum">
              <a:rPr lang="uk-UA" smtClean="0"/>
              <a:t>9</a:t>
            </a:fld>
            <a:endParaRPr lang="uk-UA"/>
          </a:p>
        </p:txBody>
      </p:sp>
    </p:spTree>
    <p:extLst>
      <p:ext uri="{BB962C8B-B14F-4D97-AF65-F5344CB8AC3E}">
        <p14:creationId xmlns:p14="http://schemas.microsoft.com/office/powerpoint/2010/main" val="403101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a-Latn" dirty="0" smtClean="0"/>
              <a:t>https://www.simplilearn.com/what-is-machine-learning-and-why-it-matters-article</a:t>
            </a:r>
            <a:endParaRPr lang="uk-UA" dirty="0"/>
          </a:p>
        </p:txBody>
      </p:sp>
      <p:sp>
        <p:nvSpPr>
          <p:cNvPr id="4" name="Slide Number Placeholder 3"/>
          <p:cNvSpPr>
            <a:spLocks noGrp="1"/>
          </p:cNvSpPr>
          <p:nvPr>
            <p:ph type="sldNum" sz="quarter" idx="10"/>
          </p:nvPr>
        </p:nvSpPr>
        <p:spPr/>
        <p:txBody>
          <a:bodyPr/>
          <a:lstStyle/>
          <a:p>
            <a:fld id="{7D294C0F-0D40-41DC-96F3-D0AEA899EF3C}" type="slidenum">
              <a:rPr lang="uk-UA" smtClean="0"/>
              <a:t>10</a:t>
            </a:fld>
            <a:endParaRPr lang="uk-UA"/>
          </a:p>
        </p:txBody>
      </p:sp>
    </p:spTree>
    <p:extLst>
      <p:ext uri="{BB962C8B-B14F-4D97-AF65-F5344CB8AC3E}">
        <p14:creationId xmlns:p14="http://schemas.microsoft.com/office/powerpoint/2010/main" val="2385785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a-Latn" dirty="0" smtClean="0"/>
              <a:t>https://www.simplilearn.com/what-is-machine-learning-and-why-it-matters-article</a:t>
            </a:r>
            <a:endParaRPr lang="uk-UA" dirty="0"/>
          </a:p>
        </p:txBody>
      </p:sp>
      <p:sp>
        <p:nvSpPr>
          <p:cNvPr id="4" name="Slide Number Placeholder 3"/>
          <p:cNvSpPr>
            <a:spLocks noGrp="1"/>
          </p:cNvSpPr>
          <p:nvPr>
            <p:ph type="sldNum" sz="quarter" idx="10"/>
          </p:nvPr>
        </p:nvSpPr>
        <p:spPr/>
        <p:txBody>
          <a:bodyPr/>
          <a:lstStyle/>
          <a:p>
            <a:fld id="{7D294C0F-0D40-41DC-96F3-D0AEA899EF3C}" type="slidenum">
              <a:rPr lang="uk-UA" smtClean="0"/>
              <a:t>11</a:t>
            </a:fld>
            <a:endParaRPr lang="uk-UA"/>
          </a:p>
        </p:txBody>
      </p:sp>
    </p:spTree>
    <p:extLst>
      <p:ext uri="{BB962C8B-B14F-4D97-AF65-F5344CB8AC3E}">
        <p14:creationId xmlns:p14="http://schemas.microsoft.com/office/powerpoint/2010/main" val="2138170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For example, if you are about endpoint protection, looking for the intrusion, you can monitor processes of an executable file, do static binary analysis, analyze the history of actions in this endpoint, etc.</a:t>
            </a:r>
            <a:endParaRPr lang="uk-UA" sz="1200" dirty="0" smtClean="0"/>
          </a:p>
        </p:txBody>
      </p:sp>
      <p:sp>
        <p:nvSpPr>
          <p:cNvPr id="4" name="Slide Number Placeholder 3"/>
          <p:cNvSpPr>
            <a:spLocks noGrp="1"/>
          </p:cNvSpPr>
          <p:nvPr>
            <p:ph type="sldNum" sz="quarter" idx="10"/>
          </p:nvPr>
        </p:nvSpPr>
        <p:spPr/>
        <p:txBody>
          <a:bodyPr/>
          <a:lstStyle/>
          <a:p>
            <a:fld id="{7D294C0F-0D40-41DC-96F3-D0AEA899EF3C}" type="slidenum">
              <a:rPr lang="uk-UA" smtClean="0"/>
              <a:t>13</a:t>
            </a:fld>
            <a:endParaRPr lang="uk-UA"/>
          </a:p>
        </p:txBody>
      </p:sp>
    </p:spTree>
    <p:extLst>
      <p:ext uri="{BB962C8B-B14F-4D97-AF65-F5344CB8AC3E}">
        <p14:creationId xmlns:p14="http://schemas.microsoft.com/office/powerpoint/2010/main" val="1401614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a-Latn" smtClean="0"/>
              <a:t>https://www.slideshare.net/cisoplatform7/ai-approach-to-malware-similarity-analysis-maping-the-malware-genome-with-a-deep-neural-network</a:t>
            </a:r>
            <a:endParaRPr lang="uk-UA"/>
          </a:p>
        </p:txBody>
      </p:sp>
      <p:sp>
        <p:nvSpPr>
          <p:cNvPr id="4" name="Slide Number Placeholder 3"/>
          <p:cNvSpPr>
            <a:spLocks noGrp="1"/>
          </p:cNvSpPr>
          <p:nvPr>
            <p:ph type="sldNum" sz="quarter" idx="10"/>
          </p:nvPr>
        </p:nvSpPr>
        <p:spPr/>
        <p:txBody>
          <a:bodyPr/>
          <a:lstStyle/>
          <a:p>
            <a:fld id="{7D294C0F-0D40-41DC-96F3-D0AEA899EF3C}" type="slidenum">
              <a:rPr lang="uk-UA" smtClean="0"/>
              <a:t>14</a:t>
            </a:fld>
            <a:endParaRPr lang="uk-UA"/>
          </a:p>
        </p:txBody>
      </p:sp>
    </p:spTree>
    <p:extLst>
      <p:ext uri="{BB962C8B-B14F-4D97-AF65-F5344CB8AC3E}">
        <p14:creationId xmlns:p14="http://schemas.microsoft.com/office/powerpoint/2010/main" val="1738085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sng" kern="1200" dirty="0" smtClean="0">
                <a:solidFill>
                  <a:schemeClr val="tx1"/>
                </a:solidFill>
                <a:effectLst/>
                <a:latin typeface="+mn-lt"/>
                <a:ea typeface="+mn-ea"/>
                <a:cs typeface="+mn-cs"/>
                <a:hlinkClick r:id="rId3"/>
              </a:rPr>
              <a:t>Machine Learning Techniques for Intrusion Detection</a:t>
            </a:r>
            <a:endParaRPr lang="en-US" sz="1200" b="0" i="0" kern="1200" dirty="0" smtClean="0">
              <a:solidFill>
                <a:schemeClr val="tx1"/>
              </a:solidFill>
              <a:effectLst/>
              <a:latin typeface="+mn-lt"/>
              <a:ea typeface="+mn-ea"/>
              <a:cs typeface="+mn-cs"/>
            </a:endParaRPr>
          </a:p>
          <a:p>
            <a:r>
              <a:rPr lang="en-US" sz="1200" b="0" i="0" u="sng" kern="1200" dirty="0" smtClean="0">
                <a:solidFill>
                  <a:schemeClr val="tx1"/>
                </a:solidFill>
                <a:effectLst/>
                <a:latin typeface="+mn-lt"/>
                <a:ea typeface="+mn-ea"/>
                <a:cs typeface="+mn-cs"/>
                <a:hlinkClick r:id="rId4"/>
              </a:rPr>
              <a:t>Long Short Term Memory Networks for Anomaly Detection in Time Series</a:t>
            </a:r>
            <a:endParaRPr lang="en-US" sz="1200" b="0" i="0" kern="1200" dirty="0" smtClean="0">
              <a:solidFill>
                <a:schemeClr val="tx1"/>
              </a:solidFill>
              <a:effectLst/>
              <a:latin typeface="+mn-lt"/>
              <a:ea typeface="+mn-ea"/>
              <a:cs typeface="+mn-cs"/>
            </a:endParaRPr>
          </a:p>
          <a:p>
            <a:r>
              <a:rPr lang="en-US" sz="1200" b="0" i="0" u="sng" kern="1200" dirty="0" smtClean="0">
                <a:solidFill>
                  <a:schemeClr val="tx1"/>
                </a:solidFill>
                <a:effectLst/>
                <a:latin typeface="+mn-lt"/>
                <a:ea typeface="+mn-ea"/>
                <a:cs typeface="+mn-cs"/>
                <a:hlinkClick r:id="rId5"/>
              </a:rPr>
              <a:t>Anomaly Detection Framework Using Rule Extraction for Efficient Intrusion Detection</a:t>
            </a:r>
            <a:endParaRPr lang="en-US" sz="1200" b="0" i="0" kern="1200" dirty="0" smtClean="0">
              <a:solidFill>
                <a:schemeClr val="tx1"/>
              </a:solidFill>
              <a:effectLst/>
              <a:latin typeface="+mn-lt"/>
              <a:ea typeface="+mn-ea"/>
              <a:cs typeface="+mn-cs"/>
            </a:endParaRPr>
          </a:p>
          <a:p>
            <a:r>
              <a:rPr lang="en-US" sz="1200" b="0" i="0" u="sng" kern="1200" dirty="0" smtClean="0">
                <a:solidFill>
                  <a:schemeClr val="tx1"/>
                </a:solidFill>
                <a:effectLst/>
                <a:latin typeface="+mn-lt"/>
                <a:ea typeface="+mn-ea"/>
                <a:cs typeface="+mn-cs"/>
                <a:hlinkClick r:id="rId6"/>
              </a:rPr>
              <a:t>A survey of network anomaly detection techniques</a:t>
            </a:r>
            <a:endParaRPr lang="en-US" sz="1200" b="0" i="0" kern="1200" dirty="0" smtClean="0">
              <a:solidFill>
                <a:schemeClr val="tx1"/>
              </a:solidFill>
              <a:effectLst/>
              <a:latin typeface="+mn-lt"/>
              <a:ea typeface="+mn-ea"/>
              <a:cs typeface="+mn-cs"/>
            </a:endParaRPr>
          </a:p>
          <a:p>
            <a:r>
              <a:rPr lang="en-US" sz="1200" b="0" i="0" u="sng" kern="1200" dirty="0" smtClean="0">
                <a:solidFill>
                  <a:schemeClr val="tx1"/>
                </a:solidFill>
                <a:effectLst/>
                <a:latin typeface="+mn-lt"/>
                <a:ea typeface="+mn-ea"/>
                <a:cs typeface="+mn-cs"/>
                <a:hlinkClick r:id="rId7"/>
              </a:rPr>
              <a:t>Shallow and Deep Networks Intrusion Detection System: A Taxonomy and Survey</a:t>
            </a:r>
            <a:endParaRPr lang="en-US" sz="1200" b="0" i="0" kern="1200" dirty="0" smtClean="0">
              <a:solidFill>
                <a:schemeClr val="tx1"/>
              </a:solidFill>
              <a:effectLst/>
              <a:latin typeface="+mn-lt"/>
              <a:ea typeface="+mn-ea"/>
              <a:cs typeface="+mn-cs"/>
            </a:endParaRPr>
          </a:p>
          <a:p>
            <a:r>
              <a:rPr lang="en-US" sz="1200" b="0" i="0" u="sng" kern="1200" dirty="0" smtClean="0">
                <a:solidFill>
                  <a:schemeClr val="tx1"/>
                </a:solidFill>
                <a:effectLst/>
                <a:latin typeface="+mn-lt"/>
                <a:ea typeface="+mn-ea"/>
                <a:cs typeface="+mn-cs"/>
                <a:hlinkClick r:id="rId8"/>
              </a:rPr>
              <a:t>Deep Packet: A Novel Approach For Encrypted Traffic Classification Using Deep Learning</a:t>
            </a:r>
            <a:endParaRPr lang="en-US" sz="1200" b="0" i="0" kern="1200" dirty="0" smtClean="0">
              <a:solidFill>
                <a:schemeClr val="tx1"/>
              </a:solidFill>
              <a:effectLst/>
              <a:latin typeface="+mn-lt"/>
              <a:ea typeface="+mn-ea"/>
              <a:cs typeface="+mn-cs"/>
            </a:endParaRPr>
          </a:p>
          <a:p>
            <a:r>
              <a:rPr lang="en-US" sz="1200" b="0" i="0" u="sng" kern="1200" dirty="0" smtClean="0">
                <a:solidFill>
                  <a:schemeClr val="tx1"/>
                </a:solidFill>
                <a:effectLst/>
                <a:latin typeface="+mn-lt"/>
                <a:ea typeface="+mn-ea"/>
                <a:cs typeface="+mn-cs"/>
                <a:hlinkClick r:id="rId9"/>
              </a:rPr>
              <a:t>Performance Comparison of Intrusion Detection Systems and Application of Machine Learning to Snort System</a:t>
            </a:r>
            <a:endParaRPr lang="en-US" sz="1200" b="0" i="0" kern="1200" dirty="0" smtClean="0">
              <a:solidFill>
                <a:schemeClr val="tx1"/>
              </a:solidFill>
              <a:effectLst/>
              <a:latin typeface="+mn-lt"/>
              <a:ea typeface="+mn-ea"/>
              <a:cs typeface="+mn-cs"/>
            </a:endParaRPr>
          </a:p>
          <a:p>
            <a:r>
              <a:rPr lang="en-US" sz="1200" b="0" i="0" u="sng" kern="1200" dirty="0" smtClean="0">
                <a:solidFill>
                  <a:schemeClr val="tx1"/>
                </a:solidFill>
                <a:effectLst/>
                <a:latin typeface="+mn-lt"/>
                <a:ea typeface="+mn-ea"/>
                <a:cs typeface="+mn-cs"/>
                <a:hlinkClick r:id="rId10"/>
              </a:rPr>
              <a:t>Evaluation of Machine Learning Algorithms for Intrusion Detection System</a:t>
            </a:r>
            <a:endParaRPr lang="en-US" sz="1200" b="0" i="0" kern="1200" dirty="0" smtClean="0">
              <a:solidFill>
                <a:schemeClr val="tx1"/>
              </a:solidFill>
              <a:effectLst/>
              <a:latin typeface="+mn-lt"/>
              <a:ea typeface="+mn-ea"/>
              <a:cs typeface="+mn-cs"/>
            </a:endParaRPr>
          </a:p>
          <a:p>
            <a:r>
              <a:rPr lang="en-US" sz="1200" b="0" i="0" u="sng" kern="1200" dirty="0" smtClean="0">
                <a:solidFill>
                  <a:schemeClr val="tx1"/>
                </a:solidFill>
                <a:effectLst/>
                <a:latin typeface="+mn-lt"/>
                <a:ea typeface="+mn-ea"/>
                <a:cs typeface="+mn-cs"/>
                <a:hlinkClick r:id="rId11"/>
              </a:rPr>
              <a:t>One Class collective Anomaly Detection based on LSTM</a:t>
            </a:r>
            <a:endParaRPr lang="en-US" sz="1200" b="0" i="0" kern="1200" dirty="0" smtClean="0">
              <a:solidFill>
                <a:schemeClr val="tx1"/>
              </a:solidFill>
              <a:effectLst/>
              <a:latin typeface="+mn-lt"/>
              <a:ea typeface="+mn-ea"/>
              <a:cs typeface="+mn-cs"/>
            </a:endParaRPr>
          </a:p>
          <a:p>
            <a:r>
              <a:rPr lang="en-US" sz="1200" b="0" i="0" u="sng" kern="1200" dirty="0" smtClean="0">
                <a:solidFill>
                  <a:schemeClr val="tx1"/>
                </a:solidFill>
                <a:effectLst/>
                <a:latin typeface="+mn-lt"/>
                <a:ea typeface="+mn-ea"/>
                <a:cs typeface="+mn-cs"/>
                <a:hlinkClick r:id="rId12"/>
              </a:rPr>
              <a:t>Network Traffic Anomaly Detection Using Recurrent Neural Networks</a:t>
            </a:r>
            <a:endParaRPr lang="en-US" sz="1200" b="0" i="0" kern="1200" dirty="0" smtClean="0">
              <a:solidFill>
                <a:schemeClr val="tx1"/>
              </a:solidFill>
              <a:effectLst/>
              <a:latin typeface="+mn-lt"/>
              <a:ea typeface="+mn-ea"/>
              <a:cs typeface="+mn-cs"/>
            </a:endParaRPr>
          </a:p>
          <a:p>
            <a:r>
              <a:rPr lang="en-US" sz="1200" b="0" i="0" u="sng" kern="1200" dirty="0" smtClean="0">
                <a:solidFill>
                  <a:schemeClr val="tx1"/>
                </a:solidFill>
                <a:effectLst/>
                <a:latin typeface="+mn-lt"/>
                <a:ea typeface="+mn-ea"/>
                <a:cs typeface="+mn-cs"/>
                <a:hlinkClick r:id="rId13"/>
              </a:rPr>
              <a:t>Sequence Aggregation Rules for Anomaly Detection in Computer Network Traffic</a:t>
            </a:r>
            <a:endParaRPr lang="en-US" sz="1200" b="0" i="0" kern="1200" dirty="0" smtClean="0">
              <a:solidFill>
                <a:schemeClr val="tx1"/>
              </a:solidFill>
              <a:effectLst/>
              <a:latin typeface="+mn-lt"/>
              <a:ea typeface="+mn-ea"/>
              <a:cs typeface="+mn-cs"/>
            </a:endParaRPr>
          </a:p>
          <a:p>
            <a:r>
              <a:rPr lang="en-US" sz="1200" b="0" i="0" u="sng" kern="1200" dirty="0" smtClean="0">
                <a:solidFill>
                  <a:schemeClr val="tx1"/>
                </a:solidFill>
                <a:effectLst/>
                <a:latin typeface="+mn-lt"/>
                <a:ea typeface="+mn-ea"/>
                <a:cs typeface="+mn-cs"/>
                <a:hlinkClick r:id="rId14"/>
              </a:rPr>
              <a:t>Big collection of all approaches for IDS</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D294C0F-0D40-41DC-96F3-D0AEA899EF3C}" type="slidenum">
              <a:rPr lang="uk-UA" smtClean="0"/>
              <a:t>15</a:t>
            </a:fld>
            <a:endParaRPr lang="uk-UA"/>
          </a:p>
        </p:txBody>
      </p:sp>
    </p:spTree>
    <p:extLst>
      <p:ext uri="{BB962C8B-B14F-4D97-AF65-F5344CB8AC3E}">
        <p14:creationId xmlns:p14="http://schemas.microsoft.com/office/powerpoint/2010/main" val="2104320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sng" kern="1200" dirty="0" smtClean="0">
                <a:solidFill>
                  <a:schemeClr val="tx1"/>
                </a:solidFill>
                <a:effectLst/>
                <a:latin typeface="+mn-lt"/>
                <a:ea typeface="+mn-ea"/>
                <a:cs typeface="+mn-cs"/>
                <a:hlinkClick r:id="rId3"/>
              </a:rPr>
              <a:t>Malware Detection by Eating a Whole EXE</a:t>
            </a:r>
            <a:endParaRPr lang="en-US" sz="1200" b="0" i="0" kern="1200" dirty="0" smtClean="0">
              <a:solidFill>
                <a:schemeClr val="tx1"/>
              </a:solidFill>
              <a:effectLst/>
              <a:latin typeface="+mn-lt"/>
              <a:ea typeface="+mn-ea"/>
              <a:cs typeface="+mn-cs"/>
            </a:endParaRPr>
          </a:p>
          <a:p>
            <a:r>
              <a:rPr lang="en-US" sz="1200" b="0" i="0" u="sng" kern="1200" dirty="0" smtClean="0">
                <a:solidFill>
                  <a:schemeClr val="tx1"/>
                </a:solidFill>
                <a:effectLst/>
                <a:latin typeface="+mn-lt"/>
                <a:ea typeface="+mn-ea"/>
                <a:cs typeface="+mn-cs"/>
                <a:hlinkClick r:id="rId4"/>
              </a:rPr>
              <a:t>Deep learning at the shallow end: Malware classification for non-domain experts</a:t>
            </a:r>
            <a:endParaRPr lang="en-US" sz="1200" b="0" i="0" kern="1200" dirty="0" smtClean="0">
              <a:solidFill>
                <a:schemeClr val="tx1"/>
              </a:solidFill>
              <a:effectLst/>
              <a:latin typeface="+mn-lt"/>
              <a:ea typeface="+mn-ea"/>
              <a:cs typeface="+mn-cs"/>
            </a:endParaRPr>
          </a:p>
          <a:p>
            <a:r>
              <a:rPr lang="en-US" sz="1200" b="0" i="0" u="sng" kern="1200" dirty="0" smtClean="0">
                <a:solidFill>
                  <a:schemeClr val="tx1"/>
                </a:solidFill>
                <a:effectLst/>
                <a:latin typeface="+mn-lt"/>
                <a:ea typeface="+mn-ea"/>
                <a:cs typeface="+mn-cs"/>
                <a:hlinkClick r:id="rId5"/>
              </a:rPr>
              <a:t>TESSERACT: Eliminating Experimental Bias in Malware Classification across Space and Time</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D294C0F-0D40-41DC-96F3-D0AEA899EF3C}" type="slidenum">
              <a:rPr lang="uk-UA" smtClean="0"/>
              <a:t>16</a:t>
            </a:fld>
            <a:endParaRPr lang="uk-UA"/>
          </a:p>
        </p:txBody>
      </p:sp>
    </p:spTree>
    <p:extLst>
      <p:ext uri="{BB962C8B-B14F-4D97-AF65-F5344CB8AC3E}">
        <p14:creationId xmlns:p14="http://schemas.microsoft.com/office/powerpoint/2010/main" val="47901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p:spPr>
        <p:txBody>
          <a:bodyPr/>
          <a:lstStyle/>
          <a:p>
            <a:r>
              <a:rPr lang="ru-RU" smtClean="0"/>
              <a:t>Образец заголовка</a:t>
            </a:r>
            <a:endParaRPr lang="uk-UA"/>
          </a:p>
        </p:txBody>
      </p:sp>
      <p:sp>
        <p:nvSpPr>
          <p:cNvPr id="3" name="Подзаголовок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uk-UA"/>
          </a:p>
        </p:txBody>
      </p:sp>
      <p:sp>
        <p:nvSpPr>
          <p:cNvPr id="4" name="Дата 3"/>
          <p:cNvSpPr>
            <a:spLocks noGrp="1"/>
          </p:cNvSpPr>
          <p:nvPr>
            <p:ph type="dt" sz="half" idx="10"/>
          </p:nvPr>
        </p:nvSpPr>
        <p:spPr/>
        <p:txBody>
          <a:bodyPr/>
          <a:lstStyle/>
          <a:p>
            <a:fld id="{6A1BBC38-82B8-4A55-96A7-E2CDC97CF51C}" type="datetimeFigureOut">
              <a:rPr lang="uk-UA" smtClean="0"/>
              <a:t>08.04.2019</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381867A5-4AB3-4992-BD3D-0890E1EF1FFF}" type="slidenum">
              <a:rPr lang="uk-UA" smtClean="0"/>
              <a:t>‹#›</a:t>
            </a:fld>
            <a:endParaRPr lang="uk-UA"/>
          </a:p>
        </p:txBody>
      </p:sp>
    </p:spTree>
    <p:extLst>
      <p:ext uri="{BB962C8B-B14F-4D97-AF65-F5344CB8AC3E}">
        <p14:creationId xmlns:p14="http://schemas.microsoft.com/office/powerpoint/2010/main" val="73873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6A1BBC38-82B8-4A55-96A7-E2CDC97CF51C}" type="datetimeFigureOut">
              <a:rPr lang="uk-UA" smtClean="0"/>
              <a:t>08.04.2019</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381867A5-4AB3-4992-BD3D-0890E1EF1FFF}" type="slidenum">
              <a:rPr lang="uk-UA" smtClean="0"/>
              <a:t>‹#›</a:t>
            </a:fld>
            <a:endParaRPr lang="uk-UA"/>
          </a:p>
        </p:txBody>
      </p:sp>
    </p:spTree>
    <p:extLst>
      <p:ext uri="{BB962C8B-B14F-4D97-AF65-F5344CB8AC3E}">
        <p14:creationId xmlns:p14="http://schemas.microsoft.com/office/powerpoint/2010/main" val="2731947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154781"/>
            <a:ext cx="2057400" cy="3290888"/>
          </a:xfrm>
        </p:spPr>
        <p:txBody>
          <a:bodyPr vert="eaVert"/>
          <a:lstStyle/>
          <a:p>
            <a:r>
              <a:rPr lang="ru-RU" smtClean="0"/>
              <a:t>Образец заголовка</a:t>
            </a:r>
            <a:endParaRPr lang="uk-UA"/>
          </a:p>
        </p:txBody>
      </p:sp>
      <p:sp>
        <p:nvSpPr>
          <p:cNvPr id="3" name="Вертикальный текст 2"/>
          <p:cNvSpPr>
            <a:spLocks noGrp="1"/>
          </p:cNvSpPr>
          <p:nvPr>
            <p:ph type="body" orient="vert" idx="1"/>
          </p:nvPr>
        </p:nvSpPr>
        <p:spPr>
          <a:xfrm>
            <a:off x="457200" y="154781"/>
            <a:ext cx="6019800" cy="329088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6A1BBC38-82B8-4A55-96A7-E2CDC97CF51C}" type="datetimeFigureOut">
              <a:rPr lang="uk-UA" smtClean="0"/>
              <a:t>08.04.2019</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381867A5-4AB3-4992-BD3D-0890E1EF1FFF}" type="slidenum">
              <a:rPr lang="uk-UA" smtClean="0"/>
              <a:t>‹#›</a:t>
            </a:fld>
            <a:endParaRPr lang="uk-UA"/>
          </a:p>
        </p:txBody>
      </p:sp>
    </p:spTree>
    <p:extLst>
      <p:ext uri="{BB962C8B-B14F-4D97-AF65-F5344CB8AC3E}">
        <p14:creationId xmlns:p14="http://schemas.microsoft.com/office/powerpoint/2010/main" val="3273080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25"/>
            <a:ext cx="7772400" cy="1102519"/>
          </a:xfrm>
        </p:spPr>
        <p:txBody>
          <a:bodyPr/>
          <a:lstStyle/>
          <a:p>
            <a:r>
              <a:rPr lang="ru-RU" smtClean="0"/>
              <a:t>Образец заголовка</a:t>
            </a:r>
            <a:endParaRPr lang="uk-UA"/>
          </a:p>
        </p:txBody>
      </p:sp>
      <p:sp>
        <p:nvSpPr>
          <p:cNvPr id="3" name="Подзаголовок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6861" indent="0" algn="ctr">
              <a:buNone/>
              <a:defRPr>
                <a:solidFill>
                  <a:schemeClr val="tx1">
                    <a:tint val="75000"/>
                  </a:schemeClr>
                </a:solidFill>
              </a:defRPr>
            </a:lvl2pPr>
            <a:lvl3pPr marL="913724" indent="0" algn="ctr">
              <a:buNone/>
              <a:defRPr>
                <a:solidFill>
                  <a:schemeClr val="tx1">
                    <a:tint val="75000"/>
                  </a:schemeClr>
                </a:solidFill>
              </a:defRPr>
            </a:lvl3pPr>
            <a:lvl4pPr marL="1370586" indent="0" algn="ctr">
              <a:buNone/>
              <a:defRPr>
                <a:solidFill>
                  <a:schemeClr val="tx1">
                    <a:tint val="75000"/>
                  </a:schemeClr>
                </a:solidFill>
              </a:defRPr>
            </a:lvl4pPr>
            <a:lvl5pPr marL="1827450" indent="0" algn="ctr">
              <a:buNone/>
              <a:defRPr>
                <a:solidFill>
                  <a:schemeClr val="tx1">
                    <a:tint val="75000"/>
                  </a:schemeClr>
                </a:solidFill>
              </a:defRPr>
            </a:lvl5pPr>
            <a:lvl6pPr marL="2284310" indent="0" algn="ctr">
              <a:buNone/>
              <a:defRPr>
                <a:solidFill>
                  <a:schemeClr val="tx1">
                    <a:tint val="75000"/>
                  </a:schemeClr>
                </a:solidFill>
              </a:defRPr>
            </a:lvl6pPr>
            <a:lvl7pPr marL="2741173" indent="0" algn="ctr">
              <a:buNone/>
              <a:defRPr>
                <a:solidFill>
                  <a:schemeClr val="tx1">
                    <a:tint val="75000"/>
                  </a:schemeClr>
                </a:solidFill>
              </a:defRPr>
            </a:lvl7pPr>
            <a:lvl8pPr marL="3198036" indent="0" algn="ctr">
              <a:buNone/>
              <a:defRPr>
                <a:solidFill>
                  <a:schemeClr val="tx1">
                    <a:tint val="75000"/>
                  </a:schemeClr>
                </a:solidFill>
              </a:defRPr>
            </a:lvl8pPr>
            <a:lvl9pPr marL="3654898" indent="0" algn="ctr">
              <a:buNone/>
              <a:defRPr>
                <a:solidFill>
                  <a:schemeClr val="tx1">
                    <a:tint val="75000"/>
                  </a:schemeClr>
                </a:solidFill>
              </a:defRPr>
            </a:lvl9pPr>
          </a:lstStyle>
          <a:p>
            <a:r>
              <a:rPr lang="ru-RU" smtClean="0"/>
              <a:t>Образец подзаголовка</a:t>
            </a:r>
            <a:endParaRPr lang="uk-UA"/>
          </a:p>
        </p:txBody>
      </p:sp>
      <p:sp>
        <p:nvSpPr>
          <p:cNvPr id="4" name="Дата 3"/>
          <p:cNvSpPr>
            <a:spLocks noGrp="1"/>
          </p:cNvSpPr>
          <p:nvPr>
            <p:ph type="dt" sz="half" idx="10"/>
          </p:nvPr>
        </p:nvSpPr>
        <p:spPr/>
        <p:txBody>
          <a:bodyPr/>
          <a:lstStyle/>
          <a:p>
            <a:fld id="{6A1BBC38-82B8-4A55-96A7-E2CDC97CF51C}" type="datetimeFigureOut">
              <a:rPr lang="uk-UA" smtClean="0">
                <a:solidFill>
                  <a:prstClr val="black">
                    <a:tint val="75000"/>
                  </a:prstClr>
                </a:solidFill>
              </a:rPr>
              <a:pPr/>
              <a:t>08.04.2019</a:t>
            </a:fld>
            <a:endParaRPr lang="uk-UA">
              <a:solidFill>
                <a:prstClr val="black">
                  <a:tint val="75000"/>
                </a:prstClr>
              </a:solidFill>
            </a:endParaRPr>
          </a:p>
        </p:txBody>
      </p:sp>
      <p:sp>
        <p:nvSpPr>
          <p:cNvPr id="5" name="Нижний колонтитул 4"/>
          <p:cNvSpPr>
            <a:spLocks noGrp="1"/>
          </p:cNvSpPr>
          <p:nvPr>
            <p:ph type="ftr" sz="quarter" idx="11"/>
          </p:nvPr>
        </p:nvSpPr>
        <p:spPr/>
        <p:txBody>
          <a:bodyPr/>
          <a:lstStyle/>
          <a:p>
            <a:endParaRPr lang="uk-UA">
              <a:solidFill>
                <a:prstClr val="black">
                  <a:tint val="75000"/>
                </a:prstClr>
              </a:solidFill>
            </a:endParaRPr>
          </a:p>
        </p:txBody>
      </p:sp>
      <p:sp>
        <p:nvSpPr>
          <p:cNvPr id="6" name="Номер слайда 5"/>
          <p:cNvSpPr>
            <a:spLocks noGrp="1"/>
          </p:cNvSpPr>
          <p:nvPr>
            <p:ph type="sldNum" sz="quarter" idx="12"/>
          </p:nvPr>
        </p:nvSpPr>
        <p:spPr/>
        <p:txBody>
          <a:bodyPr/>
          <a:lstStyle/>
          <a:p>
            <a:fld id="{381867A5-4AB3-4992-BD3D-0890E1EF1FFF}" type="slidenum">
              <a:rPr lang="uk-UA" smtClean="0">
                <a:solidFill>
                  <a:prstClr val="black">
                    <a:tint val="75000"/>
                  </a:prstClr>
                </a:solidFill>
              </a:rPr>
              <a:pPr/>
              <a:t>‹#›</a:t>
            </a:fld>
            <a:endParaRPr lang="uk-UA">
              <a:solidFill>
                <a:prstClr val="black">
                  <a:tint val="75000"/>
                </a:prstClr>
              </a:solidFill>
            </a:endParaRPr>
          </a:p>
        </p:txBody>
      </p:sp>
    </p:spTree>
    <p:extLst>
      <p:ext uri="{BB962C8B-B14F-4D97-AF65-F5344CB8AC3E}">
        <p14:creationId xmlns:p14="http://schemas.microsoft.com/office/powerpoint/2010/main" val="3164966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6A1BBC38-82B8-4A55-96A7-E2CDC97CF51C}" type="datetimeFigureOut">
              <a:rPr lang="uk-UA" smtClean="0">
                <a:solidFill>
                  <a:prstClr val="black">
                    <a:tint val="75000"/>
                  </a:prstClr>
                </a:solidFill>
              </a:rPr>
              <a:pPr/>
              <a:t>08.04.2019</a:t>
            </a:fld>
            <a:endParaRPr lang="uk-UA">
              <a:solidFill>
                <a:prstClr val="black">
                  <a:tint val="75000"/>
                </a:prstClr>
              </a:solidFill>
            </a:endParaRPr>
          </a:p>
        </p:txBody>
      </p:sp>
      <p:sp>
        <p:nvSpPr>
          <p:cNvPr id="5" name="Нижний колонтитул 4"/>
          <p:cNvSpPr>
            <a:spLocks noGrp="1"/>
          </p:cNvSpPr>
          <p:nvPr>
            <p:ph type="ftr" sz="quarter" idx="11"/>
          </p:nvPr>
        </p:nvSpPr>
        <p:spPr/>
        <p:txBody>
          <a:bodyPr/>
          <a:lstStyle/>
          <a:p>
            <a:endParaRPr lang="uk-UA">
              <a:solidFill>
                <a:prstClr val="black">
                  <a:tint val="75000"/>
                </a:prstClr>
              </a:solidFill>
            </a:endParaRPr>
          </a:p>
        </p:txBody>
      </p:sp>
      <p:sp>
        <p:nvSpPr>
          <p:cNvPr id="6" name="Номер слайда 5"/>
          <p:cNvSpPr>
            <a:spLocks noGrp="1"/>
          </p:cNvSpPr>
          <p:nvPr>
            <p:ph type="sldNum" sz="quarter" idx="12"/>
          </p:nvPr>
        </p:nvSpPr>
        <p:spPr/>
        <p:txBody>
          <a:bodyPr/>
          <a:lstStyle/>
          <a:p>
            <a:fld id="{381867A5-4AB3-4992-BD3D-0890E1EF1FFF}" type="slidenum">
              <a:rPr lang="uk-UA" smtClean="0">
                <a:solidFill>
                  <a:prstClr val="black">
                    <a:tint val="75000"/>
                  </a:prstClr>
                </a:solidFill>
              </a:rPr>
              <a:pPr/>
              <a:t>‹#›</a:t>
            </a:fld>
            <a:endParaRPr lang="uk-UA">
              <a:solidFill>
                <a:prstClr val="black">
                  <a:tint val="75000"/>
                </a:prstClr>
              </a:solidFill>
            </a:endParaRPr>
          </a:p>
        </p:txBody>
      </p:sp>
    </p:spTree>
    <p:extLst>
      <p:ext uri="{BB962C8B-B14F-4D97-AF65-F5344CB8AC3E}">
        <p14:creationId xmlns:p14="http://schemas.microsoft.com/office/powerpoint/2010/main" val="2620641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p:spPr>
        <p:txBody>
          <a:bodyPr anchor="t"/>
          <a:lstStyle>
            <a:lvl1pPr algn="l">
              <a:defRPr sz="4000" b="1" cap="all"/>
            </a:lvl1pPr>
          </a:lstStyle>
          <a:p>
            <a:r>
              <a:rPr lang="ru-RU" smtClean="0"/>
              <a:t>Образец заголовка</a:t>
            </a:r>
            <a:endParaRPr lang="uk-UA"/>
          </a:p>
        </p:txBody>
      </p:sp>
      <p:sp>
        <p:nvSpPr>
          <p:cNvPr id="3" name="Текст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6861" indent="0">
              <a:buNone/>
              <a:defRPr sz="1800">
                <a:solidFill>
                  <a:schemeClr val="tx1">
                    <a:tint val="75000"/>
                  </a:schemeClr>
                </a:solidFill>
              </a:defRPr>
            </a:lvl2pPr>
            <a:lvl3pPr marL="913724" indent="0">
              <a:buNone/>
              <a:defRPr sz="1600">
                <a:solidFill>
                  <a:schemeClr val="tx1">
                    <a:tint val="75000"/>
                  </a:schemeClr>
                </a:solidFill>
              </a:defRPr>
            </a:lvl3pPr>
            <a:lvl4pPr marL="1370586" indent="0">
              <a:buNone/>
              <a:defRPr sz="1400">
                <a:solidFill>
                  <a:schemeClr val="tx1">
                    <a:tint val="75000"/>
                  </a:schemeClr>
                </a:solidFill>
              </a:defRPr>
            </a:lvl4pPr>
            <a:lvl5pPr marL="1827450" indent="0">
              <a:buNone/>
              <a:defRPr sz="1400">
                <a:solidFill>
                  <a:schemeClr val="tx1">
                    <a:tint val="75000"/>
                  </a:schemeClr>
                </a:solidFill>
              </a:defRPr>
            </a:lvl5pPr>
            <a:lvl6pPr marL="2284310" indent="0">
              <a:buNone/>
              <a:defRPr sz="1400">
                <a:solidFill>
                  <a:schemeClr val="tx1">
                    <a:tint val="75000"/>
                  </a:schemeClr>
                </a:solidFill>
              </a:defRPr>
            </a:lvl6pPr>
            <a:lvl7pPr marL="2741173" indent="0">
              <a:buNone/>
              <a:defRPr sz="1400">
                <a:solidFill>
                  <a:schemeClr val="tx1">
                    <a:tint val="75000"/>
                  </a:schemeClr>
                </a:solidFill>
              </a:defRPr>
            </a:lvl7pPr>
            <a:lvl8pPr marL="3198036" indent="0">
              <a:buNone/>
              <a:defRPr sz="1400">
                <a:solidFill>
                  <a:schemeClr val="tx1">
                    <a:tint val="75000"/>
                  </a:schemeClr>
                </a:solidFill>
              </a:defRPr>
            </a:lvl8pPr>
            <a:lvl9pPr marL="3654898"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6A1BBC38-82B8-4A55-96A7-E2CDC97CF51C}" type="datetimeFigureOut">
              <a:rPr lang="uk-UA" smtClean="0">
                <a:solidFill>
                  <a:prstClr val="black">
                    <a:tint val="75000"/>
                  </a:prstClr>
                </a:solidFill>
              </a:rPr>
              <a:pPr/>
              <a:t>08.04.2019</a:t>
            </a:fld>
            <a:endParaRPr lang="uk-UA">
              <a:solidFill>
                <a:prstClr val="black">
                  <a:tint val="75000"/>
                </a:prstClr>
              </a:solidFill>
            </a:endParaRPr>
          </a:p>
        </p:txBody>
      </p:sp>
      <p:sp>
        <p:nvSpPr>
          <p:cNvPr id="5" name="Нижний колонтитул 4"/>
          <p:cNvSpPr>
            <a:spLocks noGrp="1"/>
          </p:cNvSpPr>
          <p:nvPr>
            <p:ph type="ftr" sz="quarter" idx="11"/>
          </p:nvPr>
        </p:nvSpPr>
        <p:spPr/>
        <p:txBody>
          <a:bodyPr/>
          <a:lstStyle/>
          <a:p>
            <a:endParaRPr lang="uk-UA">
              <a:solidFill>
                <a:prstClr val="black">
                  <a:tint val="75000"/>
                </a:prstClr>
              </a:solidFill>
            </a:endParaRPr>
          </a:p>
        </p:txBody>
      </p:sp>
      <p:sp>
        <p:nvSpPr>
          <p:cNvPr id="6" name="Номер слайда 5"/>
          <p:cNvSpPr>
            <a:spLocks noGrp="1"/>
          </p:cNvSpPr>
          <p:nvPr>
            <p:ph type="sldNum" sz="quarter" idx="12"/>
          </p:nvPr>
        </p:nvSpPr>
        <p:spPr/>
        <p:txBody>
          <a:bodyPr/>
          <a:lstStyle/>
          <a:p>
            <a:fld id="{381867A5-4AB3-4992-BD3D-0890E1EF1FFF}" type="slidenum">
              <a:rPr lang="uk-UA" smtClean="0">
                <a:solidFill>
                  <a:prstClr val="black">
                    <a:tint val="75000"/>
                  </a:prstClr>
                </a:solidFill>
              </a:rPr>
              <a:pPr/>
              <a:t>‹#›</a:t>
            </a:fld>
            <a:endParaRPr lang="uk-UA">
              <a:solidFill>
                <a:prstClr val="black">
                  <a:tint val="75000"/>
                </a:prstClr>
              </a:solidFill>
            </a:endParaRPr>
          </a:p>
        </p:txBody>
      </p:sp>
    </p:spTree>
    <p:extLst>
      <p:ext uri="{BB962C8B-B14F-4D97-AF65-F5344CB8AC3E}">
        <p14:creationId xmlns:p14="http://schemas.microsoft.com/office/powerpoint/2010/main" val="1977012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sz="half" idx="1"/>
          </p:nvPr>
        </p:nvSpPr>
        <p:spPr>
          <a:xfrm>
            <a:off x="457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Объект 3"/>
          <p:cNvSpPr>
            <a:spLocks noGrp="1"/>
          </p:cNvSpPr>
          <p:nvPr>
            <p:ph sz="half" idx="2"/>
          </p:nvPr>
        </p:nvSpPr>
        <p:spPr>
          <a:xfrm>
            <a:off x="4648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Дата 4"/>
          <p:cNvSpPr>
            <a:spLocks noGrp="1"/>
          </p:cNvSpPr>
          <p:nvPr>
            <p:ph type="dt" sz="half" idx="10"/>
          </p:nvPr>
        </p:nvSpPr>
        <p:spPr/>
        <p:txBody>
          <a:bodyPr/>
          <a:lstStyle/>
          <a:p>
            <a:fld id="{6A1BBC38-82B8-4A55-96A7-E2CDC97CF51C}" type="datetimeFigureOut">
              <a:rPr lang="uk-UA" smtClean="0">
                <a:solidFill>
                  <a:prstClr val="black">
                    <a:tint val="75000"/>
                  </a:prstClr>
                </a:solidFill>
              </a:rPr>
              <a:pPr/>
              <a:t>08.04.2019</a:t>
            </a:fld>
            <a:endParaRPr lang="uk-UA">
              <a:solidFill>
                <a:prstClr val="black">
                  <a:tint val="75000"/>
                </a:prstClr>
              </a:solidFill>
            </a:endParaRPr>
          </a:p>
        </p:txBody>
      </p:sp>
      <p:sp>
        <p:nvSpPr>
          <p:cNvPr id="6" name="Нижний колонтитул 5"/>
          <p:cNvSpPr>
            <a:spLocks noGrp="1"/>
          </p:cNvSpPr>
          <p:nvPr>
            <p:ph type="ftr" sz="quarter" idx="11"/>
          </p:nvPr>
        </p:nvSpPr>
        <p:spPr/>
        <p:txBody>
          <a:bodyPr/>
          <a:lstStyle/>
          <a:p>
            <a:endParaRPr lang="uk-UA">
              <a:solidFill>
                <a:prstClr val="black">
                  <a:tint val="75000"/>
                </a:prstClr>
              </a:solidFill>
            </a:endParaRPr>
          </a:p>
        </p:txBody>
      </p:sp>
      <p:sp>
        <p:nvSpPr>
          <p:cNvPr id="7" name="Номер слайда 6"/>
          <p:cNvSpPr>
            <a:spLocks noGrp="1"/>
          </p:cNvSpPr>
          <p:nvPr>
            <p:ph type="sldNum" sz="quarter" idx="12"/>
          </p:nvPr>
        </p:nvSpPr>
        <p:spPr/>
        <p:txBody>
          <a:bodyPr/>
          <a:lstStyle/>
          <a:p>
            <a:fld id="{381867A5-4AB3-4992-BD3D-0890E1EF1FFF}" type="slidenum">
              <a:rPr lang="uk-UA" smtClean="0">
                <a:solidFill>
                  <a:prstClr val="black">
                    <a:tint val="75000"/>
                  </a:prstClr>
                </a:solidFill>
              </a:rPr>
              <a:pPr/>
              <a:t>‹#›</a:t>
            </a:fld>
            <a:endParaRPr lang="uk-UA">
              <a:solidFill>
                <a:prstClr val="black">
                  <a:tint val="75000"/>
                </a:prstClr>
              </a:solidFill>
            </a:endParaRPr>
          </a:p>
        </p:txBody>
      </p:sp>
    </p:spTree>
    <p:extLst>
      <p:ext uri="{BB962C8B-B14F-4D97-AF65-F5344CB8AC3E}">
        <p14:creationId xmlns:p14="http://schemas.microsoft.com/office/powerpoint/2010/main" val="2703539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p:spPr>
        <p:txBody>
          <a:bodyPr/>
          <a:lstStyle>
            <a:lvl1pPr>
              <a:defRPr/>
            </a:lvl1pPr>
          </a:lstStyle>
          <a:p>
            <a:r>
              <a:rPr lang="ru-RU" smtClean="0"/>
              <a:t>Образец заголовка</a:t>
            </a:r>
            <a:endParaRPr lang="uk-UA"/>
          </a:p>
        </p:txBody>
      </p:sp>
      <p:sp>
        <p:nvSpPr>
          <p:cNvPr id="3" name="Текст 2"/>
          <p:cNvSpPr>
            <a:spLocks noGrp="1"/>
          </p:cNvSpPr>
          <p:nvPr>
            <p:ph type="body" idx="1"/>
          </p:nvPr>
        </p:nvSpPr>
        <p:spPr>
          <a:xfrm>
            <a:off x="457200" y="1151335"/>
            <a:ext cx="4040188" cy="479822"/>
          </a:xfrm>
        </p:spPr>
        <p:txBody>
          <a:bodyPr anchor="b"/>
          <a:lstStyle>
            <a:lvl1pPr marL="0" indent="0">
              <a:buNone/>
              <a:defRPr sz="2400" b="1"/>
            </a:lvl1pPr>
            <a:lvl2pPr marL="456861" indent="0">
              <a:buNone/>
              <a:defRPr sz="2000" b="1"/>
            </a:lvl2pPr>
            <a:lvl3pPr marL="913724" indent="0">
              <a:buNone/>
              <a:defRPr sz="1800" b="1"/>
            </a:lvl3pPr>
            <a:lvl4pPr marL="1370586" indent="0">
              <a:buNone/>
              <a:defRPr sz="1600" b="1"/>
            </a:lvl4pPr>
            <a:lvl5pPr marL="1827450" indent="0">
              <a:buNone/>
              <a:defRPr sz="1600" b="1"/>
            </a:lvl5pPr>
            <a:lvl6pPr marL="2284310" indent="0">
              <a:buNone/>
              <a:defRPr sz="1600" b="1"/>
            </a:lvl6pPr>
            <a:lvl7pPr marL="2741173" indent="0">
              <a:buNone/>
              <a:defRPr sz="1600" b="1"/>
            </a:lvl7pPr>
            <a:lvl8pPr marL="3198036" indent="0">
              <a:buNone/>
              <a:defRPr sz="1600" b="1"/>
            </a:lvl8pPr>
            <a:lvl9pPr marL="3654898"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Текст 4"/>
          <p:cNvSpPr>
            <a:spLocks noGrp="1"/>
          </p:cNvSpPr>
          <p:nvPr>
            <p:ph type="body" sz="quarter" idx="3"/>
          </p:nvPr>
        </p:nvSpPr>
        <p:spPr>
          <a:xfrm>
            <a:off x="4645026" y="1151335"/>
            <a:ext cx="4041775" cy="479822"/>
          </a:xfrm>
        </p:spPr>
        <p:txBody>
          <a:bodyPr anchor="b"/>
          <a:lstStyle>
            <a:lvl1pPr marL="0" indent="0">
              <a:buNone/>
              <a:defRPr sz="2400" b="1"/>
            </a:lvl1pPr>
            <a:lvl2pPr marL="456861" indent="0">
              <a:buNone/>
              <a:defRPr sz="2000" b="1"/>
            </a:lvl2pPr>
            <a:lvl3pPr marL="913724" indent="0">
              <a:buNone/>
              <a:defRPr sz="1800" b="1"/>
            </a:lvl3pPr>
            <a:lvl4pPr marL="1370586" indent="0">
              <a:buNone/>
              <a:defRPr sz="1600" b="1"/>
            </a:lvl4pPr>
            <a:lvl5pPr marL="1827450" indent="0">
              <a:buNone/>
              <a:defRPr sz="1600" b="1"/>
            </a:lvl5pPr>
            <a:lvl6pPr marL="2284310" indent="0">
              <a:buNone/>
              <a:defRPr sz="1600" b="1"/>
            </a:lvl6pPr>
            <a:lvl7pPr marL="2741173" indent="0">
              <a:buNone/>
              <a:defRPr sz="1600" b="1"/>
            </a:lvl7pPr>
            <a:lvl8pPr marL="3198036" indent="0">
              <a:buNone/>
              <a:defRPr sz="1600" b="1"/>
            </a:lvl8pPr>
            <a:lvl9pPr marL="3654898"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7" name="Дата 6"/>
          <p:cNvSpPr>
            <a:spLocks noGrp="1"/>
          </p:cNvSpPr>
          <p:nvPr>
            <p:ph type="dt" sz="half" idx="10"/>
          </p:nvPr>
        </p:nvSpPr>
        <p:spPr/>
        <p:txBody>
          <a:bodyPr/>
          <a:lstStyle/>
          <a:p>
            <a:fld id="{6A1BBC38-82B8-4A55-96A7-E2CDC97CF51C}" type="datetimeFigureOut">
              <a:rPr lang="uk-UA" smtClean="0">
                <a:solidFill>
                  <a:prstClr val="black">
                    <a:tint val="75000"/>
                  </a:prstClr>
                </a:solidFill>
              </a:rPr>
              <a:pPr/>
              <a:t>08.04.2019</a:t>
            </a:fld>
            <a:endParaRPr lang="uk-UA">
              <a:solidFill>
                <a:prstClr val="black">
                  <a:tint val="75000"/>
                </a:prstClr>
              </a:solidFill>
            </a:endParaRPr>
          </a:p>
        </p:txBody>
      </p:sp>
      <p:sp>
        <p:nvSpPr>
          <p:cNvPr id="8" name="Нижний колонтитул 7"/>
          <p:cNvSpPr>
            <a:spLocks noGrp="1"/>
          </p:cNvSpPr>
          <p:nvPr>
            <p:ph type="ftr" sz="quarter" idx="11"/>
          </p:nvPr>
        </p:nvSpPr>
        <p:spPr/>
        <p:txBody>
          <a:bodyPr/>
          <a:lstStyle/>
          <a:p>
            <a:endParaRPr lang="uk-UA">
              <a:solidFill>
                <a:prstClr val="black">
                  <a:tint val="75000"/>
                </a:prstClr>
              </a:solidFill>
            </a:endParaRPr>
          </a:p>
        </p:txBody>
      </p:sp>
      <p:sp>
        <p:nvSpPr>
          <p:cNvPr id="9" name="Номер слайда 8"/>
          <p:cNvSpPr>
            <a:spLocks noGrp="1"/>
          </p:cNvSpPr>
          <p:nvPr>
            <p:ph type="sldNum" sz="quarter" idx="12"/>
          </p:nvPr>
        </p:nvSpPr>
        <p:spPr/>
        <p:txBody>
          <a:bodyPr/>
          <a:lstStyle/>
          <a:p>
            <a:fld id="{381867A5-4AB3-4992-BD3D-0890E1EF1FFF}" type="slidenum">
              <a:rPr lang="uk-UA" smtClean="0">
                <a:solidFill>
                  <a:prstClr val="black">
                    <a:tint val="75000"/>
                  </a:prstClr>
                </a:solidFill>
              </a:rPr>
              <a:pPr/>
              <a:t>‹#›</a:t>
            </a:fld>
            <a:endParaRPr lang="uk-UA">
              <a:solidFill>
                <a:prstClr val="black">
                  <a:tint val="75000"/>
                </a:prstClr>
              </a:solidFill>
            </a:endParaRPr>
          </a:p>
        </p:txBody>
      </p:sp>
    </p:spTree>
    <p:extLst>
      <p:ext uri="{BB962C8B-B14F-4D97-AF65-F5344CB8AC3E}">
        <p14:creationId xmlns:p14="http://schemas.microsoft.com/office/powerpoint/2010/main" val="15690097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Дата 2"/>
          <p:cNvSpPr>
            <a:spLocks noGrp="1"/>
          </p:cNvSpPr>
          <p:nvPr>
            <p:ph type="dt" sz="half" idx="10"/>
          </p:nvPr>
        </p:nvSpPr>
        <p:spPr/>
        <p:txBody>
          <a:bodyPr/>
          <a:lstStyle/>
          <a:p>
            <a:fld id="{6A1BBC38-82B8-4A55-96A7-E2CDC97CF51C}" type="datetimeFigureOut">
              <a:rPr lang="uk-UA" smtClean="0">
                <a:solidFill>
                  <a:prstClr val="black">
                    <a:tint val="75000"/>
                  </a:prstClr>
                </a:solidFill>
              </a:rPr>
              <a:pPr/>
              <a:t>08.04.2019</a:t>
            </a:fld>
            <a:endParaRPr lang="uk-UA">
              <a:solidFill>
                <a:prstClr val="black">
                  <a:tint val="75000"/>
                </a:prstClr>
              </a:solidFill>
            </a:endParaRPr>
          </a:p>
        </p:txBody>
      </p:sp>
      <p:sp>
        <p:nvSpPr>
          <p:cNvPr id="4" name="Нижний колонтитул 3"/>
          <p:cNvSpPr>
            <a:spLocks noGrp="1"/>
          </p:cNvSpPr>
          <p:nvPr>
            <p:ph type="ftr" sz="quarter" idx="11"/>
          </p:nvPr>
        </p:nvSpPr>
        <p:spPr/>
        <p:txBody>
          <a:bodyPr/>
          <a:lstStyle/>
          <a:p>
            <a:endParaRPr lang="uk-UA">
              <a:solidFill>
                <a:prstClr val="black">
                  <a:tint val="75000"/>
                </a:prstClr>
              </a:solidFill>
            </a:endParaRPr>
          </a:p>
        </p:txBody>
      </p:sp>
      <p:sp>
        <p:nvSpPr>
          <p:cNvPr id="5" name="Номер слайда 4"/>
          <p:cNvSpPr>
            <a:spLocks noGrp="1"/>
          </p:cNvSpPr>
          <p:nvPr>
            <p:ph type="sldNum" sz="quarter" idx="12"/>
          </p:nvPr>
        </p:nvSpPr>
        <p:spPr/>
        <p:txBody>
          <a:bodyPr/>
          <a:lstStyle/>
          <a:p>
            <a:fld id="{381867A5-4AB3-4992-BD3D-0890E1EF1FFF}" type="slidenum">
              <a:rPr lang="uk-UA" smtClean="0">
                <a:solidFill>
                  <a:prstClr val="black">
                    <a:tint val="75000"/>
                  </a:prstClr>
                </a:solidFill>
              </a:rPr>
              <a:pPr/>
              <a:t>‹#›</a:t>
            </a:fld>
            <a:endParaRPr lang="uk-UA">
              <a:solidFill>
                <a:prstClr val="black">
                  <a:tint val="75000"/>
                </a:prstClr>
              </a:solidFill>
            </a:endParaRPr>
          </a:p>
        </p:txBody>
      </p:sp>
    </p:spTree>
    <p:extLst>
      <p:ext uri="{BB962C8B-B14F-4D97-AF65-F5344CB8AC3E}">
        <p14:creationId xmlns:p14="http://schemas.microsoft.com/office/powerpoint/2010/main" val="30171330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A1BBC38-82B8-4A55-96A7-E2CDC97CF51C}" type="datetimeFigureOut">
              <a:rPr lang="uk-UA" smtClean="0">
                <a:solidFill>
                  <a:prstClr val="black">
                    <a:tint val="75000"/>
                  </a:prstClr>
                </a:solidFill>
              </a:rPr>
              <a:pPr/>
              <a:t>08.04.2019</a:t>
            </a:fld>
            <a:endParaRPr lang="uk-UA">
              <a:solidFill>
                <a:prstClr val="black">
                  <a:tint val="75000"/>
                </a:prstClr>
              </a:solidFill>
            </a:endParaRPr>
          </a:p>
        </p:txBody>
      </p:sp>
      <p:sp>
        <p:nvSpPr>
          <p:cNvPr id="3" name="Нижний колонтитул 2"/>
          <p:cNvSpPr>
            <a:spLocks noGrp="1"/>
          </p:cNvSpPr>
          <p:nvPr>
            <p:ph type="ftr" sz="quarter" idx="11"/>
          </p:nvPr>
        </p:nvSpPr>
        <p:spPr/>
        <p:txBody>
          <a:bodyPr/>
          <a:lstStyle/>
          <a:p>
            <a:endParaRPr lang="uk-UA">
              <a:solidFill>
                <a:prstClr val="black">
                  <a:tint val="75000"/>
                </a:prstClr>
              </a:solidFill>
            </a:endParaRPr>
          </a:p>
        </p:txBody>
      </p:sp>
      <p:sp>
        <p:nvSpPr>
          <p:cNvPr id="4" name="Номер слайда 3"/>
          <p:cNvSpPr>
            <a:spLocks noGrp="1"/>
          </p:cNvSpPr>
          <p:nvPr>
            <p:ph type="sldNum" sz="quarter" idx="12"/>
          </p:nvPr>
        </p:nvSpPr>
        <p:spPr/>
        <p:txBody>
          <a:bodyPr/>
          <a:lstStyle/>
          <a:p>
            <a:fld id="{381867A5-4AB3-4992-BD3D-0890E1EF1FFF}" type="slidenum">
              <a:rPr lang="uk-UA" smtClean="0">
                <a:solidFill>
                  <a:prstClr val="black">
                    <a:tint val="75000"/>
                  </a:prstClr>
                </a:solidFill>
              </a:rPr>
              <a:pPr/>
              <a:t>‹#›</a:t>
            </a:fld>
            <a:endParaRPr lang="uk-UA">
              <a:solidFill>
                <a:prstClr val="black">
                  <a:tint val="75000"/>
                </a:prstClr>
              </a:solidFill>
            </a:endParaRPr>
          </a:p>
        </p:txBody>
      </p:sp>
    </p:spTree>
    <p:extLst>
      <p:ext uri="{BB962C8B-B14F-4D97-AF65-F5344CB8AC3E}">
        <p14:creationId xmlns:p14="http://schemas.microsoft.com/office/powerpoint/2010/main" val="12858795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2" y="204787"/>
            <a:ext cx="3008313" cy="871538"/>
          </a:xfrm>
        </p:spPr>
        <p:txBody>
          <a:bodyPr anchor="b"/>
          <a:lstStyle>
            <a:lvl1pPr algn="l">
              <a:defRPr sz="2000" b="1"/>
            </a:lvl1pPr>
          </a:lstStyle>
          <a:p>
            <a:r>
              <a:rPr lang="ru-RU" smtClean="0"/>
              <a:t>Образец заголовка</a:t>
            </a:r>
            <a:endParaRPr lang="uk-UA"/>
          </a:p>
        </p:txBody>
      </p:sp>
      <p:sp>
        <p:nvSpPr>
          <p:cNvPr id="3" name="Объект 2"/>
          <p:cNvSpPr>
            <a:spLocks noGrp="1"/>
          </p:cNvSpPr>
          <p:nvPr>
            <p:ph idx="1"/>
          </p:nvPr>
        </p:nvSpPr>
        <p:spPr>
          <a:xfrm>
            <a:off x="3575054"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Текст 3"/>
          <p:cNvSpPr>
            <a:spLocks noGrp="1"/>
          </p:cNvSpPr>
          <p:nvPr>
            <p:ph type="body" sz="half" idx="2"/>
          </p:nvPr>
        </p:nvSpPr>
        <p:spPr>
          <a:xfrm>
            <a:off x="457202" y="1076330"/>
            <a:ext cx="3008313" cy="3518297"/>
          </a:xfrm>
        </p:spPr>
        <p:txBody>
          <a:bodyPr/>
          <a:lstStyle>
            <a:lvl1pPr marL="0" indent="0">
              <a:buNone/>
              <a:defRPr sz="1400"/>
            </a:lvl1pPr>
            <a:lvl2pPr marL="456861" indent="0">
              <a:buNone/>
              <a:defRPr sz="1200"/>
            </a:lvl2pPr>
            <a:lvl3pPr marL="913724" indent="0">
              <a:buNone/>
              <a:defRPr sz="1000"/>
            </a:lvl3pPr>
            <a:lvl4pPr marL="1370586" indent="0">
              <a:buNone/>
              <a:defRPr sz="900"/>
            </a:lvl4pPr>
            <a:lvl5pPr marL="1827450" indent="0">
              <a:buNone/>
              <a:defRPr sz="900"/>
            </a:lvl5pPr>
            <a:lvl6pPr marL="2284310" indent="0">
              <a:buNone/>
              <a:defRPr sz="900"/>
            </a:lvl6pPr>
            <a:lvl7pPr marL="2741173" indent="0">
              <a:buNone/>
              <a:defRPr sz="900"/>
            </a:lvl7pPr>
            <a:lvl8pPr marL="3198036" indent="0">
              <a:buNone/>
              <a:defRPr sz="900"/>
            </a:lvl8pPr>
            <a:lvl9pPr marL="3654898"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6A1BBC38-82B8-4A55-96A7-E2CDC97CF51C}" type="datetimeFigureOut">
              <a:rPr lang="uk-UA" smtClean="0">
                <a:solidFill>
                  <a:prstClr val="black">
                    <a:tint val="75000"/>
                  </a:prstClr>
                </a:solidFill>
              </a:rPr>
              <a:pPr/>
              <a:t>08.04.2019</a:t>
            </a:fld>
            <a:endParaRPr lang="uk-UA">
              <a:solidFill>
                <a:prstClr val="black">
                  <a:tint val="75000"/>
                </a:prstClr>
              </a:solidFill>
            </a:endParaRPr>
          </a:p>
        </p:txBody>
      </p:sp>
      <p:sp>
        <p:nvSpPr>
          <p:cNvPr id="6" name="Нижний колонтитул 5"/>
          <p:cNvSpPr>
            <a:spLocks noGrp="1"/>
          </p:cNvSpPr>
          <p:nvPr>
            <p:ph type="ftr" sz="quarter" idx="11"/>
          </p:nvPr>
        </p:nvSpPr>
        <p:spPr/>
        <p:txBody>
          <a:bodyPr/>
          <a:lstStyle/>
          <a:p>
            <a:endParaRPr lang="uk-UA">
              <a:solidFill>
                <a:prstClr val="black">
                  <a:tint val="75000"/>
                </a:prstClr>
              </a:solidFill>
            </a:endParaRPr>
          </a:p>
        </p:txBody>
      </p:sp>
      <p:sp>
        <p:nvSpPr>
          <p:cNvPr id="7" name="Номер слайда 6"/>
          <p:cNvSpPr>
            <a:spLocks noGrp="1"/>
          </p:cNvSpPr>
          <p:nvPr>
            <p:ph type="sldNum" sz="quarter" idx="12"/>
          </p:nvPr>
        </p:nvSpPr>
        <p:spPr/>
        <p:txBody>
          <a:bodyPr/>
          <a:lstStyle/>
          <a:p>
            <a:fld id="{381867A5-4AB3-4992-BD3D-0890E1EF1FFF}" type="slidenum">
              <a:rPr lang="uk-UA" smtClean="0">
                <a:solidFill>
                  <a:prstClr val="black">
                    <a:tint val="75000"/>
                  </a:prstClr>
                </a:solidFill>
              </a:rPr>
              <a:pPr/>
              <a:t>‹#›</a:t>
            </a:fld>
            <a:endParaRPr lang="uk-UA">
              <a:solidFill>
                <a:prstClr val="black">
                  <a:tint val="75000"/>
                </a:prstClr>
              </a:solidFill>
            </a:endParaRPr>
          </a:p>
        </p:txBody>
      </p:sp>
    </p:spTree>
    <p:extLst>
      <p:ext uri="{BB962C8B-B14F-4D97-AF65-F5344CB8AC3E}">
        <p14:creationId xmlns:p14="http://schemas.microsoft.com/office/powerpoint/2010/main" val="2330197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6A1BBC38-82B8-4A55-96A7-E2CDC97CF51C}" type="datetimeFigureOut">
              <a:rPr lang="uk-UA" smtClean="0"/>
              <a:t>08.04.2019</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381867A5-4AB3-4992-BD3D-0890E1EF1FFF}" type="slidenum">
              <a:rPr lang="uk-UA" smtClean="0"/>
              <a:t>‹#›</a:t>
            </a:fld>
            <a:endParaRPr lang="uk-UA"/>
          </a:p>
        </p:txBody>
      </p:sp>
    </p:spTree>
    <p:extLst>
      <p:ext uri="{BB962C8B-B14F-4D97-AF65-F5344CB8AC3E}">
        <p14:creationId xmlns:p14="http://schemas.microsoft.com/office/powerpoint/2010/main" val="26000306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p:spPr>
        <p:txBody>
          <a:bodyPr anchor="b"/>
          <a:lstStyle>
            <a:lvl1pPr algn="l">
              <a:defRPr sz="2000" b="1"/>
            </a:lvl1pPr>
          </a:lstStyle>
          <a:p>
            <a:r>
              <a:rPr lang="ru-RU" smtClean="0"/>
              <a:t>Образец заголовка</a:t>
            </a:r>
            <a:endParaRPr lang="uk-UA"/>
          </a:p>
        </p:txBody>
      </p:sp>
      <p:sp>
        <p:nvSpPr>
          <p:cNvPr id="3" name="Рисунок 2"/>
          <p:cNvSpPr>
            <a:spLocks noGrp="1"/>
          </p:cNvSpPr>
          <p:nvPr>
            <p:ph type="pic" idx="1"/>
          </p:nvPr>
        </p:nvSpPr>
        <p:spPr>
          <a:xfrm>
            <a:off x="1792288" y="459581"/>
            <a:ext cx="5486400" cy="3086100"/>
          </a:xfrm>
        </p:spPr>
        <p:txBody>
          <a:bodyPr/>
          <a:lstStyle>
            <a:lvl1pPr marL="0" indent="0">
              <a:buNone/>
              <a:defRPr sz="3200"/>
            </a:lvl1pPr>
            <a:lvl2pPr marL="456861" indent="0">
              <a:buNone/>
              <a:defRPr sz="2800"/>
            </a:lvl2pPr>
            <a:lvl3pPr marL="913724" indent="0">
              <a:buNone/>
              <a:defRPr sz="2400"/>
            </a:lvl3pPr>
            <a:lvl4pPr marL="1370586" indent="0">
              <a:buNone/>
              <a:defRPr sz="2000"/>
            </a:lvl4pPr>
            <a:lvl5pPr marL="1827450" indent="0">
              <a:buNone/>
              <a:defRPr sz="2000"/>
            </a:lvl5pPr>
            <a:lvl6pPr marL="2284310" indent="0">
              <a:buNone/>
              <a:defRPr sz="2000"/>
            </a:lvl6pPr>
            <a:lvl7pPr marL="2741173" indent="0">
              <a:buNone/>
              <a:defRPr sz="2000"/>
            </a:lvl7pPr>
            <a:lvl8pPr marL="3198036" indent="0">
              <a:buNone/>
              <a:defRPr sz="2000"/>
            </a:lvl8pPr>
            <a:lvl9pPr marL="3654898" indent="0">
              <a:buNone/>
              <a:defRPr sz="2000"/>
            </a:lvl9pPr>
          </a:lstStyle>
          <a:p>
            <a:endParaRPr lang="uk-UA"/>
          </a:p>
        </p:txBody>
      </p:sp>
      <p:sp>
        <p:nvSpPr>
          <p:cNvPr id="4" name="Текст 3"/>
          <p:cNvSpPr>
            <a:spLocks noGrp="1"/>
          </p:cNvSpPr>
          <p:nvPr>
            <p:ph type="body" sz="half" idx="2"/>
          </p:nvPr>
        </p:nvSpPr>
        <p:spPr>
          <a:xfrm>
            <a:off x="1792288" y="4025503"/>
            <a:ext cx="5486400" cy="603647"/>
          </a:xfrm>
        </p:spPr>
        <p:txBody>
          <a:bodyPr/>
          <a:lstStyle>
            <a:lvl1pPr marL="0" indent="0">
              <a:buNone/>
              <a:defRPr sz="1400"/>
            </a:lvl1pPr>
            <a:lvl2pPr marL="456861" indent="0">
              <a:buNone/>
              <a:defRPr sz="1200"/>
            </a:lvl2pPr>
            <a:lvl3pPr marL="913724" indent="0">
              <a:buNone/>
              <a:defRPr sz="1000"/>
            </a:lvl3pPr>
            <a:lvl4pPr marL="1370586" indent="0">
              <a:buNone/>
              <a:defRPr sz="900"/>
            </a:lvl4pPr>
            <a:lvl5pPr marL="1827450" indent="0">
              <a:buNone/>
              <a:defRPr sz="900"/>
            </a:lvl5pPr>
            <a:lvl6pPr marL="2284310" indent="0">
              <a:buNone/>
              <a:defRPr sz="900"/>
            </a:lvl6pPr>
            <a:lvl7pPr marL="2741173" indent="0">
              <a:buNone/>
              <a:defRPr sz="900"/>
            </a:lvl7pPr>
            <a:lvl8pPr marL="3198036" indent="0">
              <a:buNone/>
              <a:defRPr sz="900"/>
            </a:lvl8pPr>
            <a:lvl9pPr marL="3654898"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6A1BBC38-82B8-4A55-96A7-E2CDC97CF51C}" type="datetimeFigureOut">
              <a:rPr lang="uk-UA" smtClean="0">
                <a:solidFill>
                  <a:prstClr val="black">
                    <a:tint val="75000"/>
                  </a:prstClr>
                </a:solidFill>
              </a:rPr>
              <a:pPr/>
              <a:t>08.04.2019</a:t>
            </a:fld>
            <a:endParaRPr lang="uk-UA">
              <a:solidFill>
                <a:prstClr val="black">
                  <a:tint val="75000"/>
                </a:prstClr>
              </a:solidFill>
            </a:endParaRPr>
          </a:p>
        </p:txBody>
      </p:sp>
      <p:sp>
        <p:nvSpPr>
          <p:cNvPr id="6" name="Нижний колонтитул 5"/>
          <p:cNvSpPr>
            <a:spLocks noGrp="1"/>
          </p:cNvSpPr>
          <p:nvPr>
            <p:ph type="ftr" sz="quarter" idx="11"/>
          </p:nvPr>
        </p:nvSpPr>
        <p:spPr/>
        <p:txBody>
          <a:bodyPr/>
          <a:lstStyle/>
          <a:p>
            <a:endParaRPr lang="uk-UA">
              <a:solidFill>
                <a:prstClr val="black">
                  <a:tint val="75000"/>
                </a:prstClr>
              </a:solidFill>
            </a:endParaRPr>
          </a:p>
        </p:txBody>
      </p:sp>
      <p:sp>
        <p:nvSpPr>
          <p:cNvPr id="7" name="Номер слайда 6"/>
          <p:cNvSpPr>
            <a:spLocks noGrp="1"/>
          </p:cNvSpPr>
          <p:nvPr>
            <p:ph type="sldNum" sz="quarter" idx="12"/>
          </p:nvPr>
        </p:nvSpPr>
        <p:spPr/>
        <p:txBody>
          <a:bodyPr/>
          <a:lstStyle/>
          <a:p>
            <a:fld id="{381867A5-4AB3-4992-BD3D-0890E1EF1FFF}" type="slidenum">
              <a:rPr lang="uk-UA" smtClean="0">
                <a:solidFill>
                  <a:prstClr val="black">
                    <a:tint val="75000"/>
                  </a:prstClr>
                </a:solidFill>
              </a:rPr>
              <a:pPr/>
              <a:t>‹#›</a:t>
            </a:fld>
            <a:endParaRPr lang="uk-UA">
              <a:solidFill>
                <a:prstClr val="black">
                  <a:tint val="75000"/>
                </a:prstClr>
              </a:solidFill>
            </a:endParaRPr>
          </a:p>
        </p:txBody>
      </p:sp>
    </p:spTree>
    <p:extLst>
      <p:ext uri="{BB962C8B-B14F-4D97-AF65-F5344CB8AC3E}">
        <p14:creationId xmlns:p14="http://schemas.microsoft.com/office/powerpoint/2010/main" val="1590490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6A1BBC38-82B8-4A55-96A7-E2CDC97CF51C}" type="datetimeFigureOut">
              <a:rPr lang="uk-UA" smtClean="0">
                <a:solidFill>
                  <a:prstClr val="black">
                    <a:tint val="75000"/>
                  </a:prstClr>
                </a:solidFill>
              </a:rPr>
              <a:pPr/>
              <a:t>08.04.2019</a:t>
            </a:fld>
            <a:endParaRPr lang="uk-UA">
              <a:solidFill>
                <a:prstClr val="black">
                  <a:tint val="75000"/>
                </a:prstClr>
              </a:solidFill>
            </a:endParaRPr>
          </a:p>
        </p:txBody>
      </p:sp>
      <p:sp>
        <p:nvSpPr>
          <p:cNvPr id="5" name="Нижний колонтитул 4"/>
          <p:cNvSpPr>
            <a:spLocks noGrp="1"/>
          </p:cNvSpPr>
          <p:nvPr>
            <p:ph type="ftr" sz="quarter" idx="11"/>
          </p:nvPr>
        </p:nvSpPr>
        <p:spPr/>
        <p:txBody>
          <a:bodyPr/>
          <a:lstStyle/>
          <a:p>
            <a:endParaRPr lang="uk-UA">
              <a:solidFill>
                <a:prstClr val="black">
                  <a:tint val="75000"/>
                </a:prstClr>
              </a:solidFill>
            </a:endParaRPr>
          </a:p>
        </p:txBody>
      </p:sp>
      <p:sp>
        <p:nvSpPr>
          <p:cNvPr id="6" name="Номер слайда 5"/>
          <p:cNvSpPr>
            <a:spLocks noGrp="1"/>
          </p:cNvSpPr>
          <p:nvPr>
            <p:ph type="sldNum" sz="quarter" idx="12"/>
          </p:nvPr>
        </p:nvSpPr>
        <p:spPr/>
        <p:txBody>
          <a:bodyPr/>
          <a:lstStyle/>
          <a:p>
            <a:fld id="{381867A5-4AB3-4992-BD3D-0890E1EF1FFF}" type="slidenum">
              <a:rPr lang="uk-UA" smtClean="0">
                <a:solidFill>
                  <a:prstClr val="black">
                    <a:tint val="75000"/>
                  </a:prstClr>
                </a:solidFill>
              </a:rPr>
              <a:pPr/>
              <a:t>‹#›</a:t>
            </a:fld>
            <a:endParaRPr lang="uk-UA">
              <a:solidFill>
                <a:prstClr val="black">
                  <a:tint val="75000"/>
                </a:prstClr>
              </a:solidFill>
            </a:endParaRPr>
          </a:p>
        </p:txBody>
      </p:sp>
    </p:spTree>
    <p:extLst>
      <p:ext uri="{BB962C8B-B14F-4D97-AF65-F5344CB8AC3E}">
        <p14:creationId xmlns:p14="http://schemas.microsoft.com/office/powerpoint/2010/main" val="36760607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1" y="154781"/>
            <a:ext cx="2057400" cy="3290888"/>
          </a:xfrm>
        </p:spPr>
        <p:txBody>
          <a:bodyPr vert="eaVert"/>
          <a:lstStyle/>
          <a:p>
            <a:r>
              <a:rPr lang="ru-RU" smtClean="0"/>
              <a:t>Образец заголовка</a:t>
            </a:r>
            <a:endParaRPr lang="uk-UA"/>
          </a:p>
        </p:txBody>
      </p:sp>
      <p:sp>
        <p:nvSpPr>
          <p:cNvPr id="3" name="Вертикальный текст 2"/>
          <p:cNvSpPr>
            <a:spLocks noGrp="1"/>
          </p:cNvSpPr>
          <p:nvPr>
            <p:ph type="body" orient="vert" idx="1"/>
          </p:nvPr>
        </p:nvSpPr>
        <p:spPr>
          <a:xfrm>
            <a:off x="457200" y="154781"/>
            <a:ext cx="6019800" cy="329088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6A1BBC38-82B8-4A55-96A7-E2CDC97CF51C}" type="datetimeFigureOut">
              <a:rPr lang="uk-UA" smtClean="0">
                <a:solidFill>
                  <a:prstClr val="black">
                    <a:tint val="75000"/>
                  </a:prstClr>
                </a:solidFill>
              </a:rPr>
              <a:pPr/>
              <a:t>08.04.2019</a:t>
            </a:fld>
            <a:endParaRPr lang="uk-UA">
              <a:solidFill>
                <a:prstClr val="black">
                  <a:tint val="75000"/>
                </a:prstClr>
              </a:solidFill>
            </a:endParaRPr>
          </a:p>
        </p:txBody>
      </p:sp>
      <p:sp>
        <p:nvSpPr>
          <p:cNvPr id="5" name="Нижний колонтитул 4"/>
          <p:cNvSpPr>
            <a:spLocks noGrp="1"/>
          </p:cNvSpPr>
          <p:nvPr>
            <p:ph type="ftr" sz="quarter" idx="11"/>
          </p:nvPr>
        </p:nvSpPr>
        <p:spPr/>
        <p:txBody>
          <a:bodyPr/>
          <a:lstStyle/>
          <a:p>
            <a:endParaRPr lang="uk-UA">
              <a:solidFill>
                <a:prstClr val="black">
                  <a:tint val="75000"/>
                </a:prstClr>
              </a:solidFill>
            </a:endParaRPr>
          </a:p>
        </p:txBody>
      </p:sp>
      <p:sp>
        <p:nvSpPr>
          <p:cNvPr id="6" name="Номер слайда 5"/>
          <p:cNvSpPr>
            <a:spLocks noGrp="1"/>
          </p:cNvSpPr>
          <p:nvPr>
            <p:ph type="sldNum" sz="quarter" idx="12"/>
          </p:nvPr>
        </p:nvSpPr>
        <p:spPr/>
        <p:txBody>
          <a:bodyPr/>
          <a:lstStyle/>
          <a:p>
            <a:fld id="{381867A5-4AB3-4992-BD3D-0890E1EF1FFF}" type="slidenum">
              <a:rPr lang="uk-UA" smtClean="0">
                <a:solidFill>
                  <a:prstClr val="black">
                    <a:tint val="75000"/>
                  </a:prstClr>
                </a:solidFill>
              </a:rPr>
              <a:pPr/>
              <a:t>‹#›</a:t>
            </a:fld>
            <a:endParaRPr lang="uk-UA">
              <a:solidFill>
                <a:prstClr val="black">
                  <a:tint val="75000"/>
                </a:prstClr>
              </a:solidFill>
            </a:endParaRPr>
          </a:p>
        </p:txBody>
      </p:sp>
    </p:spTree>
    <p:extLst>
      <p:ext uri="{BB962C8B-B14F-4D97-AF65-F5344CB8AC3E}">
        <p14:creationId xmlns:p14="http://schemas.microsoft.com/office/powerpoint/2010/main" val="972705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Пользовательский маке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6481" y="204474"/>
            <a:ext cx="8226720" cy="856771"/>
          </a:xfrm>
        </p:spPr>
        <p:txBody>
          <a:bodyPr/>
          <a:lstStyle/>
          <a:p>
            <a:r>
              <a:rPr lang="ru-RU" smtClean="0"/>
              <a:t>Образец заголовка</a:t>
            </a:r>
            <a:endParaRPr lang="uk-UA"/>
          </a:p>
        </p:txBody>
      </p:sp>
      <p:sp>
        <p:nvSpPr>
          <p:cNvPr id="3" name="Дата 2"/>
          <p:cNvSpPr>
            <a:spLocks noGrp="1"/>
          </p:cNvSpPr>
          <p:nvPr>
            <p:ph type="dt" idx="10"/>
          </p:nvPr>
        </p:nvSpPr>
        <p:spPr>
          <a:xfrm>
            <a:off x="456481" y="4685596"/>
            <a:ext cx="2128320" cy="352788"/>
          </a:xfrm>
        </p:spPr>
        <p:txBody>
          <a:bodyPr/>
          <a:lstStyle>
            <a:lvl1pPr>
              <a:defRPr/>
            </a:lvl1pPr>
          </a:lstStyle>
          <a:p>
            <a:endParaRPr lang="en-US" altLang="uk-UA">
              <a:solidFill>
                <a:prstClr val="black">
                  <a:tint val="75000"/>
                </a:prstClr>
              </a:solidFill>
            </a:endParaRPr>
          </a:p>
        </p:txBody>
      </p:sp>
      <p:sp>
        <p:nvSpPr>
          <p:cNvPr id="4" name="Нижний колонтитул 3"/>
          <p:cNvSpPr>
            <a:spLocks noGrp="1"/>
          </p:cNvSpPr>
          <p:nvPr>
            <p:ph type="ftr" idx="11"/>
          </p:nvPr>
        </p:nvSpPr>
        <p:spPr>
          <a:xfrm>
            <a:off x="3127680" y="4685596"/>
            <a:ext cx="2897280" cy="352788"/>
          </a:xfrm>
        </p:spPr>
        <p:txBody>
          <a:bodyPr/>
          <a:lstStyle>
            <a:lvl1pPr>
              <a:defRPr/>
            </a:lvl1pPr>
          </a:lstStyle>
          <a:p>
            <a:endParaRPr lang="en-US" altLang="uk-UA">
              <a:solidFill>
                <a:prstClr val="black">
                  <a:tint val="75000"/>
                </a:prstClr>
              </a:solidFill>
            </a:endParaRPr>
          </a:p>
        </p:txBody>
      </p:sp>
      <p:sp>
        <p:nvSpPr>
          <p:cNvPr id="5" name="Номер слайда 4"/>
          <p:cNvSpPr>
            <a:spLocks noGrp="1"/>
          </p:cNvSpPr>
          <p:nvPr>
            <p:ph type="sldNum" idx="12"/>
          </p:nvPr>
        </p:nvSpPr>
        <p:spPr>
          <a:xfrm>
            <a:off x="6556321" y="4685596"/>
            <a:ext cx="2128320" cy="352788"/>
          </a:xfrm>
        </p:spPr>
        <p:txBody>
          <a:bodyPr/>
          <a:lstStyle>
            <a:lvl1pPr>
              <a:defRPr/>
            </a:lvl1pPr>
          </a:lstStyle>
          <a:p>
            <a:fld id="{5B59D503-90CE-4D53-9736-F1414CBAB621}" type="slidenum">
              <a:rPr lang="en-US" altLang="uk-UA">
                <a:solidFill>
                  <a:prstClr val="black">
                    <a:tint val="75000"/>
                  </a:prstClr>
                </a:solidFill>
              </a:rPr>
              <a:pPr/>
              <a:t>‹#›</a:t>
            </a:fld>
            <a:endParaRPr lang="en-US" altLang="uk-UA">
              <a:solidFill>
                <a:prstClr val="black">
                  <a:tint val="75000"/>
                </a:prstClr>
              </a:solidFill>
            </a:endParaRPr>
          </a:p>
        </p:txBody>
      </p:sp>
    </p:spTree>
    <p:extLst>
      <p:ext uri="{BB962C8B-B14F-4D97-AF65-F5344CB8AC3E}">
        <p14:creationId xmlns:p14="http://schemas.microsoft.com/office/powerpoint/2010/main" val="192325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p:spPr>
        <p:txBody>
          <a:bodyPr anchor="t"/>
          <a:lstStyle>
            <a:lvl1pPr algn="l">
              <a:defRPr sz="4000" b="1" cap="all"/>
            </a:lvl1pPr>
          </a:lstStyle>
          <a:p>
            <a:r>
              <a:rPr lang="ru-RU" smtClean="0"/>
              <a:t>Образец заголовка</a:t>
            </a:r>
            <a:endParaRPr lang="uk-UA"/>
          </a:p>
        </p:txBody>
      </p:sp>
      <p:sp>
        <p:nvSpPr>
          <p:cNvPr id="3" name="Текст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6A1BBC38-82B8-4A55-96A7-E2CDC97CF51C}" type="datetimeFigureOut">
              <a:rPr lang="uk-UA" smtClean="0"/>
              <a:t>08.04.2019</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381867A5-4AB3-4992-BD3D-0890E1EF1FFF}" type="slidenum">
              <a:rPr lang="uk-UA" smtClean="0"/>
              <a:t>‹#›</a:t>
            </a:fld>
            <a:endParaRPr lang="uk-UA"/>
          </a:p>
        </p:txBody>
      </p:sp>
    </p:spTree>
    <p:extLst>
      <p:ext uri="{BB962C8B-B14F-4D97-AF65-F5344CB8AC3E}">
        <p14:creationId xmlns:p14="http://schemas.microsoft.com/office/powerpoint/2010/main" val="1143254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Объект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Дата 4"/>
          <p:cNvSpPr>
            <a:spLocks noGrp="1"/>
          </p:cNvSpPr>
          <p:nvPr>
            <p:ph type="dt" sz="half" idx="10"/>
          </p:nvPr>
        </p:nvSpPr>
        <p:spPr/>
        <p:txBody>
          <a:bodyPr/>
          <a:lstStyle/>
          <a:p>
            <a:fld id="{6A1BBC38-82B8-4A55-96A7-E2CDC97CF51C}" type="datetimeFigureOut">
              <a:rPr lang="uk-UA" smtClean="0"/>
              <a:t>08.04.2019</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381867A5-4AB3-4992-BD3D-0890E1EF1FFF}" type="slidenum">
              <a:rPr lang="uk-UA" smtClean="0"/>
              <a:t>‹#›</a:t>
            </a:fld>
            <a:endParaRPr lang="uk-UA"/>
          </a:p>
        </p:txBody>
      </p:sp>
    </p:spTree>
    <p:extLst>
      <p:ext uri="{BB962C8B-B14F-4D97-AF65-F5344CB8AC3E}">
        <p14:creationId xmlns:p14="http://schemas.microsoft.com/office/powerpoint/2010/main" val="1883221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p:spPr>
        <p:txBody>
          <a:bodyPr/>
          <a:lstStyle>
            <a:lvl1pPr>
              <a:defRPr/>
            </a:lvl1pPr>
          </a:lstStyle>
          <a:p>
            <a:r>
              <a:rPr lang="ru-RU" smtClean="0"/>
              <a:t>Образец заголовка</a:t>
            </a:r>
            <a:endParaRPr lang="uk-UA"/>
          </a:p>
        </p:txBody>
      </p:sp>
      <p:sp>
        <p:nvSpPr>
          <p:cNvPr id="3" name="Текст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Текст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7" name="Дата 6"/>
          <p:cNvSpPr>
            <a:spLocks noGrp="1"/>
          </p:cNvSpPr>
          <p:nvPr>
            <p:ph type="dt" sz="half" idx="10"/>
          </p:nvPr>
        </p:nvSpPr>
        <p:spPr/>
        <p:txBody>
          <a:bodyPr/>
          <a:lstStyle/>
          <a:p>
            <a:fld id="{6A1BBC38-82B8-4A55-96A7-E2CDC97CF51C}" type="datetimeFigureOut">
              <a:rPr lang="uk-UA" smtClean="0"/>
              <a:t>08.04.2019</a:t>
            </a:fld>
            <a:endParaRPr lang="uk-UA"/>
          </a:p>
        </p:txBody>
      </p:sp>
      <p:sp>
        <p:nvSpPr>
          <p:cNvPr id="8" name="Нижний колонтитул 7"/>
          <p:cNvSpPr>
            <a:spLocks noGrp="1"/>
          </p:cNvSpPr>
          <p:nvPr>
            <p:ph type="ftr" sz="quarter" idx="11"/>
          </p:nvPr>
        </p:nvSpPr>
        <p:spPr/>
        <p:txBody>
          <a:bodyPr/>
          <a:lstStyle/>
          <a:p>
            <a:endParaRPr lang="uk-UA"/>
          </a:p>
        </p:txBody>
      </p:sp>
      <p:sp>
        <p:nvSpPr>
          <p:cNvPr id="9" name="Номер слайда 8"/>
          <p:cNvSpPr>
            <a:spLocks noGrp="1"/>
          </p:cNvSpPr>
          <p:nvPr>
            <p:ph type="sldNum" sz="quarter" idx="12"/>
          </p:nvPr>
        </p:nvSpPr>
        <p:spPr/>
        <p:txBody>
          <a:bodyPr/>
          <a:lstStyle/>
          <a:p>
            <a:fld id="{381867A5-4AB3-4992-BD3D-0890E1EF1FFF}" type="slidenum">
              <a:rPr lang="uk-UA" smtClean="0"/>
              <a:t>‹#›</a:t>
            </a:fld>
            <a:endParaRPr lang="uk-UA"/>
          </a:p>
        </p:txBody>
      </p:sp>
    </p:spTree>
    <p:extLst>
      <p:ext uri="{BB962C8B-B14F-4D97-AF65-F5344CB8AC3E}">
        <p14:creationId xmlns:p14="http://schemas.microsoft.com/office/powerpoint/2010/main" val="271027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Дата 2"/>
          <p:cNvSpPr>
            <a:spLocks noGrp="1"/>
          </p:cNvSpPr>
          <p:nvPr>
            <p:ph type="dt" sz="half" idx="10"/>
          </p:nvPr>
        </p:nvSpPr>
        <p:spPr/>
        <p:txBody>
          <a:bodyPr/>
          <a:lstStyle/>
          <a:p>
            <a:fld id="{6A1BBC38-82B8-4A55-96A7-E2CDC97CF51C}" type="datetimeFigureOut">
              <a:rPr lang="uk-UA" smtClean="0"/>
              <a:t>08.04.2019</a:t>
            </a:fld>
            <a:endParaRPr lang="uk-UA"/>
          </a:p>
        </p:txBody>
      </p:sp>
      <p:sp>
        <p:nvSpPr>
          <p:cNvPr id="4" name="Нижний колонтитул 3"/>
          <p:cNvSpPr>
            <a:spLocks noGrp="1"/>
          </p:cNvSpPr>
          <p:nvPr>
            <p:ph type="ftr" sz="quarter" idx="11"/>
          </p:nvPr>
        </p:nvSpPr>
        <p:spPr/>
        <p:txBody>
          <a:bodyPr/>
          <a:lstStyle/>
          <a:p>
            <a:endParaRPr lang="uk-UA"/>
          </a:p>
        </p:txBody>
      </p:sp>
      <p:sp>
        <p:nvSpPr>
          <p:cNvPr id="5" name="Номер слайда 4"/>
          <p:cNvSpPr>
            <a:spLocks noGrp="1"/>
          </p:cNvSpPr>
          <p:nvPr>
            <p:ph type="sldNum" sz="quarter" idx="12"/>
          </p:nvPr>
        </p:nvSpPr>
        <p:spPr/>
        <p:txBody>
          <a:bodyPr/>
          <a:lstStyle/>
          <a:p>
            <a:fld id="{381867A5-4AB3-4992-BD3D-0890E1EF1FFF}" type="slidenum">
              <a:rPr lang="uk-UA" smtClean="0"/>
              <a:t>‹#›</a:t>
            </a:fld>
            <a:endParaRPr lang="uk-UA"/>
          </a:p>
        </p:txBody>
      </p:sp>
    </p:spTree>
    <p:extLst>
      <p:ext uri="{BB962C8B-B14F-4D97-AF65-F5344CB8AC3E}">
        <p14:creationId xmlns:p14="http://schemas.microsoft.com/office/powerpoint/2010/main" val="3493503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A1BBC38-82B8-4A55-96A7-E2CDC97CF51C}" type="datetimeFigureOut">
              <a:rPr lang="uk-UA" smtClean="0"/>
              <a:t>08.04.2019</a:t>
            </a:fld>
            <a:endParaRPr lang="uk-UA"/>
          </a:p>
        </p:txBody>
      </p:sp>
      <p:sp>
        <p:nvSpPr>
          <p:cNvPr id="3" name="Нижний колонтитул 2"/>
          <p:cNvSpPr>
            <a:spLocks noGrp="1"/>
          </p:cNvSpPr>
          <p:nvPr>
            <p:ph type="ftr" sz="quarter" idx="11"/>
          </p:nvPr>
        </p:nvSpPr>
        <p:spPr/>
        <p:txBody>
          <a:bodyPr/>
          <a:lstStyle/>
          <a:p>
            <a:endParaRPr lang="uk-UA"/>
          </a:p>
        </p:txBody>
      </p:sp>
      <p:sp>
        <p:nvSpPr>
          <p:cNvPr id="4" name="Номер слайда 3"/>
          <p:cNvSpPr>
            <a:spLocks noGrp="1"/>
          </p:cNvSpPr>
          <p:nvPr>
            <p:ph type="sldNum" sz="quarter" idx="12"/>
          </p:nvPr>
        </p:nvSpPr>
        <p:spPr/>
        <p:txBody>
          <a:bodyPr/>
          <a:lstStyle/>
          <a:p>
            <a:fld id="{381867A5-4AB3-4992-BD3D-0890E1EF1FFF}" type="slidenum">
              <a:rPr lang="uk-UA" smtClean="0"/>
              <a:t>‹#›</a:t>
            </a:fld>
            <a:endParaRPr lang="uk-UA"/>
          </a:p>
        </p:txBody>
      </p:sp>
    </p:spTree>
    <p:extLst>
      <p:ext uri="{BB962C8B-B14F-4D97-AF65-F5344CB8AC3E}">
        <p14:creationId xmlns:p14="http://schemas.microsoft.com/office/powerpoint/2010/main" val="1068734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p:spPr>
        <p:txBody>
          <a:bodyPr anchor="b"/>
          <a:lstStyle>
            <a:lvl1pPr algn="l">
              <a:defRPr sz="2000" b="1"/>
            </a:lvl1pPr>
          </a:lstStyle>
          <a:p>
            <a:r>
              <a:rPr lang="ru-RU" smtClean="0"/>
              <a:t>Образец заголовка</a:t>
            </a:r>
            <a:endParaRPr lang="uk-UA"/>
          </a:p>
        </p:txBody>
      </p:sp>
      <p:sp>
        <p:nvSpPr>
          <p:cNvPr id="3" name="Объект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Текст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6A1BBC38-82B8-4A55-96A7-E2CDC97CF51C}" type="datetimeFigureOut">
              <a:rPr lang="uk-UA" smtClean="0"/>
              <a:t>08.04.2019</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381867A5-4AB3-4992-BD3D-0890E1EF1FFF}" type="slidenum">
              <a:rPr lang="uk-UA" smtClean="0"/>
              <a:t>‹#›</a:t>
            </a:fld>
            <a:endParaRPr lang="uk-UA"/>
          </a:p>
        </p:txBody>
      </p:sp>
    </p:spTree>
    <p:extLst>
      <p:ext uri="{BB962C8B-B14F-4D97-AF65-F5344CB8AC3E}">
        <p14:creationId xmlns:p14="http://schemas.microsoft.com/office/powerpoint/2010/main" val="1201874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p:spPr>
        <p:txBody>
          <a:bodyPr anchor="b"/>
          <a:lstStyle>
            <a:lvl1pPr algn="l">
              <a:defRPr sz="2000" b="1"/>
            </a:lvl1pPr>
          </a:lstStyle>
          <a:p>
            <a:r>
              <a:rPr lang="ru-RU" smtClean="0"/>
              <a:t>Образец заголовка</a:t>
            </a:r>
            <a:endParaRPr lang="uk-UA"/>
          </a:p>
        </p:txBody>
      </p:sp>
      <p:sp>
        <p:nvSpPr>
          <p:cNvPr id="3" name="Рисунок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6A1BBC38-82B8-4A55-96A7-E2CDC97CF51C}" type="datetimeFigureOut">
              <a:rPr lang="uk-UA" smtClean="0"/>
              <a:t>08.04.2019</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381867A5-4AB3-4992-BD3D-0890E1EF1FFF}" type="slidenum">
              <a:rPr lang="uk-UA" smtClean="0"/>
              <a:t>‹#›</a:t>
            </a:fld>
            <a:endParaRPr lang="uk-UA"/>
          </a:p>
        </p:txBody>
      </p:sp>
    </p:spTree>
    <p:extLst>
      <p:ext uri="{BB962C8B-B14F-4D97-AF65-F5344CB8AC3E}">
        <p14:creationId xmlns:p14="http://schemas.microsoft.com/office/powerpoint/2010/main" val="3610268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ru-RU" smtClean="0"/>
              <a:t>Образец заголовка</a:t>
            </a:r>
            <a:endParaRPr lang="uk-UA"/>
          </a:p>
        </p:txBody>
      </p:sp>
      <p:sp>
        <p:nvSpPr>
          <p:cNvPr id="3" name="Текст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A1BBC38-82B8-4A55-96A7-E2CDC97CF51C}" type="datetimeFigureOut">
              <a:rPr lang="uk-UA" smtClean="0"/>
              <a:t>08.04.2019</a:t>
            </a:fld>
            <a:endParaRPr lang="uk-UA"/>
          </a:p>
        </p:txBody>
      </p:sp>
      <p:sp>
        <p:nvSpPr>
          <p:cNvPr id="5" name="Нижний колонтитул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Номер слайда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81867A5-4AB3-4992-BD3D-0890E1EF1FFF}" type="slidenum">
              <a:rPr lang="uk-UA" smtClean="0"/>
              <a:t>‹#›</a:t>
            </a:fld>
            <a:endParaRPr lang="uk-UA"/>
          </a:p>
        </p:txBody>
      </p:sp>
    </p:spTree>
    <p:extLst>
      <p:ext uri="{BB962C8B-B14F-4D97-AF65-F5344CB8AC3E}">
        <p14:creationId xmlns:p14="http://schemas.microsoft.com/office/powerpoint/2010/main" val="3238705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vert="horz" lIns="91373" tIns="45686" rIns="91373" bIns="45686" rtlCol="0" anchor="ctr">
            <a:normAutofit/>
          </a:bodyPr>
          <a:lstStyle/>
          <a:p>
            <a:r>
              <a:rPr lang="ru-RU" smtClean="0"/>
              <a:t>Образец заголовка</a:t>
            </a:r>
            <a:endParaRPr lang="uk-UA"/>
          </a:p>
        </p:txBody>
      </p:sp>
      <p:sp>
        <p:nvSpPr>
          <p:cNvPr id="3" name="Текст 2"/>
          <p:cNvSpPr>
            <a:spLocks noGrp="1"/>
          </p:cNvSpPr>
          <p:nvPr>
            <p:ph type="body" idx="1"/>
          </p:nvPr>
        </p:nvSpPr>
        <p:spPr>
          <a:xfrm>
            <a:off x="457200" y="1200151"/>
            <a:ext cx="8229600" cy="3394472"/>
          </a:xfrm>
          <a:prstGeom prst="rect">
            <a:avLst/>
          </a:prstGeom>
        </p:spPr>
        <p:txBody>
          <a:bodyPr vert="horz" lIns="91373" tIns="45686" rIns="91373" bIns="45686"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2"/>
          </p:nvPr>
        </p:nvSpPr>
        <p:spPr>
          <a:xfrm>
            <a:off x="457200" y="4767263"/>
            <a:ext cx="2133600" cy="273844"/>
          </a:xfrm>
          <a:prstGeom prst="rect">
            <a:avLst/>
          </a:prstGeom>
        </p:spPr>
        <p:txBody>
          <a:bodyPr vert="horz" lIns="91373" tIns="45686" rIns="91373" bIns="45686" rtlCol="0" anchor="ctr"/>
          <a:lstStyle>
            <a:lvl1pPr algn="l">
              <a:defRPr sz="1200">
                <a:solidFill>
                  <a:schemeClr val="tx1">
                    <a:tint val="75000"/>
                  </a:schemeClr>
                </a:solidFill>
              </a:defRPr>
            </a:lvl1pPr>
          </a:lstStyle>
          <a:p>
            <a:pPr defTabSz="913724"/>
            <a:fld id="{6A1BBC38-82B8-4A55-96A7-E2CDC97CF51C}" type="datetimeFigureOut">
              <a:rPr lang="uk-UA" smtClean="0">
                <a:solidFill>
                  <a:prstClr val="black">
                    <a:tint val="75000"/>
                  </a:prstClr>
                </a:solidFill>
              </a:rPr>
              <a:pPr defTabSz="913724"/>
              <a:t>08.04.2019</a:t>
            </a:fld>
            <a:endParaRPr lang="uk-UA">
              <a:solidFill>
                <a:prstClr val="black">
                  <a:tint val="75000"/>
                </a:prstClr>
              </a:solidFill>
            </a:endParaRPr>
          </a:p>
        </p:txBody>
      </p:sp>
      <p:sp>
        <p:nvSpPr>
          <p:cNvPr id="5" name="Нижний колонтитул 4"/>
          <p:cNvSpPr>
            <a:spLocks noGrp="1"/>
          </p:cNvSpPr>
          <p:nvPr>
            <p:ph type="ftr" sz="quarter" idx="3"/>
          </p:nvPr>
        </p:nvSpPr>
        <p:spPr>
          <a:xfrm>
            <a:off x="3124200" y="4767263"/>
            <a:ext cx="2895600" cy="273844"/>
          </a:xfrm>
          <a:prstGeom prst="rect">
            <a:avLst/>
          </a:prstGeom>
        </p:spPr>
        <p:txBody>
          <a:bodyPr vert="horz" lIns="91373" tIns="45686" rIns="91373" bIns="45686" rtlCol="0" anchor="ctr"/>
          <a:lstStyle>
            <a:lvl1pPr algn="ctr">
              <a:defRPr sz="1200">
                <a:solidFill>
                  <a:schemeClr val="tx1">
                    <a:tint val="75000"/>
                  </a:schemeClr>
                </a:solidFill>
              </a:defRPr>
            </a:lvl1pPr>
          </a:lstStyle>
          <a:p>
            <a:pPr defTabSz="913724"/>
            <a:endParaRPr lang="uk-UA">
              <a:solidFill>
                <a:prstClr val="black">
                  <a:tint val="75000"/>
                </a:prstClr>
              </a:solidFill>
            </a:endParaRPr>
          </a:p>
        </p:txBody>
      </p:sp>
      <p:sp>
        <p:nvSpPr>
          <p:cNvPr id="6" name="Номер слайда 5"/>
          <p:cNvSpPr>
            <a:spLocks noGrp="1"/>
          </p:cNvSpPr>
          <p:nvPr>
            <p:ph type="sldNum" sz="quarter" idx="4"/>
          </p:nvPr>
        </p:nvSpPr>
        <p:spPr>
          <a:xfrm>
            <a:off x="6553200" y="4767263"/>
            <a:ext cx="2133600" cy="273844"/>
          </a:xfrm>
          <a:prstGeom prst="rect">
            <a:avLst/>
          </a:prstGeom>
        </p:spPr>
        <p:txBody>
          <a:bodyPr vert="horz" lIns="91373" tIns="45686" rIns="91373" bIns="45686" rtlCol="0" anchor="ctr"/>
          <a:lstStyle>
            <a:lvl1pPr algn="r">
              <a:defRPr sz="1200">
                <a:solidFill>
                  <a:schemeClr val="tx1">
                    <a:tint val="75000"/>
                  </a:schemeClr>
                </a:solidFill>
              </a:defRPr>
            </a:lvl1pPr>
          </a:lstStyle>
          <a:p>
            <a:pPr defTabSz="913724"/>
            <a:fld id="{381867A5-4AB3-4992-BD3D-0890E1EF1FFF}" type="slidenum">
              <a:rPr lang="uk-UA" smtClean="0">
                <a:solidFill>
                  <a:prstClr val="black">
                    <a:tint val="75000"/>
                  </a:prstClr>
                </a:solidFill>
              </a:rPr>
              <a:pPr defTabSz="913724"/>
              <a:t>‹#›</a:t>
            </a:fld>
            <a:endParaRPr lang="uk-UA">
              <a:solidFill>
                <a:prstClr val="black">
                  <a:tint val="75000"/>
                </a:prstClr>
              </a:solidFill>
            </a:endParaRPr>
          </a:p>
        </p:txBody>
      </p:sp>
    </p:spTree>
    <p:extLst>
      <p:ext uri="{BB962C8B-B14F-4D97-AF65-F5344CB8AC3E}">
        <p14:creationId xmlns:p14="http://schemas.microsoft.com/office/powerpoint/2010/main" val="20694535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3724" rtl="0" eaLnBrk="1" latinLnBrk="0" hangingPunct="1">
        <a:spcBef>
          <a:spcPct val="0"/>
        </a:spcBef>
        <a:buNone/>
        <a:defRPr sz="4400" kern="1200">
          <a:solidFill>
            <a:schemeClr val="tx1"/>
          </a:solidFill>
          <a:latin typeface="+mj-lt"/>
          <a:ea typeface="+mj-ea"/>
          <a:cs typeface="+mj-cs"/>
        </a:defRPr>
      </a:lvl1pPr>
    </p:titleStyle>
    <p:bodyStyle>
      <a:lvl1pPr marL="342646" indent="-342646" algn="l" defTabSz="913724"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401" indent="-285539" algn="l" defTabSz="913724"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154" indent="-228432" algn="l" defTabSz="913724"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017" indent="-228432" algn="l" defTabSz="91372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5881" indent="-228432" algn="l" defTabSz="91372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2741" indent="-228432" algn="l" defTabSz="91372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69604" indent="-228432" algn="l" defTabSz="91372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6466" indent="-228432" algn="l" defTabSz="91372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3330" indent="-228432" algn="l" defTabSz="91372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uk-UA"/>
      </a:defPPr>
      <a:lvl1pPr marL="0" algn="l" defTabSz="913724" rtl="0" eaLnBrk="1" latinLnBrk="0" hangingPunct="1">
        <a:defRPr sz="1800" kern="1200">
          <a:solidFill>
            <a:schemeClr val="tx1"/>
          </a:solidFill>
          <a:latin typeface="+mn-lt"/>
          <a:ea typeface="+mn-ea"/>
          <a:cs typeface="+mn-cs"/>
        </a:defRPr>
      </a:lvl1pPr>
      <a:lvl2pPr marL="456861" algn="l" defTabSz="913724" rtl="0" eaLnBrk="1" latinLnBrk="0" hangingPunct="1">
        <a:defRPr sz="1800" kern="1200">
          <a:solidFill>
            <a:schemeClr val="tx1"/>
          </a:solidFill>
          <a:latin typeface="+mn-lt"/>
          <a:ea typeface="+mn-ea"/>
          <a:cs typeface="+mn-cs"/>
        </a:defRPr>
      </a:lvl2pPr>
      <a:lvl3pPr marL="913724" algn="l" defTabSz="913724" rtl="0" eaLnBrk="1" latinLnBrk="0" hangingPunct="1">
        <a:defRPr sz="1800" kern="1200">
          <a:solidFill>
            <a:schemeClr val="tx1"/>
          </a:solidFill>
          <a:latin typeface="+mn-lt"/>
          <a:ea typeface="+mn-ea"/>
          <a:cs typeface="+mn-cs"/>
        </a:defRPr>
      </a:lvl3pPr>
      <a:lvl4pPr marL="1370586" algn="l" defTabSz="913724" rtl="0" eaLnBrk="1" latinLnBrk="0" hangingPunct="1">
        <a:defRPr sz="1800" kern="1200">
          <a:solidFill>
            <a:schemeClr val="tx1"/>
          </a:solidFill>
          <a:latin typeface="+mn-lt"/>
          <a:ea typeface="+mn-ea"/>
          <a:cs typeface="+mn-cs"/>
        </a:defRPr>
      </a:lvl4pPr>
      <a:lvl5pPr marL="1827450" algn="l" defTabSz="913724" rtl="0" eaLnBrk="1" latinLnBrk="0" hangingPunct="1">
        <a:defRPr sz="1800" kern="1200">
          <a:solidFill>
            <a:schemeClr val="tx1"/>
          </a:solidFill>
          <a:latin typeface="+mn-lt"/>
          <a:ea typeface="+mn-ea"/>
          <a:cs typeface="+mn-cs"/>
        </a:defRPr>
      </a:lvl5pPr>
      <a:lvl6pPr marL="2284310" algn="l" defTabSz="913724" rtl="0" eaLnBrk="1" latinLnBrk="0" hangingPunct="1">
        <a:defRPr sz="1800" kern="1200">
          <a:solidFill>
            <a:schemeClr val="tx1"/>
          </a:solidFill>
          <a:latin typeface="+mn-lt"/>
          <a:ea typeface="+mn-ea"/>
          <a:cs typeface="+mn-cs"/>
        </a:defRPr>
      </a:lvl6pPr>
      <a:lvl7pPr marL="2741173" algn="l" defTabSz="913724" rtl="0" eaLnBrk="1" latinLnBrk="0" hangingPunct="1">
        <a:defRPr sz="1800" kern="1200">
          <a:solidFill>
            <a:schemeClr val="tx1"/>
          </a:solidFill>
          <a:latin typeface="+mn-lt"/>
          <a:ea typeface="+mn-ea"/>
          <a:cs typeface="+mn-cs"/>
        </a:defRPr>
      </a:lvl7pPr>
      <a:lvl8pPr marL="3198036" algn="l" defTabSz="913724" rtl="0" eaLnBrk="1" latinLnBrk="0" hangingPunct="1">
        <a:defRPr sz="1800" kern="1200">
          <a:solidFill>
            <a:schemeClr val="tx1"/>
          </a:solidFill>
          <a:latin typeface="+mn-lt"/>
          <a:ea typeface="+mn-ea"/>
          <a:cs typeface="+mn-cs"/>
        </a:defRPr>
      </a:lvl8pPr>
      <a:lvl9pPr marL="3654898" algn="l" defTabSz="91372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gartner.com/document/3286317"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www.kaggle.com/c/malware-classification" TargetMode="External"/><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c/microsoft-malware-prediction"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s://www.blackhat.com/us-18/briefings/schedule/#ai--ml-in-cyber-security---why-algorithms-are-dangerous-10626" TargetMode="Externa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image" Target="../media/image27.png"/><Relationship Id="rId7" Type="http://schemas.openxmlformats.org/officeDocument/2006/relationships/diagramData" Target="../diagrams/data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0.png"/><Relationship Id="rId11" Type="http://schemas.microsoft.com/office/2007/relationships/diagramDrawing" Target="../diagrams/drawing2.xml"/><Relationship Id="rId5" Type="http://schemas.openxmlformats.org/officeDocument/2006/relationships/image" Target="../media/image29.png"/><Relationship Id="rId10" Type="http://schemas.openxmlformats.org/officeDocument/2006/relationships/diagramColors" Target="../diagrams/colors2.xml"/><Relationship Id="rId4" Type="http://schemas.openxmlformats.org/officeDocument/2006/relationships/image" Target="../media/image28.jpeg"/><Relationship Id="rId9"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hyperlink" Target="https://pages.cylance.com/en-us-introduction-to-ai-book.html?_ga=2.89683291.1595385041.1538052662-139740503.1538052662" TargetMode="External"/><Relationship Id="rId7" Type="http://schemas.openxmlformats.org/officeDocument/2006/relationships/hyperlink" Target="https://www.packtpub.com/networking-and-servers/mastering-machine-learning-penetration-testin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hyperlink" Target="http://shop.oreilly.com/product/0636920065555.do" TargetMode="External"/><Relationship Id="rId10" Type="http://schemas.openxmlformats.org/officeDocument/2006/relationships/image" Target="../media/image34.png"/><Relationship Id="rId4" Type="http://schemas.openxmlformats.org/officeDocument/2006/relationships/image" Target="../media/image31.jpeg"/><Relationship Id="rId9" Type="http://schemas.openxmlformats.org/officeDocument/2006/relationships/hyperlink" Target="https://nostarch.com/malwaredatascience"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mailto:srk.hr@samsung.com" TargetMode="External"/><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323528" y="483518"/>
            <a:ext cx="3240360" cy="1754258"/>
          </a:xfrm>
          <a:prstGeom prst="rect">
            <a:avLst/>
          </a:prstGeom>
          <a:noFill/>
        </p:spPr>
        <p:txBody>
          <a:bodyPr wrap="square" lIns="91373" tIns="45686" rIns="91373" bIns="45686" rtlCol="0">
            <a:spAutoFit/>
          </a:bodyPr>
          <a:lstStyle/>
          <a:p>
            <a:pPr marL="115887" algn="r"/>
            <a:r>
              <a:rPr lang="la-Latn" sz="3600" b="1" dirty="0"/>
              <a:t>Artificial Intelligence</a:t>
            </a:r>
            <a:r>
              <a:rPr lang="en-US" sz="3600" b="1" dirty="0"/>
              <a:t> for </a:t>
            </a:r>
          </a:p>
          <a:p>
            <a:pPr marL="115887" algn="r"/>
            <a:r>
              <a:rPr lang="en-US" sz="3600" b="1" dirty="0"/>
              <a:t>Cybersecurity</a:t>
            </a:r>
          </a:p>
        </p:txBody>
      </p:sp>
      <p:sp>
        <p:nvSpPr>
          <p:cNvPr id="6" name="TextBox 5"/>
          <p:cNvSpPr txBox="1"/>
          <p:nvPr/>
        </p:nvSpPr>
        <p:spPr>
          <a:xfrm>
            <a:off x="683568" y="2295907"/>
            <a:ext cx="2880320" cy="400041"/>
          </a:xfrm>
          <a:prstGeom prst="rect">
            <a:avLst/>
          </a:prstGeom>
          <a:noFill/>
        </p:spPr>
        <p:txBody>
          <a:bodyPr wrap="square" lIns="91373" tIns="45686" rIns="91373" bIns="45686" rtlCol="0">
            <a:spAutoFit/>
          </a:bodyPr>
          <a:lstStyle/>
          <a:p>
            <a:pPr algn="r" defTabSz="913724"/>
            <a:r>
              <a:rPr lang="en-US" sz="2000" b="1" dirty="0" smtClean="0"/>
              <a:t>Public Lectures </a:t>
            </a:r>
            <a:endParaRPr lang="uk-UA" sz="2000" b="1" dirty="0"/>
          </a:p>
        </p:txBody>
      </p:sp>
      <p:sp>
        <p:nvSpPr>
          <p:cNvPr id="7" name="TextBox 6"/>
          <p:cNvSpPr txBox="1"/>
          <p:nvPr/>
        </p:nvSpPr>
        <p:spPr>
          <a:xfrm>
            <a:off x="683568" y="2696021"/>
            <a:ext cx="2880320" cy="307708"/>
          </a:xfrm>
          <a:prstGeom prst="rect">
            <a:avLst/>
          </a:prstGeom>
          <a:noFill/>
        </p:spPr>
        <p:txBody>
          <a:bodyPr wrap="square" lIns="91373" tIns="45686" rIns="91373" bIns="45686" rtlCol="0">
            <a:spAutoFit/>
          </a:bodyPr>
          <a:lstStyle/>
          <a:p>
            <a:pPr algn="r" defTabSz="913724"/>
            <a:r>
              <a:rPr lang="en-US" sz="1400" dirty="0" smtClean="0">
                <a:solidFill>
                  <a:schemeClr val="tx1">
                    <a:lumMod val="50000"/>
                    <a:lumOff val="50000"/>
                  </a:schemeClr>
                </a:solidFill>
              </a:rPr>
              <a:t>April </a:t>
            </a:r>
            <a:r>
              <a:rPr lang="en-US" sz="1400" dirty="0" smtClean="0">
                <a:solidFill>
                  <a:schemeClr val="tx1">
                    <a:lumMod val="50000"/>
                    <a:lumOff val="50000"/>
                  </a:schemeClr>
                </a:solidFill>
              </a:rPr>
              <a:t>2019</a:t>
            </a:r>
            <a:endParaRPr lang="uk-UA" sz="1400" dirty="0">
              <a:solidFill>
                <a:schemeClr val="tx1">
                  <a:lumMod val="50000"/>
                  <a:lumOff val="50000"/>
                </a:schemeClr>
              </a:solidFill>
            </a:endParaRPr>
          </a:p>
        </p:txBody>
      </p:sp>
      <p:sp>
        <p:nvSpPr>
          <p:cNvPr id="2" name="TextBox 1"/>
          <p:cNvSpPr txBox="1"/>
          <p:nvPr/>
        </p:nvSpPr>
        <p:spPr>
          <a:xfrm>
            <a:off x="6876256" y="4876012"/>
            <a:ext cx="2241866" cy="246221"/>
          </a:xfrm>
          <a:prstGeom prst="rect">
            <a:avLst/>
          </a:prstGeom>
          <a:noFill/>
        </p:spPr>
        <p:txBody>
          <a:bodyPr wrap="square" lIns="91373" tIns="45686" rIns="91373" bIns="45686" rtlCol="0">
            <a:spAutoFit/>
          </a:bodyPr>
          <a:lstStyle/>
          <a:p>
            <a:pPr algn="r" defTabSz="913724"/>
            <a:r>
              <a:rPr lang="en-US" sz="1000" u="sng" dirty="0" smtClean="0">
                <a:solidFill>
                  <a:srgbClr val="0000FF"/>
                </a:solidFill>
              </a:rPr>
              <a:t>o.sinelniko@samsung.com</a:t>
            </a:r>
            <a:endParaRPr lang="uk-UA" sz="1000" u="sng" dirty="0">
              <a:solidFill>
                <a:srgbClr val="0000FF"/>
              </a:solidFill>
            </a:endParaRPr>
          </a:p>
        </p:txBody>
      </p:sp>
      <p:pic>
        <p:nvPicPr>
          <p:cNvPr id="3077" name="Picture 5" descr="http://www.iisp.gatech.edu/sites/default/files/images/machine_learning_cyber_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0"/>
            <a:ext cx="5580112" cy="3055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4801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555526"/>
          </a:xfrm>
          <a:prstGeom prst="rect">
            <a:avLst/>
          </a:prstGeom>
          <a:solidFill>
            <a:srgbClr val="0070C0"/>
          </a:solidFill>
        </p:spPr>
        <p:txBody>
          <a:bodyPr wrap="square" lIns="144000" rtlCol="0" anchor="ctr" anchorCtr="0">
            <a:noAutofit/>
          </a:bodyPr>
          <a:lstStyle/>
          <a:p>
            <a:pPr marL="115887"/>
            <a:r>
              <a:rPr lang="en-US" sz="2400" b="1" dirty="0">
                <a:solidFill>
                  <a:schemeClr val="bg1"/>
                </a:solidFill>
              </a:rPr>
              <a:t>Different </a:t>
            </a:r>
            <a:r>
              <a:rPr lang="en-US" sz="2400" b="1" dirty="0" smtClean="0">
                <a:solidFill>
                  <a:schemeClr val="bg1"/>
                </a:solidFill>
              </a:rPr>
              <a:t>learning: </a:t>
            </a:r>
            <a:r>
              <a:rPr lang="la-Latn" sz="2400" b="1" dirty="0">
                <a:solidFill>
                  <a:schemeClr val="bg1">
                    <a:lumMod val="95000"/>
                  </a:schemeClr>
                </a:solidFill>
              </a:rPr>
              <a:t>Semi-supervised learning</a:t>
            </a:r>
            <a:endParaRPr lang="uk-UA" sz="2400" b="1" dirty="0">
              <a:solidFill>
                <a:schemeClr val="bg1">
                  <a:lumMod val="95000"/>
                </a:schemeClr>
              </a:solidFill>
            </a:endParaRPr>
          </a:p>
        </p:txBody>
      </p:sp>
      <p:pic>
        <p:nvPicPr>
          <p:cNvPr id="10242" name="Picture 2" descr="Semi-supervised learning"/>
          <p:cNvPicPr>
            <a:picLocks noChangeAspect="1" noChangeArrowheads="1"/>
          </p:cNvPicPr>
          <p:nvPr/>
        </p:nvPicPr>
        <p:blipFill rotWithShape="1">
          <a:blip r:embed="rId3">
            <a:extLst>
              <a:ext uri="{28A0092B-C50C-407E-A947-70E740481C1C}">
                <a14:useLocalDpi xmlns:a14="http://schemas.microsoft.com/office/drawing/2010/main" val="0"/>
              </a:ext>
            </a:extLst>
          </a:blip>
          <a:srcRect t="16757"/>
          <a:stretch/>
        </p:blipFill>
        <p:spPr bwMode="auto">
          <a:xfrm>
            <a:off x="1246431" y="1598168"/>
            <a:ext cx="6391275" cy="270376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359532" y="963588"/>
            <a:ext cx="8460940" cy="646331"/>
          </a:xfrm>
          <a:prstGeom prst="rect">
            <a:avLst/>
          </a:prstGeom>
        </p:spPr>
        <p:txBody>
          <a:bodyPr wrap="square">
            <a:spAutoFit/>
          </a:bodyPr>
          <a:lstStyle/>
          <a:p>
            <a:pPr algn="ctr"/>
            <a:r>
              <a:rPr lang="en-US" b="1" dirty="0"/>
              <a:t>Semi-supervised </a:t>
            </a:r>
            <a:r>
              <a:rPr lang="en-US" b="1" dirty="0" smtClean="0"/>
              <a:t>learning</a:t>
            </a:r>
            <a:r>
              <a:rPr lang="en-US" dirty="0" smtClean="0"/>
              <a:t> </a:t>
            </a:r>
            <a:r>
              <a:rPr lang="en-US" dirty="0"/>
              <a:t>tries to combine benefits from both supervised and unsupervised approaches, when there are some labelled </a:t>
            </a:r>
            <a:r>
              <a:rPr lang="en-US" dirty="0" smtClean="0"/>
              <a:t>data</a:t>
            </a:r>
            <a:endParaRPr lang="en-US" dirty="0"/>
          </a:p>
        </p:txBody>
      </p:sp>
      <p:sp>
        <p:nvSpPr>
          <p:cNvPr id="5" name="Rectangle 4"/>
          <p:cNvSpPr/>
          <p:nvPr/>
        </p:nvSpPr>
        <p:spPr>
          <a:xfrm>
            <a:off x="745185" y="4301934"/>
            <a:ext cx="7488832" cy="646331"/>
          </a:xfrm>
          <a:prstGeom prst="rect">
            <a:avLst/>
          </a:prstGeom>
        </p:spPr>
        <p:txBody>
          <a:bodyPr wrap="square">
            <a:spAutoFit/>
          </a:bodyPr>
          <a:lstStyle/>
          <a:p>
            <a:pPr algn="ctr"/>
            <a:r>
              <a:rPr lang="en-US" dirty="0"/>
              <a:t>In a typical scenario, the algorithm would use a small amount of labeled data with a large amount of </a:t>
            </a:r>
            <a:r>
              <a:rPr lang="en-US" dirty="0" smtClean="0"/>
              <a:t>unlabeled data</a:t>
            </a:r>
            <a:endParaRPr lang="uk-UA" dirty="0"/>
          </a:p>
        </p:txBody>
      </p:sp>
    </p:spTree>
    <p:extLst>
      <p:ext uri="{BB962C8B-B14F-4D97-AF65-F5344CB8AC3E}">
        <p14:creationId xmlns:p14="http://schemas.microsoft.com/office/powerpoint/2010/main" val="27787069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555526"/>
          </a:xfrm>
          <a:prstGeom prst="rect">
            <a:avLst/>
          </a:prstGeom>
          <a:solidFill>
            <a:srgbClr val="0070C0"/>
          </a:solidFill>
        </p:spPr>
        <p:txBody>
          <a:bodyPr wrap="square" lIns="144000" rtlCol="0" anchor="ctr" anchorCtr="0">
            <a:noAutofit/>
          </a:bodyPr>
          <a:lstStyle/>
          <a:p>
            <a:pPr marL="115887"/>
            <a:r>
              <a:rPr lang="en-US" sz="2400" b="1" dirty="0">
                <a:solidFill>
                  <a:schemeClr val="bg1"/>
                </a:solidFill>
              </a:rPr>
              <a:t>Different </a:t>
            </a:r>
            <a:r>
              <a:rPr lang="en-US" sz="2400" b="1" dirty="0" smtClean="0">
                <a:solidFill>
                  <a:schemeClr val="bg1"/>
                </a:solidFill>
              </a:rPr>
              <a:t>learning: </a:t>
            </a:r>
            <a:r>
              <a:rPr lang="la-Latn" sz="2400" b="1" dirty="0">
                <a:solidFill>
                  <a:schemeClr val="bg1">
                    <a:lumMod val="95000"/>
                  </a:schemeClr>
                </a:solidFill>
              </a:rPr>
              <a:t>Reinforcement learning</a:t>
            </a:r>
            <a:r>
              <a:rPr lang="en-US" sz="2400" b="1" dirty="0">
                <a:solidFill>
                  <a:schemeClr val="bg1">
                    <a:lumMod val="95000"/>
                  </a:schemeClr>
                </a:solidFill>
              </a:rPr>
              <a:t> </a:t>
            </a:r>
            <a:endParaRPr lang="uk-UA" sz="2400" b="1" dirty="0">
              <a:solidFill>
                <a:schemeClr val="bg1">
                  <a:lumMod val="95000"/>
                </a:schemeClr>
              </a:solidFill>
            </a:endParaRPr>
          </a:p>
        </p:txBody>
      </p:sp>
      <p:pic>
        <p:nvPicPr>
          <p:cNvPr id="11266" name="Picture 2" descr="Reinforcement learning"/>
          <p:cNvPicPr>
            <a:picLocks noChangeAspect="1" noChangeArrowheads="1"/>
          </p:cNvPicPr>
          <p:nvPr/>
        </p:nvPicPr>
        <p:blipFill rotWithShape="1">
          <a:blip r:embed="rId3">
            <a:extLst>
              <a:ext uri="{28A0092B-C50C-407E-A947-70E740481C1C}">
                <a14:useLocalDpi xmlns:a14="http://schemas.microsoft.com/office/drawing/2010/main" val="0"/>
              </a:ext>
            </a:extLst>
          </a:blip>
          <a:srcRect l="1544" t="19226" r="1233" b="2728"/>
          <a:stretch/>
        </p:blipFill>
        <p:spPr bwMode="auto">
          <a:xfrm>
            <a:off x="395536" y="756886"/>
            <a:ext cx="6213763" cy="253494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3389174"/>
            <a:ext cx="9144000" cy="1754326"/>
          </a:xfrm>
          <a:prstGeom prst="rect">
            <a:avLst/>
          </a:prstGeom>
        </p:spPr>
        <p:txBody>
          <a:bodyPr wrap="square">
            <a:spAutoFit/>
          </a:bodyPr>
          <a:lstStyle/>
          <a:p>
            <a:pPr marL="285750" indent="-285750">
              <a:buFont typeface="Wingdings" panose="05000000000000000000" pitchFamily="2" charset="2"/>
              <a:buChar char="§"/>
            </a:pPr>
            <a:r>
              <a:rPr lang="en-US" b="1" dirty="0"/>
              <a:t>Reinforcement learning</a:t>
            </a:r>
            <a:r>
              <a:rPr lang="en-US" dirty="0"/>
              <a:t>. Environment Driven </a:t>
            </a:r>
            <a:r>
              <a:rPr lang="en-US" dirty="0" smtClean="0"/>
              <a:t>approach. It </a:t>
            </a:r>
            <a:r>
              <a:rPr lang="en-US" dirty="0"/>
              <a:t>can be used when the behavior should somehow react on the changing environment. It’s like a kid who is learning environment by trial and error.</a:t>
            </a:r>
          </a:p>
          <a:p>
            <a:pPr marL="285750" indent="-285750">
              <a:buFont typeface="Wingdings" panose="05000000000000000000" pitchFamily="2" charset="2"/>
              <a:buChar char="§"/>
            </a:pPr>
            <a:r>
              <a:rPr lang="en-US" b="1" dirty="0"/>
              <a:t>Active learning</a:t>
            </a:r>
            <a:r>
              <a:rPr lang="en-US" dirty="0"/>
              <a:t>. It’s more like a subclass of Reinforcement learning that probably will grow into a separate class. Active learning resembles a teacher who can help correct errors and behavior in addition to environment changes.</a:t>
            </a:r>
          </a:p>
        </p:txBody>
      </p:sp>
      <p:sp>
        <p:nvSpPr>
          <p:cNvPr id="7" name="Cloud Callout 6"/>
          <p:cNvSpPr/>
          <p:nvPr/>
        </p:nvSpPr>
        <p:spPr>
          <a:xfrm>
            <a:off x="7199784" y="1635646"/>
            <a:ext cx="1944216" cy="983873"/>
          </a:xfrm>
          <a:prstGeom prst="cloudCallout">
            <a:avLst>
              <a:gd name="adj1" fmla="val -77897"/>
              <a:gd name="adj2" fmla="val -68882"/>
            </a:avLst>
          </a:prstGeom>
        </p:spPr>
        <p:style>
          <a:lnRef idx="1">
            <a:schemeClr val="accent6"/>
          </a:lnRef>
          <a:fillRef idx="2">
            <a:schemeClr val="accent6"/>
          </a:fillRef>
          <a:effectRef idx="1">
            <a:schemeClr val="accent6"/>
          </a:effectRef>
          <a:fontRef idx="minor">
            <a:schemeClr val="dk1"/>
          </a:fontRef>
        </p:style>
        <p:txBody>
          <a:bodyPr wrap="square" rtlCol="0" anchor="ctr">
            <a:spAutoFit/>
          </a:bodyPr>
          <a:lstStyle/>
          <a:p>
            <a:pPr algn="ctr"/>
            <a:r>
              <a:rPr lang="la-Latn" dirty="0"/>
              <a:t>Future trends </a:t>
            </a:r>
            <a:endParaRPr lang="en-US" dirty="0"/>
          </a:p>
        </p:txBody>
      </p:sp>
      <p:sp>
        <p:nvSpPr>
          <p:cNvPr id="5" name="Rectangle 4"/>
          <p:cNvSpPr/>
          <p:nvPr/>
        </p:nvSpPr>
        <p:spPr>
          <a:xfrm>
            <a:off x="6394317" y="843558"/>
            <a:ext cx="2713563" cy="646331"/>
          </a:xfrm>
          <a:prstGeom prst="rect">
            <a:avLst/>
          </a:prstGeom>
        </p:spPr>
        <p:txBody>
          <a:bodyPr wrap="none">
            <a:spAutoFit/>
          </a:bodyPr>
          <a:lstStyle/>
          <a:p>
            <a:pPr marL="285750" indent="-285750">
              <a:buFont typeface="Arial" panose="020B0604020202020204" pitchFamily="34" charset="0"/>
              <a:buChar char="•"/>
            </a:pPr>
            <a:r>
              <a:rPr lang="en-US" b="1" dirty="0"/>
              <a:t>Reinforcement </a:t>
            </a:r>
            <a:r>
              <a:rPr lang="en-US" b="1" dirty="0" smtClean="0"/>
              <a:t>learning</a:t>
            </a:r>
          </a:p>
          <a:p>
            <a:pPr marL="285750" indent="-285750">
              <a:buFont typeface="Arial" panose="020B0604020202020204" pitchFamily="34" charset="0"/>
              <a:buChar char="•"/>
            </a:pPr>
            <a:r>
              <a:rPr lang="en-US" b="1" dirty="0"/>
              <a:t>Active </a:t>
            </a:r>
            <a:r>
              <a:rPr lang="en-US" b="1" dirty="0" smtClean="0"/>
              <a:t>learning</a:t>
            </a:r>
            <a:r>
              <a:rPr lang="en-US" dirty="0" smtClean="0"/>
              <a:t> </a:t>
            </a:r>
            <a:endParaRPr lang="uk-UA" dirty="0"/>
          </a:p>
        </p:txBody>
      </p:sp>
    </p:spTree>
    <p:extLst>
      <p:ext uri="{BB962C8B-B14F-4D97-AF65-F5344CB8AC3E}">
        <p14:creationId xmlns:p14="http://schemas.microsoft.com/office/powerpoint/2010/main" val="24404877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555526"/>
          </a:xfrm>
          <a:prstGeom prst="rect">
            <a:avLst/>
          </a:prstGeom>
          <a:solidFill>
            <a:srgbClr val="0070C0"/>
          </a:solidFill>
        </p:spPr>
        <p:txBody>
          <a:bodyPr wrap="square" lIns="144000" rtlCol="0" anchor="ctr" anchorCtr="0">
            <a:noAutofit/>
          </a:bodyPr>
          <a:lstStyle/>
          <a:p>
            <a:pPr marL="115887"/>
            <a:r>
              <a:rPr lang="en-US" sz="2400" b="1" dirty="0">
                <a:solidFill>
                  <a:schemeClr val="bg1"/>
                </a:solidFill>
              </a:rPr>
              <a:t>Approaches to solving ML  </a:t>
            </a:r>
            <a:r>
              <a:rPr lang="en-US" sz="2400" b="1" dirty="0" smtClean="0">
                <a:solidFill>
                  <a:schemeClr val="bg1"/>
                </a:solidFill>
              </a:rPr>
              <a:t>tasks</a:t>
            </a:r>
            <a:endParaRPr lang="uk-UA" sz="2400" b="1" dirty="0">
              <a:solidFill>
                <a:schemeClr val="bg1"/>
              </a:solidFill>
            </a:endParaRPr>
          </a:p>
        </p:txBody>
      </p:sp>
      <p:pic>
        <p:nvPicPr>
          <p:cNvPr id="5" name="Picture 2" descr="JPMorgan machine learning classification"/>
          <p:cNvPicPr>
            <a:picLocks noChangeAspect="1" noChangeArrowheads="1"/>
          </p:cNvPicPr>
          <p:nvPr/>
        </p:nvPicPr>
        <p:blipFill rotWithShape="1">
          <a:blip r:embed="rId2">
            <a:extLst>
              <a:ext uri="{28A0092B-C50C-407E-A947-70E740481C1C}">
                <a14:useLocalDpi xmlns:a14="http://schemas.microsoft.com/office/drawing/2010/main" val="0"/>
              </a:ext>
            </a:extLst>
          </a:blip>
          <a:srcRect t="33192" r="8024" b="9748"/>
          <a:stretch/>
        </p:blipFill>
        <p:spPr bwMode="auto">
          <a:xfrm>
            <a:off x="260828" y="1563638"/>
            <a:ext cx="8574065"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129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555526"/>
          </a:xfrm>
          <a:prstGeom prst="rect">
            <a:avLst/>
          </a:prstGeom>
          <a:solidFill>
            <a:srgbClr val="0070C0"/>
          </a:solidFill>
        </p:spPr>
        <p:txBody>
          <a:bodyPr wrap="square" lIns="144000" rtlCol="0" anchor="ctr" anchorCtr="0">
            <a:noAutofit/>
          </a:bodyPr>
          <a:lstStyle/>
          <a:p>
            <a:pPr marL="115887"/>
            <a:r>
              <a:rPr lang="en-US" sz="2400" b="1" dirty="0">
                <a:solidFill>
                  <a:schemeClr val="bg1"/>
                </a:solidFill>
              </a:rPr>
              <a:t>Cybersecurity </a:t>
            </a:r>
            <a:r>
              <a:rPr lang="en-US" sz="2400" b="1" dirty="0" smtClean="0">
                <a:solidFill>
                  <a:schemeClr val="bg1"/>
                </a:solidFill>
              </a:rPr>
              <a:t>tasks</a:t>
            </a:r>
            <a:endParaRPr lang="uk-UA" sz="2400" b="1" dirty="0">
              <a:solidFill>
                <a:schemeClr val="bg1"/>
              </a:solidFill>
            </a:endParaRPr>
          </a:p>
        </p:txBody>
      </p:sp>
      <p:sp>
        <p:nvSpPr>
          <p:cNvPr id="9" name="TextBox 8"/>
          <p:cNvSpPr txBox="1"/>
          <p:nvPr/>
        </p:nvSpPr>
        <p:spPr>
          <a:xfrm>
            <a:off x="4147421" y="1328450"/>
            <a:ext cx="1316942" cy="523220"/>
          </a:xfrm>
          <a:prstGeom prst="rect">
            <a:avLst/>
          </a:prstGeom>
          <a:noFill/>
        </p:spPr>
        <p:txBody>
          <a:bodyPr wrap="square" rtlCol="0">
            <a:spAutoFit/>
          </a:bodyPr>
          <a:lstStyle/>
          <a:p>
            <a:pPr marL="115887"/>
            <a:r>
              <a:rPr lang="en-US" sz="2800" b="1" dirty="0" smtClean="0"/>
              <a:t>What?</a:t>
            </a:r>
            <a:endParaRPr lang="en-US" sz="2800" b="1" dirty="0"/>
          </a:p>
        </p:txBody>
      </p:sp>
      <p:sp>
        <p:nvSpPr>
          <p:cNvPr id="6" name="TextBox 5"/>
          <p:cNvSpPr txBox="1"/>
          <p:nvPr/>
        </p:nvSpPr>
        <p:spPr>
          <a:xfrm>
            <a:off x="1043608" y="747640"/>
            <a:ext cx="1316942" cy="523220"/>
          </a:xfrm>
          <a:prstGeom prst="rect">
            <a:avLst/>
          </a:prstGeom>
          <a:noFill/>
        </p:spPr>
        <p:txBody>
          <a:bodyPr wrap="square" rtlCol="0">
            <a:spAutoFit/>
          </a:bodyPr>
          <a:lstStyle/>
          <a:p>
            <a:pPr marL="115887"/>
            <a:r>
              <a:rPr lang="en-US" sz="2800" b="1" dirty="0" smtClean="0"/>
              <a:t>Why?</a:t>
            </a:r>
            <a:endParaRPr lang="en-US" sz="2800" b="1" dirty="0"/>
          </a:p>
        </p:txBody>
      </p:sp>
      <p:sp>
        <p:nvSpPr>
          <p:cNvPr id="8" name="TextBox 7"/>
          <p:cNvSpPr txBox="1"/>
          <p:nvPr/>
        </p:nvSpPr>
        <p:spPr>
          <a:xfrm>
            <a:off x="7092280" y="747640"/>
            <a:ext cx="1316942" cy="523220"/>
          </a:xfrm>
          <a:prstGeom prst="rect">
            <a:avLst/>
          </a:prstGeom>
          <a:noFill/>
        </p:spPr>
        <p:txBody>
          <a:bodyPr wrap="square" rtlCol="0">
            <a:spAutoFit/>
          </a:bodyPr>
          <a:lstStyle/>
          <a:p>
            <a:pPr marL="115887"/>
            <a:r>
              <a:rPr lang="en-US" sz="2800" b="1" dirty="0" smtClean="0"/>
              <a:t>How?</a:t>
            </a:r>
            <a:endParaRPr lang="en-US" sz="2800" b="1" dirty="0"/>
          </a:p>
        </p:txBody>
      </p:sp>
      <p:sp>
        <p:nvSpPr>
          <p:cNvPr id="3" name="Rectangle 2"/>
          <p:cNvSpPr/>
          <p:nvPr/>
        </p:nvSpPr>
        <p:spPr>
          <a:xfrm>
            <a:off x="251520" y="1270860"/>
            <a:ext cx="2952328" cy="2308324"/>
          </a:xfrm>
          <a:prstGeom prst="rect">
            <a:avLst/>
          </a:prstGeom>
        </p:spPr>
        <p:txBody>
          <a:bodyPr wrap="square">
            <a:spAutoFit/>
          </a:bodyPr>
          <a:lstStyle/>
          <a:p>
            <a:r>
              <a:rPr lang="en-US" dirty="0"/>
              <a:t>The </a:t>
            </a:r>
            <a:r>
              <a:rPr lang="en-US" dirty="0" smtClean="0"/>
              <a:t>goal</a:t>
            </a:r>
            <a:r>
              <a:rPr lang="en-US" dirty="0"/>
              <a:t>, or a </a:t>
            </a:r>
            <a:r>
              <a:rPr lang="en-US" dirty="0" smtClean="0"/>
              <a:t>task. </a:t>
            </a:r>
            <a:r>
              <a:rPr lang="en-US" dirty="0"/>
              <a:t>According to </a:t>
            </a:r>
            <a:r>
              <a:rPr lang="en-US" u="sng" dirty="0">
                <a:hlinkClick r:id="rId3"/>
              </a:rPr>
              <a:t>Gartner’s PPDR </a:t>
            </a:r>
            <a:r>
              <a:rPr lang="en-US" u="sng" dirty="0" smtClean="0">
                <a:hlinkClick r:id="rId3"/>
              </a:rPr>
              <a:t>model</a:t>
            </a:r>
            <a:r>
              <a:rPr lang="en-US" dirty="0" smtClean="0"/>
              <a:t> five categories:</a:t>
            </a:r>
            <a:endParaRPr lang="en-US" dirty="0"/>
          </a:p>
          <a:p>
            <a:pPr marL="544513" indent="-285750">
              <a:buFont typeface="Wingdings" panose="05000000000000000000" pitchFamily="2" charset="2"/>
              <a:buChar char="§"/>
            </a:pPr>
            <a:r>
              <a:rPr lang="en-US" dirty="0" smtClean="0"/>
              <a:t>prediction</a:t>
            </a:r>
            <a:endParaRPr lang="en-US" dirty="0"/>
          </a:p>
          <a:p>
            <a:pPr marL="544513" indent="-285750">
              <a:buFont typeface="Wingdings" panose="05000000000000000000" pitchFamily="2" charset="2"/>
              <a:buChar char="§"/>
            </a:pPr>
            <a:r>
              <a:rPr lang="en-US" dirty="0" smtClean="0"/>
              <a:t>prevention</a:t>
            </a:r>
            <a:endParaRPr lang="en-US" dirty="0"/>
          </a:p>
          <a:p>
            <a:pPr marL="544513" indent="-285750">
              <a:buFont typeface="Wingdings" panose="05000000000000000000" pitchFamily="2" charset="2"/>
              <a:buChar char="§"/>
            </a:pPr>
            <a:r>
              <a:rPr lang="en-US" dirty="0" smtClean="0"/>
              <a:t>detection</a:t>
            </a:r>
            <a:endParaRPr lang="en-US" dirty="0"/>
          </a:p>
          <a:p>
            <a:pPr marL="544513" indent="-285750">
              <a:buFont typeface="Wingdings" panose="05000000000000000000" pitchFamily="2" charset="2"/>
              <a:buChar char="§"/>
            </a:pPr>
            <a:r>
              <a:rPr lang="en-US" dirty="0" smtClean="0"/>
              <a:t>response</a:t>
            </a:r>
            <a:endParaRPr lang="en-US" dirty="0"/>
          </a:p>
          <a:p>
            <a:pPr marL="544513" indent="-285750">
              <a:buFont typeface="Wingdings" panose="05000000000000000000" pitchFamily="2" charset="2"/>
              <a:buChar char="§"/>
            </a:pPr>
            <a:r>
              <a:rPr lang="en-US" dirty="0" smtClean="0"/>
              <a:t>monitoring</a:t>
            </a:r>
            <a:endParaRPr lang="en-US" dirty="0"/>
          </a:p>
        </p:txBody>
      </p:sp>
      <p:sp>
        <p:nvSpPr>
          <p:cNvPr id="5" name="Rectangle 4"/>
          <p:cNvSpPr/>
          <p:nvPr/>
        </p:nvSpPr>
        <p:spPr>
          <a:xfrm>
            <a:off x="3239585" y="1851670"/>
            <a:ext cx="3132615" cy="2585323"/>
          </a:xfrm>
          <a:prstGeom prst="rect">
            <a:avLst/>
          </a:prstGeom>
        </p:spPr>
        <p:txBody>
          <a:bodyPr wrap="square">
            <a:spAutoFit/>
          </a:bodyPr>
          <a:lstStyle/>
          <a:p>
            <a:r>
              <a:rPr lang="en-US" dirty="0" smtClean="0"/>
              <a:t>The list </a:t>
            </a:r>
            <a:r>
              <a:rPr lang="en-US" dirty="0"/>
              <a:t>of </a:t>
            </a:r>
            <a:r>
              <a:rPr lang="en-US" dirty="0" smtClean="0"/>
              <a:t>layers:</a:t>
            </a:r>
            <a:endParaRPr lang="en-US" dirty="0"/>
          </a:p>
          <a:p>
            <a:pPr marL="539750" indent="-363538">
              <a:buFont typeface="Wingdings" panose="05000000000000000000" pitchFamily="2" charset="2"/>
              <a:buChar char="§"/>
            </a:pPr>
            <a:r>
              <a:rPr lang="en-US" dirty="0"/>
              <a:t>network (network traffic analysis and intrusion detection</a:t>
            </a:r>
            <a:r>
              <a:rPr lang="en-US" dirty="0" smtClean="0"/>
              <a:t>)</a:t>
            </a:r>
            <a:endParaRPr lang="en-US" dirty="0"/>
          </a:p>
          <a:p>
            <a:pPr marL="539750" indent="-363538">
              <a:buFont typeface="Wingdings" panose="05000000000000000000" pitchFamily="2" charset="2"/>
              <a:buChar char="§"/>
            </a:pPr>
            <a:r>
              <a:rPr lang="en-US" dirty="0"/>
              <a:t>endpoint (anti-malware</a:t>
            </a:r>
            <a:r>
              <a:rPr lang="en-US" dirty="0" smtClean="0"/>
              <a:t>)</a:t>
            </a:r>
            <a:endParaRPr lang="en-US" dirty="0"/>
          </a:p>
          <a:p>
            <a:pPr marL="539750" indent="-363538">
              <a:buFont typeface="Wingdings" panose="05000000000000000000" pitchFamily="2" charset="2"/>
              <a:buChar char="§"/>
            </a:pPr>
            <a:r>
              <a:rPr lang="en-US" dirty="0"/>
              <a:t>application (WAF or database firewalls</a:t>
            </a:r>
            <a:r>
              <a:rPr lang="en-US" dirty="0" smtClean="0"/>
              <a:t>)</a:t>
            </a:r>
            <a:endParaRPr lang="en-US" dirty="0"/>
          </a:p>
          <a:p>
            <a:pPr marL="539750" indent="-363538">
              <a:buFont typeface="Wingdings" panose="05000000000000000000" pitchFamily="2" charset="2"/>
              <a:buChar char="§"/>
            </a:pPr>
            <a:r>
              <a:rPr lang="en-US" dirty="0"/>
              <a:t>user (UBA</a:t>
            </a:r>
            <a:r>
              <a:rPr lang="en-US" dirty="0" smtClean="0"/>
              <a:t>)</a:t>
            </a:r>
            <a:endParaRPr lang="en-US" dirty="0"/>
          </a:p>
          <a:p>
            <a:pPr marL="539750" indent="-363538">
              <a:buFont typeface="Wingdings" panose="05000000000000000000" pitchFamily="2" charset="2"/>
              <a:buChar char="§"/>
            </a:pPr>
            <a:r>
              <a:rPr lang="en-US" dirty="0"/>
              <a:t>process (anti-fraud</a:t>
            </a:r>
            <a:r>
              <a:rPr lang="en-US" dirty="0" smtClean="0"/>
              <a:t>)</a:t>
            </a:r>
            <a:endParaRPr lang="en-US" dirty="0"/>
          </a:p>
        </p:txBody>
      </p:sp>
      <p:sp>
        <p:nvSpPr>
          <p:cNvPr id="10" name="Rectangle 9"/>
          <p:cNvSpPr/>
          <p:nvPr/>
        </p:nvSpPr>
        <p:spPr>
          <a:xfrm>
            <a:off x="6820040" y="1328450"/>
            <a:ext cx="1861421" cy="2308324"/>
          </a:xfrm>
          <a:prstGeom prst="rect">
            <a:avLst/>
          </a:prstGeom>
        </p:spPr>
        <p:txBody>
          <a:bodyPr wrap="square">
            <a:spAutoFit/>
          </a:bodyPr>
          <a:lstStyle/>
          <a:p>
            <a:r>
              <a:rPr lang="en-US" dirty="0" smtClean="0"/>
              <a:t>How to </a:t>
            </a:r>
            <a:r>
              <a:rPr lang="en-US" dirty="0"/>
              <a:t>check security of a particular </a:t>
            </a:r>
            <a:r>
              <a:rPr lang="en-US" dirty="0" smtClean="0"/>
              <a:t>area:</a:t>
            </a:r>
            <a:endParaRPr lang="en-US" dirty="0"/>
          </a:p>
          <a:p>
            <a:pPr marL="450850" indent="-285750">
              <a:buFont typeface="Wingdings" panose="05000000000000000000" pitchFamily="2" charset="2"/>
              <a:buChar char="§"/>
            </a:pPr>
            <a:r>
              <a:rPr lang="en-US" dirty="0"/>
              <a:t>in transit </a:t>
            </a:r>
            <a:r>
              <a:rPr lang="en-US" dirty="0" smtClean="0"/>
              <a:t/>
            </a:r>
            <a:br>
              <a:rPr lang="en-US" dirty="0" smtClean="0"/>
            </a:br>
            <a:r>
              <a:rPr lang="en-US" dirty="0" smtClean="0"/>
              <a:t>in </a:t>
            </a:r>
            <a:r>
              <a:rPr lang="en-US" dirty="0"/>
              <a:t>real </a:t>
            </a:r>
            <a:r>
              <a:rPr lang="en-US" dirty="0" smtClean="0"/>
              <a:t>time</a:t>
            </a:r>
            <a:endParaRPr lang="en-US" dirty="0"/>
          </a:p>
          <a:p>
            <a:pPr marL="450850" indent="-285750">
              <a:buFont typeface="Wingdings" panose="05000000000000000000" pitchFamily="2" charset="2"/>
              <a:buChar char="§"/>
            </a:pPr>
            <a:r>
              <a:rPr lang="en-US" dirty="0"/>
              <a:t>at </a:t>
            </a:r>
            <a:r>
              <a:rPr lang="en-US" dirty="0" smtClean="0"/>
              <a:t>rest</a:t>
            </a:r>
            <a:endParaRPr lang="en-US" dirty="0"/>
          </a:p>
          <a:p>
            <a:pPr marL="450850" indent="-285750">
              <a:buFont typeface="Wingdings" panose="05000000000000000000" pitchFamily="2" charset="2"/>
              <a:buChar char="§"/>
            </a:pPr>
            <a:r>
              <a:rPr lang="en-US" dirty="0" smtClean="0"/>
              <a:t>historically</a:t>
            </a:r>
            <a:endParaRPr lang="en-US" dirty="0"/>
          </a:p>
          <a:p>
            <a:pPr marL="450850" indent="-285750">
              <a:buFont typeface="Wingdings" panose="05000000000000000000" pitchFamily="2" charset="2"/>
              <a:buChar char="§"/>
            </a:pPr>
            <a:r>
              <a:rPr lang="en-US" dirty="0"/>
              <a:t>etc.</a:t>
            </a:r>
          </a:p>
        </p:txBody>
      </p:sp>
    </p:spTree>
    <p:extLst>
      <p:ext uri="{BB962C8B-B14F-4D97-AF65-F5344CB8AC3E}">
        <p14:creationId xmlns:p14="http://schemas.microsoft.com/office/powerpoint/2010/main" val="696324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328" y="2331604"/>
            <a:ext cx="621764" cy="759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0" y="0"/>
            <a:ext cx="9144000" cy="555526"/>
          </a:xfrm>
          <a:prstGeom prst="rect">
            <a:avLst/>
          </a:prstGeom>
          <a:solidFill>
            <a:srgbClr val="0070C0"/>
          </a:solidFill>
        </p:spPr>
        <p:txBody>
          <a:bodyPr wrap="square" lIns="144000" rtlCol="0" anchor="ctr" anchorCtr="0">
            <a:noAutofit/>
          </a:bodyPr>
          <a:lstStyle/>
          <a:p>
            <a:pPr marL="115887" lvl="1"/>
            <a:r>
              <a:rPr lang="en-US" sz="2400" b="1" dirty="0">
                <a:solidFill>
                  <a:schemeClr val="bg1"/>
                </a:solidFill>
              </a:rPr>
              <a:t>Malware </a:t>
            </a:r>
            <a:r>
              <a:rPr lang="en-US" sz="2400" b="1" dirty="0" smtClean="0">
                <a:solidFill>
                  <a:schemeClr val="bg1"/>
                </a:solidFill>
              </a:rPr>
              <a:t>Classification</a:t>
            </a:r>
            <a:endParaRPr lang="en-US" sz="2400" b="1" dirty="0">
              <a:solidFill>
                <a:schemeClr val="bg1"/>
              </a:solidFill>
            </a:endParaRPr>
          </a:p>
        </p:txBody>
      </p:sp>
      <p:sp>
        <p:nvSpPr>
          <p:cNvPr id="2" name="Rectangle 1"/>
          <p:cNvSpPr/>
          <p:nvPr/>
        </p:nvSpPr>
        <p:spPr>
          <a:xfrm>
            <a:off x="666801" y="4032233"/>
            <a:ext cx="4769140" cy="923330"/>
          </a:xfrm>
          <a:prstGeom prst="rect">
            <a:avLst/>
          </a:prstGeom>
        </p:spPr>
        <p:txBody>
          <a:bodyPr wrap="square">
            <a:spAutoFit/>
          </a:bodyPr>
          <a:lstStyle/>
          <a:p>
            <a:pPr algn="r" fontAlgn="base"/>
            <a:r>
              <a:rPr lang="en-US" dirty="0">
                <a:hlinkClick r:id="rId4"/>
              </a:rPr>
              <a:t>Microsoft Malware Classification Challenge </a:t>
            </a:r>
            <a:r>
              <a:rPr lang="en-US" dirty="0" smtClean="0">
                <a:hlinkClick r:id="rId4"/>
              </a:rPr>
              <a:t/>
            </a:r>
            <a:br>
              <a:rPr lang="en-US" dirty="0" smtClean="0">
                <a:hlinkClick r:id="rId4"/>
              </a:rPr>
            </a:br>
            <a:r>
              <a:rPr lang="en-US" dirty="0" smtClean="0">
                <a:hlinkClick r:id="rId4"/>
              </a:rPr>
              <a:t>(</a:t>
            </a:r>
            <a:r>
              <a:rPr lang="en-US" dirty="0">
                <a:hlinkClick r:id="rId4"/>
              </a:rPr>
              <a:t>BIG 2015</a:t>
            </a:r>
            <a:r>
              <a:rPr lang="en-US" dirty="0" smtClean="0">
                <a:hlinkClick r:id="rId4"/>
              </a:rPr>
              <a:t>)</a:t>
            </a:r>
            <a:r>
              <a:rPr lang="en-US" dirty="0" smtClean="0"/>
              <a:t> </a:t>
            </a:r>
            <a:r>
              <a:rPr lang="en-US" b="1" dirty="0" smtClean="0"/>
              <a:t>Classify </a:t>
            </a:r>
            <a:r>
              <a:rPr lang="en-US" b="1" dirty="0"/>
              <a:t>malware into families based on file content and characteristics</a:t>
            </a:r>
          </a:p>
        </p:txBody>
      </p:sp>
      <p:pic>
        <p:nvPicPr>
          <p:cNvPr id="16388" name="Picture 4" descr="https://s3-ap-south-1.amazonaws.com/av-blog-media/wp-content/uploads/2018/01/Security-DS-Method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249" r="11147"/>
          <a:stretch/>
        </p:blipFill>
        <p:spPr bwMode="auto">
          <a:xfrm>
            <a:off x="4139952" y="1878088"/>
            <a:ext cx="1306511" cy="94686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MM_overview"/>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48064" y="2947632"/>
            <a:ext cx="3908471" cy="216920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78357" y="1234510"/>
            <a:ext cx="1873363" cy="1200329"/>
          </a:xfrm>
          <a:prstGeom prst="rect">
            <a:avLst/>
          </a:prstGeom>
        </p:spPr>
        <p:txBody>
          <a:bodyPr wrap="square">
            <a:spAutoFit/>
          </a:bodyPr>
          <a:lstStyle/>
          <a:p>
            <a:r>
              <a:rPr lang="en-US" dirty="0"/>
              <a:t>Labeled dataset:</a:t>
            </a:r>
          </a:p>
          <a:p>
            <a:pPr marL="285750" indent="-285750">
              <a:buFont typeface="Wingdings" panose="05000000000000000000" pitchFamily="2" charset="2"/>
              <a:buChar char="§"/>
            </a:pPr>
            <a:r>
              <a:rPr lang="en-US" dirty="0"/>
              <a:t>different malware files</a:t>
            </a:r>
          </a:p>
          <a:p>
            <a:pPr marL="285750" indent="-285750">
              <a:buFont typeface="Wingdings" panose="05000000000000000000" pitchFamily="2" charset="2"/>
              <a:buChar char="§"/>
            </a:pPr>
            <a:r>
              <a:rPr lang="en-US" dirty="0"/>
              <a:t>benign files</a:t>
            </a:r>
            <a:endParaRPr lang="uk-UA" dirty="0"/>
          </a:p>
        </p:txBody>
      </p:sp>
      <p:sp>
        <p:nvSpPr>
          <p:cNvPr id="7" name="Rectangle 6"/>
          <p:cNvSpPr/>
          <p:nvPr/>
        </p:nvSpPr>
        <p:spPr>
          <a:xfrm>
            <a:off x="2430570" y="1234510"/>
            <a:ext cx="1887665" cy="646331"/>
          </a:xfrm>
          <a:prstGeom prst="rect">
            <a:avLst/>
          </a:prstGeom>
        </p:spPr>
        <p:txBody>
          <a:bodyPr wrap="square">
            <a:spAutoFit/>
          </a:bodyPr>
          <a:lstStyle/>
          <a:p>
            <a:r>
              <a:rPr lang="en-US" dirty="0"/>
              <a:t>Dynamic and static analysis</a:t>
            </a:r>
            <a:endParaRPr lang="uk-UA" dirty="0"/>
          </a:p>
        </p:txBody>
      </p:sp>
      <p:sp>
        <p:nvSpPr>
          <p:cNvPr id="14" name="Rectangle 13"/>
          <p:cNvSpPr/>
          <p:nvPr/>
        </p:nvSpPr>
        <p:spPr>
          <a:xfrm>
            <a:off x="4224990" y="1231757"/>
            <a:ext cx="1887665" cy="646331"/>
          </a:xfrm>
          <a:prstGeom prst="rect">
            <a:avLst/>
          </a:prstGeom>
        </p:spPr>
        <p:txBody>
          <a:bodyPr wrap="square">
            <a:spAutoFit/>
          </a:bodyPr>
          <a:lstStyle/>
          <a:p>
            <a:r>
              <a:rPr lang="en-US" dirty="0" smtClean="0"/>
              <a:t>Features extraction</a:t>
            </a:r>
            <a:endParaRPr lang="uk-UA" dirty="0"/>
          </a:p>
        </p:txBody>
      </p:sp>
      <p:sp>
        <p:nvSpPr>
          <p:cNvPr id="15" name="Rectangle 14"/>
          <p:cNvSpPr/>
          <p:nvPr/>
        </p:nvSpPr>
        <p:spPr>
          <a:xfrm>
            <a:off x="5675154" y="1272853"/>
            <a:ext cx="1887665" cy="1231106"/>
          </a:xfrm>
          <a:prstGeom prst="rect">
            <a:avLst/>
          </a:prstGeom>
        </p:spPr>
        <p:txBody>
          <a:bodyPr wrap="square">
            <a:spAutoFit/>
          </a:bodyPr>
          <a:lstStyle/>
          <a:p>
            <a:r>
              <a:rPr lang="en-US" dirty="0" smtClean="0"/>
              <a:t>Model training: </a:t>
            </a:r>
          </a:p>
          <a:p>
            <a:pPr marL="285750" indent="-285750">
              <a:buFont typeface="Wingdings" panose="05000000000000000000" pitchFamily="2" charset="2"/>
              <a:buChar char="§"/>
            </a:pPr>
            <a:r>
              <a:rPr lang="en-US" sz="1400" dirty="0" smtClean="0"/>
              <a:t>Classification</a:t>
            </a:r>
          </a:p>
          <a:p>
            <a:pPr marL="285750" indent="-285750">
              <a:buFont typeface="Wingdings" panose="05000000000000000000" pitchFamily="2" charset="2"/>
              <a:buChar char="§"/>
            </a:pPr>
            <a:r>
              <a:rPr lang="en-US" sz="1400" dirty="0" smtClean="0"/>
              <a:t>Clustering</a:t>
            </a:r>
          </a:p>
          <a:p>
            <a:pPr marL="285750" indent="-285750">
              <a:buFont typeface="Wingdings" panose="05000000000000000000" pitchFamily="2" charset="2"/>
              <a:buChar char="§"/>
            </a:pPr>
            <a:r>
              <a:rPr lang="en-US" sz="1400" dirty="0" smtClean="0"/>
              <a:t>Dimensionality </a:t>
            </a:r>
            <a:r>
              <a:rPr lang="en-US" sz="1400" dirty="0"/>
              <a:t>reduction</a:t>
            </a:r>
            <a:endParaRPr lang="uk-UA" sz="1400" dirty="0"/>
          </a:p>
        </p:txBody>
      </p:sp>
      <p:sp>
        <p:nvSpPr>
          <p:cNvPr id="16" name="Rectangle 15"/>
          <p:cNvSpPr/>
          <p:nvPr/>
        </p:nvSpPr>
        <p:spPr>
          <a:xfrm>
            <a:off x="7704439" y="1252305"/>
            <a:ext cx="1365283" cy="646331"/>
          </a:xfrm>
          <a:prstGeom prst="rect">
            <a:avLst/>
          </a:prstGeom>
        </p:spPr>
        <p:txBody>
          <a:bodyPr wrap="square">
            <a:spAutoFit/>
          </a:bodyPr>
          <a:lstStyle/>
          <a:p>
            <a:r>
              <a:rPr lang="en-US" dirty="0" smtClean="0"/>
              <a:t>Accuracy estimation</a:t>
            </a:r>
            <a:endParaRPr lang="uk-UA" dirty="0"/>
          </a:p>
        </p:txBody>
      </p:sp>
      <p:sp>
        <p:nvSpPr>
          <p:cNvPr id="8" name="Right Arrow 7"/>
          <p:cNvSpPr/>
          <p:nvPr/>
        </p:nvSpPr>
        <p:spPr>
          <a:xfrm>
            <a:off x="2051720" y="1280374"/>
            <a:ext cx="367191" cy="597714"/>
          </a:xfrm>
          <a:prstGeom prst="rightArrow">
            <a:avLst/>
          </a:prstGeom>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a:endParaRPr lang="uk-UA" dirty="0" smtClean="0"/>
          </a:p>
        </p:txBody>
      </p:sp>
      <p:sp>
        <p:nvSpPr>
          <p:cNvPr id="18" name="Right Arrow 17"/>
          <p:cNvSpPr/>
          <p:nvPr/>
        </p:nvSpPr>
        <p:spPr>
          <a:xfrm>
            <a:off x="3888785" y="1280374"/>
            <a:ext cx="367191" cy="597714"/>
          </a:xfrm>
          <a:prstGeom prst="rightArrow">
            <a:avLst/>
          </a:prstGeom>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a:endParaRPr lang="uk-UA" dirty="0" smtClean="0"/>
          </a:p>
        </p:txBody>
      </p:sp>
      <p:sp>
        <p:nvSpPr>
          <p:cNvPr id="19" name="Right Arrow 18"/>
          <p:cNvSpPr/>
          <p:nvPr/>
        </p:nvSpPr>
        <p:spPr>
          <a:xfrm>
            <a:off x="5347722" y="1283127"/>
            <a:ext cx="367191" cy="597714"/>
          </a:xfrm>
          <a:prstGeom prst="rightArrow">
            <a:avLst/>
          </a:prstGeom>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a:endParaRPr lang="uk-UA" dirty="0" smtClean="0"/>
          </a:p>
        </p:txBody>
      </p:sp>
      <p:sp>
        <p:nvSpPr>
          <p:cNvPr id="20" name="Right Arrow 19"/>
          <p:cNvSpPr/>
          <p:nvPr/>
        </p:nvSpPr>
        <p:spPr>
          <a:xfrm>
            <a:off x="7352462" y="1272617"/>
            <a:ext cx="367191" cy="597714"/>
          </a:xfrm>
          <a:prstGeom prst="rightArrow">
            <a:avLst/>
          </a:prstGeom>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a:endParaRPr lang="uk-UA" dirty="0" smtClean="0"/>
          </a:p>
        </p:txBody>
      </p:sp>
      <p:sp>
        <p:nvSpPr>
          <p:cNvPr id="11" name="Rectangle 10"/>
          <p:cNvSpPr/>
          <p:nvPr/>
        </p:nvSpPr>
        <p:spPr>
          <a:xfrm>
            <a:off x="178357" y="566162"/>
            <a:ext cx="6121835" cy="584775"/>
          </a:xfrm>
          <a:prstGeom prst="rect">
            <a:avLst/>
          </a:prstGeom>
        </p:spPr>
        <p:txBody>
          <a:bodyPr wrap="square">
            <a:spAutoFit/>
          </a:bodyPr>
          <a:lstStyle/>
          <a:p>
            <a:r>
              <a:rPr lang="en-US" sz="1600" dirty="0"/>
              <a:t>Signature size </a:t>
            </a:r>
            <a:r>
              <a:rPr lang="en-US" sz="1600" dirty="0" smtClean="0"/>
              <a:t>reducing. Generation of high quality signature/model. Detection groups of similar malware</a:t>
            </a:r>
            <a:endParaRPr lang="uk-UA" sz="2400" dirty="0"/>
          </a:p>
        </p:txBody>
      </p:sp>
      <p:sp>
        <p:nvSpPr>
          <p:cNvPr id="23" name="Cloud Callout 22"/>
          <p:cNvSpPr/>
          <p:nvPr/>
        </p:nvSpPr>
        <p:spPr>
          <a:xfrm>
            <a:off x="6886275" y="207604"/>
            <a:ext cx="1944216" cy="983873"/>
          </a:xfrm>
          <a:prstGeom prst="cloudCallout">
            <a:avLst>
              <a:gd name="adj1" fmla="val -63678"/>
              <a:gd name="adj2" fmla="val 28380"/>
            </a:avLst>
          </a:prstGeom>
        </p:spPr>
        <p:style>
          <a:lnRef idx="1">
            <a:schemeClr val="accent6"/>
          </a:lnRef>
          <a:fillRef idx="2">
            <a:schemeClr val="accent6"/>
          </a:fillRef>
          <a:effectRef idx="1">
            <a:schemeClr val="accent6"/>
          </a:effectRef>
          <a:fontRef idx="minor">
            <a:schemeClr val="dk1"/>
          </a:fontRef>
        </p:style>
        <p:txBody>
          <a:bodyPr wrap="square" rtlCol="0" anchor="ctr">
            <a:spAutoFit/>
          </a:bodyPr>
          <a:lstStyle/>
          <a:p>
            <a:pPr algn="ctr"/>
            <a:r>
              <a:rPr lang="en-US" b="1" dirty="0"/>
              <a:t>ML</a:t>
            </a:r>
            <a:r>
              <a:rPr lang="en-US" dirty="0"/>
              <a:t> </a:t>
            </a:r>
            <a:r>
              <a:rPr lang="en-US" sz="1100" dirty="0"/>
              <a:t>VS</a:t>
            </a:r>
            <a:r>
              <a:rPr lang="en-US" dirty="0"/>
              <a:t> </a:t>
            </a:r>
            <a:r>
              <a:rPr lang="en-US" b="1" dirty="0"/>
              <a:t>Manual</a:t>
            </a:r>
          </a:p>
        </p:txBody>
      </p:sp>
      <p:sp>
        <p:nvSpPr>
          <p:cNvPr id="25" name="Rectangle 24"/>
          <p:cNvSpPr/>
          <p:nvPr/>
        </p:nvSpPr>
        <p:spPr>
          <a:xfrm>
            <a:off x="2299090" y="1840394"/>
            <a:ext cx="1773290" cy="2031325"/>
          </a:xfrm>
          <a:prstGeom prst="rect">
            <a:avLst/>
          </a:prstGeom>
        </p:spPr>
        <p:txBody>
          <a:bodyPr wrap="square">
            <a:spAutoFit/>
          </a:bodyPr>
          <a:lstStyle/>
          <a:p>
            <a:pPr marL="285750" indent="-285750">
              <a:buFont typeface="Wingdings" panose="05000000000000000000" pitchFamily="2" charset="2"/>
              <a:buChar char="§"/>
            </a:pPr>
            <a:r>
              <a:rPr lang="en-US" sz="1400" dirty="0" smtClean="0"/>
              <a:t>Instruction Sequence</a:t>
            </a:r>
          </a:p>
          <a:p>
            <a:pPr marL="285750" indent="-285750">
              <a:buFont typeface="Wingdings" panose="05000000000000000000" pitchFamily="2" charset="2"/>
              <a:buChar char="§"/>
            </a:pPr>
            <a:r>
              <a:rPr lang="en-US" sz="1400" dirty="0" smtClean="0"/>
              <a:t>Function Call Sequence</a:t>
            </a:r>
          </a:p>
          <a:p>
            <a:pPr marL="285750" indent="-285750">
              <a:buFont typeface="Wingdings" panose="05000000000000000000" pitchFamily="2" charset="2"/>
              <a:buChar char="§"/>
            </a:pPr>
            <a:r>
              <a:rPr lang="en-US" sz="1400" dirty="0" smtClean="0"/>
              <a:t>Control Flow Graph </a:t>
            </a:r>
          </a:p>
          <a:p>
            <a:pPr marL="285750" indent="-285750">
              <a:buFont typeface="Wingdings" panose="05000000000000000000" pitchFamily="2" charset="2"/>
              <a:buChar char="§"/>
            </a:pPr>
            <a:r>
              <a:rPr lang="en-US" sz="1400" dirty="0" smtClean="0"/>
              <a:t>Data Flow Graph</a:t>
            </a:r>
          </a:p>
          <a:p>
            <a:pPr marL="285750" indent="-285750">
              <a:buFont typeface="Wingdings" panose="05000000000000000000" pitchFamily="2" charset="2"/>
              <a:buChar char="§"/>
            </a:pPr>
            <a:r>
              <a:rPr lang="en-US" sz="1400" dirty="0" smtClean="0"/>
              <a:t>Network Communication</a:t>
            </a:r>
          </a:p>
        </p:txBody>
      </p:sp>
      <p:pic>
        <p:nvPicPr>
          <p:cNvPr id="20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588" y="2374137"/>
            <a:ext cx="613980" cy="660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8911" y="2534152"/>
            <a:ext cx="405382" cy="339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1043608" y="2501483"/>
            <a:ext cx="935729" cy="646331"/>
          </a:xfrm>
          <a:prstGeom prst="rect">
            <a:avLst/>
          </a:prstGeom>
        </p:spPr>
        <p:txBody>
          <a:bodyPr wrap="square">
            <a:spAutoFit/>
          </a:bodyPr>
          <a:lstStyle/>
          <a:p>
            <a:r>
              <a:rPr lang="la-Latn" dirty="0">
                <a:solidFill>
                  <a:schemeClr val="bg1">
                    <a:lumMod val="65000"/>
                  </a:schemeClr>
                </a:solidFill>
              </a:rPr>
              <a:t>400 GB data</a:t>
            </a:r>
            <a:endParaRPr lang="uk-UA" dirty="0">
              <a:solidFill>
                <a:schemeClr val="bg1">
                  <a:lumMod val="65000"/>
                </a:schemeClr>
              </a:solidFill>
            </a:endParaRPr>
          </a:p>
        </p:txBody>
      </p:sp>
      <p:pic>
        <p:nvPicPr>
          <p:cNvPr id="2059" name="Picture 11" descr="ÐÐ°ÑÑÐ¸Ð½ÐºÐ¸ Ð¿Ð¾ Ð·Ð°Ð¿ÑÐ¾ÑÑ confusion matrix"/>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15192" y="1888406"/>
            <a:ext cx="1205280" cy="708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7274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555526"/>
          </a:xfrm>
          <a:prstGeom prst="rect">
            <a:avLst/>
          </a:prstGeom>
          <a:solidFill>
            <a:srgbClr val="0070C0"/>
          </a:solidFill>
        </p:spPr>
        <p:txBody>
          <a:bodyPr wrap="square" lIns="144000" rtlCol="0" anchor="ctr" anchorCtr="0">
            <a:noAutofit/>
          </a:bodyPr>
          <a:lstStyle/>
          <a:p>
            <a:pPr marL="115887" lvl="1"/>
            <a:r>
              <a:rPr lang="en-US" sz="2400" b="1" dirty="0">
                <a:solidFill>
                  <a:schemeClr val="bg1"/>
                </a:solidFill>
              </a:rPr>
              <a:t>Network </a:t>
            </a:r>
            <a:r>
              <a:rPr lang="en-US" sz="2400" b="1" dirty="0" smtClean="0">
                <a:solidFill>
                  <a:schemeClr val="bg1"/>
                </a:solidFill>
              </a:rPr>
              <a:t>Protection</a:t>
            </a:r>
            <a:endParaRPr lang="uk-UA" sz="2400" b="1" dirty="0">
              <a:solidFill>
                <a:schemeClr val="bg1"/>
              </a:solidFill>
            </a:endParaRPr>
          </a:p>
        </p:txBody>
      </p:sp>
      <p:sp>
        <p:nvSpPr>
          <p:cNvPr id="9" name="TextBox 8"/>
          <p:cNvSpPr txBox="1"/>
          <p:nvPr/>
        </p:nvSpPr>
        <p:spPr>
          <a:xfrm>
            <a:off x="3923928" y="1536343"/>
            <a:ext cx="5304928" cy="1323439"/>
          </a:xfrm>
          <a:prstGeom prst="rect">
            <a:avLst/>
          </a:prstGeom>
          <a:noFill/>
        </p:spPr>
        <p:txBody>
          <a:bodyPr wrap="square" rtlCol="0">
            <a:spAutoFit/>
          </a:bodyPr>
          <a:lstStyle/>
          <a:p>
            <a:r>
              <a:rPr lang="en-US" sz="2000" dirty="0"/>
              <a:t>ML in network security implies new solutions called </a:t>
            </a:r>
            <a:r>
              <a:rPr lang="en-US" sz="2000" b="1" dirty="0"/>
              <a:t>Network Traffic Analytics (NTA) </a:t>
            </a:r>
            <a:r>
              <a:rPr lang="en-US" sz="2000" b="1" dirty="0">
                <a:solidFill>
                  <a:schemeClr val="tx2">
                    <a:lumMod val="40000"/>
                    <a:lumOff val="60000"/>
                  </a:schemeClr>
                </a:solidFill>
              </a:rPr>
              <a:t>aimed at in-depth analysis of all the traffic at each layer and detect attacks and anomalies</a:t>
            </a:r>
            <a:r>
              <a:rPr lang="en-US" sz="2000" b="1" dirty="0" smtClean="0">
                <a:solidFill>
                  <a:schemeClr val="tx2">
                    <a:lumMod val="40000"/>
                    <a:lumOff val="60000"/>
                  </a:schemeClr>
                </a:solidFill>
              </a:rPr>
              <a:t>.</a:t>
            </a:r>
          </a:p>
        </p:txBody>
      </p:sp>
      <p:sp>
        <p:nvSpPr>
          <p:cNvPr id="2" name="AutoShape 2" descr="ÐÐ°ÑÑÐ¸Ð½ÐºÐ¸ Ð¿Ð¾ Ð·Ð°Ð¿ÑÐ¾ÑÑ Network Protec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sp>
        <p:nvSpPr>
          <p:cNvPr id="3" name="AutoShape 4" descr="ÐÐ°ÑÑÐ¸Ð½ÐºÐ¸ Ð¿Ð¾ Ð·Ð°Ð¿ÑÐ¾ÑÑ Network Protec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sp>
        <p:nvSpPr>
          <p:cNvPr id="5" name="AutoShape 6" descr="ÐÐ°ÑÑÐ¸Ð½ÐºÐ¸ Ð¿Ð¾ Ð·Ð°Ð¿ÑÐ¾ÑÑ Network Protec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sp>
        <p:nvSpPr>
          <p:cNvPr id="6" name="AutoShape 8" descr="ÐÐ°ÑÑÐ¸Ð½ÐºÐ¸ Ð¿Ð¾ Ð·Ð°Ð¿ÑÐ¾ÑÑ Network Protection"/>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pic>
        <p:nvPicPr>
          <p:cNvPr id="14346" name="Picture 10" descr="ÐÐ¾ÑÐ¾Ð¶ÐµÐµ Ð¸Ð·Ð¾Ð±ÑÐ°Ð¶ÐµÐ½Ð¸Ðµ"/>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550019"/>
            <a:ext cx="3879059" cy="218197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51520" y="2752403"/>
            <a:ext cx="8424936" cy="1938992"/>
          </a:xfrm>
          <a:prstGeom prst="rect">
            <a:avLst/>
          </a:prstGeom>
        </p:spPr>
        <p:txBody>
          <a:bodyPr wrap="square">
            <a:spAutoFit/>
          </a:bodyPr>
          <a:lstStyle/>
          <a:p>
            <a:r>
              <a:rPr lang="en-US" sz="2000" dirty="0"/>
              <a:t>There are some examples:</a:t>
            </a:r>
          </a:p>
          <a:p>
            <a:pPr marL="285750" indent="-285750">
              <a:buFont typeface="Wingdings" panose="05000000000000000000" pitchFamily="2" charset="2"/>
              <a:buChar char="§"/>
            </a:pPr>
            <a:r>
              <a:rPr lang="en-US" sz="2000" b="1" dirty="0"/>
              <a:t>regression</a:t>
            </a:r>
            <a:r>
              <a:rPr lang="en-US" sz="2000" dirty="0"/>
              <a:t> to predict the network packet parameters and compare them with the normal ones;</a:t>
            </a:r>
          </a:p>
          <a:p>
            <a:pPr marL="285750" indent="-285750">
              <a:buFont typeface="Wingdings" panose="05000000000000000000" pitchFamily="2" charset="2"/>
              <a:buChar char="§"/>
            </a:pPr>
            <a:r>
              <a:rPr lang="en-US" sz="2000" b="1" dirty="0"/>
              <a:t>classification</a:t>
            </a:r>
            <a:r>
              <a:rPr lang="en-US" sz="2000" dirty="0"/>
              <a:t> to identify different classes of network attacks such as scanning and spoofing;</a:t>
            </a:r>
          </a:p>
          <a:p>
            <a:pPr marL="285750" indent="-285750">
              <a:buFont typeface="Wingdings" panose="05000000000000000000" pitchFamily="2" charset="2"/>
              <a:buChar char="§"/>
            </a:pPr>
            <a:r>
              <a:rPr lang="en-US" sz="2000" b="1" dirty="0"/>
              <a:t>clustering</a:t>
            </a:r>
            <a:r>
              <a:rPr lang="en-US" sz="2000" dirty="0"/>
              <a:t> for forensic analysis.</a:t>
            </a:r>
          </a:p>
        </p:txBody>
      </p:sp>
      <p:sp>
        <p:nvSpPr>
          <p:cNvPr id="10" name="Rectangle 9"/>
          <p:cNvSpPr/>
          <p:nvPr/>
        </p:nvSpPr>
        <p:spPr>
          <a:xfrm>
            <a:off x="3923928" y="834266"/>
            <a:ext cx="5400600" cy="369332"/>
          </a:xfrm>
          <a:prstGeom prst="rect">
            <a:avLst/>
          </a:prstGeom>
        </p:spPr>
        <p:txBody>
          <a:bodyPr wrap="square">
            <a:spAutoFit/>
          </a:bodyPr>
          <a:lstStyle/>
          <a:p>
            <a:r>
              <a:rPr lang="en-US" dirty="0"/>
              <a:t>Ethernet, wireless, SCADA, </a:t>
            </a:r>
            <a:r>
              <a:rPr lang="en-US" dirty="0" smtClean="0"/>
              <a:t>virtual </a:t>
            </a:r>
            <a:r>
              <a:rPr lang="en-US" dirty="0"/>
              <a:t>networks like </a:t>
            </a:r>
            <a:r>
              <a:rPr lang="en-US" dirty="0" smtClean="0"/>
              <a:t>SDNs</a:t>
            </a:r>
            <a:endParaRPr lang="uk-UA" dirty="0"/>
          </a:p>
        </p:txBody>
      </p:sp>
    </p:spTree>
    <p:extLst>
      <p:ext uri="{BB962C8B-B14F-4D97-AF65-F5344CB8AC3E}">
        <p14:creationId xmlns:p14="http://schemas.microsoft.com/office/powerpoint/2010/main" val="40224807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555526"/>
          </a:xfrm>
          <a:prstGeom prst="rect">
            <a:avLst/>
          </a:prstGeom>
          <a:solidFill>
            <a:srgbClr val="0070C0"/>
          </a:solidFill>
        </p:spPr>
        <p:txBody>
          <a:bodyPr wrap="square" lIns="144000" rtlCol="0" anchor="ctr" anchorCtr="0">
            <a:noAutofit/>
          </a:bodyPr>
          <a:lstStyle/>
          <a:p>
            <a:pPr marL="115887" lvl="1"/>
            <a:r>
              <a:rPr lang="en-US" sz="2400" b="1" dirty="0">
                <a:solidFill>
                  <a:schemeClr val="bg1"/>
                </a:solidFill>
              </a:rPr>
              <a:t>Endpoint </a:t>
            </a:r>
            <a:r>
              <a:rPr lang="en-US" sz="2400" b="1" dirty="0" smtClean="0">
                <a:solidFill>
                  <a:schemeClr val="bg1"/>
                </a:solidFill>
              </a:rPr>
              <a:t>protection</a:t>
            </a:r>
            <a:endParaRPr lang="uk-UA" sz="2400" b="1" dirty="0">
              <a:solidFill>
                <a:schemeClr val="bg1"/>
              </a:solidFill>
            </a:endParaRPr>
          </a:p>
        </p:txBody>
      </p:sp>
      <p:sp>
        <p:nvSpPr>
          <p:cNvPr id="9" name="TextBox 8"/>
          <p:cNvSpPr txBox="1"/>
          <p:nvPr/>
        </p:nvSpPr>
        <p:spPr>
          <a:xfrm>
            <a:off x="2864" y="554068"/>
            <a:ext cx="9141135" cy="707886"/>
          </a:xfrm>
          <a:prstGeom prst="rect">
            <a:avLst/>
          </a:prstGeom>
          <a:noFill/>
        </p:spPr>
        <p:txBody>
          <a:bodyPr wrap="square" rtlCol="0">
            <a:spAutoFit/>
          </a:bodyPr>
          <a:lstStyle/>
          <a:p>
            <a:pPr marL="115887"/>
            <a:r>
              <a:rPr lang="en-US" sz="2000" dirty="0"/>
              <a:t>The new generation of anti-viruses is Endpoint Detection and </a:t>
            </a:r>
            <a:r>
              <a:rPr lang="en-US" sz="2000" dirty="0" smtClean="0"/>
              <a:t>Response.</a:t>
            </a:r>
          </a:p>
          <a:p>
            <a:pPr marL="115887"/>
            <a:r>
              <a:rPr lang="en-US" sz="2000" b="1" dirty="0" smtClean="0"/>
              <a:t>Endpoint: </a:t>
            </a:r>
            <a:r>
              <a:rPr lang="la-Latn" sz="2000" dirty="0" smtClean="0"/>
              <a:t>workstation</a:t>
            </a:r>
            <a:r>
              <a:rPr lang="la-Latn" sz="2000" dirty="0"/>
              <a:t>, server, container, cloud instance, mobile, PLC, IoT </a:t>
            </a:r>
            <a:r>
              <a:rPr lang="la-Latn" sz="2000" dirty="0" smtClean="0"/>
              <a:t>device</a:t>
            </a:r>
            <a:r>
              <a:rPr lang="en-US" sz="2000" dirty="0" smtClean="0"/>
              <a:t>, etc.</a:t>
            </a:r>
            <a:endParaRPr lang="en-US" sz="2000" dirty="0"/>
          </a:p>
        </p:txBody>
      </p:sp>
      <p:sp>
        <p:nvSpPr>
          <p:cNvPr id="2" name="Rectangle 1"/>
          <p:cNvSpPr/>
          <p:nvPr/>
        </p:nvSpPr>
        <p:spPr>
          <a:xfrm>
            <a:off x="539552" y="1314509"/>
            <a:ext cx="8064896" cy="2862322"/>
          </a:xfrm>
          <a:prstGeom prst="rect">
            <a:avLst/>
          </a:prstGeom>
        </p:spPr>
        <p:txBody>
          <a:bodyPr wrap="square">
            <a:spAutoFit/>
          </a:bodyPr>
          <a:lstStyle/>
          <a:p>
            <a:pPr algn="ctr"/>
            <a:r>
              <a:rPr lang="en-US" sz="2000" b="1" dirty="0" smtClean="0">
                <a:solidFill>
                  <a:srgbClr val="0066CC"/>
                </a:solidFill>
              </a:rPr>
              <a:t>Intrusion detection and prevention, data leakage prevention, </a:t>
            </a:r>
            <a:br>
              <a:rPr lang="en-US" sz="2000" b="1" dirty="0" smtClean="0">
                <a:solidFill>
                  <a:srgbClr val="0066CC"/>
                </a:solidFill>
              </a:rPr>
            </a:br>
            <a:r>
              <a:rPr lang="en-US" sz="2000" b="1" dirty="0" smtClean="0">
                <a:solidFill>
                  <a:srgbClr val="0066CC"/>
                </a:solidFill>
              </a:rPr>
              <a:t>antimalware, spam detection systems</a:t>
            </a:r>
          </a:p>
          <a:p>
            <a:endParaRPr lang="en-US" sz="900" b="1" dirty="0">
              <a:solidFill>
                <a:srgbClr val="0066CC"/>
              </a:solidFill>
            </a:endParaRPr>
          </a:p>
          <a:p>
            <a:r>
              <a:rPr lang="en-US" b="1" dirty="0" smtClean="0">
                <a:solidFill>
                  <a:srgbClr val="000000"/>
                </a:solidFill>
              </a:rPr>
              <a:t>Approaches:</a:t>
            </a:r>
          </a:p>
          <a:p>
            <a:pPr marL="742950" lvl="1" indent="-285750">
              <a:buFont typeface="Wingdings" panose="05000000000000000000" pitchFamily="2" charset="2"/>
              <a:buChar char="§"/>
            </a:pPr>
            <a:r>
              <a:rPr lang="en-US" b="1" dirty="0" smtClean="0"/>
              <a:t>regression</a:t>
            </a:r>
            <a:r>
              <a:rPr lang="en-US" dirty="0" smtClean="0"/>
              <a:t> </a:t>
            </a:r>
            <a:r>
              <a:rPr lang="en-US" dirty="0"/>
              <a:t>to predict the next system call for executable process and compare it with real ones;</a:t>
            </a:r>
          </a:p>
          <a:p>
            <a:pPr marL="742950" lvl="1" indent="-285750">
              <a:buFont typeface="Wingdings" panose="05000000000000000000" pitchFamily="2" charset="2"/>
              <a:buChar char="§"/>
            </a:pPr>
            <a:r>
              <a:rPr lang="en-US" b="1" dirty="0" smtClean="0"/>
              <a:t>classification</a:t>
            </a:r>
            <a:r>
              <a:rPr lang="en-US" dirty="0" smtClean="0"/>
              <a:t> </a:t>
            </a:r>
            <a:r>
              <a:rPr lang="en-US" dirty="0"/>
              <a:t>to divide programs into such categories as malware, spyware and ransomware;</a:t>
            </a:r>
          </a:p>
          <a:p>
            <a:pPr marL="742950" lvl="1" indent="-285750">
              <a:buFont typeface="Wingdings" panose="05000000000000000000" pitchFamily="2" charset="2"/>
              <a:buChar char="§"/>
            </a:pPr>
            <a:r>
              <a:rPr lang="en-US" b="1" dirty="0"/>
              <a:t>clustering</a:t>
            </a:r>
            <a:r>
              <a:rPr lang="en-US" dirty="0"/>
              <a:t> for malware protection on secure email gateways (e.g., to separate legal file attachments from outliers).</a:t>
            </a:r>
          </a:p>
        </p:txBody>
      </p:sp>
      <p:sp>
        <p:nvSpPr>
          <p:cNvPr id="3" name="Rectangle 2"/>
          <p:cNvSpPr/>
          <p:nvPr/>
        </p:nvSpPr>
        <p:spPr>
          <a:xfrm>
            <a:off x="179512" y="4240708"/>
            <a:ext cx="8568952" cy="923330"/>
          </a:xfrm>
          <a:prstGeom prst="rect">
            <a:avLst/>
          </a:prstGeom>
        </p:spPr>
        <p:txBody>
          <a:bodyPr wrap="square">
            <a:spAutoFit/>
          </a:bodyPr>
          <a:lstStyle/>
          <a:p>
            <a:pPr fontAlgn="base"/>
            <a:r>
              <a:rPr lang="en-US" dirty="0">
                <a:solidFill>
                  <a:schemeClr val="accent6">
                    <a:lumMod val="75000"/>
                  </a:schemeClr>
                </a:solidFill>
              </a:rPr>
              <a:t>Microsoft Malware Prediction</a:t>
            </a:r>
          </a:p>
          <a:p>
            <a:pPr fontAlgn="base"/>
            <a:r>
              <a:rPr lang="en-US" b="1" dirty="0">
                <a:solidFill>
                  <a:schemeClr val="accent6">
                    <a:lumMod val="75000"/>
                  </a:schemeClr>
                </a:solidFill>
              </a:rPr>
              <a:t>Can you predict if a machine will soon be hit with malware?</a:t>
            </a:r>
          </a:p>
          <a:p>
            <a:r>
              <a:rPr lang="la-Latn" dirty="0" smtClean="0">
                <a:solidFill>
                  <a:schemeClr val="accent6">
                    <a:lumMod val="75000"/>
                  </a:schemeClr>
                </a:solidFill>
                <a:hlinkClick r:id="rId3"/>
              </a:rPr>
              <a:t>https</a:t>
            </a:r>
            <a:r>
              <a:rPr lang="la-Latn" dirty="0">
                <a:solidFill>
                  <a:schemeClr val="accent6">
                    <a:lumMod val="75000"/>
                  </a:schemeClr>
                </a:solidFill>
                <a:hlinkClick r:id="rId3"/>
              </a:rPr>
              <a:t>://</a:t>
            </a:r>
            <a:r>
              <a:rPr lang="la-Latn" dirty="0" smtClean="0">
                <a:solidFill>
                  <a:schemeClr val="accent6">
                    <a:lumMod val="75000"/>
                  </a:schemeClr>
                </a:solidFill>
                <a:hlinkClick r:id="rId3"/>
              </a:rPr>
              <a:t>www.kaggle.com/c/microsoft-malware-prediction</a:t>
            </a:r>
            <a:r>
              <a:rPr lang="en-US" dirty="0" smtClean="0">
                <a:solidFill>
                  <a:schemeClr val="accent6">
                    <a:lumMod val="75000"/>
                  </a:schemeClr>
                </a:solidFill>
              </a:rPr>
              <a:t> </a:t>
            </a:r>
            <a:endParaRPr lang="uk-UA" dirty="0">
              <a:solidFill>
                <a:schemeClr val="accent6">
                  <a:lumMod val="75000"/>
                </a:schemeClr>
              </a:solidFill>
            </a:endParaRPr>
          </a:p>
        </p:txBody>
      </p:sp>
    </p:spTree>
    <p:extLst>
      <p:ext uri="{BB962C8B-B14F-4D97-AF65-F5344CB8AC3E}">
        <p14:creationId xmlns:p14="http://schemas.microsoft.com/office/powerpoint/2010/main" val="21465959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555526"/>
          </a:xfrm>
          <a:prstGeom prst="rect">
            <a:avLst/>
          </a:prstGeom>
          <a:solidFill>
            <a:srgbClr val="0070C0"/>
          </a:solidFill>
        </p:spPr>
        <p:txBody>
          <a:bodyPr wrap="square" lIns="144000" rtlCol="0" anchor="ctr" anchorCtr="0">
            <a:noAutofit/>
          </a:bodyPr>
          <a:lstStyle/>
          <a:p>
            <a:pPr marL="115887" lvl="1"/>
            <a:r>
              <a:rPr lang="en-US" sz="2400" b="1" dirty="0">
                <a:solidFill>
                  <a:schemeClr val="bg1"/>
                </a:solidFill>
              </a:rPr>
              <a:t>Endpoint </a:t>
            </a:r>
            <a:r>
              <a:rPr lang="en-US" sz="2400" b="1" dirty="0" smtClean="0">
                <a:solidFill>
                  <a:schemeClr val="bg1"/>
                </a:solidFill>
              </a:rPr>
              <a:t>protection</a:t>
            </a:r>
            <a:endParaRPr lang="uk-UA" sz="2400" b="1" dirty="0">
              <a:solidFill>
                <a:schemeClr val="bg1"/>
              </a:solidFill>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3436"/>
          <a:stretch/>
        </p:blipFill>
        <p:spPr bwMode="auto">
          <a:xfrm>
            <a:off x="557808" y="1162322"/>
            <a:ext cx="8028384" cy="3344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ChangeArrowheads="1"/>
          </p:cNvSpPr>
          <p:nvPr/>
        </p:nvSpPr>
        <p:spPr bwMode="auto">
          <a:xfrm>
            <a:off x="97230" y="4732079"/>
            <a:ext cx="914400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altLang="uk-UA" sz="1200" b="0" i="0" u="none" strike="noStrike" cap="none" normalizeH="0" baseline="0" dirty="0" smtClean="0">
                <a:ln>
                  <a:noFill/>
                </a:ln>
                <a:solidFill>
                  <a:srgbClr val="1155CC"/>
                </a:solidFill>
                <a:effectLst/>
                <a:latin typeface="Arial" pitchFamily="34" charset="0"/>
                <a:cs typeface="Arial" pitchFamily="34" charset="0"/>
                <a:hlinkClick r:id="rId4"/>
              </a:rPr>
              <a:t>https://www.blackhat.com/us-18/briefings/schedule/#ai--ml-in-cyber-security---why-algorithms-are-dangerous-10626</a:t>
            </a:r>
            <a:r>
              <a:rPr kumimoji="0" lang="uk-UA" altLang="uk-UA" sz="1200" b="0" i="0" u="none" strike="noStrike" cap="none" normalizeH="0" baseline="0" dirty="0" smtClean="0">
                <a:ln>
                  <a:noFill/>
                </a:ln>
                <a:solidFill>
                  <a:schemeClr val="tx1"/>
                </a:solidFill>
                <a:effectLst/>
                <a:latin typeface="Arial" pitchFamily="34" charset="0"/>
                <a:cs typeface="Arial" pitchFamily="34" charset="0"/>
              </a:rPr>
              <a:t> </a:t>
            </a:r>
          </a:p>
        </p:txBody>
      </p:sp>
      <p:sp>
        <p:nvSpPr>
          <p:cNvPr id="6" name="Rectangle 5"/>
          <p:cNvSpPr/>
          <p:nvPr/>
        </p:nvSpPr>
        <p:spPr>
          <a:xfrm>
            <a:off x="107504" y="4506674"/>
            <a:ext cx="7920880" cy="369332"/>
          </a:xfrm>
          <a:prstGeom prst="rect">
            <a:avLst/>
          </a:prstGeom>
        </p:spPr>
        <p:txBody>
          <a:bodyPr wrap="square">
            <a:spAutoFit/>
          </a:bodyPr>
          <a:lstStyle/>
          <a:p>
            <a:r>
              <a:rPr lang="en-US" b="1" dirty="0"/>
              <a:t>AI &amp; ML in Cyber Security - Why Algorithms are Dangerous</a:t>
            </a:r>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662" y="599833"/>
            <a:ext cx="8034529" cy="64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292080" y="1185014"/>
            <a:ext cx="3294112" cy="738664"/>
          </a:xfrm>
          <a:prstGeom prst="rect">
            <a:avLst/>
          </a:prstGeom>
          <a:noFill/>
        </p:spPr>
        <p:txBody>
          <a:bodyPr wrap="square" rtlCol="0">
            <a:spAutoFit/>
          </a:bodyPr>
          <a:lstStyle/>
          <a:p>
            <a:pPr algn="r"/>
            <a:r>
              <a:rPr lang="la-Latn" dirty="0">
                <a:solidFill>
                  <a:schemeClr val="accent6">
                    <a:lumMod val="75000"/>
                  </a:schemeClr>
                </a:solidFill>
              </a:rPr>
              <a:t>BAYESIAN BELIEF </a:t>
            </a:r>
            <a:r>
              <a:rPr lang="la-Latn" dirty="0" smtClean="0">
                <a:solidFill>
                  <a:schemeClr val="accent6">
                    <a:lumMod val="75000"/>
                  </a:schemeClr>
                </a:solidFill>
              </a:rPr>
              <a:t>NETWORK</a:t>
            </a:r>
            <a:endParaRPr lang="en-US" dirty="0" smtClean="0">
              <a:solidFill>
                <a:schemeClr val="accent6">
                  <a:lumMod val="75000"/>
                </a:schemeClr>
              </a:solidFill>
            </a:endParaRPr>
          </a:p>
          <a:p>
            <a:pPr algn="r"/>
            <a:r>
              <a:rPr lang="en-US" sz="1200" dirty="0" smtClean="0">
                <a:solidFill>
                  <a:schemeClr val="accent6">
                    <a:lumMod val="75000"/>
                  </a:schemeClr>
                </a:solidFill>
              </a:rPr>
              <a:t>Complexity </a:t>
            </a:r>
            <a:r>
              <a:rPr lang="en-US" sz="1200" dirty="0">
                <a:solidFill>
                  <a:schemeClr val="accent6">
                    <a:lumMod val="75000"/>
                  </a:schemeClr>
                </a:solidFill>
              </a:rPr>
              <a:t>of this network is too high. We cannot computer all the conditional probabilities</a:t>
            </a:r>
            <a:r>
              <a:rPr lang="en-US" sz="1200" dirty="0" smtClean="0">
                <a:solidFill>
                  <a:schemeClr val="accent6">
                    <a:lumMod val="75000"/>
                  </a:schemeClr>
                </a:solidFill>
              </a:rPr>
              <a:t>.</a:t>
            </a:r>
            <a:endParaRPr lang="uk-UA" sz="1200" dirty="0">
              <a:solidFill>
                <a:schemeClr val="accent6">
                  <a:lumMod val="75000"/>
                </a:schemeClr>
              </a:solidFill>
            </a:endParaRPr>
          </a:p>
        </p:txBody>
      </p:sp>
    </p:spTree>
    <p:extLst>
      <p:ext uri="{BB962C8B-B14F-4D97-AF65-F5344CB8AC3E}">
        <p14:creationId xmlns:p14="http://schemas.microsoft.com/office/powerpoint/2010/main" val="25707782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356455346"/>
              </p:ext>
            </p:extLst>
          </p:nvPr>
        </p:nvGraphicFramePr>
        <p:xfrm>
          <a:off x="467544" y="595982"/>
          <a:ext cx="8208912"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0" y="0"/>
            <a:ext cx="9144000" cy="555526"/>
          </a:xfrm>
          <a:prstGeom prst="rect">
            <a:avLst/>
          </a:prstGeom>
          <a:solidFill>
            <a:srgbClr val="0070C0"/>
          </a:solidFill>
        </p:spPr>
        <p:txBody>
          <a:bodyPr wrap="square" lIns="144000" rtlCol="0" anchor="ctr" anchorCtr="0">
            <a:noAutofit/>
          </a:bodyPr>
          <a:lstStyle/>
          <a:p>
            <a:pPr marL="115887" lvl="1"/>
            <a:r>
              <a:rPr lang="en-US" sz="2400" b="1" dirty="0">
                <a:solidFill>
                  <a:schemeClr val="bg1"/>
                </a:solidFill>
              </a:rPr>
              <a:t>Application analysis based on </a:t>
            </a:r>
            <a:r>
              <a:rPr lang="en-US" sz="2400" b="1" dirty="0" smtClean="0">
                <a:solidFill>
                  <a:schemeClr val="bg1"/>
                </a:solidFill>
              </a:rPr>
              <a:t>ML</a:t>
            </a:r>
            <a:endParaRPr lang="uk-UA" sz="2400" b="1" dirty="0">
              <a:solidFill>
                <a:schemeClr val="bg1"/>
              </a:solidFill>
            </a:endParaRPr>
          </a:p>
        </p:txBody>
      </p:sp>
    </p:spTree>
    <p:extLst>
      <p:ext uri="{BB962C8B-B14F-4D97-AF65-F5344CB8AC3E}">
        <p14:creationId xmlns:p14="http://schemas.microsoft.com/office/powerpoint/2010/main" val="24904013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555526"/>
          </a:xfrm>
          <a:prstGeom prst="rect">
            <a:avLst/>
          </a:prstGeom>
          <a:solidFill>
            <a:srgbClr val="0070C0"/>
          </a:solidFill>
        </p:spPr>
        <p:txBody>
          <a:bodyPr wrap="square" lIns="144000" rtlCol="0" anchor="ctr" anchorCtr="0">
            <a:noAutofit/>
          </a:bodyPr>
          <a:lstStyle/>
          <a:p>
            <a:pPr marL="0" lvl="1"/>
            <a:r>
              <a:rPr lang="en-US" sz="2400" b="1" dirty="0">
                <a:solidFill>
                  <a:schemeClr val="bg1"/>
                </a:solidFill>
              </a:rPr>
              <a:t>Adversarial Attacks</a:t>
            </a:r>
            <a:endParaRPr lang="uk-UA" sz="2400" b="1" dirty="0">
              <a:solidFill>
                <a:schemeClr val="bg1"/>
              </a:solidFill>
            </a:endParaRPr>
          </a:p>
        </p:txBody>
      </p:sp>
      <p:pic>
        <p:nvPicPr>
          <p:cNvPr id="1026" name="Picture 2" descr="https://www.analyticsindiamag.com/wp-content/uploads/2019/01/ai-adversarial-attack-stop-sig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3888" y="700068"/>
            <a:ext cx="1800200" cy="100873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357212" y="650394"/>
            <a:ext cx="1620461" cy="923330"/>
          </a:xfrm>
          <a:prstGeom prst="rect">
            <a:avLst/>
          </a:prstGeom>
        </p:spPr>
        <p:txBody>
          <a:bodyPr wrap="square">
            <a:spAutoFit/>
          </a:bodyPr>
          <a:lstStyle/>
          <a:p>
            <a:r>
              <a:rPr lang="en-US" dirty="0" smtClean="0"/>
              <a:t>Fooling Computer Vision</a:t>
            </a:r>
            <a:endParaRPr lang="en-US" b="1" dirty="0"/>
          </a:p>
        </p:txBody>
      </p:sp>
      <p:sp>
        <p:nvSpPr>
          <p:cNvPr id="5" name="Rectangle 4"/>
          <p:cNvSpPr/>
          <p:nvPr/>
        </p:nvSpPr>
        <p:spPr>
          <a:xfrm>
            <a:off x="3131841" y="2041002"/>
            <a:ext cx="1440159" cy="646331"/>
          </a:xfrm>
          <a:prstGeom prst="rect">
            <a:avLst/>
          </a:prstGeom>
        </p:spPr>
        <p:txBody>
          <a:bodyPr wrap="square">
            <a:spAutoFit/>
          </a:bodyPr>
          <a:lstStyle/>
          <a:p>
            <a:r>
              <a:rPr lang="en-US" dirty="0"/>
              <a:t>Fooling Facial Recognition</a:t>
            </a:r>
            <a:endParaRPr lang="en-US" b="1" dirty="0"/>
          </a:p>
        </p:txBody>
      </p:sp>
      <p:pic>
        <p:nvPicPr>
          <p:cNvPr id="1028" name="Picture 4" descr="https://www.analyticsindiamag.com/wp-content/uploads/2019/01/screen-shot-2016-11-01-at-12-35-05-p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753" y="2072443"/>
            <a:ext cx="2890079" cy="152761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156216" y="2287541"/>
            <a:ext cx="2034365" cy="646331"/>
          </a:xfrm>
          <a:prstGeom prst="rect">
            <a:avLst/>
          </a:prstGeom>
        </p:spPr>
        <p:txBody>
          <a:bodyPr wrap="square">
            <a:spAutoFit/>
          </a:bodyPr>
          <a:lstStyle/>
          <a:p>
            <a:pPr algn="r"/>
            <a:r>
              <a:rPr lang="en-US" dirty="0" smtClean="0"/>
              <a:t>Fooling Speech Recognition</a:t>
            </a:r>
            <a:endParaRPr lang="en-US" b="1" dirty="0"/>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7442" y="1355260"/>
            <a:ext cx="2605607" cy="1864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descr="https://openai.com/content/images/2017/02/adversarial_img_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753" y="700068"/>
            <a:ext cx="3324622" cy="1259113"/>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https://neurohive.io/wp-content/uploads/2018/08/GANs-570x249.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0096" y="3010498"/>
            <a:ext cx="4435275" cy="193751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807169" y="3867894"/>
            <a:ext cx="2252663" cy="923330"/>
          </a:xfrm>
          <a:prstGeom prst="rect">
            <a:avLst/>
          </a:prstGeom>
        </p:spPr>
        <p:txBody>
          <a:bodyPr wrap="square">
            <a:spAutoFit/>
          </a:bodyPr>
          <a:lstStyle/>
          <a:p>
            <a:pPr algn="r"/>
            <a:r>
              <a:rPr lang="en-US" b="1" dirty="0">
                <a:solidFill>
                  <a:srgbClr val="0000FF"/>
                </a:solidFill>
              </a:rPr>
              <a:t>Generative adversarial network, GAN</a:t>
            </a:r>
          </a:p>
        </p:txBody>
      </p:sp>
      <p:cxnSp>
        <p:nvCxnSpPr>
          <p:cNvPr id="10" name="Straight Arrow Connector 9"/>
          <p:cNvCxnSpPr/>
          <p:nvPr/>
        </p:nvCxnSpPr>
        <p:spPr>
          <a:xfrm flipH="1">
            <a:off x="5353357" y="1491630"/>
            <a:ext cx="643563"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flipH="1">
            <a:off x="3059832" y="2624482"/>
            <a:ext cx="643563"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5678307" y="2872440"/>
            <a:ext cx="57221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506317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555526"/>
          </a:xfrm>
          <a:prstGeom prst="rect">
            <a:avLst/>
          </a:prstGeom>
          <a:solidFill>
            <a:srgbClr val="0070C0"/>
          </a:solidFill>
        </p:spPr>
        <p:txBody>
          <a:bodyPr wrap="square" lIns="144000" rtlCol="0" anchor="ctr" anchorCtr="0">
            <a:noAutofit/>
          </a:bodyPr>
          <a:lstStyle/>
          <a:p>
            <a:r>
              <a:rPr lang="en-US" sz="2400" b="1" dirty="0" smtClean="0">
                <a:solidFill>
                  <a:schemeClr val="bg1"/>
                </a:solidFill>
              </a:rPr>
              <a:t>Topic</a:t>
            </a:r>
            <a:endParaRPr lang="uk-UA" sz="2400" b="1" dirty="0">
              <a:solidFill>
                <a:schemeClr val="bg1"/>
              </a:solidFill>
            </a:endParaRPr>
          </a:p>
        </p:txBody>
      </p:sp>
      <p:sp>
        <p:nvSpPr>
          <p:cNvPr id="8" name="TextBox 7"/>
          <p:cNvSpPr txBox="1"/>
          <p:nvPr/>
        </p:nvSpPr>
        <p:spPr>
          <a:xfrm>
            <a:off x="3789134" y="771550"/>
            <a:ext cx="5268183" cy="738664"/>
          </a:xfrm>
          <a:prstGeom prst="rect">
            <a:avLst/>
          </a:prstGeom>
          <a:noFill/>
        </p:spPr>
        <p:txBody>
          <a:bodyPr wrap="square" lIns="0" tIns="0" rIns="0" bIns="0" rtlCol="0">
            <a:spAutoFit/>
          </a:bodyPr>
          <a:lstStyle/>
          <a:p>
            <a:pPr marL="115887"/>
            <a:r>
              <a:rPr lang="la-Latn" sz="2400" b="1" dirty="0"/>
              <a:t>Artificial Intelligence</a:t>
            </a:r>
            <a:r>
              <a:rPr lang="en-US" sz="2400" b="1" dirty="0"/>
              <a:t> for </a:t>
            </a:r>
          </a:p>
          <a:p>
            <a:pPr marL="115887"/>
            <a:r>
              <a:rPr lang="en-US" sz="2400" b="1" dirty="0" smtClean="0"/>
              <a:t>Cybersecurity</a:t>
            </a:r>
          </a:p>
        </p:txBody>
      </p:sp>
      <p:sp>
        <p:nvSpPr>
          <p:cNvPr id="9" name="TextBox 8"/>
          <p:cNvSpPr txBox="1"/>
          <p:nvPr/>
        </p:nvSpPr>
        <p:spPr>
          <a:xfrm>
            <a:off x="13300" y="2744010"/>
            <a:ext cx="8805419" cy="1015663"/>
          </a:xfrm>
          <a:prstGeom prst="rect">
            <a:avLst/>
          </a:prstGeom>
          <a:noFill/>
        </p:spPr>
        <p:txBody>
          <a:bodyPr wrap="square" rtlCol="0">
            <a:spAutoFit/>
          </a:bodyPr>
          <a:lstStyle/>
          <a:p>
            <a:pPr marL="342900" indent="-227013">
              <a:buFont typeface="Arial" panose="020B0604020202020204" pitchFamily="34" charset="0"/>
              <a:buChar char="•"/>
            </a:pPr>
            <a:r>
              <a:rPr lang="en-US" sz="2000" dirty="0" smtClean="0"/>
              <a:t>what is AI?</a:t>
            </a:r>
          </a:p>
          <a:p>
            <a:pPr marL="342900" indent="-227013">
              <a:buFont typeface="Arial" panose="020B0604020202020204" pitchFamily="34" charset="0"/>
              <a:buChar char="•"/>
            </a:pPr>
            <a:r>
              <a:rPr lang="en-US" sz="2000" dirty="0" smtClean="0"/>
              <a:t>how can help AI in security?</a:t>
            </a:r>
          </a:p>
          <a:p>
            <a:pPr marL="342900" indent="-227013">
              <a:buFont typeface="Arial" panose="020B0604020202020204" pitchFamily="34" charset="0"/>
              <a:buChar char="•"/>
            </a:pPr>
            <a:r>
              <a:rPr lang="en-US" sz="2000" dirty="0" smtClean="0"/>
              <a:t>how many security tasks?</a:t>
            </a:r>
          </a:p>
        </p:txBody>
      </p:sp>
      <p:sp>
        <p:nvSpPr>
          <p:cNvPr id="11" name="TextBox 10"/>
          <p:cNvSpPr txBox="1"/>
          <p:nvPr/>
        </p:nvSpPr>
        <p:spPr>
          <a:xfrm>
            <a:off x="-27989" y="4127837"/>
            <a:ext cx="9144000" cy="1015663"/>
          </a:xfrm>
          <a:prstGeom prst="rect">
            <a:avLst/>
          </a:prstGeom>
          <a:noFill/>
        </p:spPr>
        <p:txBody>
          <a:bodyPr wrap="square" rtlCol="0">
            <a:spAutoFit/>
          </a:bodyPr>
          <a:lstStyle/>
          <a:p>
            <a:pPr marL="115887"/>
            <a:r>
              <a:rPr lang="en-US" sz="2000" b="1" i="1" dirty="0" smtClean="0">
                <a:solidFill>
                  <a:srgbClr val="FF0000"/>
                </a:solidFill>
              </a:rPr>
              <a:t>Disclaimer</a:t>
            </a:r>
            <a:r>
              <a:rPr lang="en-US" sz="2000" b="1" dirty="0" smtClean="0">
                <a:solidFill>
                  <a:srgbClr val="FF0000"/>
                </a:solidFill>
              </a:rPr>
              <a:t>:</a:t>
            </a:r>
          </a:p>
          <a:p>
            <a:pPr marL="115887"/>
            <a:r>
              <a:rPr lang="en-US" sz="2000" dirty="0" smtClean="0">
                <a:solidFill>
                  <a:srgbClr val="FF0000"/>
                </a:solidFill>
              </a:rPr>
              <a:t>This presentation is my personal opinion.</a:t>
            </a:r>
          </a:p>
          <a:p>
            <a:pPr marL="115887"/>
            <a:r>
              <a:rPr lang="en-US" sz="2000" dirty="0" smtClean="0">
                <a:solidFill>
                  <a:srgbClr val="FF0000"/>
                </a:solidFill>
              </a:rPr>
              <a:t>No statement must be attributed to Samsung.</a:t>
            </a:r>
          </a:p>
        </p:txBody>
      </p:sp>
      <p:pic>
        <p:nvPicPr>
          <p:cNvPr id="2052" name="Picture 4" descr="https://www.cpomagazine.com/wp-content/uploads/2018/01/does-cyber-security-really-need-machine-learning-technology_15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7" y="555526"/>
            <a:ext cx="3817123" cy="2188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9816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555526"/>
          </a:xfrm>
          <a:prstGeom prst="rect">
            <a:avLst/>
          </a:prstGeom>
          <a:solidFill>
            <a:srgbClr val="0070C0"/>
          </a:solidFill>
        </p:spPr>
        <p:txBody>
          <a:bodyPr wrap="square" lIns="144000" rtlCol="0" anchor="ctr" anchorCtr="0">
            <a:noAutofit/>
          </a:bodyPr>
          <a:lstStyle/>
          <a:p>
            <a:pPr marL="115887" lvl="1"/>
            <a:r>
              <a:rPr lang="en-US" sz="2400" b="1" dirty="0">
                <a:solidFill>
                  <a:schemeClr val="bg1"/>
                </a:solidFill>
              </a:rPr>
              <a:t>Fraud </a:t>
            </a:r>
            <a:r>
              <a:rPr lang="en-US" sz="2400" b="1" dirty="0" smtClean="0">
                <a:solidFill>
                  <a:schemeClr val="bg1"/>
                </a:solidFill>
              </a:rPr>
              <a:t>detection</a:t>
            </a:r>
            <a:endParaRPr lang="en-US" sz="2400" b="1" dirty="0">
              <a:solidFill>
                <a:schemeClr val="bg1"/>
              </a:solidFill>
            </a:endParaRPr>
          </a:p>
        </p:txBody>
      </p:sp>
      <p:pic>
        <p:nvPicPr>
          <p:cNvPr id="6" name="Picture 2"/>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7896" t="26154" r="39405" b="36923"/>
          <a:stretch/>
        </p:blipFill>
        <p:spPr bwMode="auto">
          <a:xfrm>
            <a:off x="5508104" y="3250468"/>
            <a:ext cx="2783283" cy="1063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descr="https://paymentweek.com/wp-content/uploads/2018/04/ebay-paypal.jpg"/>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46368"/>
          <a:stretch/>
        </p:blipFill>
        <p:spPr bwMode="auto">
          <a:xfrm>
            <a:off x="6588224" y="2787774"/>
            <a:ext cx="3203848" cy="725405"/>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2" descr="ÐÐ°ÑÑÐ¸Ð½ÐºÐ¸ Ð¿Ð¾ Ð·Ð°Ð¿ÑÐ¾ÑÑ Ð¿ÑÐ¸Ð²Ð°Ñ Ð±Ð°Ð½Ðº Ð»Ð¾Ð³Ð¾"/>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41754" y="3604049"/>
            <a:ext cx="1502246" cy="945859"/>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gates-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52120" y="843558"/>
            <a:ext cx="3384376" cy="170975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Diagram 6"/>
          <p:cNvGraphicFramePr/>
          <p:nvPr>
            <p:extLst>
              <p:ext uri="{D42A27DB-BD31-4B8C-83A1-F6EECF244321}">
                <p14:modId xmlns:p14="http://schemas.microsoft.com/office/powerpoint/2010/main" val="3881032753"/>
              </p:ext>
            </p:extLst>
          </p:nvPr>
        </p:nvGraphicFramePr>
        <p:xfrm>
          <a:off x="204192" y="667990"/>
          <a:ext cx="5303912"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854425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555526"/>
          </a:xfrm>
          <a:prstGeom prst="rect">
            <a:avLst/>
          </a:prstGeom>
          <a:solidFill>
            <a:srgbClr val="0070C0"/>
          </a:solidFill>
        </p:spPr>
        <p:txBody>
          <a:bodyPr wrap="square" lIns="144000" rtlCol="0" anchor="ctr" anchorCtr="0">
            <a:noAutofit/>
          </a:bodyPr>
          <a:lstStyle/>
          <a:p>
            <a:r>
              <a:rPr lang="la-Latn" sz="2400" b="1" dirty="0">
                <a:solidFill>
                  <a:schemeClr val="bg1"/>
                </a:solidFill>
              </a:rPr>
              <a:t>Machine Learning Cybersecurity Books</a:t>
            </a:r>
          </a:p>
        </p:txBody>
      </p:sp>
      <p:sp>
        <p:nvSpPr>
          <p:cNvPr id="2" name="Rectangle 1"/>
          <p:cNvSpPr/>
          <p:nvPr/>
        </p:nvSpPr>
        <p:spPr>
          <a:xfrm>
            <a:off x="877820" y="978759"/>
            <a:ext cx="3694180" cy="338554"/>
          </a:xfrm>
          <a:prstGeom prst="rect">
            <a:avLst/>
          </a:prstGeom>
        </p:spPr>
        <p:txBody>
          <a:bodyPr wrap="square">
            <a:spAutoFit/>
          </a:bodyPr>
          <a:lstStyle/>
          <a:p>
            <a:r>
              <a:rPr lang="en-US" sz="1600" u="sng" dirty="0">
                <a:hlinkClick r:id="rId3"/>
              </a:rPr>
              <a:t>AI for Cybersecurity by </a:t>
            </a:r>
            <a:r>
              <a:rPr lang="en-US" sz="1600" u="sng" dirty="0" smtClean="0">
                <a:hlinkClick r:id="rId3"/>
              </a:rPr>
              <a:t>Cylance</a:t>
            </a:r>
            <a:r>
              <a:rPr lang="en-US" sz="1600" u="sng" dirty="0" smtClean="0"/>
              <a:t> </a:t>
            </a:r>
            <a:r>
              <a:rPr lang="en-US" sz="1600" dirty="0" smtClean="0"/>
              <a:t>(</a:t>
            </a:r>
            <a:r>
              <a:rPr lang="en-US" sz="1600" dirty="0"/>
              <a:t>2017</a:t>
            </a:r>
            <a:r>
              <a:rPr lang="en-US" sz="1600" dirty="0" smtClean="0"/>
              <a:t>)</a:t>
            </a:r>
          </a:p>
        </p:txBody>
      </p:sp>
      <p:pic>
        <p:nvPicPr>
          <p:cNvPr id="12290" name="Picture 2" descr="https://cdn-images-1.medium.com/max/640/1*axxmZ_qU_JeGTgTJCibkPw.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512" y="1060806"/>
            <a:ext cx="684751" cy="102712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281834" y="997351"/>
            <a:ext cx="3754662" cy="584775"/>
          </a:xfrm>
          <a:prstGeom prst="rect">
            <a:avLst/>
          </a:prstGeom>
        </p:spPr>
        <p:txBody>
          <a:bodyPr wrap="square">
            <a:spAutoFit/>
          </a:bodyPr>
          <a:lstStyle/>
          <a:p>
            <a:r>
              <a:rPr lang="en-US" sz="1600" u="sng" dirty="0">
                <a:hlinkClick r:id="rId5"/>
              </a:rPr>
              <a:t>Machine Learning and Security </a:t>
            </a:r>
            <a:r>
              <a:rPr lang="en-US" sz="1600" dirty="0"/>
              <a:t>by </a:t>
            </a:r>
            <a:r>
              <a:rPr lang="en-US" sz="1600" dirty="0" err="1"/>
              <a:t>O’reilly</a:t>
            </a:r>
            <a:r>
              <a:rPr lang="en-US" sz="1600" dirty="0"/>
              <a:t> </a:t>
            </a:r>
            <a:r>
              <a:rPr lang="en-US" sz="1600" dirty="0" smtClean="0"/>
              <a:t/>
            </a:r>
            <a:br>
              <a:rPr lang="en-US" sz="1600" dirty="0" smtClean="0"/>
            </a:br>
            <a:r>
              <a:rPr lang="en-US" sz="1600" dirty="0" smtClean="0"/>
              <a:t>(January </a:t>
            </a:r>
            <a:r>
              <a:rPr lang="en-US" sz="1600" dirty="0"/>
              <a:t>2018 ) </a:t>
            </a:r>
          </a:p>
        </p:txBody>
      </p:sp>
      <p:pic>
        <p:nvPicPr>
          <p:cNvPr id="12292" name="Picture 4" descr="https://cdn-images-1.medium.com/max/640/1*eZdhY54egDdmiDmianVxaA.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72000" y="1072962"/>
            <a:ext cx="709834" cy="90838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53705" y="2159623"/>
            <a:ext cx="3707904" cy="584775"/>
          </a:xfrm>
          <a:prstGeom prst="rect">
            <a:avLst/>
          </a:prstGeom>
        </p:spPr>
        <p:txBody>
          <a:bodyPr wrap="square">
            <a:spAutoFit/>
          </a:bodyPr>
          <a:lstStyle/>
          <a:p>
            <a:r>
              <a:rPr lang="en-US" sz="1600" u="sng" dirty="0">
                <a:hlinkClick r:id="rId7"/>
              </a:rPr>
              <a:t>Machine Learning For Penetration Testers</a:t>
            </a:r>
            <a:r>
              <a:rPr lang="en-US" sz="1600" dirty="0"/>
              <a:t>, by </a:t>
            </a:r>
            <a:r>
              <a:rPr lang="en-US" sz="1600" dirty="0" err="1"/>
              <a:t>Packt</a:t>
            </a:r>
            <a:r>
              <a:rPr lang="en-US" sz="1600" dirty="0"/>
              <a:t> </a:t>
            </a:r>
            <a:r>
              <a:rPr lang="en-US" sz="1600" dirty="0" smtClean="0"/>
              <a:t>(July </a:t>
            </a:r>
            <a:r>
              <a:rPr lang="en-US" sz="1600" dirty="0"/>
              <a:t>2018 </a:t>
            </a:r>
            <a:r>
              <a:rPr lang="en-US" sz="1600" dirty="0" smtClean="0"/>
              <a:t>)</a:t>
            </a:r>
            <a:endParaRPr lang="en-US" sz="1600" dirty="0"/>
          </a:p>
        </p:txBody>
      </p:sp>
      <p:pic>
        <p:nvPicPr>
          <p:cNvPr id="12294" name="Picture 6" descr="https://cdn-images-1.medium.com/max/640/1*QkZ8SwZIpXi9Q7O6xPeEDg.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3092" y="2218806"/>
            <a:ext cx="701171" cy="85674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298772" y="2142604"/>
            <a:ext cx="3528392" cy="584775"/>
          </a:xfrm>
          <a:prstGeom prst="rect">
            <a:avLst/>
          </a:prstGeom>
        </p:spPr>
        <p:txBody>
          <a:bodyPr wrap="square">
            <a:spAutoFit/>
          </a:bodyPr>
          <a:lstStyle/>
          <a:p>
            <a:r>
              <a:rPr lang="en-US" sz="1600" u="sng" dirty="0">
                <a:hlinkClick r:id="rId9"/>
              </a:rPr>
              <a:t>Malware Data Science: Attack Detection and </a:t>
            </a:r>
            <a:r>
              <a:rPr lang="en-US" sz="1600" u="sng" dirty="0" smtClean="0">
                <a:hlinkClick r:id="rId9"/>
              </a:rPr>
              <a:t>Attribution</a:t>
            </a:r>
            <a:r>
              <a:rPr lang="en-US" sz="1600" u="sng" dirty="0" smtClean="0"/>
              <a:t> </a:t>
            </a:r>
            <a:r>
              <a:rPr lang="en-US" sz="1600" dirty="0" smtClean="0"/>
              <a:t>(</a:t>
            </a:r>
            <a:r>
              <a:rPr lang="en-US" sz="1600" dirty="0"/>
              <a:t>sept 2018) </a:t>
            </a:r>
          </a:p>
        </p:txBody>
      </p:sp>
      <p:pic>
        <p:nvPicPr>
          <p:cNvPr id="12296" name="Picture 8" descr="https://cdn-images-1.medium.com/max/640/1*N6R41-hhAOMob6oHCQQc6A.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584934" y="2218806"/>
            <a:ext cx="714728" cy="920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0222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555526"/>
          </a:xfrm>
          <a:prstGeom prst="rect">
            <a:avLst/>
          </a:prstGeom>
          <a:solidFill>
            <a:srgbClr val="0070C0"/>
          </a:solidFill>
        </p:spPr>
        <p:txBody>
          <a:bodyPr wrap="square" lIns="144000" rtlCol="0" anchor="ctr" anchorCtr="0">
            <a:noAutofit/>
          </a:bodyPr>
          <a:lstStyle/>
          <a:p>
            <a:r>
              <a:rPr lang="en-US" sz="2400" b="1" dirty="0" smtClean="0">
                <a:solidFill>
                  <a:schemeClr val="bg1"/>
                </a:solidFill>
              </a:rPr>
              <a:t>Conclusion</a:t>
            </a:r>
            <a:endParaRPr lang="la-Latn" sz="2400" b="1" dirty="0">
              <a:solidFill>
                <a:schemeClr val="bg1"/>
              </a:solidFill>
            </a:endParaRPr>
          </a:p>
        </p:txBody>
      </p:sp>
      <p:pic>
        <p:nvPicPr>
          <p:cNvPr id="1026" name="Picture 2"/>
          <p:cNvPicPr>
            <a:picLocks noChangeAspect="1" noChangeArrowheads="1"/>
          </p:cNvPicPr>
          <p:nvPr/>
        </p:nvPicPr>
        <p:blipFill>
          <a:blip r:embed="rId3">
            <a:clrChange>
              <a:clrFrom>
                <a:srgbClr val="D4D4CB"/>
              </a:clrFrom>
              <a:clrTo>
                <a:srgbClr val="D4D4CB">
                  <a:alpha val="0"/>
                </a:srgbClr>
              </a:clrTo>
            </a:clrChange>
            <a:extLst>
              <a:ext uri="{28A0092B-C50C-407E-A947-70E740481C1C}">
                <a14:useLocalDpi xmlns:a14="http://schemas.microsoft.com/office/drawing/2010/main" val="0"/>
              </a:ext>
            </a:extLst>
          </a:blip>
          <a:srcRect/>
          <a:stretch>
            <a:fillRect/>
          </a:stretch>
        </p:blipFill>
        <p:spPr bwMode="auto">
          <a:xfrm>
            <a:off x="4006155" y="653380"/>
            <a:ext cx="4886325" cy="443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79512" y="667932"/>
            <a:ext cx="4798887" cy="677108"/>
          </a:xfrm>
          <a:prstGeom prst="rect">
            <a:avLst/>
          </a:prstGeom>
          <a:noFill/>
        </p:spPr>
        <p:txBody>
          <a:bodyPr wrap="square" rtlCol="0">
            <a:spAutoFit/>
          </a:bodyPr>
          <a:lstStyle/>
          <a:p>
            <a:r>
              <a:rPr lang="en-US" sz="1600" dirty="0" smtClean="0">
                <a:solidFill>
                  <a:srgbClr val="0066CC"/>
                </a:solidFill>
              </a:rPr>
              <a:t>What can </a:t>
            </a:r>
            <a:r>
              <a:rPr lang="en-US" sz="2000" b="1" dirty="0" smtClean="0">
                <a:solidFill>
                  <a:srgbClr val="0066CC"/>
                </a:solidFill>
              </a:rPr>
              <a:t>Machine Learning </a:t>
            </a:r>
            <a:r>
              <a:rPr lang="en-US" sz="1600" dirty="0" smtClean="0">
                <a:solidFill>
                  <a:srgbClr val="0066CC"/>
                </a:solidFill>
              </a:rPr>
              <a:t>do for </a:t>
            </a:r>
            <a:r>
              <a:rPr lang="en-US" b="1" dirty="0" smtClean="0">
                <a:solidFill>
                  <a:srgbClr val="0066CC"/>
                </a:solidFill>
              </a:rPr>
              <a:t>Cybersecurity</a:t>
            </a:r>
            <a:r>
              <a:rPr lang="en-US" sz="1600" dirty="0" smtClean="0">
                <a:solidFill>
                  <a:srgbClr val="0066CC"/>
                </a:solidFill>
              </a:rPr>
              <a:t>?</a:t>
            </a:r>
            <a:endParaRPr lang="ru-RU" sz="1600" dirty="0">
              <a:solidFill>
                <a:srgbClr val="0066CC"/>
              </a:solidFill>
            </a:endParaRPr>
          </a:p>
        </p:txBody>
      </p:sp>
      <p:sp>
        <p:nvSpPr>
          <p:cNvPr id="2" name="Pentagon 1"/>
          <p:cNvSpPr/>
          <p:nvPr/>
        </p:nvSpPr>
        <p:spPr>
          <a:xfrm>
            <a:off x="251520" y="1429079"/>
            <a:ext cx="4536504" cy="338554"/>
          </a:xfrm>
          <a:prstGeom prst="homePlate">
            <a:avLst/>
          </a:prstGeom>
          <a:noFill/>
          <a:ln>
            <a:solidFill>
              <a:schemeClr val="accent1"/>
            </a:solidFill>
          </a:ln>
        </p:spPr>
        <p:txBody>
          <a:bodyPr wrap="square" rtlCol="0" anchor="ctr">
            <a:spAutoFit/>
          </a:bodyPr>
          <a:lstStyle/>
          <a:p>
            <a:r>
              <a:rPr lang="en-US" sz="1600" dirty="0" smtClean="0"/>
              <a:t>User entity behavior analytics, DL, automation </a:t>
            </a:r>
          </a:p>
        </p:txBody>
      </p:sp>
      <p:sp>
        <p:nvSpPr>
          <p:cNvPr id="9" name="Pentagon 8"/>
          <p:cNvSpPr/>
          <p:nvPr/>
        </p:nvSpPr>
        <p:spPr>
          <a:xfrm>
            <a:off x="251520" y="1833927"/>
            <a:ext cx="4320480" cy="584775"/>
          </a:xfrm>
          <a:prstGeom prst="homePlate">
            <a:avLst/>
          </a:prstGeom>
          <a:noFill/>
          <a:ln>
            <a:solidFill>
              <a:schemeClr val="accent1"/>
            </a:solidFill>
          </a:ln>
        </p:spPr>
        <p:txBody>
          <a:bodyPr wrap="square" rtlCol="0" anchor="ctr">
            <a:spAutoFit/>
          </a:bodyPr>
          <a:lstStyle/>
          <a:p>
            <a:r>
              <a:rPr lang="en-US" sz="1600" dirty="0" smtClean="0"/>
              <a:t>Assist IT professionals and defend against new cyber threats </a:t>
            </a:r>
            <a:endParaRPr lang="uk-UA" sz="1600" dirty="0" smtClean="0"/>
          </a:p>
        </p:txBody>
      </p:sp>
      <p:sp>
        <p:nvSpPr>
          <p:cNvPr id="10" name="Pentagon 9"/>
          <p:cNvSpPr/>
          <p:nvPr/>
        </p:nvSpPr>
        <p:spPr>
          <a:xfrm>
            <a:off x="246763" y="2471099"/>
            <a:ext cx="3759392" cy="584775"/>
          </a:xfrm>
          <a:prstGeom prst="homePlate">
            <a:avLst/>
          </a:prstGeom>
          <a:noFill/>
          <a:ln>
            <a:solidFill>
              <a:schemeClr val="accent1"/>
            </a:solidFill>
          </a:ln>
        </p:spPr>
        <p:txBody>
          <a:bodyPr wrap="square" rtlCol="0" anchor="ctr">
            <a:spAutoFit/>
          </a:bodyPr>
          <a:lstStyle/>
          <a:p>
            <a:r>
              <a:rPr lang="en-US" sz="1600" dirty="0" smtClean="0"/>
              <a:t>Better predictive models, lower FPR, distill new metrics</a:t>
            </a:r>
            <a:endParaRPr lang="uk-UA" sz="1600" dirty="0" smtClean="0"/>
          </a:p>
        </p:txBody>
      </p:sp>
      <p:sp>
        <p:nvSpPr>
          <p:cNvPr id="12" name="Pentagon 11"/>
          <p:cNvSpPr/>
          <p:nvPr/>
        </p:nvSpPr>
        <p:spPr>
          <a:xfrm>
            <a:off x="246763" y="3114418"/>
            <a:ext cx="3389133" cy="338554"/>
          </a:xfrm>
          <a:prstGeom prst="homePlate">
            <a:avLst/>
          </a:prstGeom>
          <a:noFill/>
          <a:ln>
            <a:solidFill>
              <a:schemeClr val="accent1"/>
            </a:solidFill>
          </a:ln>
        </p:spPr>
        <p:txBody>
          <a:bodyPr wrap="square" rtlCol="0" anchor="ctr">
            <a:spAutoFit/>
          </a:bodyPr>
          <a:lstStyle/>
          <a:p>
            <a:r>
              <a:rPr lang="en-US" sz="1600" dirty="0" smtClean="0"/>
              <a:t>Fraud and anomaly detection</a:t>
            </a:r>
          </a:p>
        </p:txBody>
      </p:sp>
      <p:sp>
        <p:nvSpPr>
          <p:cNvPr id="13" name="Pentagon 12"/>
          <p:cNvSpPr/>
          <p:nvPr/>
        </p:nvSpPr>
        <p:spPr>
          <a:xfrm>
            <a:off x="246763" y="3506553"/>
            <a:ext cx="3317125" cy="584775"/>
          </a:xfrm>
          <a:prstGeom prst="homePlate">
            <a:avLst/>
          </a:prstGeom>
          <a:noFill/>
          <a:ln>
            <a:solidFill>
              <a:schemeClr val="accent1"/>
            </a:solidFill>
          </a:ln>
        </p:spPr>
        <p:txBody>
          <a:bodyPr wrap="square" rtlCol="0" anchor="ctr">
            <a:spAutoFit/>
          </a:bodyPr>
          <a:lstStyle/>
          <a:p>
            <a:r>
              <a:rPr lang="en-US" sz="1600" dirty="0" smtClean="0"/>
              <a:t>Better use of internal data and global repositories</a:t>
            </a:r>
            <a:endParaRPr lang="uk-UA" sz="1600" dirty="0" smtClean="0"/>
          </a:p>
        </p:txBody>
      </p:sp>
      <p:sp>
        <p:nvSpPr>
          <p:cNvPr id="14" name="Pentagon 13"/>
          <p:cNvSpPr/>
          <p:nvPr/>
        </p:nvSpPr>
        <p:spPr>
          <a:xfrm>
            <a:off x="240887" y="4135688"/>
            <a:ext cx="3765268" cy="584775"/>
          </a:xfrm>
          <a:prstGeom prst="homePlate">
            <a:avLst/>
          </a:prstGeom>
          <a:noFill/>
          <a:ln>
            <a:solidFill>
              <a:schemeClr val="accent1"/>
            </a:solidFill>
          </a:ln>
        </p:spPr>
        <p:txBody>
          <a:bodyPr wrap="square" rtlCol="0" anchor="ctr">
            <a:spAutoFit/>
          </a:bodyPr>
          <a:lstStyle/>
          <a:p>
            <a:r>
              <a:rPr lang="en-US" sz="1600" dirty="0" smtClean="0"/>
              <a:t>Tackle device influx and enhanced data loss prevention (DLP solution)</a:t>
            </a:r>
            <a:endParaRPr lang="uk-UA" sz="1600" dirty="0" smtClean="0"/>
          </a:p>
        </p:txBody>
      </p:sp>
    </p:spTree>
    <p:extLst>
      <p:ext uri="{BB962C8B-B14F-4D97-AF65-F5344CB8AC3E}">
        <p14:creationId xmlns:p14="http://schemas.microsoft.com/office/powerpoint/2010/main" val="35668374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555526"/>
          </a:xfrm>
          <a:prstGeom prst="rect">
            <a:avLst/>
          </a:prstGeom>
          <a:solidFill>
            <a:srgbClr val="0070C0"/>
          </a:solidFill>
        </p:spPr>
        <p:txBody>
          <a:bodyPr wrap="square" lIns="144000" rtlCol="0" anchor="ctr" anchorCtr="0">
            <a:noAutofit/>
          </a:bodyPr>
          <a:lstStyle/>
          <a:p>
            <a:r>
              <a:rPr lang="en-US" sz="2400" b="1" dirty="0" smtClean="0">
                <a:solidFill>
                  <a:schemeClr val="bg1"/>
                </a:solidFill>
              </a:rPr>
              <a:t>How to Join</a:t>
            </a:r>
            <a:endParaRPr lang="uk-UA" sz="2400" b="1" dirty="0">
              <a:solidFill>
                <a:schemeClr val="bg1"/>
              </a:solidFill>
            </a:endParaRPr>
          </a:p>
        </p:txBody>
      </p:sp>
      <p:grpSp>
        <p:nvGrpSpPr>
          <p:cNvPr id="8" name="Группа 7"/>
          <p:cNvGrpSpPr/>
          <p:nvPr/>
        </p:nvGrpSpPr>
        <p:grpSpPr>
          <a:xfrm>
            <a:off x="8160368" y="135379"/>
            <a:ext cx="843588" cy="348139"/>
            <a:chOff x="8160368" y="135379"/>
            <a:chExt cx="843588" cy="348139"/>
          </a:xfrm>
        </p:grpSpPr>
        <p:pic>
          <p:nvPicPr>
            <p:cNvPr id="6" name="Picture 58" descr="D:\2015\SGI\Kids_2016\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7373" y="135379"/>
              <a:ext cx="836583" cy="11616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8160368" y="245548"/>
              <a:ext cx="839099" cy="237970"/>
            </a:xfrm>
            <a:prstGeom prst="rect">
              <a:avLst/>
            </a:prstGeom>
          </p:spPr>
          <p:txBody>
            <a:bodyPr vert="horz"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ts val="800"/>
                </a:lnSpc>
                <a:spcBef>
                  <a:spcPct val="0"/>
                </a:spcBef>
              </a:pPr>
              <a:r>
                <a:rPr lang="en-US" sz="800" b="1" dirty="0">
                  <a:solidFill>
                    <a:prstClr val="white"/>
                  </a:solidFill>
                </a:rPr>
                <a:t>R&amp;D Institute </a:t>
              </a:r>
              <a:r>
                <a:rPr lang="en-US" sz="800" b="1" dirty="0" smtClean="0">
                  <a:solidFill>
                    <a:prstClr val="white"/>
                  </a:solidFill>
                </a:rPr>
                <a:t>Ukraine</a:t>
              </a:r>
              <a:endParaRPr lang="en-US" sz="800" b="1" dirty="0">
                <a:solidFill>
                  <a:prstClr val="white"/>
                </a:solidFill>
              </a:endParaRPr>
            </a:p>
          </p:txBody>
        </p:sp>
      </p:grpSp>
      <p:sp>
        <p:nvSpPr>
          <p:cNvPr id="26" name="TextBox 25"/>
          <p:cNvSpPr txBox="1"/>
          <p:nvPr/>
        </p:nvSpPr>
        <p:spPr>
          <a:xfrm>
            <a:off x="0" y="1491630"/>
            <a:ext cx="9144000" cy="2001881"/>
          </a:xfrm>
          <a:prstGeom prst="rect">
            <a:avLst/>
          </a:prstGeom>
          <a:noFill/>
        </p:spPr>
        <p:txBody>
          <a:bodyPr wrap="square" lIns="126000" tIns="108000" rtlCol="0">
            <a:spAutoFit/>
          </a:bodyPr>
          <a:lstStyle/>
          <a:p>
            <a:pPr algn="ctr">
              <a:buSzPct val="100000"/>
            </a:pPr>
            <a:r>
              <a:rPr lang="en-US" sz="2800" dirty="0" smtClean="0"/>
              <a:t>Send us E-Mail: </a:t>
            </a:r>
            <a:r>
              <a:rPr lang="ru-RU" sz="2800" dirty="0" smtClean="0"/>
              <a:t>«</a:t>
            </a:r>
            <a:r>
              <a:rPr lang="ru-RU" sz="2800" i="1" dirty="0" smtClean="0"/>
              <a:t>я хочу </a:t>
            </a:r>
            <a:r>
              <a:rPr lang="ru-RU" sz="2800" i="1" dirty="0" err="1" smtClean="0"/>
              <a:t>спробувати</a:t>
            </a:r>
            <a:r>
              <a:rPr lang="ru-RU" sz="2800" dirty="0" smtClean="0"/>
              <a:t>»</a:t>
            </a:r>
            <a:endParaRPr lang="en-US" sz="2800" dirty="0" smtClean="0"/>
          </a:p>
          <a:p>
            <a:pPr algn="ctr">
              <a:buSzPct val="100000"/>
            </a:pPr>
            <a:r>
              <a:rPr lang="en-US" sz="3200" b="1" u="sng" dirty="0" smtClean="0">
                <a:solidFill>
                  <a:srgbClr val="0000FF"/>
                </a:solidFill>
                <a:hlinkClick r:id="rId3"/>
              </a:rPr>
              <a:t>srk.hr@samsung.com</a:t>
            </a:r>
            <a:endParaRPr lang="en-US" sz="3200" b="1" u="sng" dirty="0" smtClean="0">
              <a:solidFill>
                <a:srgbClr val="0000FF"/>
              </a:solidFill>
            </a:endParaRPr>
          </a:p>
          <a:p>
            <a:pPr algn="ctr">
              <a:buSzPct val="100000"/>
            </a:pPr>
            <a:endParaRPr lang="en-US" sz="3200" b="1" u="sng" dirty="0" smtClean="0">
              <a:solidFill>
                <a:srgbClr val="0000FF"/>
              </a:solidFill>
            </a:endParaRPr>
          </a:p>
          <a:p>
            <a:pPr algn="ctr">
              <a:buSzPct val="100000"/>
            </a:pPr>
            <a:r>
              <a:rPr lang="en-US" sz="2800" dirty="0" smtClean="0"/>
              <a:t>+38 050 411 9960</a:t>
            </a:r>
            <a:endParaRPr lang="ru-RU" sz="2800" dirty="0"/>
          </a:p>
        </p:txBody>
      </p:sp>
    </p:spTree>
    <p:extLst>
      <p:ext uri="{BB962C8B-B14F-4D97-AF65-F5344CB8AC3E}">
        <p14:creationId xmlns:p14="http://schemas.microsoft.com/office/powerpoint/2010/main" val="17178749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555526"/>
          </a:xfrm>
          <a:prstGeom prst="rect">
            <a:avLst/>
          </a:prstGeom>
          <a:solidFill>
            <a:srgbClr val="0070C0"/>
          </a:solidFill>
        </p:spPr>
        <p:txBody>
          <a:bodyPr wrap="square" lIns="144000" rtlCol="0" anchor="ctr" anchorCtr="0">
            <a:noAutofit/>
          </a:bodyPr>
          <a:lstStyle/>
          <a:p>
            <a:r>
              <a:rPr lang="en-US" sz="2400" b="1" dirty="0" smtClean="0">
                <a:solidFill>
                  <a:schemeClr val="bg1"/>
                </a:solidFill>
              </a:rPr>
              <a:t>Agenda</a:t>
            </a:r>
            <a:endParaRPr lang="uk-UA" sz="2400" b="1" dirty="0">
              <a:solidFill>
                <a:schemeClr val="bg1"/>
              </a:solidFill>
            </a:endParaRPr>
          </a:p>
        </p:txBody>
      </p:sp>
      <p:sp>
        <p:nvSpPr>
          <p:cNvPr id="6" name="Pentagon 5"/>
          <p:cNvSpPr/>
          <p:nvPr/>
        </p:nvSpPr>
        <p:spPr>
          <a:xfrm>
            <a:off x="1259632" y="1123854"/>
            <a:ext cx="1368152" cy="648072"/>
          </a:xfrm>
          <a:prstGeom prst="homePlate">
            <a:avLst/>
          </a:prstGeom>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a:endParaRPr lang="uk-UA" dirty="0" smtClean="0"/>
          </a:p>
        </p:txBody>
      </p:sp>
      <p:sp>
        <p:nvSpPr>
          <p:cNvPr id="11" name="Rectangle 10"/>
          <p:cNvSpPr/>
          <p:nvPr/>
        </p:nvSpPr>
        <p:spPr>
          <a:xfrm>
            <a:off x="1272477" y="1129841"/>
            <a:ext cx="1346386" cy="461665"/>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nchor="ctr">
            <a:spAutoFit/>
          </a:bodyPr>
          <a:lstStyle/>
          <a:p>
            <a:r>
              <a:rPr lang="en-US" sz="1200" b="1" dirty="0" smtClean="0">
                <a:solidFill>
                  <a:schemeClr val="bg1"/>
                </a:solidFill>
              </a:rPr>
              <a:t>Terminology: </a:t>
            </a:r>
          </a:p>
          <a:p>
            <a:r>
              <a:rPr lang="en-US" sz="1200" b="1" dirty="0" smtClean="0">
                <a:solidFill>
                  <a:schemeClr val="bg1"/>
                </a:solidFill>
              </a:rPr>
              <a:t>AI, ML, DL</a:t>
            </a:r>
            <a:endParaRPr lang="uk-UA" sz="1200" b="1" dirty="0" smtClean="0">
              <a:solidFill>
                <a:schemeClr val="bg1"/>
              </a:solidFill>
            </a:endParaRPr>
          </a:p>
        </p:txBody>
      </p:sp>
      <p:sp>
        <p:nvSpPr>
          <p:cNvPr id="13" name="Pentagon 12"/>
          <p:cNvSpPr/>
          <p:nvPr/>
        </p:nvSpPr>
        <p:spPr>
          <a:xfrm>
            <a:off x="2961782" y="1126670"/>
            <a:ext cx="1368152" cy="648072"/>
          </a:xfrm>
          <a:prstGeom prst="homePlate">
            <a:avLst/>
          </a:prstGeom>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a:endParaRPr lang="uk-UA" dirty="0" smtClean="0"/>
          </a:p>
        </p:txBody>
      </p:sp>
      <p:sp>
        <p:nvSpPr>
          <p:cNvPr id="15" name="Rectangle 14"/>
          <p:cNvSpPr/>
          <p:nvPr/>
        </p:nvSpPr>
        <p:spPr>
          <a:xfrm>
            <a:off x="2974627" y="1142489"/>
            <a:ext cx="1122362" cy="461665"/>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nchor="ctr">
            <a:spAutoFit/>
          </a:bodyPr>
          <a:lstStyle/>
          <a:p>
            <a:r>
              <a:rPr lang="en-US" sz="1200" b="1" dirty="0">
                <a:solidFill>
                  <a:schemeClr val="bg1"/>
                </a:solidFill>
              </a:rPr>
              <a:t>General ML tasks</a:t>
            </a:r>
          </a:p>
        </p:txBody>
      </p:sp>
      <p:sp>
        <p:nvSpPr>
          <p:cNvPr id="16" name="Pentagon 15"/>
          <p:cNvSpPr/>
          <p:nvPr/>
        </p:nvSpPr>
        <p:spPr>
          <a:xfrm>
            <a:off x="4715842" y="1131590"/>
            <a:ext cx="1368152" cy="648072"/>
          </a:xfrm>
          <a:prstGeom prst="homePlate">
            <a:avLst/>
          </a:prstGeom>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a:endParaRPr lang="uk-UA" dirty="0" smtClean="0"/>
          </a:p>
        </p:txBody>
      </p:sp>
      <p:sp>
        <p:nvSpPr>
          <p:cNvPr id="18" name="Rectangle 17"/>
          <p:cNvSpPr/>
          <p:nvPr/>
        </p:nvSpPr>
        <p:spPr>
          <a:xfrm>
            <a:off x="4728687" y="1127745"/>
            <a:ext cx="1346386" cy="461665"/>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nchor="ctr">
            <a:spAutoFit/>
          </a:bodyPr>
          <a:lstStyle/>
          <a:p>
            <a:r>
              <a:rPr lang="en-US" sz="1200" b="1" dirty="0" smtClean="0">
                <a:solidFill>
                  <a:schemeClr val="bg1"/>
                </a:solidFill>
              </a:rPr>
              <a:t>Different </a:t>
            </a:r>
            <a:br>
              <a:rPr lang="en-US" sz="1200" b="1" dirty="0" smtClean="0">
                <a:solidFill>
                  <a:schemeClr val="bg1"/>
                </a:solidFill>
              </a:rPr>
            </a:br>
            <a:r>
              <a:rPr lang="en-US" sz="1200" b="1" dirty="0" smtClean="0">
                <a:solidFill>
                  <a:schemeClr val="bg1"/>
                </a:solidFill>
              </a:rPr>
              <a:t>learning</a:t>
            </a:r>
            <a:endParaRPr lang="uk-UA" sz="1200" b="1" dirty="0" smtClean="0">
              <a:solidFill>
                <a:schemeClr val="bg1"/>
              </a:solidFill>
            </a:endParaRPr>
          </a:p>
        </p:txBody>
      </p:sp>
      <p:sp>
        <p:nvSpPr>
          <p:cNvPr id="19" name="Pentagon 18"/>
          <p:cNvSpPr/>
          <p:nvPr/>
        </p:nvSpPr>
        <p:spPr>
          <a:xfrm>
            <a:off x="6401245" y="1123854"/>
            <a:ext cx="1368152" cy="648072"/>
          </a:xfrm>
          <a:prstGeom prst="homePlate">
            <a:avLst/>
          </a:prstGeom>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a:endParaRPr lang="uk-UA" dirty="0" smtClean="0"/>
          </a:p>
        </p:txBody>
      </p:sp>
      <p:sp>
        <p:nvSpPr>
          <p:cNvPr id="20" name="Rectangle 19"/>
          <p:cNvSpPr/>
          <p:nvPr/>
        </p:nvSpPr>
        <p:spPr>
          <a:xfrm>
            <a:off x="6401245" y="1117085"/>
            <a:ext cx="1346386" cy="461665"/>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nchor="ctr">
            <a:spAutoFit/>
          </a:bodyPr>
          <a:lstStyle/>
          <a:p>
            <a:r>
              <a:rPr lang="en-US" sz="1200" b="1" dirty="0">
                <a:solidFill>
                  <a:schemeClr val="bg1"/>
                </a:solidFill>
              </a:rPr>
              <a:t>Approaches to </a:t>
            </a:r>
            <a:r>
              <a:rPr lang="en-US" sz="1200" b="1" dirty="0" smtClean="0">
                <a:solidFill>
                  <a:schemeClr val="bg1"/>
                </a:solidFill>
              </a:rPr>
              <a:t>solving ML  tasks</a:t>
            </a:r>
            <a:endParaRPr lang="uk-UA" sz="1200" b="1" dirty="0" smtClean="0">
              <a:solidFill>
                <a:schemeClr val="bg1"/>
              </a:solidFill>
            </a:endParaRPr>
          </a:p>
        </p:txBody>
      </p:sp>
      <p:sp>
        <p:nvSpPr>
          <p:cNvPr id="21" name="Pentagon 20"/>
          <p:cNvSpPr/>
          <p:nvPr/>
        </p:nvSpPr>
        <p:spPr>
          <a:xfrm>
            <a:off x="3887924" y="2033073"/>
            <a:ext cx="1368152" cy="648072"/>
          </a:xfrm>
          <a:prstGeom prst="homePlate">
            <a:avLst/>
          </a:prstGeom>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a:endParaRPr lang="uk-UA" dirty="0" smtClean="0"/>
          </a:p>
        </p:txBody>
      </p:sp>
      <p:sp>
        <p:nvSpPr>
          <p:cNvPr id="22" name="Rectangle 21"/>
          <p:cNvSpPr/>
          <p:nvPr/>
        </p:nvSpPr>
        <p:spPr>
          <a:xfrm>
            <a:off x="3900769" y="2026238"/>
            <a:ext cx="1346386" cy="461665"/>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nchor="ctr">
            <a:spAutoFit/>
          </a:bodyPr>
          <a:lstStyle/>
          <a:p>
            <a:r>
              <a:rPr lang="en-US" sz="1200" b="1" dirty="0">
                <a:solidFill>
                  <a:schemeClr val="bg1"/>
                </a:solidFill>
              </a:rPr>
              <a:t>Cybersecurity </a:t>
            </a:r>
            <a:r>
              <a:rPr lang="en-US" sz="1200" b="1" dirty="0" smtClean="0">
                <a:solidFill>
                  <a:schemeClr val="bg1"/>
                </a:solidFill>
              </a:rPr>
              <a:t>tasks and ML</a:t>
            </a:r>
            <a:endParaRPr lang="uk-UA" sz="1200" b="1" dirty="0" smtClean="0">
              <a:solidFill>
                <a:schemeClr val="bg1"/>
              </a:solidFill>
            </a:endParaRPr>
          </a:p>
        </p:txBody>
      </p:sp>
      <p:sp>
        <p:nvSpPr>
          <p:cNvPr id="23" name="Pentagon 22"/>
          <p:cNvSpPr/>
          <p:nvPr/>
        </p:nvSpPr>
        <p:spPr>
          <a:xfrm>
            <a:off x="487969" y="2947113"/>
            <a:ext cx="1368152" cy="648072"/>
          </a:xfrm>
          <a:prstGeom prst="homePlate">
            <a:avLst/>
          </a:prstGeom>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a:endParaRPr lang="uk-UA" dirty="0" smtClean="0"/>
          </a:p>
        </p:txBody>
      </p:sp>
      <p:sp>
        <p:nvSpPr>
          <p:cNvPr id="24" name="Rectangle 23"/>
          <p:cNvSpPr/>
          <p:nvPr/>
        </p:nvSpPr>
        <p:spPr>
          <a:xfrm>
            <a:off x="500814" y="2962932"/>
            <a:ext cx="1122362" cy="461665"/>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nchor="ctr">
            <a:spAutoFit/>
          </a:bodyPr>
          <a:lstStyle/>
          <a:p>
            <a:r>
              <a:rPr lang="en-US" sz="1200" b="1" dirty="0">
                <a:solidFill>
                  <a:schemeClr val="bg1"/>
                </a:solidFill>
              </a:rPr>
              <a:t>Malware Classification</a:t>
            </a:r>
          </a:p>
        </p:txBody>
      </p:sp>
      <p:sp>
        <p:nvSpPr>
          <p:cNvPr id="25" name="Pentagon 24"/>
          <p:cNvSpPr/>
          <p:nvPr/>
        </p:nvSpPr>
        <p:spPr>
          <a:xfrm>
            <a:off x="1550611" y="3747664"/>
            <a:ext cx="1368152" cy="648072"/>
          </a:xfrm>
          <a:prstGeom prst="homePlate">
            <a:avLst/>
          </a:prstGeom>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a:endParaRPr lang="uk-UA" dirty="0" smtClean="0"/>
          </a:p>
        </p:txBody>
      </p:sp>
      <p:sp>
        <p:nvSpPr>
          <p:cNvPr id="26" name="Rectangle 25"/>
          <p:cNvSpPr/>
          <p:nvPr/>
        </p:nvSpPr>
        <p:spPr>
          <a:xfrm>
            <a:off x="1563456" y="3743819"/>
            <a:ext cx="1346386" cy="461665"/>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nchor="ctr">
            <a:spAutoFit/>
          </a:bodyPr>
          <a:lstStyle/>
          <a:p>
            <a:r>
              <a:rPr lang="en-US" sz="1200" b="1" dirty="0">
                <a:solidFill>
                  <a:schemeClr val="bg1"/>
                </a:solidFill>
              </a:rPr>
              <a:t>Network Protection</a:t>
            </a:r>
            <a:endParaRPr lang="uk-UA" sz="1200" b="1" dirty="0" smtClean="0">
              <a:solidFill>
                <a:schemeClr val="bg1"/>
              </a:solidFill>
            </a:endParaRPr>
          </a:p>
        </p:txBody>
      </p:sp>
      <p:sp>
        <p:nvSpPr>
          <p:cNvPr id="27" name="Pentagon 26"/>
          <p:cNvSpPr/>
          <p:nvPr/>
        </p:nvSpPr>
        <p:spPr>
          <a:xfrm>
            <a:off x="3100574" y="3772137"/>
            <a:ext cx="1368152" cy="648072"/>
          </a:xfrm>
          <a:prstGeom prst="homePlate">
            <a:avLst/>
          </a:prstGeom>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a:endParaRPr lang="uk-UA" dirty="0" smtClean="0"/>
          </a:p>
        </p:txBody>
      </p:sp>
      <p:sp>
        <p:nvSpPr>
          <p:cNvPr id="28" name="Rectangle 27"/>
          <p:cNvSpPr/>
          <p:nvPr/>
        </p:nvSpPr>
        <p:spPr>
          <a:xfrm>
            <a:off x="3113419" y="3777723"/>
            <a:ext cx="1346386" cy="461665"/>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nchor="ctr">
            <a:spAutoFit/>
          </a:bodyPr>
          <a:lstStyle/>
          <a:p>
            <a:r>
              <a:rPr lang="en-US" sz="1200" b="1" dirty="0">
                <a:solidFill>
                  <a:schemeClr val="bg1"/>
                </a:solidFill>
              </a:rPr>
              <a:t>Endpoint protection</a:t>
            </a:r>
            <a:endParaRPr lang="uk-UA" sz="1200" b="1" dirty="0" smtClean="0">
              <a:solidFill>
                <a:schemeClr val="bg1"/>
              </a:solidFill>
            </a:endParaRPr>
          </a:p>
        </p:txBody>
      </p:sp>
      <p:sp>
        <p:nvSpPr>
          <p:cNvPr id="29" name="Pentagon 28"/>
          <p:cNvSpPr/>
          <p:nvPr/>
        </p:nvSpPr>
        <p:spPr>
          <a:xfrm>
            <a:off x="6300192" y="3780362"/>
            <a:ext cx="1368152" cy="648072"/>
          </a:xfrm>
          <a:prstGeom prst="homePlate">
            <a:avLst/>
          </a:prstGeom>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a:endParaRPr lang="uk-UA" dirty="0" smtClean="0"/>
          </a:p>
        </p:txBody>
      </p:sp>
      <p:sp>
        <p:nvSpPr>
          <p:cNvPr id="30" name="Rectangle 29"/>
          <p:cNvSpPr/>
          <p:nvPr/>
        </p:nvSpPr>
        <p:spPr>
          <a:xfrm>
            <a:off x="6300192" y="3780362"/>
            <a:ext cx="1346386" cy="461665"/>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nchor="ctr">
            <a:spAutoFit/>
          </a:bodyPr>
          <a:lstStyle/>
          <a:p>
            <a:r>
              <a:rPr lang="en-US" sz="1200" b="1" dirty="0" smtClean="0">
                <a:solidFill>
                  <a:schemeClr val="bg1"/>
                </a:solidFill>
              </a:rPr>
              <a:t>Adversarial </a:t>
            </a:r>
            <a:br>
              <a:rPr lang="en-US" sz="1200" b="1" dirty="0" smtClean="0">
                <a:solidFill>
                  <a:schemeClr val="bg1"/>
                </a:solidFill>
              </a:rPr>
            </a:br>
            <a:r>
              <a:rPr lang="en-US" sz="1200" b="1" dirty="0" smtClean="0">
                <a:solidFill>
                  <a:schemeClr val="bg1"/>
                </a:solidFill>
              </a:rPr>
              <a:t>attack</a:t>
            </a:r>
            <a:endParaRPr lang="uk-UA" sz="1200" b="1" dirty="0" smtClean="0">
              <a:solidFill>
                <a:schemeClr val="bg1"/>
              </a:solidFill>
            </a:endParaRPr>
          </a:p>
        </p:txBody>
      </p:sp>
      <p:sp>
        <p:nvSpPr>
          <p:cNvPr id="33" name="Pentagon 32"/>
          <p:cNvSpPr/>
          <p:nvPr/>
        </p:nvSpPr>
        <p:spPr>
          <a:xfrm>
            <a:off x="7380312" y="2947113"/>
            <a:ext cx="1368152" cy="648072"/>
          </a:xfrm>
          <a:prstGeom prst="homePlate">
            <a:avLst/>
          </a:prstGeom>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a:endParaRPr lang="uk-UA" dirty="0" smtClean="0"/>
          </a:p>
        </p:txBody>
      </p:sp>
      <p:sp>
        <p:nvSpPr>
          <p:cNvPr id="34" name="Rectangle 33"/>
          <p:cNvSpPr/>
          <p:nvPr/>
        </p:nvSpPr>
        <p:spPr>
          <a:xfrm>
            <a:off x="7371764" y="2930909"/>
            <a:ext cx="1346386"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nchor="ctr">
            <a:spAutoFit/>
          </a:bodyPr>
          <a:lstStyle/>
          <a:p>
            <a:r>
              <a:rPr lang="en-US" sz="1200" b="1" dirty="0" smtClean="0">
                <a:solidFill>
                  <a:schemeClr val="bg1"/>
                </a:solidFill>
              </a:rPr>
              <a:t>Fraud detection</a:t>
            </a:r>
            <a:endParaRPr lang="uk-UA" sz="1200" b="1" dirty="0" smtClean="0">
              <a:solidFill>
                <a:schemeClr val="bg1"/>
              </a:solidFill>
            </a:endParaRPr>
          </a:p>
        </p:txBody>
      </p:sp>
      <p:cxnSp>
        <p:nvCxnSpPr>
          <p:cNvPr id="45" name="Straight Connector 44"/>
          <p:cNvCxnSpPr>
            <a:stCxn id="21" idx="1"/>
          </p:cNvCxnSpPr>
          <p:nvPr/>
        </p:nvCxnSpPr>
        <p:spPr>
          <a:xfrm flipH="1">
            <a:off x="487969" y="2357109"/>
            <a:ext cx="3399955" cy="60582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1" idx="3"/>
          </p:cNvCxnSpPr>
          <p:nvPr/>
        </p:nvCxnSpPr>
        <p:spPr>
          <a:xfrm>
            <a:off x="5256076" y="2357109"/>
            <a:ext cx="3184692" cy="573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1" name="Pentagon 30"/>
          <p:cNvSpPr/>
          <p:nvPr/>
        </p:nvSpPr>
        <p:spPr>
          <a:xfrm>
            <a:off x="4698223" y="3779812"/>
            <a:ext cx="1368152" cy="648072"/>
          </a:xfrm>
          <a:prstGeom prst="homePlate">
            <a:avLst/>
          </a:prstGeom>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a:endParaRPr lang="uk-UA" dirty="0" smtClean="0"/>
          </a:p>
        </p:txBody>
      </p:sp>
      <p:sp>
        <p:nvSpPr>
          <p:cNvPr id="32" name="Rectangle 31"/>
          <p:cNvSpPr/>
          <p:nvPr/>
        </p:nvSpPr>
        <p:spPr>
          <a:xfrm>
            <a:off x="4698223" y="3795631"/>
            <a:ext cx="1346386" cy="646331"/>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nchor="ctr">
            <a:spAutoFit/>
          </a:bodyPr>
          <a:lstStyle/>
          <a:p>
            <a:r>
              <a:rPr lang="en-US" sz="1200" b="1" dirty="0" smtClean="0">
                <a:solidFill>
                  <a:schemeClr val="bg1"/>
                </a:solidFill>
              </a:rPr>
              <a:t>Application analysis based on ML</a:t>
            </a:r>
            <a:endParaRPr lang="uk-UA" sz="1200" b="1" dirty="0" smtClean="0">
              <a:solidFill>
                <a:schemeClr val="bg1"/>
              </a:solidFill>
            </a:endParaRPr>
          </a:p>
        </p:txBody>
      </p:sp>
    </p:spTree>
    <p:extLst>
      <p:ext uri="{BB962C8B-B14F-4D97-AF65-F5344CB8AC3E}">
        <p14:creationId xmlns:p14="http://schemas.microsoft.com/office/powerpoint/2010/main" val="38182814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555526"/>
          </a:xfrm>
          <a:prstGeom prst="rect">
            <a:avLst/>
          </a:prstGeom>
          <a:solidFill>
            <a:srgbClr val="0070C0"/>
          </a:solidFill>
        </p:spPr>
        <p:txBody>
          <a:bodyPr wrap="square" lIns="144000" rtlCol="0" anchor="ctr" anchorCtr="0">
            <a:noAutofit/>
          </a:bodyPr>
          <a:lstStyle/>
          <a:p>
            <a:r>
              <a:rPr lang="en-US" sz="2400" b="1" dirty="0" smtClean="0">
                <a:solidFill>
                  <a:schemeClr val="bg1"/>
                </a:solidFill>
              </a:rPr>
              <a:t>Agenda</a:t>
            </a:r>
            <a:endParaRPr lang="uk-UA" sz="2400" b="1" dirty="0">
              <a:solidFill>
                <a:schemeClr val="bg1"/>
              </a:solidFill>
            </a:endParaRPr>
          </a:p>
        </p:txBody>
      </p:sp>
      <p:pic>
        <p:nvPicPr>
          <p:cNvPr id="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72200" y="749852"/>
            <a:ext cx="2563421" cy="1456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302730" y="915566"/>
            <a:ext cx="6069470" cy="3477875"/>
          </a:xfrm>
          <a:prstGeom prst="rect">
            <a:avLst/>
          </a:prstGeom>
          <a:noFill/>
        </p:spPr>
        <p:txBody>
          <a:bodyPr wrap="square" rtlCol="0">
            <a:spAutoFit/>
          </a:bodyPr>
          <a:lstStyle/>
          <a:p>
            <a:pPr marL="342900" indent="-227013">
              <a:buFont typeface="Arial" panose="020B0604020202020204" pitchFamily="34" charset="0"/>
              <a:buChar char="•"/>
            </a:pPr>
            <a:r>
              <a:rPr lang="en-US" sz="2000" dirty="0"/>
              <a:t>Terminology: </a:t>
            </a:r>
            <a:r>
              <a:rPr lang="en-US" sz="2000" dirty="0" smtClean="0"/>
              <a:t>AI</a:t>
            </a:r>
            <a:r>
              <a:rPr lang="en-US" sz="2000" dirty="0"/>
              <a:t>, ML, DL</a:t>
            </a:r>
            <a:endParaRPr lang="uk-UA" sz="2000" dirty="0"/>
          </a:p>
          <a:p>
            <a:pPr marL="342900" indent="-227013">
              <a:buFont typeface="Arial" panose="020B0604020202020204" pitchFamily="34" charset="0"/>
              <a:buChar char="•"/>
            </a:pPr>
            <a:r>
              <a:rPr lang="en-US" sz="2000" dirty="0"/>
              <a:t>General ML tasks</a:t>
            </a:r>
          </a:p>
          <a:p>
            <a:pPr marL="342900" indent="-227013">
              <a:buFont typeface="Arial" panose="020B0604020202020204" pitchFamily="34" charset="0"/>
              <a:buChar char="•"/>
            </a:pPr>
            <a:r>
              <a:rPr lang="en-US" sz="2000" dirty="0"/>
              <a:t>Different </a:t>
            </a:r>
            <a:r>
              <a:rPr lang="en-US" sz="2000" dirty="0" smtClean="0"/>
              <a:t>learning</a:t>
            </a:r>
            <a:endParaRPr lang="uk-UA" sz="2000" dirty="0"/>
          </a:p>
          <a:p>
            <a:pPr marL="342900" indent="-227013">
              <a:buFont typeface="Arial" panose="020B0604020202020204" pitchFamily="34" charset="0"/>
              <a:buChar char="•"/>
            </a:pPr>
            <a:r>
              <a:rPr lang="en-US" sz="2000" dirty="0"/>
              <a:t>Approaches to solving ML  tasks</a:t>
            </a:r>
            <a:endParaRPr lang="uk-UA" sz="2000" dirty="0"/>
          </a:p>
          <a:p>
            <a:pPr marL="342900" indent="-227013">
              <a:buFont typeface="Arial" panose="020B0604020202020204" pitchFamily="34" charset="0"/>
              <a:buChar char="•"/>
            </a:pPr>
            <a:r>
              <a:rPr lang="en-US" sz="2000" dirty="0" smtClean="0"/>
              <a:t>Cybersecurity </a:t>
            </a:r>
            <a:r>
              <a:rPr lang="en-US" sz="2000" dirty="0"/>
              <a:t>tasks </a:t>
            </a:r>
            <a:r>
              <a:rPr lang="en-US" sz="2000" b="1" dirty="0">
                <a:solidFill>
                  <a:schemeClr val="bg1"/>
                </a:solidFill>
              </a:rPr>
              <a:t>and ML</a:t>
            </a:r>
            <a:endParaRPr lang="uk-UA" sz="2000" b="1" dirty="0">
              <a:solidFill>
                <a:schemeClr val="bg1"/>
              </a:solidFill>
            </a:endParaRPr>
          </a:p>
          <a:p>
            <a:pPr marL="800100" lvl="1" indent="-227013">
              <a:buFont typeface="Arial" panose="020B0604020202020204" pitchFamily="34" charset="0"/>
              <a:buChar char="•"/>
            </a:pPr>
            <a:r>
              <a:rPr lang="en-US" sz="2000" dirty="0"/>
              <a:t>Malware </a:t>
            </a:r>
            <a:r>
              <a:rPr lang="en-US" sz="2000" dirty="0" smtClean="0"/>
              <a:t>Classification</a:t>
            </a:r>
          </a:p>
          <a:p>
            <a:pPr marL="800100" lvl="1" indent="-227013">
              <a:buFont typeface="Arial" panose="020B0604020202020204" pitchFamily="34" charset="0"/>
              <a:buChar char="•"/>
            </a:pPr>
            <a:r>
              <a:rPr lang="en-US" sz="2000" dirty="0"/>
              <a:t>Network Protection</a:t>
            </a:r>
            <a:endParaRPr lang="uk-UA" sz="2000" dirty="0"/>
          </a:p>
          <a:p>
            <a:pPr marL="800100" lvl="1" indent="-227013">
              <a:buFont typeface="Arial" panose="020B0604020202020204" pitchFamily="34" charset="0"/>
              <a:buChar char="•"/>
            </a:pPr>
            <a:r>
              <a:rPr lang="en-US" sz="2000" dirty="0"/>
              <a:t>Endpoint protection</a:t>
            </a:r>
            <a:endParaRPr lang="uk-UA" sz="2000" dirty="0"/>
          </a:p>
          <a:p>
            <a:pPr marL="800100" lvl="1" indent="-227013">
              <a:buFont typeface="Arial" panose="020B0604020202020204" pitchFamily="34" charset="0"/>
              <a:buChar char="•"/>
            </a:pPr>
            <a:r>
              <a:rPr lang="en-US" sz="2000" dirty="0"/>
              <a:t>Application analysis based on </a:t>
            </a:r>
            <a:r>
              <a:rPr lang="en-US" sz="2000" dirty="0" smtClean="0"/>
              <a:t>ML</a:t>
            </a:r>
          </a:p>
          <a:p>
            <a:pPr marL="800100" lvl="1" indent="-227013">
              <a:buFont typeface="Arial" panose="020B0604020202020204" pitchFamily="34" charset="0"/>
              <a:buChar char="•"/>
            </a:pPr>
            <a:r>
              <a:rPr lang="en-US" sz="2000" dirty="0" smtClean="0"/>
              <a:t>Adversarial Attacks</a:t>
            </a:r>
            <a:endParaRPr lang="uk-UA" sz="2000" dirty="0"/>
          </a:p>
          <a:p>
            <a:pPr marL="800100" lvl="1" indent="-227013">
              <a:buFont typeface="Arial" panose="020B0604020202020204" pitchFamily="34" charset="0"/>
              <a:buChar char="•"/>
            </a:pPr>
            <a:r>
              <a:rPr lang="en-US" sz="2000" dirty="0"/>
              <a:t>Fraud </a:t>
            </a:r>
            <a:r>
              <a:rPr lang="en-US" sz="2000" dirty="0" smtClean="0"/>
              <a:t>detection</a:t>
            </a:r>
            <a:endParaRPr lang="en-US" sz="2000" dirty="0"/>
          </a:p>
        </p:txBody>
      </p:sp>
    </p:spTree>
    <p:extLst>
      <p:ext uri="{BB962C8B-B14F-4D97-AF65-F5344CB8AC3E}">
        <p14:creationId xmlns:p14="http://schemas.microsoft.com/office/powerpoint/2010/main" val="41454045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555526"/>
          </a:xfrm>
          <a:prstGeom prst="rect">
            <a:avLst/>
          </a:prstGeom>
          <a:solidFill>
            <a:srgbClr val="0070C0"/>
          </a:solidFill>
        </p:spPr>
        <p:txBody>
          <a:bodyPr wrap="square" lIns="144000" rtlCol="0" anchor="ctr" anchorCtr="0">
            <a:noAutofit/>
          </a:bodyPr>
          <a:lstStyle/>
          <a:p>
            <a:r>
              <a:rPr lang="en-US" sz="2400" b="1" dirty="0">
                <a:solidFill>
                  <a:schemeClr val="bg1"/>
                </a:solidFill>
              </a:rPr>
              <a:t>Terminology: AI, ML, DL</a:t>
            </a:r>
            <a:endParaRPr lang="uk-UA" sz="2400" b="1" dirty="0">
              <a:solidFill>
                <a:schemeClr val="bg1"/>
              </a:solidFill>
            </a:endParaRPr>
          </a:p>
        </p:txBody>
      </p:sp>
      <p:pic>
        <p:nvPicPr>
          <p:cNvPr id="6" name="Picture 2" descr="https://wall-street.com/wp-content/uploads/2018/08/aug-99-header-pi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761469"/>
            <a:ext cx="7776864" cy="4186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582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555526"/>
          </a:xfrm>
          <a:prstGeom prst="rect">
            <a:avLst/>
          </a:prstGeom>
          <a:solidFill>
            <a:srgbClr val="0070C0"/>
          </a:solidFill>
        </p:spPr>
        <p:txBody>
          <a:bodyPr wrap="square" lIns="144000" rtlCol="0" anchor="ctr" anchorCtr="0">
            <a:noAutofit/>
          </a:bodyPr>
          <a:lstStyle/>
          <a:p>
            <a:r>
              <a:rPr lang="en-US" sz="2400" b="1" dirty="0">
                <a:solidFill>
                  <a:schemeClr val="bg1"/>
                </a:solidFill>
              </a:rPr>
              <a:t>Terminology: AI, ML, DL</a:t>
            </a:r>
            <a:endParaRPr lang="uk-UA" sz="2400" b="1" dirty="0">
              <a:solidFill>
                <a:schemeClr val="bg1"/>
              </a:solidFill>
            </a:endParaRPr>
          </a:p>
        </p:txBody>
      </p:sp>
      <p:pic>
        <p:nvPicPr>
          <p:cNvPr id="5122" name="Picture 2" descr="https://cdn-images-1.medium.com/max/640/1*F3lnudYujc8LImVnwoTgLw.p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0528" y="1034232"/>
            <a:ext cx="4941942" cy="383772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447881" y="843558"/>
            <a:ext cx="4696119" cy="4078039"/>
          </a:xfrm>
          <a:prstGeom prst="rect">
            <a:avLst/>
          </a:prstGeom>
        </p:spPr>
        <p:txBody>
          <a:bodyPr wrap="square">
            <a:spAutoFit/>
          </a:bodyPr>
          <a:lstStyle/>
          <a:p>
            <a:pPr marL="285750" indent="-285750">
              <a:spcBef>
                <a:spcPts val="600"/>
              </a:spcBef>
              <a:spcAft>
                <a:spcPts val="600"/>
              </a:spcAft>
              <a:buFont typeface="Wingdings" panose="05000000000000000000" pitchFamily="2" charset="2"/>
              <a:buChar char="§"/>
            </a:pPr>
            <a:endParaRPr lang="en-US" dirty="0" smtClean="0"/>
          </a:p>
          <a:p>
            <a:pPr marL="285750" indent="-285750">
              <a:spcBef>
                <a:spcPts val="600"/>
              </a:spcBef>
              <a:spcAft>
                <a:spcPts val="600"/>
              </a:spcAft>
              <a:buFont typeface="Wingdings" panose="05000000000000000000" pitchFamily="2" charset="2"/>
              <a:buChar char="§"/>
            </a:pPr>
            <a:r>
              <a:rPr lang="en-US" b="1" dirty="0" smtClean="0">
                <a:solidFill>
                  <a:schemeClr val="bg1">
                    <a:lumMod val="50000"/>
                  </a:schemeClr>
                </a:solidFill>
              </a:rPr>
              <a:t>AI </a:t>
            </a:r>
            <a:r>
              <a:rPr lang="en-US" b="1" dirty="0">
                <a:solidFill>
                  <a:schemeClr val="bg1">
                    <a:lumMod val="50000"/>
                  </a:schemeClr>
                </a:solidFill>
              </a:rPr>
              <a:t>(Artificial Intelligence) </a:t>
            </a:r>
            <a:r>
              <a:rPr lang="en-US" dirty="0"/>
              <a:t>— a broad concept</a:t>
            </a:r>
            <a:r>
              <a:rPr lang="en-US" dirty="0" smtClean="0"/>
              <a:t>. A</a:t>
            </a:r>
            <a:r>
              <a:rPr lang="en-US" dirty="0"/>
              <a:t> </a:t>
            </a:r>
            <a:r>
              <a:rPr lang="en-US" i="1" dirty="0"/>
              <a:t>Science </a:t>
            </a:r>
            <a:r>
              <a:rPr lang="en-US" dirty="0"/>
              <a:t>of making things smart or, in other words, human tasks performed by </a:t>
            </a:r>
            <a:r>
              <a:rPr lang="en-US" dirty="0" smtClean="0"/>
              <a:t>machines.</a:t>
            </a:r>
            <a:r>
              <a:rPr lang="en-US" dirty="0"/>
              <a:t> </a:t>
            </a:r>
            <a:endParaRPr lang="en-US" dirty="0" smtClean="0"/>
          </a:p>
          <a:p>
            <a:pPr marL="285750" indent="-285750">
              <a:spcBef>
                <a:spcPts val="600"/>
              </a:spcBef>
              <a:spcAft>
                <a:spcPts val="600"/>
              </a:spcAft>
              <a:buFont typeface="Wingdings" panose="05000000000000000000" pitchFamily="2" charset="2"/>
              <a:buChar char="§"/>
            </a:pPr>
            <a:r>
              <a:rPr lang="en-US" b="1" dirty="0">
                <a:solidFill>
                  <a:schemeClr val="bg1">
                    <a:lumMod val="50000"/>
                  </a:schemeClr>
                </a:solidFill>
              </a:rPr>
              <a:t>ML (Machine Learning)</a:t>
            </a:r>
            <a:r>
              <a:rPr lang="en-US" dirty="0"/>
              <a:t> — an </a:t>
            </a:r>
            <a:r>
              <a:rPr lang="en-US" i="1" dirty="0" smtClean="0"/>
              <a:t>Approach </a:t>
            </a:r>
            <a:br>
              <a:rPr lang="en-US" i="1" dirty="0" smtClean="0"/>
            </a:br>
            <a:r>
              <a:rPr lang="en-US" dirty="0" smtClean="0"/>
              <a:t>(</a:t>
            </a:r>
            <a:r>
              <a:rPr lang="en-US" dirty="0"/>
              <a:t>just one of many approaches) to AI </a:t>
            </a:r>
            <a:r>
              <a:rPr lang="en-US" dirty="0" smtClean="0"/>
              <a:t>that uses </a:t>
            </a:r>
            <a:r>
              <a:rPr lang="en-US" dirty="0"/>
              <a:t>a system that is capable of learning from experience. It </a:t>
            </a:r>
            <a:r>
              <a:rPr lang="en-US" dirty="0" smtClean="0"/>
              <a:t>can </a:t>
            </a:r>
            <a:r>
              <a:rPr lang="en-US" b="1" dirty="0" smtClean="0">
                <a:solidFill>
                  <a:schemeClr val="tx2">
                    <a:lumMod val="60000"/>
                    <a:lumOff val="40000"/>
                  </a:schemeClr>
                </a:solidFill>
              </a:rPr>
              <a:t>reduce </a:t>
            </a:r>
            <a:r>
              <a:rPr lang="en-US" b="1" dirty="0">
                <a:solidFill>
                  <a:schemeClr val="tx2">
                    <a:lumMod val="60000"/>
                    <a:lumOff val="40000"/>
                  </a:schemeClr>
                </a:solidFill>
              </a:rPr>
              <a:t>the efforts and/or time spent for both simple and difficult </a:t>
            </a:r>
            <a:r>
              <a:rPr lang="en-US" b="1" dirty="0" smtClean="0">
                <a:solidFill>
                  <a:schemeClr val="tx2">
                    <a:lumMod val="60000"/>
                    <a:lumOff val="40000"/>
                  </a:schemeClr>
                </a:solidFill>
              </a:rPr>
              <a:t>tasks.</a:t>
            </a:r>
            <a:r>
              <a:rPr lang="en-US" b="1" dirty="0">
                <a:solidFill>
                  <a:schemeClr val="tx2">
                    <a:lumMod val="60000"/>
                    <a:lumOff val="40000"/>
                  </a:schemeClr>
                </a:solidFill>
              </a:rPr>
              <a:t> </a:t>
            </a:r>
            <a:endParaRPr lang="en-US" b="1" dirty="0" smtClean="0">
              <a:solidFill>
                <a:schemeClr val="tx2">
                  <a:lumMod val="60000"/>
                  <a:lumOff val="40000"/>
                </a:schemeClr>
              </a:solidFill>
            </a:endParaRPr>
          </a:p>
          <a:p>
            <a:pPr marL="285750" indent="-285750">
              <a:buFont typeface="Wingdings" panose="05000000000000000000" pitchFamily="2" charset="2"/>
              <a:buChar char="§"/>
            </a:pPr>
            <a:r>
              <a:rPr lang="en-US" b="1" dirty="0">
                <a:solidFill>
                  <a:schemeClr val="bg1">
                    <a:lumMod val="50000"/>
                  </a:schemeClr>
                </a:solidFill>
              </a:rPr>
              <a:t>DL (Deep Learning)</a:t>
            </a:r>
            <a:r>
              <a:rPr lang="en-US" dirty="0"/>
              <a:t> — a set </a:t>
            </a:r>
            <a:r>
              <a:rPr lang="en-US" dirty="0" smtClean="0"/>
              <a:t>of</a:t>
            </a:r>
            <a:r>
              <a:rPr lang="en-US" dirty="0"/>
              <a:t> </a:t>
            </a:r>
            <a:r>
              <a:rPr lang="en-US" i="1" dirty="0"/>
              <a:t>Techniques </a:t>
            </a:r>
            <a:r>
              <a:rPr lang="en-US" dirty="0"/>
              <a:t>for implementing machine learning that recognize patterns of </a:t>
            </a:r>
            <a:r>
              <a:rPr lang="en-US" dirty="0" smtClean="0"/>
              <a:t>patterns.</a:t>
            </a:r>
            <a:endParaRPr lang="uk-UA" b="1" dirty="0"/>
          </a:p>
        </p:txBody>
      </p:sp>
      <p:sp>
        <p:nvSpPr>
          <p:cNvPr id="3" name="Cloud Callout 2"/>
          <p:cNvSpPr/>
          <p:nvPr/>
        </p:nvSpPr>
        <p:spPr>
          <a:xfrm>
            <a:off x="6372200" y="50359"/>
            <a:ext cx="2621265" cy="983873"/>
          </a:xfrm>
          <a:prstGeom prst="cloudCallout">
            <a:avLst>
              <a:gd name="adj1" fmla="val -27401"/>
              <a:gd name="adj2" fmla="val 77808"/>
            </a:avLst>
          </a:prstGeom>
        </p:spPr>
        <p:style>
          <a:lnRef idx="1">
            <a:schemeClr val="accent6"/>
          </a:lnRef>
          <a:fillRef idx="2">
            <a:schemeClr val="accent6"/>
          </a:fillRef>
          <a:effectRef idx="1">
            <a:schemeClr val="accent6"/>
          </a:effectRef>
          <a:fontRef idx="minor">
            <a:schemeClr val="dk1"/>
          </a:fontRef>
        </p:style>
        <p:txBody>
          <a:bodyPr wrap="square" rtlCol="0" anchor="ctr">
            <a:spAutoFit/>
          </a:bodyPr>
          <a:lstStyle/>
          <a:p>
            <a:pPr algn="ctr"/>
            <a:r>
              <a:rPr lang="en-US" b="1" dirty="0">
                <a:solidFill>
                  <a:schemeClr val="tx1"/>
                </a:solidFill>
              </a:rPr>
              <a:t>Stop calling everything ‘AI’</a:t>
            </a:r>
            <a:r>
              <a:rPr lang="en-US" dirty="0">
                <a:solidFill>
                  <a:schemeClr val="tx1"/>
                </a:solidFill>
              </a:rPr>
              <a:t> </a:t>
            </a:r>
          </a:p>
        </p:txBody>
      </p:sp>
    </p:spTree>
    <p:extLst>
      <p:ext uri="{BB962C8B-B14F-4D97-AF65-F5344CB8AC3E}">
        <p14:creationId xmlns:p14="http://schemas.microsoft.com/office/powerpoint/2010/main" val="10379887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555526"/>
          </a:xfrm>
          <a:prstGeom prst="rect">
            <a:avLst/>
          </a:prstGeom>
          <a:solidFill>
            <a:srgbClr val="0070C0"/>
          </a:solidFill>
        </p:spPr>
        <p:txBody>
          <a:bodyPr wrap="square" lIns="144000" rtlCol="0" anchor="ctr" anchorCtr="0">
            <a:noAutofit/>
          </a:bodyPr>
          <a:lstStyle/>
          <a:p>
            <a:pPr marL="115887"/>
            <a:r>
              <a:rPr lang="en-US" sz="2400" b="1" dirty="0">
                <a:solidFill>
                  <a:schemeClr val="bg1"/>
                </a:solidFill>
              </a:rPr>
              <a:t>General ML tasks</a:t>
            </a:r>
          </a:p>
        </p:txBody>
      </p:sp>
      <p:sp>
        <p:nvSpPr>
          <p:cNvPr id="9" name="TextBox 8"/>
          <p:cNvSpPr txBox="1"/>
          <p:nvPr/>
        </p:nvSpPr>
        <p:spPr>
          <a:xfrm>
            <a:off x="23664" y="555526"/>
            <a:ext cx="4560168" cy="2031325"/>
          </a:xfrm>
          <a:prstGeom prst="rect">
            <a:avLst/>
          </a:prstGeom>
          <a:noFill/>
        </p:spPr>
        <p:txBody>
          <a:bodyPr wrap="square" rtlCol="0">
            <a:spAutoFit/>
          </a:bodyPr>
          <a:lstStyle/>
          <a:p>
            <a:pPr marL="342900" indent="-342900">
              <a:buFont typeface="Wingdings" panose="05000000000000000000" pitchFamily="2" charset="2"/>
              <a:buChar char="§"/>
            </a:pPr>
            <a:r>
              <a:rPr lang="en-US" b="1" dirty="0"/>
              <a:t>Regression (or prediction) </a:t>
            </a:r>
            <a:r>
              <a:rPr lang="en-US" dirty="0"/>
              <a:t>— </a:t>
            </a:r>
            <a:r>
              <a:rPr lang="en-US" dirty="0" smtClean="0"/>
              <a:t>predicting </a:t>
            </a:r>
            <a:r>
              <a:rPr lang="en-US" dirty="0"/>
              <a:t>the next value based on the previous </a:t>
            </a:r>
            <a:r>
              <a:rPr lang="en-US" dirty="0" smtClean="0"/>
              <a:t>values</a:t>
            </a:r>
            <a:endParaRPr lang="en-US" dirty="0"/>
          </a:p>
          <a:p>
            <a:pPr marL="342900" indent="-342900">
              <a:buFont typeface="Wingdings" panose="05000000000000000000" pitchFamily="2" charset="2"/>
              <a:buChar char="§"/>
            </a:pPr>
            <a:r>
              <a:rPr lang="en-US" b="1" dirty="0"/>
              <a:t>Classification</a:t>
            </a:r>
            <a:r>
              <a:rPr lang="en-US" dirty="0"/>
              <a:t> — </a:t>
            </a:r>
            <a:r>
              <a:rPr lang="en-US" dirty="0" smtClean="0"/>
              <a:t>separating </a:t>
            </a:r>
            <a:r>
              <a:rPr lang="en-US" dirty="0"/>
              <a:t>things into different </a:t>
            </a:r>
            <a:r>
              <a:rPr lang="en-US" dirty="0" smtClean="0"/>
              <a:t>categories</a:t>
            </a:r>
            <a:endParaRPr lang="en-US" dirty="0"/>
          </a:p>
          <a:p>
            <a:pPr marL="342900" indent="-342900">
              <a:buFont typeface="Wingdings" panose="05000000000000000000" pitchFamily="2" charset="2"/>
              <a:buChar char="§"/>
            </a:pPr>
            <a:r>
              <a:rPr lang="en-US" b="1" dirty="0"/>
              <a:t>Clustering</a:t>
            </a:r>
            <a:r>
              <a:rPr lang="en-US" dirty="0"/>
              <a:t> — similar to classification but the classes are unknown, grouping things by their </a:t>
            </a:r>
            <a:r>
              <a:rPr lang="en-US" dirty="0" smtClean="0"/>
              <a:t>similarity</a:t>
            </a:r>
            <a:endParaRPr lang="en-US" dirty="0"/>
          </a:p>
        </p:txBody>
      </p:sp>
      <p:pic>
        <p:nvPicPr>
          <p:cNvPr id="7170" name="Picture 2" descr="Fig. 2"/>
          <p:cNvPicPr>
            <a:picLocks noChangeAspect="1" noChangeArrowheads="1"/>
          </p:cNvPicPr>
          <p:nvPr/>
        </p:nvPicPr>
        <p:blipFill rotWithShape="1">
          <a:blip r:embed="rId3">
            <a:extLst>
              <a:ext uri="{28A0092B-C50C-407E-A947-70E740481C1C}">
                <a14:useLocalDpi xmlns:a14="http://schemas.microsoft.com/office/drawing/2010/main" val="0"/>
              </a:ext>
            </a:extLst>
          </a:blip>
          <a:srcRect r="50000"/>
          <a:stretch/>
        </p:blipFill>
        <p:spPr bwMode="auto">
          <a:xfrm>
            <a:off x="755576" y="2635813"/>
            <a:ext cx="3417453" cy="171525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578916" y="574643"/>
            <a:ext cx="4572000" cy="2862322"/>
          </a:xfrm>
          <a:prstGeom prst="rect">
            <a:avLst/>
          </a:prstGeom>
        </p:spPr>
        <p:txBody>
          <a:bodyPr>
            <a:spAutoFit/>
          </a:bodyPr>
          <a:lstStyle/>
          <a:p>
            <a:pPr marL="342900" indent="-342900">
              <a:buFont typeface="Wingdings" panose="05000000000000000000" pitchFamily="2" charset="2"/>
              <a:buChar char="§"/>
            </a:pPr>
            <a:r>
              <a:rPr lang="en-US" b="1" dirty="0"/>
              <a:t>Association rule learning (or recommendation) </a:t>
            </a:r>
            <a:r>
              <a:rPr lang="en-US" dirty="0"/>
              <a:t>— </a:t>
            </a:r>
            <a:r>
              <a:rPr lang="en-US" dirty="0" smtClean="0"/>
              <a:t>recommending </a:t>
            </a:r>
            <a:r>
              <a:rPr lang="en-US" dirty="0"/>
              <a:t>something based on the previous experience</a:t>
            </a:r>
          </a:p>
          <a:p>
            <a:pPr marL="342900" indent="-342900">
              <a:buFont typeface="Wingdings" panose="05000000000000000000" pitchFamily="2" charset="2"/>
              <a:buChar char="§"/>
            </a:pPr>
            <a:r>
              <a:rPr lang="en-US" b="1" dirty="0"/>
              <a:t>Dimensionality reduction</a:t>
            </a:r>
            <a:r>
              <a:rPr lang="en-US" dirty="0"/>
              <a:t> </a:t>
            </a:r>
            <a:r>
              <a:rPr lang="en-US" dirty="0" smtClean="0"/>
              <a:t> — searching common/most </a:t>
            </a:r>
            <a:r>
              <a:rPr lang="en-US" dirty="0"/>
              <a:t>important features in multiple examples</a:t>
            </a:r>
          </a:p>
          <a:p>
            <a:pPr marL="342900" indent="-342900">
              <a:buFont typeface="Wingdings" panose="05000000000000000000" pitchFamily="2" charset="2"/>
              <a:buChar char="§"/>
            </a:pPr>
            <a:r>
              <a:rPr lang="en-US" b="1" dirty="0"/>
              <a:t>Generative models</a:t>
            </a:r>
            <a:r>
              <a:rPr lang="en-US" dirty="0"/>
              <a:t> — </a:t>
            </a:r>
            <a:r>
              <a:rPr lang="en-US" dirty="0" smtClean="0"/>
              <a:t>creating </a:t>
            </a:r>
            <a:r>
              <a:rPr lang="en-US" dirty="0"/>
              <a:t>something based on the previous knowledge of the distribution</a:t>
            </a:r>
          </a:p>
        </p:txBody>
      </p:sp>
      <p:pic>
        <p:nvPicPr>
          <p:cNvPr id="8" name="Picture 2" descr="Fig. 2"/>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0000"/>
          <a:stretch/>
        </p:blipFill>
        <p:spPr bwMode="auto">
          <a:xfrm>
            <a:off x="5076056" y="3353062"/>
            <a:ext cx="3450531" cy="173185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32048" y="4351070"/>
            <a:ext cx="4572000" cy="646331"/>
          </a:xfrm>
          <a:prstGeom prst="rect">
            <a:avLst/>
          </a:prstGeom>
        </p:spPr>
        <p:txBody>
          <a:bodyPr>
            <a:spAutoFit/>
          </a:bodyPr>
          <a:lstStyle/>
          <a:p>
            <a:r>
              <a:rPr lang="la-Latn" b="1" dirty="0"/>
              <a:t>a</a:t>
            </a:r>
            <a:r>
              <a:rPr lang="la-Latn" dirty="0"/>
              <a:t> Clustering. </a:t>
            </a:r>
            <a:r>
              <a:rPr lang="la-Latn" b="1" dirty="0"/>
              <a:t>b</a:t>
            </a:r>
            <a:r>
              <a:rPr lang="la-Latn" dirty="0"/>
              <a:t> Classification. </a:t>
            </a:r>
            <a:r>
              <a:rPr lang="la-Latn" b="1" dirty="0"/>
              <a:t>c</a:t>
            </a:r>
            <a:r>
              <a:rPr lang="la-Latn" dirty="0"/>
              <a:t> Regression. </a:t>
            </a:r>
            <a:r>
              <a:rPr lang="en-US" dirty="0" smtClean="0"/>
              <a:t/>
            </a:r>
            <a:br>
              <a:rPr lang="en-US" dirty="0" smtClean="0"/>
            </a:br>
            <a:r>
              <a:rPr lang="la-Latn" b="1" dirty="0" smtClean="0"/>
              <a:t>d</a:t>
            </a:r>
            <a:r>
              <a:rPr lang="la-Latn" dirty="0"/>
              <a:t> Rule extraction</a:t>
            </a:r>
            <a:endParaRPr lang="uk-UA" dirty="0"/>
          </a:p>
        </p:txBody>
      </p:sp>
    </p:spTree>
    <p:extLst>
      <p:ext uri="{BB962C8B-B14F-4D97-AF65-F5344CB8AC3E}">
        <p14:creationId xmlns:p14="http://schemas.microsoft.com/office/powerpoint/2010/main" val="34679715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555526"/>
          </a:xfrm>
          <a:prstGeom prst="rect">
            <a:avLst/>
          </a:prstGeom>
          <a:solidFill>
            <a:srgbClr val="0070C0"/>
          </a:solidFill>
        </p:spPr>
        <p:txBody>
          <a:bodyPr wrap="square" lIns="144000" rtlCol="0" anchor="ctr" anchorCtr="0">
            <a:noAutofit/>
          </a:bodyPr>
          <a:lstStyle/>
          <a:p>
            <a:pPr marL="115887"/>
            <a:r>
              <a:rPr lang="en-US" sz="2400" b="1" dirty="0">
                <a:solidFill>
                  <a:schemeClr val="bg1"/>
                </a:solidFill>
              </a:rPr>
              <a:t>Different </a:t>
            </a:r>
            <a:r>
              <a:rPr lang="en-US" sz="2400" b="1" dirty="0" smtClean="0">
                <a:solidFill>
                  <a:schemeClr val="bg1"/>
                </a:solidFill>
              </a:rPr>
              <a:t>learning: </a:t>
            </a:r>
            <a:r>
              <a:rPr lang="en-US" sz="2400" b="1" dirty="0">
                <a:solidFill>
                  <a:schemeClr val="bg1">
                    <a:lumMod val="95000"/>
                  </a:schemeClr>
                </a:solidFill>
              </a:rPr>
              <a:t>Supervised learning</a:t>
            </a:r>
            <a:endParaRPr lang="uk-UA" sz="2400" b="1" dirty="0">
              <a:solidFill>
                <a:schemeClr val="bg1">
                  <a:lumMod val="95000"/>
                </a:schemeClr>
              </a:solidFill>
            </a:endParaRPr>
          </a:p>
        </p:txBody>
      </p:sp>
      <p:pic>
        <p:nvPicPr>
          <p:cNvPr id="6148" name="Picture 4" descr="Supervised learning"/>
          <p:cNvPicPr>
            <a:picLocks noChangeAspect="1" noChangeArrowheads="1"/>
          </p:cNvPicPr>
          <p:nvPr/>
        </p:nvPicPr>
        <p:blipFill rotWithShape="1">
          <a:blip r:embed="rId3">
            <a:extLst>
              <a:ext uri="{28A0092B-C50C-407E-A947-70E740481C1C}">
                <a14:useLocalDpi xmlns:a14="http://schemas.microsoft.com/office/drawing/2010/main" val="0"/>
              </a:ext>
            </a:extLst>
          </a:blip>
          <a:srcRect t="16123"/>
          <a:stretch/>
        </p:blipFill>
        <p:spPr bwMode="auto">
          <a:xfrm>
            <a:off x="15296" y="581503"/>
            <a:ext cx="6391275" cy="272435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96" y="3296840"/>
            <a:ext cx="9128704" cy="1554272"/>
          </a:xfrm>
          <a:prstGeom prst="rect">
            <a:avLst/>
          </a:prstGeom>
        </p:spPr>
        <p:txBody>
          <a:bodyPr wrap="square">
            <a:spAutoFit/>
          </a:bodyPr>
          <a:lstStyle/>
          <a:p>
            <a:pPr>
              <a:spcBef>
                <a:spcPts val="600"/>
              </a:spcBef>
              <a:spcAft>
                <a:spcPts val="600"/>
              </a:spcAft>
            </a:pPr>
            <a:r>
              <a:rPr lang="en-US" b="1" dirty="0" smtClean="0"/>
              <a:t>Supervised learning - </a:t>
            </a:r>
            <a:r>
              <a:rPr lang="en-US" dirty="0" smtClean="0"/>
              <a:t>you </a:t>
            </a:r>
            <a:r>
              <a:rPr lang="en-US" dirty="0"/>
              <a:t>should label data like feeding a model with examples of executable files and saying that this file is malware or not. Based on this labelled data, the model can make decisions about the new data. </a:t>
            </a:r>
            <a:r>
              <a:rPr lang="en-US" b="1" i="1" dirty="0">
                <a:solidFill>
                  <a:schemeClr val="bg1">
                    <a:lumMod val="50000"/>
                  </a:schemeClr>
                </a:solidFill>
              </a:rPr>
              <a:t>The disadvantage is the limit of the labelled data.</a:t>
            </a:r>
          </a:p>
          <a:p>
            <a:r>
              <a:rPr lang="en-US" b="1" dirty="0" smtClean="0"/>
              <a:t>Ensemble </a:t>
            </a:r>
            <a:r>
              <a:rPr lang="en-US" b="1" dirty="0"/>
              <a:t>learning</a:t>
            </a:r>
            <a:r>
              <a:rPr lang="en-US" b="1" dirty="0" smtClean="0"/>
              <a:t>. </a:t>
            </a:r>
            <a:r>
              <a:rPr lang="en-US" dirty="0" smtClean="0"/>
              <a:t>This </a:t>
            </a:r>
            <a:r>
              <a:rPr lang="en-US" dirty="0"/>
              <a:t>is an extension of supervised learning while mixing different simple models to solve the task. </a:t>
            </a:r>
          </a:p>
        </p:txBody>
      </p:sp>
      <p:sp>
        <p:nvSpPr>
          <p:cNvPr id="10" name="Cloud Callout 9"/>
          <p:cNvSpPr/>
          <p:nvPr/>
        </p:nvSpPr>
        <p:spPr>
          <a:xfrm>
            <a:off x="6843856" y="339983"/>
            <a:ext cx="1944216" cy="983873"/>
          </a:xfrm>
          <a:prstGeom prst="cloudCallout">
            <a:avLst>
              <a:gd name="adj1" fmla="val -50640"/>
              <a:gd name="adj2" fmla="val 81088"/>
            </a:avLst>
          </a:prstGeom>
        </p:spPr>
        <p:style>
          <a:lnRef idx="1">
            <a:schemeClr val="accent6"/>
          </a:lnRef>
          <a:fillRef idx="2">
            <a:schemeClr val="accent6"/>
          </a:fillRef>
          <a:effectRef idx="1">
            <a:schemeClr val="accent6"/>
          </a:effectRef>
          <a:fontRef idx="minor">
            <a:schemeClr val="dk1"/>
          </a:fontRef>
        </p:style>
        <p:txBody>
          <a:bodyPr wrap="square" rtlCol="0" anchor="ctr">
            <a:spAutoFit/>
          </a:bodyPr>
          <a:lstStyle/>
          <a:p>
            <a:pPr algn="ctr"/>
            <a:r>
              <a:rPr lang="en-US" dirty="0"/>
              <a:t>Trends of the past</a:t>
            </a:r>
          </a:p>
        </p:txBody>
      </p:sp>
      <p:sp>
        <p:nvSpPr>
          <p:cNvPr id="6" name="Rectangle 5"/>
          <p:cNvSpPr/>
          <p:nvPr/>
        </p:nvSpPr>
        <p:spPr>
          <a:xfrm>
            <a:off x="6588224" y="1574348"/>
            <a:ext cx="2455480" cy="646331"/>
          </a:xfrm>
          <a:prstGeom prst="rect">
            <a:avLst/>
          </a:prstGeom>
        </p:spPr>
        <p:txBody>
          <a:bodyPr wrap="none">
            <a:spAutoFit/>
          </a:bodyPr>
          <a:lstStyle/>
          <a:p>
            <a:pPr marL="285750" indent="-285750">
              <a:buFont typeface="Arial" panose="020B0604020202020204" pitchFamily="34" charset="0"/>
              <a:buChar char="•"/>
            </a:pPr>
            <a:r>
              <a:rPr lang="en-US" b="1" dirty="0"/>
              <a:t>Supervised </a:t>
            </a:r>
            <a:r>
              <a:rPr lang="en-US" b="1" dirty="0" smtClean="0"/>
              <a:t>learning</a:t>
            </a:r>
          </a:p>
          <a:p>
            <a:pPr marL="285750" indent="-285750">
              <a:buFont typeface="Arial" panose="020B0604020202020204" pitchFamily="34" charset="0"/>
              <a:buChar char="•"/>
            </a:pPr>
            <a:r>
              <a:rPr lang="en-US" b="1" dirty="0" smtClean="0"/>
              <a:t>Ensembles learning</a:t>
            </a:r>
            <a:r>
              <a:rPr lang="en-US" dirty="0" smtClean="0"/>
              <a:t> </a:t>
            </a:r>
            <a:endParaRPr lang="uk-UA" dirty="0"/>
          </a:p>
        </p:txBody>
      </p:sp>
    </p:spTree>
    <p:extLst>
      <p:ext uri="{BB962C8B-B14F-4D97-AF65-F5344CB8AC3E}">
        <p14:creationId xmlns:p14="http://schemas.microsoft.com/office/powerpoint/2010/main" val="36824199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555526"/>
          </a:xfrm>
          <a:prstGeom prst="rect">
            <a:avLst/>
          </a:prstGeom>
          <a:solidFill>
            <a:srgbClr val="0070C0"/>
          </a:solidFill>
        </p:spPr>
        <p:txBody>
          <a:bodyPr wrap="square" lIns="144000" rtlCol="0" anchor="ctr" anchorCtr="0">
            <a:noAutofit/>
          </a:bodyPr>
          <a:lstStyle/>
          <a:p>
            <a:pPr marL="115887"/>
            <a:r>
              <a:rPr lang="en-US" sz="2400" b="1" dirty="0">
                <a:solidFill>
                  <a:schemeClr val="bg1"/>
                </a:solidFill>
              </a:rPr>
              <a:t>Different </a:t>
            </a:r>
            <a:r>
              <a:rPr lang="en-US" sz="2400" b="1" dirty="0" smtClean="0">
                <a:solidFill>
                  <a:schemeClr val="bg1"/>
                </a:solidFill>
              </a:rPr>
              <a:t>learning</a:t>
            </a:r>
            <a:r>
              <a:rPr lang="en-US" sz="2400" b="1" dirty="0">
                <a:solidFill>
                  <a:schemeClr val="bg1"/>
                </a:solidFill>
              </a:rPr>
              <a:t>: </a:t>
            </a:r>
            <a:r>
              <a:rPr lang="la-Latn" sz="2400" b="1" dirty="0">
                <a:solidFill>
                  <a:schemeClr val="bg1">
                    <a:lumMod val="95000"/>
                  </a:schemeClr>
                </a:solidFill>
              </a:rPr>
              <a:t>Unsupervised </a:t>
            </a:r>
            <a:r>
              <a:rPr lang="la-Latn" sz="2400" b="1" dirty="0" smtClean="0">
                <a:solidFill>
                  <a:schemeClr val="bg1">
                    <a:lumMod val="95000"/>
                  </a:schemeClr>
                </a:solidFill>
              </a:rPr>
              <a:t>Learning</a:t>
            </a:r>
            <a:endParaRPr lang="uk-UA" sz="2400" b="1" dirty="0">
              <a:solidFill>
                <a:schemeClr val="bg1">
                  <a:lumMod val="95000"/>
                </a:schemeClr>
              </a:solidFill>
            </a:endParaRPr>
          </a:p>
        </p:txBody>
      </p:sp>
      <p:pic>
        <p:nvPicPr>
          <p:cNvPr id="9218" name="Picture 2" descr="Unsupervised learning"/>
          <p:cNvPicPr>
            <a:picLocks noChangeAspect="1" noChangeArrowheads="1"/>
          </p:cNvPicPr>
          <p:nvPr/>
        </p:nvPicPr>
        <p:blipFill rotWithShape="1">
          <a:blip r:embed="rId3">
            <a:extLst>
              <a:ext uri="{28A0092B-C50C-407E-A947-70E740481C1C}">
                <a14:useLocalDpi xmlns:a14="http://schemas.microsoft.com/office/drawing/2010/main" val="0"/>
              </a:ext>
            </a:extLst>
          </a:blip>
          <a:srcRect l="1310" t="18861" r="1304" b="3079"/>
          <a:stretch/>
        </p:blipFill>
        <p:spPr bwMode="auto">
          <a:xfrm>
            <a:off x="2644730" y="1689320"/>
            <a:ext cx="6224154" cy="253538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9532" y="915566"/>
            <a:ext cx="8424936" cy="923330"/>
          </a:xfrm>
          <a:prstGeom prst="rect">
            <a:avLst/>
          </a:prstGeom>
        </p:spPr>
        <p:txBody>
          <a:bodyPr wrap="square">
            <a:spAutoFit/>
          </a:bodyPr>
          <a:lstStyle/>
          <a:p>
            <a:r>
              <a:rPr lang="en-US" b="1" dirty="0"/>
              <a:t>Unsupervised </a:t>
            </a:r>
            <a:r>
              <a:rPr lang="en-US" b="1" dirty="0" smtClean="0"/>
              <a:t>Learning. </a:t>
            </a:r>
            <a:r>
              <a:rPr lang="en-US" dirty="0" smtClean="0"/>
              <a:t>Data </a:t>
            </a:r>
            <a:r>
              <a:rPr lang="en-US" dirty="0"/>
              <a:t>Driven approach. The approach can be used when there are no labelled data and the model should somehow mark it by itself based on the properties. </a:t>
            </a:r>
          </a:p>
        </p:txBody>
      </p:sp>
      <p:sp>
        <p:nvSpPr>
          <p:cNvPr id="5" name="Rectangle 4"/>
          <p:cNvSpPr/>
          <p:nvPr/>
        </p:nvSpPr>
        <p:spPr>
          <a:xfrm>
            <a:off x="351934" y="1941349"/>
            <a:ext cx="2160240" cy="2031325"/>
          </a:xfrm>
          <a:prstGeom prst="rect">
            <a:avLst/>
          </a:prstGeom>
        </p:spPr>
        <p:txBody>
          <a:bodyPr wrap="square">
            <a:spAutoFit/>
          </a:bodyPr>
          <a:lstStyle/>
          <a:p>
            <a:r>
              <a:rPr lang="en-US" dirty="0"/>
              <a:t>Usually it is intended to find anomalies in </a:t>
            </a:r>
            <a:r>
              <a:rPr lang="en-US" dirty="0" smtClean="0"/>
              <a:t>data.</a:t>
            </a:r>
          </a:p>
          <a:p>
            <a:r>
              <a:rPr lang="en-US" dirty="0">
                <a:solidFill>
                  <a:schemeClr val="bg1">
                    <a:lumMod val="50000"/>
                  </a:schemeClr>
                </a:solidFill>
              </a:rPr>
              <a:t>C</a:t>
            </a:r>
            <a:r>
              <a:rPr lang="en-US" dirty="0" smtClean="0">
                <a:solidFill>
                  <a:schemeClr val="bg1">
                    <a:lumMod val="50000"/>
                  </a:schemeClr>
                </a:solidFill>
              </a:rPr>
              <a:t>urrently </a:t>
            </a:r>
            <a:r>
              <a:rPr lang="en-US" dirty="0">
                <a:solidFill>
                  <a:schemeClr val="bg1">
                    <a:lumMod val="50000"/>
                  </a:schemeClr>
                </a:solidFill>
              </a:rPr>
              <a:t>it works less precisely than supervised approaches.</a:t>
            </a:r>
          </a:p>
        </p:txBody>
      </p:sp>
    </p:spTree>
    <p:extLst>
      <p:ext uri="{BB962C8B-B14F-4D97-AF65-F5344CB8AC3E}">
        <p14:creationId xmlns:p14="http://schemas.microsoft.com/office/powerpoint/2010/main" val="648871390"/>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spPr>
      <a:bodyPr wrap="square">
        <a:spAutoFit/>
      </a:bodyPr>
      <a:lstStyle>
        <a:defPPr>
          <a:defRPr dirty="0" smtClean="0"/>
        </a:defPPr>
      </a:lstStyle>
    </a:spDef>
  </a:objectDefaults>
  <a:extraClrSchemeLst/>
</a:theme>
</file>

<file path=ppt/theme/theme2.xml><?xml version="1.0" encoding="utf-8"?>
<a:theme xmlns:a="http://schemas.openxmlformats.org/drawingml/2006/main" name="1_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spPr>
      <a:bodyPr wrap="square">
        <a:spAutoFit/>
      </a:bodyPr>
      <a:lstStyle>
        <a:defPPr>
          <a:defRPr dirty="0" smtClean="0"/>
        </a:defPPr>
      </a:lstStyle>
    </a:sp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문서" ma:contentTypeID="0x0101004B22C5BD34E7544E8BAF6BFA64A2ED8B" ma:contentTypeVersion="0" ma:contentTypeDescription="새 문서를 만듭니다." ma:contentTypeScope="" ma:versionID="ed10857494d0451304a6429bbc9750cd">
  <xsd:schema xmlns:xsd="http://www.w3.org/2001/XMLSchema" xmlns:xs="http://www.w3.org/2001/XMLSchema" xmlns:p="http://schemas.microsoft.com/office/2006/metadata/properties" targetNamespace="http://schemas.microsoft.com/office/2006/metadata/properties" ma:root="true" ma:fieldsID="78c8fc1ac0687e9fea5eb87cc326cc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77B4062-08C0-476B-8969-EAD8586C9760}">
  <ds:schemaRefs>
    <ds:schemaRef ds:uri="http://schemas.microsoft.com/sharepoint/v3/contenttype/forms"/>
  </ds:schemaRefs>
</ds:datastoreItem>
</file>

<file path=customXml/itemProps2.xml><?xml version="1.0" encoding="utf-8"?>
<ds:datastoreItem xmlns:ds="http://schemas.openxmlformats.org/officeDocument/2006/customXml" ds:itemID="{DAC6B40D-330C-48CD-A06F-3F08F9C0FC4A}">
  <ds:schemaRefs>
    <ds:schemaRef ds:uri="http://purl.org/dc/elements/1.1/"/>
    <ds:schemaRef ds:uri="http://purl.org/dc/terms/"/>
    <ds:schemaRef ds:uri="http://schemas.openxmlformats.org/package/2006/metadata/core-properties"/>
    <ds:schemaRef ds:uri="http://purl.org/dc/dcmitype/"/>
    <ds:schemaRef ds:uri="http://www.w3.org/XML/1998/namespace"/>
    <ds:schemaRef ds:uri="http://schemas.microsoft.com/office/2006/metadata/properties"/>
    <ds:schemaRef ds:uri="http://schemas.microsoft.com/office/2006/documentManagement/types"/>
    <ds:schemaRef ds:uri="http://schemas.microsoft.com/office/infopath/2007/PartnerControls"/>
  </ds:schemaRefs>
</ds:datastoreItem>
</file>

<file path=customXml/itemProps3.xml><?xml version="1.0" encoding="utf-8"?>
<ds:datastoreItem xmlns:ds="http://schemas.openxmlformats.org/officeDocument/2006/customXml" ds:itemID="{22327D3E-8DCC-4AB5-879B-9C13CCC36C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15973</TotalTime>
  <Words>1449</Words>
  <Application>Microsoft Office PowerPoint</Application>
  <PresentationFormat>On-screen Show (16:9)</PresentationFormat>
  <Paragraphs>251</Paragraphs>
  <Slides>23</Slides>
  <Notes>15</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Тема Office</vt:lpstr>
      <vt:lpstr>1_Тема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Collaboration Topics - Security Team</dc:title>
  <dc:creator>Aleksey Mokhonko</dc:creator>
  <cp:keywords>Lecture;KPI;PhysTech;Students</cp:keywords>
  <cp:lastModifiedBy>Olga Sinelnikova</cp:lastModifiedBy>
  <cp:revision>1365</cp:revision>
  <cp:lastPrinted>2018-10-31T13:48:06Z</cp:lastPrinted>
  <dcterms:created xsi:type="dcterms:W3CDTF">2017-09-22T09:55:51Z</dcterms:created>
  <dcterms:modified xsi:type="dcterms:W3CDTF">2019-04-08T07:55:21Z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0x0101004B22C5BD34E7544E8BAF6BFA64A2ED8B</vt:lpwstr>
  </property>
  <property fmtid="{D5CDD505-2E9C-101B-9397-08002B2CF9AE}" pid="3" name="IsMyDocuments">
    <vt:bool>true</vt:bool>
  </property>
  <property fmtid="{D5CDD505-2E9C-101B-9397-08002B2CF9AE}" pid="4" name="NSCPROP_SA">
    <vt:lpwstr>C:\Users\a.mokhonko\Downloads\3 Weeks Internship for KNU MechMat, 2018-Nov-13 (SRK, Aleksey Mokhonko).pptx</vt:lpwstr>
  </property>
  <property fmtid="{5C58129F-E5B8-477A-9B38-B3E54BFA04C8}" pid="2">
    <vt:lpwstr>11A8AE8C56660D5C40435F346EF942AB96602A083D25F1D44C2F102CC6EB5FF7</vt:lpwstr>
  </property>
</Properties>
</file>