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62" r:id="rId8"/>
    <p:sldId id="263" r:id="rId9"/>
    <p:sldId id="264" r:id="rId10"/>
    <p:sldId id="265" r:id="rId11"/>
    <p:sldId id="267" r:id="rId12"/>
    <p:sldId id="268" r:id="rId13"/>
    <p:sldId id="269" r:id="rId14"/>
    <p:sldId id="266"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p:cViewPr varScale="1">
        <p:scale>
          <a:sx n="87" d="100"/>
          <a:sy n="87" d="100"/>
        </p:scale>
        <p:origin x="69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F4AF29-0894-49B6-AB3A-FA8EB7383EAB}" type="datetimeFigureOut">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FD378-AB66-409C-8D83-39B954BDAC13}" type="slidenum">
              <a:rPr lang="en-US" smtClean="0"/>
              <a:t>‹#›</a:t>
            </a:fld>
            <a:endParaRPr lang="en-US"/>
          </a:p>
        </p:txBody>
      </p:sp>
    </p:spTree>
    <p:extLst>
      <p:ext uri="{BB962C8B-B14F-4D97-AF65-F5344CB8AC3E}">
        <p14:creationId xmlns:p14="http://schemas.microsoft.com/office/powerpoint/2010/main" val="281337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F4AF29-0894-49B6-AB3A-FA8EB7383EAB}" type="datetimeFigureOut">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FD378-AB66-409C-8D83-39B954BDAC13}" type="slidenum">
              <a:rPr lang="en-US" smtClean="0"/>
              <a:t>‹#›</a:t>
            </a:fld>
            <a:endParaRPr lang="en-US"/>
          </a:p>
        </p:txBody>
      </p:sp>
    </p:spTree>
    <p:extLst>
      <p:ext uri="{BB962C8B-B14F-4D97-AF65-F5344CB8AC3E}">
        <p14:creationId xmlns:p14="http://schemas.microsoft.com/office/powerpoint/2010/main" val="1647819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F4AF29-0894-49B6-AB3A-FA8EB7383EAB}" type="datetimeFigureOut">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FD378-AB66-409C-8D83-39B954BDAC13}" type="slidenum">
              <a:rPr lang="en-US" smtClean="0"/>
              <a:t>‹#›</a:t>
            </a:fld>
            <a:endParaRPr lang="en-US"/>
          </a:p>
        </p:txBody>
      </p:sp>
    </p:spTree>
    <p:extLst>
      <p:ext uri="{BB962C8B-B14F-4D97-AF65-F5344CB8AC3E}">
        <p14:creationId xmlns:p14="http://schemas.microsoft.com/office/powerpoint/2010/main" val="153340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F4AF29-0894-49B6-AB3A-FA8EB7383EAB}" type="datetimeFigureOut">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FD378-AB66-409C-8D83-39B954BDAC13}" type="slidenum">
              <a:rPr lang="en-US" smtClean="0"/>
              <a:t>‹#›</a:t>
            </a:fld>
            <a:endParaRPr lang="en-US"/>
          </a:p>
        </p:txBody>
      </p:sp>
    </p:spTree>
    <p:extLst>
      <p:ext uri="{BB962C8B-B14F-4D97-AF65-F5344CB8AC3E}">
        <p14:creationId xmlns:p14="http://schemas.microsoft.com/office/powerpoint/2010/main" val="2115477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BF4AF29-0894-49B6-AB3A-FA8EB7383EAB}" type="datetimeFigureOut">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FD378-AB66-409C-8D83-39B954BDAC13}" type="slidenum">
              <a:rPr lang="en-US" smtClean="0"/>
              <a:t>‹#›</a:t>
            </a:fld>
            <a:endParaRPr lang="en-US"/>
          </a:p>
        </p:txBody>
      </p:sp>
    </p:spTree>
    <p:extLst>
      <p:ext uri="{BB962C8B-B14F-4D97-AF65-F5344CB8AC3E}">
        <p14:creationId xmlns:p14="http://schemas.microsoft.com/office/powerpoint/2010/main" val="1456145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F4AF29-0894-49B6-AB3A-FA8EB7383EAB}" type="datetimeFigureOut">
              <a:rPr lang="en-US" smtClean="0"/>
              <a:t>8/11/2017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1FD378-AB66-409C-8D83-39B954BDAC13}" type="slidenum">
              <a:rPr lang="en-US" smtClean="0"/>
              <a:t>‹#›</a:t>
            </a:fld>
            <a:endParaRPr lang="en-US"/>
          </a:p>
        </p:txBody>
      </p:sp>
    </p:spTree>
    <p:extLst>
      <p:ext uri="{BB962C8B-B14F-4D97-AF65-F5344CB8AC3E}">
        <p14:creationId xmlns:p14="http://schemas.microsoft.com/office/powerpoint/2010/main" val="1280964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F4AF29-0894-49B6-AB3A-FA8EB7383EAB}" type="datetimeFigureOut">
              <a:rPr lang="en-US" smtClean="0"/>
              <a:t>8/11/2017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1FD378-AB66-409C-8D83-39B954BDAC13}" type="slidenum">
              <a:rPr lang="en-US" smtClean="0"/>
              <a:t>‹#›</a:t>
            </a:fld>
            <a:endParaRPr lang="en-US"/>
          </a:p>
        </p:txBody>
      </p:sp>
    </p:spTree>
    <p:extLst>
      <p:ext uri="{BB962C8B-B14F-4D97-AF65-F5344CB8AC3E}">
        <p14:creationId xmlns:p14="http://schemas.microsoft.com/office/powerpoint/2010/main" val="2733602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F4AF29-0894-49B6-AB3A-FA8EB7383EAB}" type="datetimeFigureOut">
              <a:rPr lang="en-US" smtClean="0"/>
              <a:t>8/11/2017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1FD378-AB66-409C-8D83-39B954BDAC13}" type="slidenum">
              <a:rPr lang="en-US" smtClean="0"/>
              <a:t>‹#›</a:t>
            </a:fld>
            <a:endParaRPr lang="en-US"/>
          </a:p>
        </p:txBody>
      </p:sp>
    </p:spTree>
    <p:extLst>
      <p:ext uri="{BB962C8B-B14F-4D97-AF65-F5344CB8AC3E}">
        <p14:creationId xmlns:p14="http://schemas.microsoft.com/office/powerpoint/2010/main" val="528740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F4AF29-0894-49B6-AB3A-FA8EB7383EAB}" type="datetimeFigureOut">
              <a:rPr lang="en-US" smtClean="0"/>
              <a:t>8/11/2017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1FD378-AB66-409C-8D83-39B954BDAC13}" type="slidenum">
              <a:rPr lang="en-US" smtClean="0"/>
              <a:t>‹#›</a:t>
            </a:fld>
            <a:endParaRPr lang="en-US"/>
          </a:p>
        </p:txBody>
      </p:sp>
    </p:spTree>
    <p:extLst>
      <p:ext uri="{BB962C8B-B14F-4D97-AF65-F5344CB8AC3E}">
        <p14:creationId xmlns:p14="http://schemas.microsoft.com/office/powerpoint/2010/main" val="3982280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BF4AF29-0894-49B6-AB3A-FA8EB7383EAB}" type="datetimeFigureOut">
              <a:rPr lang="en-US" smtClean="0"/>
              <a:t>8/11/2017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1FD378-AB66-409C-8D83-39B954BDAC13}" type="slidenum">
              <a:rPr lang="en-US" smtClean="0"/>
              <a:t>‹#›</a:t>
            </a:fld>
            <a:endParaRPr lang="en-US"/>
          </a:p>
        </p:txBody>
      </p:sp>
    </p:spTree>
    <p:extLst>
      <p:ext uri="{BB962C8B-B14F-4D97-AF65-F5344CB8AC3E}">
        <p14:creationId xmlns:p14="http://schemas.microsoft.com/office/powerpoint/2010/main" val="540796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BF4AF29-0894-49B6-AB3A-FA8EB7383EAB}" type="datetimeFigureOut">
              <a:rPr lang="en-US" smtClean="0"/>
              <a:t>8/11/2017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1FD378-AB66-409C-8D83-39B954BDAC13}" type="slidenum">
              <a:rPr lang="en-US" smtClean="0"/>
              <a:t>‹#›</a:t>
            </a:fld>
            <a:endParaRPr lang="en-US"/>
          </a:p>
        </p:txBody>
      </p:sp>
    </p:spTree>
    <p:extLst>
      <p:ext uri="{BB962C8B-B14F-4D97-AF65-F5344CB8AC3E}">
        <p14:creationId xmlns:p14="http://schemas.microsoft.com/office/powerpoint/2010/main" val="3266828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F4AF29-0894-49B6-AB3A-FA8EB7383EAB}" type="datetimeFigureOut">
              <a:rPr lang="en-US" smtClean="0"/>
              <a:t>8/11/2017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1FD378-AB66-409C-8D83-39B954BDAC13}" type="slidenum">
              <a:rPr lang="en-US" smtClean="0"/>
              <a:t>‹#›</a:t>
            </a:fld>
            <a:endParaRPr lang="en-US"/>
          </a:p>
        </p:txBody>
      </p:sp>
    </p:spTree>
    <p:extLst>
      <p:ext uri="{BB962C8B-B14F-4D97-AF65-F5344CB8AC3E}">
        <p14:creationId xmlns:p14="http://schemas.microsoft.com/office/powerpoint/2010/main" val="2617920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datacenter/nexus9000.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datacenter/nexus9000.gi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TLS NXAPI and </a:t>
            </a:r>
            <a:r>
              <a:rPr lang="en-US" dirty="0" err="1" smtClean="0"/>
              <a:t>Openflow</a:t>
            </a:r>
            <a:r>
              <a:rPr lang="en-US" dirty="0" smtClean="0"/>
              <a:t> scripts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80667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Openflow</a:t>
            </a:r>
            <a:r>
              <a:rPr lang="en-US" dirty="0" smtClean="0"/>
              <a:t> TLS script usage</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Clone the code from the below link.</a:t>
            </a:r>
          </a:p>
          <a:p>
            <a:pPr marL="0" indent="0">
              <a:buNone/>
            </a:pPr>
            <a:r>
              <a:rPr lang="en-US" dirty="0" smtClean="0"/>
              <a:t>          </a:t>
            </a:r>
            <a:r>
              <a:rPr lang="en-US" dirty="0" err="1" smtClean="0"/>
              <a:t>git</a:t>
            </a:r>
            <a:r>
              <a:rPr lang="en-US" dirty="0" smtClean="0"/>
              <a:t> clone </a:t>
            </a:r>
            <a:r>
              <a:rPr lang="en-US" u="sng" dirty="0" smtClean="0">
                <a:hlinkClick r:id="rId2"/>
              </a:rPr>
              <a:t>https://github.com/datacenter/nexus9000.git</a:t>
            </a:r>
            <a:endParaRPr lang="en-US" dirty="0"/>
          </a:p>
          <a:p>
            <a:r>
              <a:rPr lang="en-US" dirty="0"/>
              <a:t>Navigate to following path: </a:t>
            </a:r>
            <a:endParaRPr lang="en-US" dirty="0" smtClean="0"/>
          </a:p>
          <a:p>
            <a:r>
              <a:rPr lang="en-US" dirty="0" smtClean="0"/>
              <a:t>cd nexus9000/</a:t>
            </a:r>
          </a:p>
          <a:p>
            <a:r>
              <a:rPr lang="en-US" dirty="0" smtClean="0"/>
              <a:t>cd </a:t>
            </a:r>
            <a:r>
              <a:rPr lang="en-US" dirty="0" err="1" smtClean="0"/>
              <a:t>nexusdatabroker</a:t>
            </a:r>
            <a:r>
              <a:rPr lang="en-US" dirty="0" smtClean="0"/>
              <a:t>/</a:t>
            </a:r>
          </a:p>
          <a:p>
            <a:r>
              <a:rPr lang="en-US" dirty="0" smtClean="0"/>
              <a:t>cd TLSOPENFLOWTool1.0</a:t>
            </a:r>
            <a:r>
              <a:rPr lang="en-US" dirty="0"/>
              <a:t>/</a:t>
            </a:r>
          </a:p>
          <a:p>
            <a:pPr marL="0" indent="0">
              <a:buNone/>
            </a:pPr>
            <a:endParaRPr lang="en-US" dirty="0"/>
          </a:p>
          <a:p>
            <a:pPr marL="0" indent="0">
              <a:buNone/>
            </a:pPr>
            <a:r>
              <a:rPr lang="en-IN" dirty="0" smtClean="0"/>
              <a:t>The </a:t>
            </a:r>
            <a:r>
              <a:rPr lang="en-IN" dirty="0"/>
              <a:t>script can run in 2 ways.</a:t>
            </a:r>
          </a:p>
          <a:p>
            <a:pPr marL="0" indent="0">
              <a:buNone/>
            </a:pPr>
            <a:r>
              <a:rPr lang="en-IN" dirty="0" smtClean="0"/>
              <a:t>1</a:t>
            </a:r>
            <a:r>
              <a:rPr lang="en-IN" dirty="0"/>
              <a:t>)            After running python script using following command :</a:t>
            </a:r>
          </a:p>
          <a:p>
            <a:pPr marL="0" indent="0">
              <a:buNone/>
            </a:pPr>
            <a:r>
              <a:rPr lang="en-IN" dirty="0"/>
              <a:t>	python </a:t>
            </a:r>
            <a:r>
              <a:rPr lang="en-US" b="1" dirty="0"/>
              <a:t>TLSScriptOF.py </a:t>
            </a:r>
          </a:p>
          <a:p>
            <a:pPr marL="0" indent="0">
              <a:buNone/>
            </a:pPr>
            <a:r>
              <a:rPr lang="en-IN" dirty="0"/>
              <a:t>	Logs will be shown in console as well as in log file</a:t>
            </a:r>
          </a:p>
          <a:p>
            <a:pPr marL="0" indent="0">
              <a:buNone/>
            </a:pPr>
            <a:r>
              <a:rPr lang="en-IN" dirty="0"/>
              <a:t>2)            After running python script using following command :</a:t>
            </a:r>
          </a:p>
          <a:p>
            <a:pPr marL="0" indent="0">
              <a:buNone/>
            </a:pPr>
            <a:r>
              <a:rPr lang="en-IN" dirty="0"/>
              <a:t>	python  </a:t>
            </a:r>
            <a:r>
              <a:rPr lang="en-US" b="1" dirty="0"/>
              <a:t>TLSScriptOF.py </a:t>
            </a:r>
            <a:r>
              <a:rPr lang="en-IN" dirty="0"/>
              <a:t>  --quiet</a:t>
            </a:r>
          </a:p>
          <a:p>
            <a:pPr marL="0" indent="0">
              <a:buNone/>
            </a:pPr>
            <a:r>
              <a:rPr lang="en-IN" dirty="0"/>
              <a:t>	Logs will be shown only  in log file.</a:t>
            </a:r>
          </a:p>
          <a:p>
            <a:endParaRPr lang="en-US" b="1" dirty="0" smtClean="0"/>
          </a:p>
          <a:p>
            <a:endParaRPr lang="en-US" dirty="0"/>
          </a:p>
        </p:txBody>
      </p:sp>
    </p:spTree>
    <p:extLst>
      <p:ext uri="{BB962C8B-B14F-4D97-AF65-F5344CB8AC3E}">
        <p14:creationId xmlns:p14="http://schemas.microsoft.com/office/powerpoint/2010/main" val="173999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Openflow</a:t>
            </a:r>
            <a:r>
              <a:rPr lang="en-US" dirty="0" smtClean="0"/>
              <a:t> TLS script Input and Logs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The input file is present in corresponding path – </a:t>
            </a:r>
          </a:p>
          <a:p>
            <a:r>
              <a:rPr lang="en-US" dirty="0" smtClean="0"/>
              <a:t> TLSOPENFLOWTool1.0 /Utilities/Input/</a:t>
            </a:r>
            <a:r>
              <a:rPr lang="en-US" dirty="0" err="1" smtClean="0"/>
              <a:t>inputfile.yaml</a:t>
            </a:r>
            <a:r>
              <a:rPr lang="en-US" dirty="0" smtClean="0"/>
              <a:t> ( This can be changed according to server/switch used same as NXAPI)</a:t>
            </a:r>
          </a:p>
          <a:p>
            <a:r>
              <a:rPr lang="en-US" dirty="0"/>
              <a:t> </a:t>
            </a:r>
          </a:p>
          <a:p>
            <a:r>
              <a:rPr lang="en-US" dirty="0"/>
              <a:t>IP:</a:t>
            </a:r>
          </a:p>
          <a:p>
            <a:r>
              <a:rPr lang="en-US" dirty="0"/>
              <a:t>   IP1:	 </a:t>
            </a:r>
            <a:r>
              <a:rPr lang="en-US" dirty="0" smtClean="0"/>
              <a:t>	# </a:t>
            </a:r>
            <a:r>
              <a:rPr lang="en-US" dirty="0"/>
              <a:t>Can give any number of </a:t>
            </a:r>
            <a:r>
              <a:rPr lang="en-US" dirty="0" smtClean="0"/>
              <a:t>devices</a:t>
            </a:r>
            <a:endParaRPr lang="en-US" dirty="0"/>
          </a:p>
          <a:p>
            <a:r>
              <a:rPr lang="en-US" dirty="0"/>
              <a:t>      address: 10.16.206.116</a:t>
            </a:r>
          </a:p>
          <a:p>
            <a:r>
              <a:rPr lang="en-US" dirty="0"/>
              <a:t>      username: admin</a:t>
            </a:r>
          </a:p>
          <a:p>
            <a:r>
              <a:rPr lang="en-US" dirty="0"/>
              <a:t>      password: cisco123</a:t>
            </a:r>
          </a:p>
          <a:p>
            <a:r>
              <a:rPr lang="en-US" dirty="0"/>
              <a:t> </a:t>
            </a:r>
          </a:p>
          <a:p>
            <a:r>
              <a:rPr lang="en-US" dirty="0" err="1"/>
              <a:t>ServerIP</a:t>
            </a:r>
            <a:r>
              <a:rPr lang="en-US" dirty="0"/>
              <a:t>:</a:t>
            </a:r>
          </a:p>
          <a:p>
            <a:r>
              <a:rPr lang="en-US" dirty="0"/>
              <a:t>    ServerIP1: 	 # Can give any number of servers</a:t>
            </a:r>
          </a:p>
          <a:p>
            <a:r>
              <a:rPr lang="en-US" dirty="0"/>
              <a:t>        </a:t>
            </a:r>
            <a:r>
              <a:rPr lang="en-US" dirty="0" err="1"/>
              <a:t>ip</a:t>
            </a:r>
            <a:r>
              <a:rPr lang="en-US" dirty="0"/>
              <a:t>: 10.16.206.160</a:t>
            </a:r>
          </a:p>
          <a:p>
            <a:r>
              <a:rPr lang="en-US" dirty="0"/>
              <a:t>        user: root</a:t>
            </a:r>
          </a:p>
          <a:p>
            <a:r>
              <a:rPr lang="en-US" dirty="0"/>
              <a:t>        password: cisco123</a:t>
            </a:r>
          </a:p>
          <a:p>
            <a:r>
              <a:rPr lang="en-US" dirty="0"/>
              <a:t>        </a:t>
            </a:r>
            <a:r>
              <a:rPr lang="en-US" dirty="0" err="1"/>
              <a:t>path_ndb_build</a:t>
            </a:r>
            <a:r>
              <a:rPr lang="en-US" dirty="0"/>
              <a:t>: /</a:t>
            </a:r>
            <a:r>
              <a:rPr lang="en-US" dirty="0" smtClean="0"/>
              <a:t>root/Ndb3.3-Releasebuild/</a:t>
            </a:r>
            <a:r>
              <a:rPr lang="en-US" dirty="0" err="1" smtClean="0"/>
              <a:t>xnc</a:t>
            </a:r>
            <a:r>
              <a:rPr lang="en-US" dirty="0"/>
              <a:t>	</a:t>
            </a:r>
            <a:r>
              <a:rPr lang="en-US" dirty="0" smtClean="0"/>
              <a:t>	# </a:t>
            </a:r>
            <a:r>
              <a:rPr lang="en-US" dirty="0"/>
              <a:t>NDB build path to be given till </a:t>
            </a:r>
            <a:r>
              <a:rPr lang="en-US" dirty="0" err="1"/>
              <a:t>xnc</a:t>
            </a:r>
            <a:r>
              <a:rPr lang="en-US" dirty="0"/>
              <a:t> </a:t>
            </a:r>
            <a:r>
              <a:rPr lang="en-US" dirty="0" smtClean="0"/>
              <a:t>folder</a:t>
            </a:r>
          </a:p>
          <a:p>
            <a:endParaRPr lang="en-US" dirty="0" smtClean="0"/>
          </a:p>
          <a:p>
            <a:endParaRPr lang="en-US" dirty="0"/>
          </a:p>
          <a:p>
            <a:pPr marL="0" indent="0">
              <a:buNone/>
            </a:pPr>
            <a:endParaRPr lang="en-US" dirty="0" smtClean="0"/>
          </a:p>
          <a:p>
            <a:endParaRPr lang="en-US" b="1" dirty="0" smtClean="0"/>
          </a:p>
        </p:txBody>
      </p:sp>
    </p:spTree>
    <p:extLst>
      <p:ext uri="{BB962C8B-B14F-4D97-AF65-F5344CB8AC3E}">
        <p14:creationId xmlns:p14="http://schemas.microsoft.com/office/powerpoint/2010/main" val="3443879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TLS </a:t>
            </a:r>
            <a:r>
              <a:rPr lang="en-US" dirty="0" err="1" smtClean="0"/>
              <a:t>Openflow</a:t>
            </a:r>
            <a:r>
              <a:rPr lang="en-US" dirty="0" smtClean="0"/>
              <a:t> script Input and Logs</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Log file generated - TLSOPENFLOWTool1.0 /Utilities/Log/Logfile.log</a:t>
            </a:r>
          </a:p>
          <a:p>
            <a:pPr marL="0" indent="0">
              <a:buNone/>
            </a:pPr>
            <a:r>
              <a:rPr lang="en-US" b="1" dirty="0" smtClean="0"/>
              <a:t>       </a:t>
            </a:r>
            <a:r>
              <a:rPr lang="en-US" dirty="0" smtClean="0"/>
              <a:t>Once python runs successfully add </a:t>
            </a:r>
            <a:r>
              <a:rPr lang="en-US" dirty="0" err="1" smtClean="0"/>
              <a:t>openflow</a:t>
            </a:r>
            <a:r>
              <a:rPr lang="en-US" dirty="0" smtClean="0"/>
              <a:t> controller to NDB .If NDB is running in HA(Cluster) mode add all </a:t>
            </a:r>
            <a:r>
              <a:rPr lang="en-US" dirty="0" err="1" smtClean="0"/>
              <a:t>openflow</a:t>
            </a:r>
            <a:r>
              <a:rPr lang="en-US" dirty="0" smtClean="0"/>
              <a:t> controllers to NDB .</a:t>
            </a:r>
          </a:p>
          <a:p>
            <a:endParaRPr lang="en-US" dirty="0" smtClean="0"/>
          </a:p>
          <a:p>
            <a:r>
              <a:rPr lang="en-US" dirty="0" smtClean="0"/>
              <a:t>Steps -</a:t>
            </a:r>
          </a:p>
          <a:p>
            <a:r>
              <a:rPr lang="en-US" b="1" dirty="0" smtClean="0"/>
              <a:t>FOR NXOS below I5 version</a:t>
            </a:r>
          </a:p>
          <a:p>
            <a:r>
              <a:rPr lang="en-US" dirty="0" smtClean="0"/>
              <a:t>switch(</a:t>
            </a:r>
            <a:r>
              <a:rPr lang="en-US" dirty="0" err="1" smtClean="0"/>
              <a:t>config</a:t>
            </a:r>
            <a:r>
              <a:rPr lang="en-US" dirty="0" smtClean="0"/>
              <a:t>)# </a:t>
            </a:r>
            <a:r>
              <a:rPr lang="en-US" dirty="0" err="1" smtClean="0"/>
              <a:t>openflow</a:t>
            </a:r>
            <a:r>
              <a:rPr lang="en-US" dirty="0" smtClean="0"/>
              <a:t>  </a:t>
            </a:r>
          </a:p>
          <a:p>
            <a:r>
              <a:rPr lang="en-US" dirty="0" smtClean="0"/>
              <a:t>switch(</a:t>
            </a:r>
            <a:r>
              <a:rPr lang="en-US" dirty="0" err="1" smtClean="0"/>
              <a:t>config-ofa</a:t>
            </a:r>
            <a:r>
              <a:rPr lang="en-US" dirty="0" smtClean="0"/>
              <a:t>)# switch 1  </a:t>
            </a:r>
          </a:p>
          <a:p>
            <a:r>
              <a:rPr lang="en-US" dirty="0" smtClean="0"/>
              <a:t>switch(</a:t>
            </a:r>
            <a:r>
              <a:rPr lang="en-US" dirty="0" err="1" smtClean="0"/>
              <a:t>config-ofa</a:t>
            </a:r>
            <a:r>
              <a:rPr lang="en-US" dirty="0" smtClean="0"/>
              <a:t>)# </a:t>
            </a:r>
            <a:r>
              <a:rPr lang="en-US" b="1" dirty="0" err="1" smtClean="0"/>
              <a:t>tls</a:t>
            </a:r>
            <a:r>
              <a:rPr lang="en-US" b="1" dirty="0" smtClean="0"/>
              <a:t> trust-point local </a:t>
            </a:r>
            <a:r>
              <a:rPr lang="en-US" b="1" dirty="0" err="1" smtClean="0"/>
              <a:t>myCA</a:t>
            </a:r>
            <a:r>
              <a:rPr lang="en-US" b="1" dirty="0" smtClean="0"/>
              <a:t> remote </a:t>
            </a:r>
            <a:r>
              <a:rPr lang="en-US" b="1" dirty="0" err="1" smtClean="0"/>
              <a:t>myCA</a:t>
            </a:r>
            <a:r>
              <a:rPr lang="en-US" b="1" dirty="0" smtClean="0"/>
              <a:t>  </a:t>
            </a:r>
          </a:p>
          <a:p>
            <a:r>
              <a:rPr lang="en-US" dirty="0" smtClean="0"/>
              <a:t>switch(</a:t>
            </a:r>
            <a:r>
              <a:rPr lang="en-US" dirty="0" err="1" smtClean="0"/>
              <a:t>config</a:t>
            </a:r>
            <a:r>
              <a:rPr lang="en-US" dirty="0" smtClean="0"/>
              <a:t>-</a:t>
            </a:r>
            <a:r>
              <a:rPr lang="en-US" dirty="0" err="1" smtClean="0"/>
              <a:t>ofa</a:t>
            </a:r>
            <a:r>
              <a:rPr lang="en-US" dirty="0" smtClean="0"/>
              <a:t>-switch)# pipeline{201/203}  </a:t>
            </a:r>
          </a:p>
          <a:p>
            <a:r>
              <a:rPr lang="en-US" dirty="0" smtClean="0"/>
              <a:t>switch(</a:t>
            </a:r>
            <a:r>
              <a:rPr lang="en-US" dirty="0" err="1" smtClean="0"/>
              <a:t>config</a:t>
            </a:r>
            <a:r>
              <a:rPr lang="en-US" dirty="0" smtClean="0"/>
              <a:t>-</a:t>
            </a:r>
            <a:r>
              <a:rPr lang="en-US" dirty="0" err="1" smtClean="0"/>
              <a:t>ofa</a:t>
            </a:r>
            <a:r>
              <a:rPr lang="en-US" dirty="0" smtClean="0"/>
              <a:t>-switch)#controller ipv4 {A.B.C.D} port 6653 </a:t>
            </a:r>
            <a:r>
              <a:rPr lang="en-US" dirty="0" err="1" smtClean="0"/>
              <a:t>vrf</a:t>
            </a:r>
            <a:r>
              <a:rPr lang="en-US" dirty="0" smtClean="0"/>
              <a:t> management security </a:t>
            </a:r>
            <a:r>
              <a:rPr lang="en-US" b="1" dirty="0" err="1" smtClean="0"/>
              <a:t>tls</a:t>
            </a:r>
            <a:endParaRPr lang="en-US" b="1" dirty="0" smtClean="0"/>
          </a:p>
          <a:p>
            <a:endParaRPr lang="en-US" b="1" dirty="0"/>
          </a:p>
          <a:p>
            <a:r>
              <a:rPr lang="en-US" b="1" dirty="0" smtClean="0"/>
              <a:t>FOR NXOS above I5 version</a:t>
            </a:r>
          </a:p>
          <a:p>
            <a:r>
              <a:rPr lang="en-US" dirty="0" smtClean="0"/>
              <a:t>switch(</a:t>
            </a:r>
            <a:r>
              <a:rPr lang="en-US" dirty="0" err="1" smtClean="0"/>
              <a:t>config</a:t>
            </a:r>
            <a:r>
              <a:rPr lang="en-US" dirty="0" smtClean="0"/>
              <a:t>)# </a:t>
            </a:r>
            <a:r>
              <a:rPr lang="en-US" dirty="0" err="1" smtClean="0"/>
              <a:t>openflow</a:t>
            </a:r>
            <a:r>
              <a:rPr lang="en-US" dirty="0" smtClean="0"/>
              <a:t>  </a:t>
            </a:r>
          </a:p>
          <a:p>
            <a:r>
              <a:rPr lang="en-US" dirty="0" smtClean="0"/>
              <a:t>switch(</a:t>
            </a:r>
            <a:r>
              <a:rPr lang="en-US" dirty="0" err="1" smtClean="0"/>
              <a:t>config-ofa</a:t>
            </a:r>
            <a:r>
              <a:rPr lang="en-US" dirty="0" smtClean="0"/>
              <a:t>)# switch 1  pipeline 201</a:t>
            </a:r>
          </a:p>
          <a:p>
            <a:r>
              <a:rPr lang="en-US" dirty="0" smtClean="0"/>
              <a:t>switch(</a:t>
            </a:r>
            <a:r>
              <a:rPr lang="en-US" dirty="0" err="1" smtClean="0"/>
              <a:t>config-ofa</a:t>
            </a:r>
            <a:r>
              <a:rPr lang="en-US" dirty="0" smtClean="0"/>
              <a:t>)# </a:t>
            </a:r>
            <a:r>
              <a:rPr lang="en-US" b="1" dirty="0" err="1" smtClean="0"/>
              <a:t>tls</a:t>
            </a:r>
            <a:r>
              <a:rPr lang="en-US" b="1" dirty="0" smtClean="0"/>
              <a:t> trust-point local </a:t>
            </a:r>
            <a:r>
              <a:rPr lang="en-US" b="1" dirty="0" err="1" smtClean="0"/>
              <a:t>myCA</a:t>
            </a:r>
            <a:r>
              <a:rPr lang="en-US" b="1" dirty="0" smtClean="0"/>
              <a:t> remote </a:t>
            </a:r>
            <a:r>
              <a:rPr lang="en-US" b="1" dirty="0" err="1" smtClean="0"/>
              <a:t>myCA</a:t>
            </a:r>
            <a:r>
              <a:rPr lang="en-US" b="1" dirty="0" smtClean="0"/>
              <a:t>  </a:t>
            </a:r>
          </a:p>
          <a:p>
            <a:r>
              <a:rPr lang="en-US" dirty="0" smtClean="0"/>
              <a:t>switch(</a:t>
            </a:r>
            <a:r>
              <a:rPr lang="en-US" dirty="0" err="1" smtClean="0"/>
              <a:t>config</a:t>
            </a:r>
            <a:r>
              <a:rPr lang="en-US" dirty="0" smtClean="0"/>
              <a:t>-</a:t>
            </a:r>
            <a:r>
              <a:rPr lang="en-US" dirty="0" err="1" smtClean="0"/>
              <a:t>ofa</a:t>
            </a:r>
            <a:r>
              <a:rPr lang="en-US" dirty="0" smtClean="0"/>
              <a:t>-switch)#controller ipv4 {A.B.C.D} port 6653 </a:t>
            </a:r>
            <a:r>
              <a:rPr lang="en-US" dirty="0" err="1" smtClean="0"/>
              <a:t>vrf</a:t>
            </a:r>
            <a:r>
              <a:rPr lang="en-US" dirty="0" smtClean="0"/>
              <a:t> management security </a:t>
            </a:r>
            <a:r>
              <a:rPr lang="en-US" b="1" dirty="0" err="1" smtClean="0"/>
              <a:t>tls</a:t>
            </a:r>
            <a:endParaRPr lang="en-US" b="1" dirty="0" smtClean="0"/>
          </a:p>
          <a:p>
            <a:endParaRPr lang="en-US" b="1" dirty="0" smtClean="0"/>
          </a:p>
          <a:p>
            <a:endParaRPr lang="en-US" dirty="0" smtClean="0"/>
          </a:p>
          <a:p>
            <a:endParaRPr lang="en-US" dirty="0"/>
          </a:p>
        </p:txBody>
      </p:sp>
    </p:spTree>
    <p:extLst>
      <p:ext uri="{BB962C8B-B14F-4D97-AF65-F5344CB8AC3E}">
        <p14:creationId xmlns:p14="http://schemas.microsoft.com/office/powerpoint/2010/main" val="4262482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TLS </a:t>
            </a:r>
            <a:r>
              <a:rPr lang="en-US" dirty="0" err="1"/>
              <a:t>Openflow</a:t>
            </a:r>
            <a:r>
              <a:rPr lang="en-US" dirty="0"/>
              <a:t> script Input and Logs</a:t>
            </a:r>
            <a:endParaRPr lang="en-IN" dirty="0"/>
          </a:p>
        </p:txBody>
      </p:sp>
      <p:sp>
        <p:nvSpPr>
          <p:cNvPr id="3" name="Content Placeholder 2"/>
          <p:cNvSpPr>
            <a:spLocks noGrp="1"/>
          </p:cNvSpPr>
          <p:nvPr>
            <p:ph idx="1"/>
          </p:nvPr>
        </p:nvSpPr>
        <p:spPr/>
        <p:txBody>
          <a:bodyPr>
            <a:normAutofit fontScale="55000" lnSpcReduction="20000"/>
          </a:bodyPr>
          <a:lstStyle/>
          <a:p>
            <a:r>
              <a:rPr lang="en-US" dirty="0"/>
              <a:t>The key value should be mentioned as following :Certificates will be generated using provided key value </a:t>
            </a:r>
          </a:p>
          <a:p>
            <a:r>
              <a:rPr lang="en-US" dirty="0" err="1"/>
              <a:t>Key_Password</a:t>
            </a:r>
            <a:r>
              <a:rPr lang="en-US" dirty="0"/>
              <a:t>: 'cisco123‘</a:t>
            </a:r>
          </a:p>
          <a:p>
            <a:r>
              <a:rPr lang="en-US" dirty="0"/>
              <a:t>NDB Login credentials</a:t>
            </a:r>
          </a:p>
          <a:p>
            <a:r>
              <a:rPr lang="en-US" dirty="0" err="1"/>
              <a:t>xnc_password</a:t>
            </a:r>
            <a:r>
              <a:rPr lang="en-US" dirty="0"/>
              <a:t>: 'admin'</a:t>
            </a:r>
          </a:p>
          <a:p>
            <a:r>
              <a:rPr lang="en-US" dirty="0" err="1"/>
              <a:t>xnc_username</a:t>
            </a:r>
            <a:r>
              <a:rPr lang="en-US" dirty="0"/>
              <a:t>: 'admin'</a:t>
            </a:r>
          </a:p>
          <a:p>
            <a:r>
              <a:rPr lang="en-US" dirty="0"/>
              <a:t>In order to change values provide corresponding information for following fields.</a:t>
            </a:r>
          </a:p>
          <a:p>
            <a:r>
              <a:rPr lang="en-US" dirty="0"/>
              <a:t>If info not provided for following fields by default certificates will be generated using following values.</a:t>
            </a:r>
          </a:p>
          <a:p>
            <a:pPr marL="0" indent="0">
              <a:buNone/>
            </a:pPr>
            <a:r>
              <a:rPr lang="en-US" dirty="0"/>
              <a:t> </a:t>
            </a:r>
          </a:p>
          <a:p>
            <a:r>
              <a:rPr lang="en-US" dirty="0" err="1"/>
              <a:t>commonName_default</a:t>
            </a:r>
            <a:r>
              <a:rPr lang="en-US" dirty="0"/>
              <a:t>                 = www.cisco.com</a:t>
            </a:r>
          </a:p>
          <a:p>
            <a:r>
              <a:rPr lang="en-US" dirty="0"/>
              <a:t>0.organizationName_default        = Cisco</a:t>
            </a:r>
          </a:p>
          <a:p>
            <a:r>
              <a:rPr lang="en-US" dirty="0" err="1"/>
              <a:t>localityName_default</a:t>
            </a:r>
            <a:r>
              <a:rPr lang="en-US" dirty="0"/>
              <a:t>            	       = San Jose</a:t>
            </a:r>
          </a:p>
          <a:p>
            <a:r>
              <a:rPr lang="en-US" dirty="0" err="1"/>
              <a:t>stateOrProvinceName_default</a:t>
            </a:r>
            <a:r>
              <a:rPr lang="en-US" dirty="0"/>
              <a:t>      = CA</a:t>
            </a:r>
          </a:p>
          <a:p>
            <a:r>
              <a:rPr lang="en-US" dirty="0" err="1"/>
              <a:t>countryName_default</a:t>
            </a:r>
            <a:r>
              <a:rPr lang="en-US" dirty="0"/>
              <a:t>             	       = US</a:t>
            </a:r>
          </a:p>
          <a:p>
            <a:r>
              <a:rPr lang="en-US" dirty="0" err="1"/>
              <a:t>emailAddress_default</a:t>
            </a:r>
            <a:r>
              <a:rPr lang="en-US" dirty="0"/>
              <a:t>                     = webmaster@cisco.com</a:t>
            </a:r>
          </a:p>
          <a:p>
            <a:r>
              <a:rPr lang="en-US" dirty="0" err="1"/>
              <a:t>organizationalUnitName_default</a:t>
            </a:r>
            <a:r>
              <a:rPr lang="en-US" dirty="0"/>
              <a:t>  = NDB</a:t>
            </a:r>
          </a:p>
          <a:p>
            <a:endParaRPr lang="en-IN" dirty="0"/>
          </a:p>
        </p:txBody>
      </p:sp>
    </p:spTree>
    <p:extLst>
      <p:ext uri="{BB962C8B-B14F-4D97-AF65-F5344CB8AC3E}">
        <p14:creationId xmlns:p14="http://schemas.microsoft.com/office/powerpoint/2010/main" val="3821103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r>
              <a:rPr lang="en-US" dirty="0" smtClean="0"/>
              <a:t>Only self signed TLS certificate is supported.</a:t>
            </a:r>
          </a:p>
          <a:p>
            <a:r>
              <a:rPr lang="en-US" dirty="0" smtClean="0"/>
              <a:t>Script is tested on Ubuntu server currently.</a:t>
            </a:r>
          </a:p>
          <a:p>
            <a:endParaRPr lang="en-US" dirty="0"/>
          </a:p>
          <a:p>
            <a:r>
              <a:rPr lang="en-US" dirty="0" smtClean="0"/>
              <a:t>Known caveats</a:t>
            </a:r>
          </a:p>
          <a:p>
            <a:pPr marL="0" indent="0">
              <a:buNone/>
            </a:pP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74429329"/>
              </p:ext>
            </p:extLst>
          </p:nvPr>
        </p:nvGraphicFramePr>
        <p:xfrm>
          <a:off x="1338942" y="4102946"/>
          <a:ext cx="9333412" cy="640080"/>
        </p:xfrm>
        <a:graphic>
          <a:graphicData uri="http://schemas.openxmlformats.org/drawingml/2006/table">
            <a:tbl>
              <a:tblPr firstRow="1" bandRow="1">
                <a:tableStyleId>{5C22544A-7EE6-4342-B048-85BDC9FD1C3A}</a:tableStyleId>
              </a:tblPr>
              <a:tblGrid>
                <a:gridCol w="4666706">
                  <a:extLst>
                    <a:ext uri="{9D8B030D-6E8A-4147-A177-3AD203B41FA5}">
                      <a16:colId xmlns:a16="http://schemas.microsoft.com/office/drawing/2014/main" xmlns="" val="4114515601"/>
                    </a:ext>
                  </a:extLst>
                </a:gridCol>
                <a:gridCol w="4666706">
                  <a:extLst>
                    <a:ext uri="{9D8B030D-6E8A-4147-A177-3AD203B41FA5}">
                      <a16:colId xmlns:a16="http://schemas.microsoft.com/office/drawing/2014/main" xmlns="" val="3612096023"/>
                    </a:ext>
                  </a:extLst>
                </a:gridCol>
              </a:tblGrid>
              <a:tr h="0">
                <a:tc>
                  <a:txBody>
                    <a:bodyPr/>
                    <a:lstStyle/>
                    <a:p>
                      <a:r>
                        <a:rPr lang="en-US" dirty="0" smtClean="0"/>
                        <a:t>CSCvf07022</a:t>
                      </a:r>
                      <a:endParaRPr lang="en-US" dirty="0"/>
                    </a:p>
                  </a:txBody>
                  <a:tcPr/>
                </a:tc>
                <a:tc>
                  <a:txBody>
                    <a:bodyPr/>
                    <a:lstStyle/>
                    <a:p>
                      <a:r>
                        <a:rPr lang="en-US" dirty="0" smtClean="0"/>
                        <a:t>Created certificates and files are still present Once script terminates in middle of execution</a:t>
                      </a:r>
                      <a:endParaRPr lang="en-US" dirty="0"/>
                    </a:p>
                  </a:txBody>
                  <a:tcPr/>
                </a:tc>
                <a:extLst>
                  <a:ext uri="{0D108BD9-81ED-4DB2-BD59-A6C34878D82A}">
                    <a16:rowId xmlns:a16="http://schemas.microsoft.com/office/drawing/2014/main" xmlns="" val="465646862"/>
                  </a:ext>
                </a:extLst>
              </a:tr>
            </a:tbl>
          </a:graphicData>
        </a:graphic>
      </p:graphicFrame>
    </p:spTree>
    <p:extLst>
      <p:ext uri="{BB962C8B-B14F-4D97-AF65-F5344CB8AC3E}">
        <p14:creationId xmlns:p14="http://schemas.microsoft.com/office/powerpoint/2010/main" val="29713732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FAQ’s	</a:t>
            </a:r>
            <a:endParaRPr lang="en-IN" dirty="0"/>
          </a:p>
        </p:txBody>
      </p:sp>
      <p:sp>
        <p:nvSpPr>
          <p:cNvPr id="3" name="Content Placeholder 2"/>
          <p:cNvSpPr>
            <a:spLocks noGrp="1"/>
          </p:cNvSpPr>
          <p:nvPr>
            <p:ph idx="1"/>
          </p:nvPr>
        </p:nvSpPr>
        <p:spPr/>
        <p:txBody>
          <a:bodyPr>
            <a:normAutofit fontScale="55000" lnSpcReduction="20000"/>
          </a:bodyPr>
          <a:lstStyle/>
          <a:p>
            <a:r>
              <a:rPr lang="en-US" dirty="0" smtClean="0"/>
              <a:t>If user hits this case - </a:t>
            </a:r>
            <a:r>
              <a:rPr lang="en-IN" dirty="0"/>
              <a:t>Device 10.16.206.116 Failed to authenticate </a:t>
            </a:r>
            <a:r>
              <a:rPr lang="en-IN" dirty="0" err="1"/>
              <a:t>trustpoint</a:t>
            </a:r>
            <a:r>
              <a:rPr lang="en-IN" dirty="0"/>
              <a:t> </a:t>
            </a:r>
            <a:r>
              <a:rPr lang="en-IN" dirty="0" err="1"/>
              <a:t>myCA</a:t>
            </a:r>
            <a:r>
              <a:rPr lang="en-IN" dirty="0"/>
              <a:t> while accepting certificate </a:t>
            </a:r>
            <a:r>
              <a:rPr lang="en-IN" b="1" dirty="0"/>
              <a:t>Device and server timings not </a:t>
            </a:r>
            <a:r>
              <a:rPr lang="en-IN" b="1" dirty="0" smtClean="0"/>
              <a:t>matching</a:t>
            </a:r>
          </a:p>
          <a:p>
            <a:r>
              <a:rPr lang="en-US" dirty="0" smtClean="0"/>
              <a:t>The server and device time should match .So user has to set server time as a device time.</a:t>
            </a:r>
          </a:p>
          <a:p>
            <a:r>
              <a:rPr lang="en-US" dirty="0" smtClean="0"/>
              <a:t>In Centos </a:t>
            </a:r>
            <a:r>
              <a:rPr lang="en-US" dirty="0"/>
              <a:t>script execution </a:t>
            </a:r>
            <a:r>
              <a:rPr lang="en-US" dirty="0" smtClean="0"/>
              <a:t>server-</a:t>
            </a:r>
          </a:p>
          <a:p>
            <a:r>
              <a:rPr lang="en-IN" b="1" dirty="0"/>
              <a:t>After Installing Java 8 ,The path should not be set in file (Permanently ). If java path sets permanently the server will get hang and no commands will work</a:t>
            </a:r>
            <a:endParaRPr lang="en-IN" dirty="0"/>
          </a:p>
          <a:p>
            <a:r>
              <a:rPr lang="en-IN" dirty="0"/>
              <a:t>The User has to export </a:t>
            </a:r>
            <a:r>
              <a:rPr lang="en-IN" dirty="0" err="1"/>
              <a:t>everytime</a:t>
            </a:r>
            <a:r>
              <a:rPr lang="en-IN" dirty="0"/>
              <a:t> -</a:t>
            </a:r>
          </a:p>
          <a:p>
            <a:r>
              <a:rPr lang="en-IN" dirty="0"/>
              <a:t>Steps-</a:t>
            </a:r>
          </a:p>
          <a:p>
            <a:r>
              <a:rPr lang="en-IN" dirty="0"/>
              <a:t>export JAVA_HOME=/opt/jdk1.8.0_141</a:t>
            </a:r>
          </a:p>
          <a:p>
            <a:r>
              <a:rPr lang="en-IN" dirty="0"/>
              <a:t>export JRE_HOME=/opt/jdk1.8.0_141/</a:t>
            </a:r>
            <a:r>
              <a:rPr lang="en-IN" dirty="0" err="1"/>
              <a:t>jre</a:t>
            </a:r>
            <a:endParaRPr lang="en-IN" dirty="0"/>
          </a:p>
          <a:p>
            <a:r>
              <a:rPr lang="en-IN" dirty="0"/>
              <a:t>export PATH=$PATH:/opt/jdk1.8.0_141/bin:/opt/jdk1.8.0_141/</a:t>
            </a:r>
            <a:r>
              <a:rPr lang="en-IN" dirty="0" err="1"/>
              <a:t>jre</a:t>
            </a:r>
            <a:r>
              <a:rPr lang="en-IN" dirty="0"/>
              <a:t>/bin</a:t>
            </a:r>
          </a:p>
          <a:p>
            <a:pPr marL="0" indent="0">
              <a:buNone/>
            </a:pPr>
            <a:endParaRPr lang="en-IN" dirty="0"/>
          </a:p>
          <a:p>
            <a:r>
              <a:rPr lang="en-IN" b="1" dirty="0"/>
              <a:t>If user hit any proxy issue while adding device user has to unset proxy which is configured .Steps-</a:t>
            </a:r>
            <a:endParaRPr lang="en-IN" dirty="0"/>
          </a:p>
          <a:p>
            <a:r>
              <a:rPr lang="en-IN" dirty="0"/>
              <a:t>[root@ucp-ctrl-3 TLSNXAPITool1.0]# unset </a:t>
            </a:r>
            <a:r>
              <a:rPr lang="en-IN" dirty="0" err="1"/>
              <a:t>http_proxy</a:t>
            </a:r>
            <a:endParaRPr lang="en-IN" dirty="0"/>
          </a:p>
          <a:p>
            <a:r>
              <a:rPr lang="en-IN" dirty="0"/>
              <a:t>[root@ucp-ctrl-3 TLSNXAPITool1.0]# unset </a:t>
            </a:r>
            <a:r>
              <a:rPr lang="en-IN" dirty="0" err="1"/>
              <a:t>https_proxy</a:t>
            </a:r>
            <a:endParaRPr lang="en-IN" dirty="0"/>
          </a:p>
          <a:p>
            <a:endParaRPr lang="en-US" dirty="0" smtClean="0"/>
          </a:p>
          <a:p>
            <a:endParaRPr lang="en-US" dirty="0" smtClean="0"/>
          </a:p>
          <a:p>
            <a:endParaRPr lang="en-IN" dirty="0"/>
          </a:p>
        </p:txBody>
      </p:sp>
    </p:spTree>
    <p:extLst>
      <p:ext uri="{BB962C8B-B14F-4D97-AF65-F5344CB8AC3E}">
        <p14:creationId xmlns:p14="http://schemas.microsoft.com/office/powerpoint/2010/main" val="2783412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supported?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14606693"/>
              </p:ext>
            </p:extLst>
          </p:nvPr>
        </p:nvGraphicFramePr>
        <p:xfrm>
          <a:off x="838200" y="1825625"/>
          <a:ext cx="10515600" cy="165100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xmlns="" val="1271513365"/>
                    </a:ext>
                  </a:extLst>
                </a:gridCol>
                <a:gridCol w="2103120">
                  <a:extLst>
                    <a:ext uri="{9D8B030D-6E8A-4147-A177-3AD203B41FA5}">
                      <a16:colId xmlns:a16="http://schemas.microsoft.com/office/drawing/2014/main" xmlns="" val="4235551230"/>
                    </a:ext>
                  </a:extLst>
                </a:gridCol>
                <a:gridCol w="2103120">
                  <a:extLst>
                    <a:ext uri="{9D8B030D-6E8A-4147-A177-3AD203B41FA5}">
                      <a16:colId xmlns:a16="http://schemas.microsoft.com/office/drawing/2014/main" xmlns="" val="3817815990"/>
                    </a:ext>
                  </a:extLst>
                </a:gridCol>
                <a:gridCol w="2103120">
                  <a:extLst>
                    <a:ext uri="{9D8B030D-6E8A-4147-A177-3AD203B41FA5}">
                      <a16:colId xmlns:a16="http://schemas.microsoft.com/office/drawing/2014/main" xmlns="" val="2268676200"/>
                    </a:ext>
                  </a:extLst>
                </a:gridCol>
                <a:gridCol w="2103120">
                  <a:extLst>
                    <a:ext uri="{9D8B030D-6E8A-4147-A177-3AD203B41FA5}">
                      <a16:colId xmlns:a16="http://schemas.microsoft.com/office/drawing/2014/main" xmlns="" val="3190268507"/>
                    </a:ext>
                  </a:extLst>
                </a:gridCol>
              </a:tblGrid>
              <a:tr h="370840">
                <a:tc>
                  <a:txBody>
                    <a:bodyPr/>
                    <a:lstStyle/>
                    <a:p>
                      <a:r>
                        <a:rPr lang="en-US" dirty="0" smtClean="0"/>
                        <a:t>Switch mode</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xmlns="" val="792782483"/>
                  </a:ext>
                </a:extLst>
              </a:tr>
              <a:tr h="370840">
                <a:tc>
                  <a:txBody>
                    <a:bodyPr/>
                    <a:lstStyle/>
                    <a:p>
                      <a:r>
                        <a:rPr lang="en-US" dirty="0" smtClean="0"/>
                        <a:t>NXAPI</a:t>
                      </a:r>
                      <a:endParaRPr lang="en-US" dirty="0"/>
                    </a:p>
                  </a:txBody>
                  <a:tcPr/>
                </a:tc>
                <a:tc>
                  <a:txBody>
                    <a:bodyPr/>
                    <a:lstStyle/>
                    <a:p>
                      <a:r>
                        <a:rPr lang="en-US" dirty="0" smtClean="0"/>
                        <a:t>Single</a:t>
                      </a:r>
                      <a:r>
                        <a:rPr lang="en-US" baseline="0" dirty="0" smtClean="0"/>
                        <a:t> NDB and Single switch</a:t>
                      </a:r>
                      <a:endParaRPr lang="en-US" dirty="0"/>
                    </a:p>
                  </a:txBody>
                  <a:tcPr/>
                </a:tc>
                <a:tc>
                  <a:txBody>
                    <a:bodyPr/>
                    <a:lstStyle/>
                    <a:p>
                      <a:r>
                        <a:rPr lang="en-US" dirty="0" smtClean="0"/>
                        <a:t>Single NDB and multiple switches</a:t>
                      </a:r>
                      <a:endParaRPr lang="en-US" dirty="0"/>
                    </a:p>
                  </a:txBody>
                  <a:tcPr/>
                </a:tc>
                <a:tc>
                  <a:txBody>
                    <a:bodyPr/>
                    <a:lstStyle/>
                    <a:p>
                      <a:r>
                        <a:rPr lang="en-US" dirty="0" smtClean="0"/>
                        <a:t>Multiple</a:t>
                      </a:r>
                      <a:r>
                        <a:rPr lang="en-US" baseline="0" dirty="0" smtClean="0"/>
                        <a:t> NDB and single switch</a:t>
                      </a:r>
                      <a:endParaRPr lang="en-US" dirty="0"/>
                    </a:p>
                  </a:txBody>
                  <a:tcPr/>
                </a:tc>
                <a:tc>
                  <a:txBody>
                    <a:bodyPr/>
                    <a:lstStyle/>
                    <a:p>
                      <a:r>
                        <a:rPr lang="en-US" dirty="0" smtClean="0"/>
                        <a:t>Multiple NDB and multiple switches</a:t>
                      </a:r>
                      <a:endParaRPr lang="en-US" dirty="0"/>
                    </a:p>
                  </a:txBody>
                  <a:tcPr/>
                </a:tc>
                <a:extLst>
                  <a:ext uri="{0D108BD9-81ED-4DB2-BD59-A6C34878D82A}">
                    <a16:rowId xmlns:a16="http://schemas.microsoft.com/office/drawing/2014/main" xmlns="" val="2201148291"/>
                  </a:ext>
                </a:extLst>
              </a:tr>
              <a:tr h="370840">
                <a:tc>
                  <a:txBody>
                    <a:bodyPr/>
                    <a:lstStyle/>
                    <a:p>
                      <a:r>
                        <a:rPr lang="en-US" dirty="0" err="1" smtClean="0"/>
                        <a:t>Openflow</a:t>
                      </a:r>
                      <a:endParaRPr lang="en-US" dirty="0"/>
                    </a:p>
                  </a:txBody>
                  <a:tcPr/>
                </a:tc>
                <a:tc>
                  <a:txBody>
                    <a:bodyPr/>
                    <a:lstStyle/>
                    <a:p>
                      <a:r>
                        <a:rPr lang="en-US" dirty="0" smtClean="0"/>
                        <a:t>Single</a:t>
                      </a:r>
                      <a:r>
                        <a:rPr lang="en-US" baseline="0" dirty="0" smtClean="0"/>
                        <a:t> NDB and Single switch</a:t>
                      </a:r>
                      <a:endParaRPr lang="en-US" dirty="0"/>
                    </a:p>
                  </a:txBody>
                  <a:tcPr/>
                </a:tc>
                <a:tc>
                  <a:txBody>
                    <a:bodyPr/>
                    <a:lstStyle/>
                    <a:p>
                      <a:r>
                        <a:rPr lang="en-US" dirty="0" smtClean="0"/>
                        <a:t>Single NDB and multiple switches</a:t>
                      </a:r>
                      <a:endParaRPr lang="en-US" dirty="0"/>
                    </a:p>
                  </a:txBody>
                  <a:tcPr/>
                </a:tc>
                <a:tc>
                  <a:txBody>
                    <a:bodyPr/>
                    <a:lstStyle/>
                    <a:p>
                      <a:r>
                        <a:rPr lang="en-US" dirty="0" smtClean="0"/>
                        <a:t>Multiple</a:t>
                      </a:r>
                      <a:r>
                        <a:rPr lang="en-US" baseline="0" dirty="0" smtClean="0"/>
                        <a:t> NDB and single switch</a:t>
                      </a:r>
                      <a:endParaRPr lang="en-US" dirty="0"/>
                    </a:p>
                  </a:txBody>
                  <a:tcPr/>
                </a:tc>
                <a:tc>
                  <a:txBody>
                    <a:bodyPr/>
                    <a:lstStyle/>
                    <a:p>
                      <a:r>
                        <a:rPr lang="en-US" dirty="0" smtClean="0"/>
                        <a:t>Multiple NDB and multiple switches</a:t>
                      </a:r>
                      <a:endParaRPr lang="en-US" dirty="0"/>
                    </a:p>
                  </a:txBody>
                  <a:tcPr/>
                </a:tc>
                <a:extLst>
                  <a:ext uri="{0D108BD9-81ED-4DB2-BD59-A6C34878D82A}">
                    <a16:rowId xmlns:a16="http://schemas.microsoft.com/office/drawing/2014/main" xmlns="" val="2637183236"/>
                  </a:ext>
                </a:extLst>
              </a:tr>
            </a:tbl>
          </a:graphicData>
        </a:graphic>
      </p:graphicFrame>
    </p:spTree>
    <p:extLst>
      <p:ext uri="{BB962C8B-B14F-4D97-AF65-F5344CB8AC3E}">
        <p14:creationId xmlns:p14="http://schemas.microsoft.com/office/powerpoint/2010/main" val="3165767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supported?</a:t>
            </a:r>
            <a:endParaRPr lang="en-US" dirty="0"/>
          </a:p>
        </p:txBody>
      </p:sp>
      <p:sp>
        <p:nvSpPr>
          <p:cNvPr id="3" name="Content Placeholder 2"/>
          <p:cNvSpPr>
            <a:spLocks noGrp="1"/>
          </p:cNvSpPr>
          <p:nvPr>
            <p:ph idx="1"/>
          </p:nvPr>
        </p:nvSpPr>
        <p:spPr/>
        <p:txBody>
          <a:bodyPr>
            <a:normAutofit fontScale="62500" lnSpcReduction="20000"/>
          </a:bodyPr>
          <a:lstStyle/>
          <a:p>
            <a:r>
              <a:rPr lang="en-IN" dirty="0" smtClean="0"/>
              <a:t>All </a:t>
            </a:r>
            <a:r>
              <a:rPr lang="en-IN" dirty="0"/>
              <a:t>controllers should have the same HA clustering configuration information in the config.ini </a:t>
            </a:r>
            <a:r>
              <a:rPr lang="en-IN" dirty="0" smtClean="0"/>
              <a:t>files</a:t>
            </a:r>
            <a:endParaRPr lang="en-US" dirty="0" smtClean="0"/>
          </a:p>
          <a:p>
            <a:r>
              <a:rPr lang="en-IN" dirty="0" smtClean="0"/>
              <a:t>In </a:t>
            </a:r>
            <a:r>
              <a:rPr lang="en-IN" dirty="0"/>
              <a:t>HA mode the information which is provided in first block of input file will be treated as Master .Remaining servers will be treated as a Slaves</a:t>
            </a:r>
            <a:r>
              <a:rPr lang="en-IN" dirty="0" smtClean="0"/>
              <a:t>.</a:t>
            </a:r>
          </a:p>
          <a:p>
            <a:r>
              <a:rPr lang="en-US" dirty="0" smtClean="0"/>
              <a:t>The tool will work for both default(admin) and non-default(other password) password of NDB.</a:t>
            </a:r>
          </a:p>
          <a:p>
            <a:r>
              <a:rPr lang="en-US" dirty="0" smtClean="0"/>
              <a:t>The tool will not work for non-default username (By changing </a:t>
            </a:r>
            <a:r>
              <a:rPr lang="en-US" dirty="0"/>
              <a:t>the username admin to something else </a:t>
            </a:r>
            <a:r>
              <a:rPr lang="en-US" dirty="0" smtClean="0"/>
              <a:t>).</a:t>
            </a:r>
          </a:p>
          <a:p>
            <a:r>
              <a:rPr lang="en-US" dirty="0" smtClean="0"/>
              <a:t>If </a:t>
            </a:r>
            <a:r>
              <a:rPr lang="en-US" dirty="0"/>
              <a:t>user wants to run application </a:t>
            </a:r>
            <a:r>
              <a:rPr lang="en-US" dirty="0" smtClean="0"/>
              <a:t>for non-default password. User has to do following things-</a:t>
            </a:r>
          </a:p>
          <a:p>
            <a:pPr marL="0" indent="0">
              <a:buNone/>
            </a:pPr>
            <a:r>
              <a:rPr lang="en-US" dirty="0"/>
              <a:t>	</a:t>
            </a:r>
            <a:r>
              <a:rPr lang="en-US" dirty="0" smtClean="0"/>
              <a:t>a) Run NDB.</a:t>
            </a:r>
          </a:p>
          <a:p>
            <a:pPr marL="0" indent="0">
              <a:buNone/>
            </a:pPr>
            <a:r>
              <a:rPr lang="en-US" dirty="0"/>
              <a:t>	</a:t>
            </a:r>
            <a:r>
              <a:rPr lang="en-US" dirty="0" smtClean="0"/>
              <a:t>b) Change NDB password(No need to save configuration if auto-save feature is present).</a:t>
            </a:r>
          </a:p>
          <a:p>
            <a:pPr marL="0" indent="0">
              <a:buNone/>
            </a:pPr>
            <a:r>
              <a:rPr lang="en-US" dirty="0"/>
              <a:t>	</a:t>
            </a:r>
            <a:r>
              <a:rPr lang="en-US" dirty="0" smtClean="0"/>
              <a:t>c) Stop NDB Application.</a:t>
            </a:r>
          </a:p>
          <a:p>
            <a:pPr marL="0" indent="0">
              <a:buNone/>
            </a:pPr>
            <a:r>
              <a:rPr lang="en-US" dirty="0"/>
              <a:t>	</a:t>
            </a:r>
            <a:r>
              <a:rPr lang="en-US" dirty="0" smtClean="0"/>
              <a:t>d) Provide NDB login credentials in input file.</a:t>
            </a:r>
          </a:p>
          <a:p>
            <a:pPr marL="0" indent="0">
              <a:buNone/>
            </a:pPr>
            <a:r>
              <a:rPr lang="en-US" dirty="0"/>
              <a:t>	</a:t>
            </a:r>
            <a:r>
              <a:rPr lang="en-US" dirty="0" smtClean="0"/>
              <a:t>d) Run the python script.</a:t>
            </a:r>
          </a:p>
          <a:p>
            <a:r>
              <a:rPr lang="en-US" dirty="0" smtClean="0"/>
              <a:t>Restriction </a:t>
            </a:r>
            <a:r>
              <a:rPr lang="en-US" dirty="0" smtClean="0"/>
              <a:t>for NXAPI</a:t>
            </a:r>
            <a:endParaRPr lang="en-US" dirty="0"/>
          </a:p>
          <a:p>
            <a:r>
              <a:rPr lang="en-US" dirty="0"/>
              <a:t>We can connect maximum 10 devices at a time.</a:t>
            </a:r>
          </a:p>
          <a:p>
            <a:endParaRPr lang="en-US" dirty="0"/>
          </a:p>
        </p:txBody>
      </p:sp>
    </p:spTree>
    <p:extLst>
      <p:ext uri="{BB962C8B-B14F-4D97-AF65-F5344CB8AC3E}">
        <p14:creationId xmlns:p14="http://schemas.microsoft.com/office/powerpoint/2010/main" val="2816032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TLS NXAPI and </a:t>
            </a:r>
            <a:r>
              <a:rPr lang="en-US" dirty="0" err="1" smtClean="0"/>
              <a:t>Openflow</a:t>
            </a:r>
            <a:endParaRPr lang="en-US" dirty="0"/>
          </a:p>
        </p:txBody>
      </p:sp>
      <p:sp>
        <p:nvSpPr>
          <p:cNvPr id="3" name="Content Placeholder 2"/>
          <p:cNvSpPr>
            <a:spLocks noGrp="1"/>
          </p:cNvSpPr>
          <p:nvPr>
            <p:ph idx="1"/>
          </p:nvPr>
        </p:nvSpPr>
        <p:spPr/>
        <p:txBody>
          <a:bodyPr/>
          <a:lstStyle/>
          <a:p>
            <a:r>
              <a:rPr lang="en-US" dirty="0" smtClean="0"/>
              <a:t>TLS </a:t>
            </a:r>
            <a:r>
              <a:rPr lang="en-US" dirty="0"/>
              <a:t>Configuration Tool will configure </a:t>
            </a:r>
            <a:r>
              <a:rPr lang="en-US" dirty="0" smtClean="0"/>
              <a:t>NXAPI/</a:t>
            </a:r>
            <a:r>
              <a:rPr lang="en-US" dirty="0" err="1" smtClean="0"/>
              <a:t>Openflow</a:t>
            </a:r>
            <a:r>
              <a:rPr lang="en-US" dirty="0" smtClean="0"/>
              <a:t> </a:t>
            </a:r>
            <a:r>
              <a:rPr lang="en-US" dirty="0"/>
              <a:t>in TLS mode according to user Requirements. Using this tool Cisco Nexus Data Broker will be configured with the required certificates and it should be started in the secure mode. When Cisco Nexus Data Broker is started in TLS mode, all devices will be connected in secure mode. </a:t>
            </a:r>
          </a:p>
          <a:p>
            <a:endParaRPr lang="en-US" dirty="0"/>
          </a:p>
        </p:txBody>
      </p:sp>
    </p:spTree>
    <p:extLst>
      <p:ext uri="{BB962C8B-B14F-4D97-AF65-F5344CB8AC3E}">
        <p14:creationId xmlns:p14="http://schemas.microsoft.com/office/powerpoint/2010/main" val="1227486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TLS Script - Prerequisites</a:t>
            </a:r>
            <a:endParaRPr lang="en-US" dirty="0"/>
          </a:p>
        </p:txBody>
      </p:sp>
      <p:sp>
        <p:nvSpPr>
          <p:cNvPr id="3" name="Content Placeholder 2"/>
          <p:cNvSpPr>
            <a:spLocks noGrp="1"/>
          </p:cNvSpPr>
          <p:nvPr>
            <p:ph idx="1"/>
          </p:nvPr>
        </p:nvSpPr>
        <p:spPr/>
        <p:txBody>
          <a:bodyPr>
            <a:noAutofit/>
          </a:bodyPr>
          <a:lstStyle/>
          <a:p>
            <a:r>
              <a:rPr lang="en-US" sz="1400" dirty="0"/>
              <a:t>Ensure that OpenSSL is installed on the Linux host</a:t>
            </a:r>
          </a:p>
          <a:p>
            <a:r>
              <a:rPr lang="en-US" sz="1400" dirty="0"/>
              <a:t>Python</a:t>
            </a:r>
          </a:p>
          <a:p>
            <a:r>
              <a:rPr lang="en-US" sz="1400" dirty="0" smtClean="0"/>
              <a:t> </a:t>
            </a:r>
            <a:r>
              <a:rPr lang="en-US" sz="1400" dirty="0" smtClean="0"/>
              <a:t>Pip</a:t>
            </a:r>
            <a:endParaRPr lang="en-US" sz="1400" dirty="0" smtClean="0"/>
          </a:p>
          <a:p>
            <a:r>
              <a:rPr lang="en-US" sz="1400" dirty="0" err="1" smtClean="0"/>
              <a:t>pexpect</a:t>
            </a:r>
            <a:endParaRPr lang="en-US" sz="1400" dirty="0"/>
          </a:p>
          <a:p>
            <a:r>
              <a:rPr lang="en-US" sz="1400" dirty="0" err="1" smtClean="0"/>
              <a:t>yaml</a:t>
            </a:r>
            <a:r>
              <a:rPr lang="en-US" sz="1400" dirty="0"/>
              <a:t> </a:t>
            </a:r>
          </a:p>
          <a:p>
            <a:r>
              <a:rPr lang="en-US" sz="1400" dirty="0" smtClean="0"/>
              <a:t>requests</a:t>
            </a:r>
            <a:r>
              <a:rPr lang="en-US" sz="1400" dirty="0"/>
              <a:t> </a:t>
            </a:r>
          </a:p>
          <a:p>
            <a:r>
              <a:rPr lang="en-US" sz="1400" dirty="0" err="1" smtClean="0"/>
              <a:t>Paramiko</a:t>
            </a:r>
            <a:endParaRPr lang="en-US" sz="1400" dirty="0" smtClean="0"/>
          </a:p>
          <a:p>
            <a:r>
              <a:rPr lang="en-US" sz="1400" dirty="0" smtClean="0"/>
              <a:t>Telnet</a:t>
            </a:r>
          </a:p>
          <a:p>
            <a:r>
              <a:rPr lang="en-US" sz="1400" dirty="0" smtClean="0"/>
              <a:t>Java 8</a:t>
            </a:r>
            <a:endParaRPr lang="en-US" sz="1400" dirty="0"/>
          </a:p>
        </p:txBody>
      </p:sp>
    </p:spTree>
    <p:extLst>
      <p:ext uri="{BB962C8B-B14F-4D97-AF65-F5344CB8AC3E}">
        <p14:creationId xmlns:p14="http://schemas.microsoft.com/office/powerpoint/2010/main" val="4158661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TLS NXAPI Script usage</a:t>
            </a:r>
            <a:endParaRPr lang="en-US" dirty="0"/>
          </a:p>
        </p:txBody>
      </p:sp>
      <p:sp>
        <p:nvSpPr>
          <p:cNvPr id="3" name="Content Placeholder 2"/>
          <p:cNvSpPr>
            <a:spLocks noGrp="1"/>
          </p:cNvSpPr>
          <p:nvPr>
            <p:ph idx="1"/>
          </p:nvPr>
        </p:nvSpPr>
        <p:spPr/>
        <p:txBody>
          <a:bodyPr>
            <a:normAutofit fontScale="55000" lnSpcReduction="20000"/>
          </a:bodyPr>
          <a:lstStyle/>
          <a:p>
            <a:r>
              <a:rPr lang="en-US" dirty="0"/>
              <a:t>Clone the code from the </a:t>
            </a:r>
            <a:r>
              <a:rPr lang="en-US" dirty="0" smtClean="0"/>
              <a:t>below </a:t>
            </a:r>
            <a:r>
              <a:rPr lang="en-US" dirty="0"/>
              <a:t>link</a:t>
            </a:r>
            <a:r>
              <a:rPr lang="en-US" dirty="0" smtClean="0"/>
              <a:t>.</a:t>
            </a:r>
            <a:endParaRPr lang="en-US" dirty="0"/>
          </a:p>
          <a:p>
            <a:pPr marL="0" indent="0">
              <a:buNone/>
            </a:pPr>
            <a:r>
              <a:rPr lang="en-US" dirty="0" smtClean="0"/>
              <a:t>   </a:t>
            </a:r>
            <a:r>
              <a:rPr lang="en-US" dirty="0" err="1" smtClean="0"/>
              <a:t>git</a:t>
            </a:r>
            <a:r>
              <a:rPr lang="en-US" dirty="0" smtClean="0"/>
              <a:t> </a:t>
            </a:r>
            <a:r>
              <a:rPr lang="en-US" dirty="0"/>
              <a:t>clone </a:t>
            </a:r>
            <a:r>
              <a:rPr lang="en-US" u="sng" dirty="0">
                <a:hlinkClick r:id="rId2"/>
              </a:rPr>
              <a:t>https://github.com/datacenter/nexus9000.git</a:t>
            </a:r>
            <a:endParaRPr lang="en-US" dirty="0"/>
          </a:p>
          <a:p>
            <a:pPr marL="0" indent="0">
              <a:buNone/>
            </a:pPr>
            <a:endParaRPr lang="en-US" dirty="0"/>
          </a:p>
          <a:p>
            <a:r>
              <a:rPr lang="en-US" dirty="0" smtClean="0"/>
              <a:t>Navigate </a:t>
            </a:r>
            <a:r>
              <a:rPr lang="en-US" dirty="0"/>
              <a:t>to following path: </a:t>
            </a:r>
          </a:p>
          <a:p>
            <a:r>
              <a:rPr lang="en-US" dirty="0"/>
              <a:t>cd nexus9000/</a:t>
            </a:r>
          </a:p>
          <a:p>
            <a:r>
              <a:rPr lang="en-US" dirty="0"/>
              <a:t>cd </a:t>
            </a:r>
            <a:r>
              <a:rPr lang="en-US" dirty="0" err="1"/>
              <a:t>nexusdatabroker</a:t>
            </a:r>
            <a:r>
              <a:rPr lang="en-US" dirty="0"/>
              <a:t>/</a:t>
            </a:r>
          </a:p>
          <a:p>
            <a:r>
              <a:rPr lang="en-US" dirty="0"/>
              <a:t>cd </a:t>
            </a:r>
            <a:r>
              <a:rPr lang="en-US" dirty="0" smtClean="0"/>
              <a:t>TLSNXAPITool1.0</a:t>
            </a:r>
            <a:r>
              <a:rPr lang="en-US" dirty="0"/>
              <a:t>/</a:t>
            </a:r>
          </a:p>
          <a:p>
            <a:pPr marL="0" indent="0">
              <a:buNone/>
            </a:pPr>
            <a:endParaRPr lang="en-US" dirty="0"/>
          </a:p>
          <a:p>
            <a:r>
              <a:rPr lang="en-IN" dirty="0"/>
              <a:t>The </a:t>
            </a:r>
            <a:r>
              <a:rPr lang="en-IN" dirty="0" smtClean="0"/>
              <a:t>script </a:t>
            </a:r>
            <a:r>
              <a:rPr lang="en-IN" dirty="0"/>
              <a:t>can </a:t>
            </a:r>
            <a:r>
              <a:rPr lang="en-IN" dirty="0" smtClean="0"/>
              <a:t>run </a:t>
            </a:r>
            <a:r>
              <a:rPr lang="en-IN" dirty="0"/>
              <a:t>in 2 ways.</a:t>
            </a:r>
          </a:p>
          <a:p>
            <a:pPr marL="0" indent="0">
              <a:buNone/>
            </a:pPr>
            <a:r>
              <a:rPr lang="en-IN" dirty="0"/>
              <a:t>1)            After running python script using following command :</a:t>
            </a:r>
          </a:p>
          <a:p>
            <a:pPr marL="0" indent="0">
              <a:buNone/>
            </a:pPr>
            <a:r>
              <a:rPr lang="en-IN" dirty="0"/>
              <a:t>	python  TlsNxapiTool.py</a:t>
            </a:r>
          </a:p>
          <a:p>
            <a:pPr marL="0" indent="0">
              <a:buNone/>
            </a:pPr>
            <a:r>
              <a:rPr lang="en-IN" dirty="0"/>
              <a:t>	Logs will be shown in console as well as in log file</a:t>
            </a:r>
          </a:p>
          <a:p>
            <a:pPr marL="0" indent="0">
              <a:buNone/>
            </a:pPr>
            <a:r>
              <a:rPr lang="en-IN" dirty="0"/>
              <a:t>2)            After running python script using following command :</a:t>
            </a:r>
          </a:p>
          <a:p>
            <a:pPr marL="0" indent="0">
              <a:buNone/>
            </a:pPr>
            <a:r>
              <a:rPr lang="en-IN" dirty="0"/>
              <a:t>	python  TlsNxapiTool.py  --quiet</a:t>
            </a:r>
          </a:p>
          <a:p>
            <a:pPr marL="0" indent="0">
              <a:buNone/>
            </a:pPr>
            <a:r>
              <a:rPr lang="en-IN" dirty="0"/>
              <a:t>	Logs will be shown only  in log file.</a:t>
            </a:r>
          </a:p>
          <a:p>
            <a:endParaRPr lang="en-US" dirty="0"/>
          </a:p>
          <a:p>
            <a:endParaRPr lang="en-US" dirty="0"/>
          </a:p>
        </p:txBody>
      </p:sp>
    </p:spTree>
    <p:extLst>
      <p:ext uri="{BB962C8B-B14F-4D97-AF65-F5344CB8AC3E}">
        <p14:creationId xmlns:p14="http://schemas.microsoft.com/office/powerpoint/2010/main" val="918654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TLS NXAPI Script Input and Logs</a:t>
            </a:r>
            <a:endParaRPr lang="en-US" dirty="0"/>
          </a:p>
        </p:txBody>
      </p:sp>
      <p:sp>
        <p:nvSpPr>
          <p:cNvPr id="3" name="Content Placeholder 2"/>
          <p:cNvSpPr>
            <a:spLocks noGrp="1"/>
          </p:cNvSpPr>
          <p:nvPr>
            <p:ph idx="1"/>
          </p:nvPr>
        </p:nvSpPr>
        <p:spPr/>
        <p:txBody>
          <a:bodyPr>
            <a:noAutofit/>
          </a:bodyPr>
          <a:lstStyle/>
          <a:p>
            <a:r>
              <a:rPr lang="en-US" sz="1100" dirty="0" smtClean="0"/>
              <a:t>The </a:t>
            </a:r>
            <a:r>
              <a:rPr lang="en-US" sz="1100" dirty="0"/>
              <a:t>input file is present in corresponding path – </a:t>
            </a:r>
          </a:p>
          <a:p>
            <a:r>
              <a:rPr lang="en-US" sz="1100" dirty="0"/>
              <a:t> </a:t>
            </a:r>
            <a:r>
              <a:rPr lang="en-US" sz="1100" dirty="0" smtClean="0"/>
              <a:t>TLSNXAPITool1.0/Utilities/Input/</a:t>
            </a:r>
            <a:r>
              <a:rPr lang="en-US" sz="1100" dirty="0" err="1" smtClean="0"/>
              <a:t>inputfile.yaml</a:t>
            </a:r>
            <a:endParaRPr lang="en-US" sz="1100" dirty="0"/>
          </a:p>
          <a:p>
            <a:pPr marL="0" indent="0">
              <a:buNone/>
            </a:pPr>
            <a:endParaRPr lang="en-US" sz="1100" dirty="0"/>
          </a:p>
          <a:p>
            <a:r>
              <a:rPr lang="en-US" sz="1100" dirty="0"/>
              <a:t>IP:</a:t>
            </a:r>
          </a:p>
          <a:p>
            <a:r>
              <a:rPr lang="en-US" sz="1100" dirty="0"/>
              <a:t>   </a:t>
            </a:r>
            <a:r>
              <a:rPr lang="en-US" sz="1100" dirty="0" smtClean="0"/>
              <a:t>   IP1</a:t>
            </a:r>
            <a:r>
              <a:rPr lang="en-US" sz="1100" dirty="0"/>
              <a:t>:				</a:t>
            </a:r>
            <a:endParaRPr lang="en-US" sz="1100" dirty="0" smtClean="0"/>
          </a:p>
          <a:p>
            <a:r>
              <a:rPr lang="en-US" sz="1100" dirty="0" smtClean="0"/>
              <a:t>             port</a:t>
            </a:r>
            <a:r>
              <a:rPr lang="en-US" sz="1100" dirty="0"/>
              <a:t>: </a:t>
            </a:r>
            <a:r>
              <a:rPr lang="en-US" sz="1100" dirty="0" smtClean="0"/>
              <a:t>443  # can be any port number</a:t>
            </a:r>
            <a:endParaRPr lang="en-US" sz="1100" dirty="0"/>
          </a:p>
          <a:p>
            <a:r>
              <a:rPr lang="en-US" sz="1100" dirty="0"/>
              <a:t>      </a:t>
            </a:r>
            <a:r>
              <a:rPr lang="en-US" sz="1100" dirty="0" smtClean="0"/>
              <a:t>       address</a:t>
            </a:r>
            <a:r>
              <a:rPr lang="en-US" sz="1100" dirty="0"/>
              <a:t>: 10.16.206.127</a:t>
            </a:r>
          </a:p>
          <a:p>
            <a:r>
              <a:rPr lang="en-US" sz="1100" dirty="0"/>
              <a:t>      </a:t>
            </a:r>
            <a:r>
              <a:rPr lang="en-US" sz="1100" dirty="0" smtClean="0"/>
              <a:t>       username</a:t>
            </a:r>
            <a:r>
              <a:rPr lang="en-US" sz="1100" dirty="0"/>
              <a:t>: admin</a:t>
            </a:r>
          </a:p>
          <a:p>
            <a:r>
              <a:rPr lang="en-US" sz="1100" dirty="0"/>
              <a:t>      </a:t>
            </a:r>
            <a:r>
              <a:rPr lang="en-US" sz="1100" dirty="0" smtClean="0"/>
              <a:t>       password</a:t>
            </a:r>
            <a:r>
              <a:rPr lang="en-US" sz="1100" dirty="0"/>
              <a:t>: cisco123</a:t>
            </a:r>
          </a:p>
          <a:p>
            <a:pPr marL="0" indent="0">
              <a:buNone/>
            </a:pPr>
            <a:endParaRPr lang="en-US" sz="1100" dirty="0"/>
          </a:p>
          <a:p>
            <a:r>
              <a:rPr lang="en-US" sz="1100" dirty="0" err="1"/>
              <a:t>ServerIP</a:t>
            </a:r>
            <a:r>
              <a:rPr lang="en-US" sz="1100" dirty="0"/>
              <a:t>:</a:t>
            </a:r>
          </a:p>
          <a:p>
            <a:r>
              <a:rPr lang="en-US" sz="1100" dirty="0"/>
              <a:t>    </a:t>
            </a:r>
            <a:r>
              <a:rPr lang="en-US" sz="1100" dirty="0" smtClean="0"/>
              <a:t>    ServerIP1</a:t>
            </a:r>
            <a:r>
              <a:rPr lang="en-US" sz="1100" dirty="0"/>
              <a:t>:			# Can give any number of servers</a:t>
            </a:r>
          </a:p>
          <a:p>
            <a:r>
              <a:rPr lang="en-US" sz="1100" dirty="0"/>
              <a:t>        </a:t>
            </a:r>
            <a:r>
              <a:rPr lang="en-US" sz="1100" dirty="0" smtClean="0"/>
              <a:t>      </a:t>
            </a:r>
            <a:r>
              <a:rPr lang="en-US" sz="1100" dirty="0" err="1" smtClean="0"/>
              <a:t>ip</a:t>
            </a:r>
            <a:r>
              <a:rPr lang="en-US" sz="1100" dirty="0"/>
              <a:t>: 10.16.206.179</a:t>
            </a:r>
          </a:p>
          <a:p>
            <a:r>
              <a:rPr lang="en-US" sz="1100" dirty="0"/>
              <a:t>       </a:t>
            </a:r>
            <a:r>
              <a:rPr lang="en-US" sz="1100" dirty="0" smtClean="0"/>
              <a:t>       user</a:t>
            </a:r>
            <a:r>
              <a:rPr lang="en-US" sz="1100" dirty="0"/>
              <a:t>: root</a:t>
            </a:r>
          </a:p>
          <a:p>
            <a:r>
              <a:rPr lang="en-US" sz="1100" dirty="0"/>
              <a:t>        </a:t>
            </a:r>
            <a:r>
              <a:rPr lang="en-US" sz="1100" dirty="0" smtClean="0"/>
              <a:t>      password</a:t>
            </a:r>
            <a:r>
              <a:rPr lang="en-US" sz="1100" dirty="0"/>
              <a:t>: cisco123</a:t>
            </a:r>
          </a:p>
          <a:p>
            <a:r>
              <a:rPr lang="en-US" sz="1100" dirty="0"/>
              <a:t>        </a:t>
            </a:r>
            <a:r>
              <a:rPr lang="en-US" sz="1100" dirty="0" smtClean="0"/>
              <a:t>     </a:t>
            </a:r>
            <a:r>
              <a:rPr lang="en-US" sz="1100" dirty="0" err="1" smtClean="0"/>
              <a:t>path_ndb_build</a:t>
            </a:r>
            <a:r>
              <a:rPr lang="en-US" sz="1100" dirty="0"/>
              <a:t>: /</a:t>
            </a:r>
            <a:r>
              <a:rPr lang="en-US" sz="1100" dirty="0" smtClean="0"/>
              <a:t>root/Ndb3.2-Releasebuild/</a:t>
            </a:r>
            <a:r>
              <a:rPr lang="en-US" sz="1100" dirty="0" err="1" smtClean="0"/>
              <a:t>xnc</a:t>
            </a:r>
            <a:r>
              <a:rPr lang="en-US" sz="1100" dirty="0" smtClean="0"/>
              <a:t>/configuration     # NDB build path to be given till </a:t>
            </a:r>
            <a:r>
              <a:rPr lang="en-US" sz="1100" dirty="0" err="1" smtClean="0"/>
              <a:t>xnc</a:t>
            </a:r>
            <a:r>
              <a:rPr lang="en-US" sz="1100" dirty="0" smtClean="0"/>
              <a:t> folder</a:t>
            </a:r>
            <a:endParaRPr lang="en-US" sz="1100" dirty="0"/>
          </a:p>
          <a:p>
            <a:endParaRPr lang="en-US" sz="1100" dirty="0"/>
          </a:p>
        </p:txBody>
      </p:sp>
    </p:spTree>
    <p:extLst>
      <p:ext uri="{BB962C8B-B14F-4D97-AF65-F5344CB8AC3E}">
        <p14:creationId xmlns:p14="http://schemas.microsoft.com/office/powerpoint/2010/main" val="1312084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TLS NXAPI Script Input and Logs</a:t>
            </a:r>
            <a:endParaRPr lang="en-US" dirty="0"/>
          </a:p>
        </p:txBody>
      </p:sp>
      <p:sp>
        <p:nvSpPr>
          <p:cNvPr id="3" name="Content Placeholder 2"/>
          <p:cNvSpPr>
            <a:spLocks noGrp="1"/>
          </p:cNvSpPr>
          <p:nvPr>
            <p:ph idx="1"/>
          </p:nvPr>
        </p:nvSpPr>
        <p:spPr>
          <a:xfrm>
            <a:off x="838200" y="1825624"/>
            <a:ext cx="10515600" cy="4597209"/>
          </a:xfrm>
        </p:spPr>
        <p:txBody>
          <a:bodyPr>
            <a:normAutofit fontScale="40000" lnSpcReduction="20000"/>
          </a:bodyPr>
          <a:lstStyle/>
          <a:p>
            <a:r>
              <a:rPr lang="en-US" dirty="0"/>
              <a:t>The key value should be mentioned as following :Certificates will be generated using provided key value </a:t>
            </a:r>
          </a:p>
          <a:p>
            <a:r>
              <a:rPr lang="en-US" dirty="0" err="1"/>
              <a:t>Key_Password</a:t>
            </a:r>
            <a:r>
              <a:rPr lang="en-US" dirty="0"/>
              <a:t>: </a:t>
            </a:r>
            <a:r>
              <a:rPr lang="en-US" dirty="0" smtClean="0"/>
              <a:t>'cisco123‘</a:t>
            </a:r>
          </a:p>
          <a:p>
            <a:r>
              <a:rPr lang="en-US" dirty="0" smtClean="0"/>
              <a:t>NDB Login credentials</a:t>
            </a:r>
          </a:p>
          <a:p>
            <a:r>
              <a:rPr lang="en-US" dirty="0" err="1"/>
              <a:t>xnc_password</a:t>
            </a:r>
            <a:r>
              <a:rPr lang="en-US" dirty="0"/>
              <a:t>: 'admin'</a:t>
            </a:r>
          </a:p>
          <a:p>
            <a:r>
              <a:rPr lang="en-US" dirty="0" err="1"/>
              <a:t>xnc_username</a:t>
            </a:r>
            <a:r>
              <a:rPr lang="en-US" dirty="0"/>
              <a:t>: 'admin'</a:t>
            </a:r>
            <a:endParaRPr lang="en-US" dirty="0"/>
          </a:p>
          <a:p>
            <a:r>
              <a:rPr lang="en-US" dirty="0" smtClean="0"/>
              <a:t>In </a:t>
            </a:r>
            <a:r>
              <a:rPr lang="en-US" dirty="0"/>
              <a:t>order to change values provide corresponding information for following fields</a:t>
            </a:r>
            <a:r>
              <a:rPr lang="en-US" dirty="0" smtClean="0"/>
              <a:t>.</a:t>
            </a:r>
            <a:endParaRPr lang="en-US" dirty="0"/>
          </a:p>
          <a:p>
            <a:r>
              <a:rPr lang="en-US" dirty="0"/>
              <a:t>If info not provided for following fields by default certificates will be generated using following values.</a:t>
            </a:r>
          </a:p>
          <a:p>
            <a:pPr marL="0" indent="0">
              <a:buNone/>
            </a:pPr>
            <a:r>
              <a:rPr lang="en-US" dirty="0"/>
              <a:t> </a:t>
            </a:r>
          </a:p>
          <a:p>
            <a:r>
              <a:rPr lang="en-US" dirty="0" err="1"/>
              <a:t>commonName_default</a:t>
            </a:r>
            <a:r>
              <a:rPr lang="en-US" dirty="0"/>
              <a:t>                 = www.cisco.com</a:t>
            </a:r>
          </a:p>
          <a:p>
            <a:r>
              <a:rPr lang="en-US" dirty="0"/>
              <a:t>0.organizationName_default        = Cisco</a:t>
            </a:r>
          </a:p>
          <a:p>
            <a:r>
              <a:rPr lang="en-US" dirty="0" err="1"/>
              <a:t>localityName_default</a:t>
            </a:r>
            <a:r>
              <a:rPr lang="en-US" dirty="0"/>
              <a:t>            	       = San Jose</a:t>
            </a:r>
          </a:p>
          <a:p>
            <a:r>
              <a:rPr lang="en-US" dirty="0" err="1"/>
              <a:t>stateOrProvinceName_default</a:t>
            </a:r>
            <a:r>
              <a:rPr lang="en-US" dirty="0"/>
              <a:t>      = CA</a:t>
            </a:r>
          </a:p>
          <a:p>
            <a:r>
              <a:rPr lang="en-US" dirty="0" err="1"/>
              <a:t>countryName_default</a:t>
            </a:r>
            <a:r>
              <a:rPr lang="en-US" dirty="0"/>
              <a:t>             	       = US</a:t>
            </a:r>
          </a:p>
          <a:p>
            <a:r>
              <a:rPr lang="en-US" dirty="0" err="1"/>
              <a:t>emailAddress_default</a:t>
            </a:r>
            <a:r>
              <a:rPr lang="en-US" dirty="0"/>
              <a:t>                     = webmaster@cisco.com</a:t>
            </a:r>
          </a:p>
          <a:p>
            <a:r>
              <a:rPr lang="en-US" dirty="0" err="1"/>
              <a:t>organizationalUnitName_default</a:t>
            </a:r>
            <a:r>
              <a:rPr lang="en-US" dirty="0"/>
              <a:t>  = </a:t>
            </a:r>
            <a:r>
              <a:rPr lang="en-US" dirty="0" smtClean="0"/>
              <a:t>NDB</a:t>
            </a:r>
          </a:p>
          <a:p>
            <a:endParaRPr lang="en-US" dirty="0"/>
          </a:p>
          <a:p>
            <a:r>
              <a:rPr lang="en-US" dirty="0"/>
              <a:t>By default Input file consists 2 servers and 2 devices info </a:t>
            </a:r>
          </a:p>
          <a:p>
            <a:r>
              <a:rPr lang="en-US" dirty="0"/>
              <a:t>If tool is using for following combination and 2</a:t>
            </a:r>
            <a:r>
              <a:rPr lang="en-US" baseline="30000" dirty="0"/>
              <a:t>nd</a:t>
            </a:r>
            <a:r>
              <a:rPr lang="en-US" dirty="0"/>
              <a:t> server and 2</a:t>
            </a:r>
            <a:r>
              <a:rPr lang="en-US" baseline="30000" dirty="0"/>
              <a:t>nd</a:t>
            </a:r>
            <a:r>
              <a:rPr lang="en-US" dirty="0"/>
              <a:t> device details should be commented out</a:t>
            </a:r>
            <a:r>
              <a:rPr lang="en-US" dirty="0" smtClean="0"/>
              <a:t>.</a:t>
            </a:r>
          </a:p>
          <a:p>
            <a:endParaRPr lang="en-US" dirty="0"/>
          </a:p>
          <a:p>
            <a:endParaRPr lang="en-US" dirty="0"/>
          </a:p>
        </p:txBody>
      </p:sp>
    </p:spTree>
    <p:extLst>
      <p:ext uri="{BB962C8B-B14F-4D97-AF65-F5344CB8AC3E}">
        <p14:creationId xmlns:p14="http://schemas.microsoft.com/office/powerpoint/2010/main" val="3792869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NXAPI TLS Script Logs</a:t>
            </a:r>
            <a:endParaRPr lang="en-US" dirty="0"/>
          </a:p>
        </p:txBody>
      </p:sp>
      <p:sp>
        <p:nvSpPr>
          <p:cNvPr id="3" name="Content Placeholder 2"/>
          <p:cNvSpPr>
            <a:spLocks noGrp="1"/>
          </p:cNvSpPr>
          <p:nvPr>
            <p:ph idx="1"/>
          </p:nvPr>
        </p:nvSpPr>
        <p:spPr/>
        <p:txBody>
          <a:bodyPr/>
          <a:lstStyle/>
          <a:p>
            <a:r>
              <a:rPr lang="en-IN" dirty="0"/>
              <a:t>The logs can be seen in 2 ways.</a:t>
            </a:r>
          </a:p>
          <a:p>
            <a:pPr marL="0" indent="0">
              <a:buNone/>
            </a:pPr>
            <a:r>
              <a:rPr lang="en-IN" dirty="0"/>
              <a:t>1)            After running python script using following command :</a:t>
            </a:r>
          </a:p>
          <a:p>
            <a:pPr marL="0" indent="0">
              <a:buNone/>
            </a:pPr>
            <a:r>
              <a:rPr lang="en-IN" dirty="0" smtClean="0"/>
              <a:t>	python</a:t>
            </a:r>
            <a:r>
              <a:rPr lang="en-IN" dirty="0"/>
              <a:t>  TlsNxapiTool.py</a:t>
            </a:r>
          </a:p>
          <a:p>
            <a:pPr marL="0" indent="0">
              <a:buNone/>
            </a:pPr>
            <a:r>
              <a:rPr lang="en-IN" dirty="0" smtClean="0"/>
              <a:t>	Logs </a:t>
            </a:r>
            <a:r>
              <a:rPr lang="en-IN" dirty="0"/>
              <a:t>will be shown in console as well as in log file</a:t>
            </a:r>
          </a:p>
          <a:p>
            <a:pPr marL="0" indent="0">
              <a:buNone/>
            </a:pPr>
            <a:r>
              <a:rPr lang="en-IN" dirty="0"/>
              <a:t>2)            After running python script using following command :</a:t>
            </a:r>
          </a:p>
          <a:p>
            <a:pPr marL="0" indent="0">
              <a:buNone/>
            </a:pPr>
            <a:r>
              <a:rPr lang="en-IN" dirty="0" smtClean="0"/>
              <a:t>	python</a:t>
            </a:r>
            <a:r>
              <a:rPr lang="en-IN" dirty="0"/>
              <a:t>  TlsNxapiTool.py  --quiet</a:t>
            </a:r>
          </a:p>
          <a:p>
            <a:pPr marL="0" indent="0">
              <a:buNone/>
            </a:pPr>
            <a:r>
              <a:rPr lang="en-IN" dirty="0" smtClean="0"/>
              <a:t>	Logs </a:t>
            </a:r>
            <a:r>
              <a:rPr lang="en-IN" dirty="0"/>
              <a:t>will be shown only  in log file.</a:t>
            </a:r>
          </a:p>
        </p:txBody>
      </p:sp>
    </p:spTree>
    <p:extLst>
      <p:ext uri="{BB962C8B-B14F-4D97-AF65-F5344CB8AC3E}">
        <p14:creationId xmlns:p14="http://schemas.microsoft.com/office/powerpoint/2010/main" val="1023360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1620</TotalTime>
  <Words>674</Words>
  <Application>Microsoft Office PowerPoint</Application>
  <PresentationFormat>Widescreen</PresentationFormat>
  <Paragraphs>187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TLS NXAPI and Openflow scripts</vt:lpstr>
      <vt:lpstr>What is supported?</vt:lpstr>
      <vt:lpstr>What is supported?</vt:lpstr>
      <vt:lpstr>TLS NXAPI and Openflow</vt:lpstr>
      <vt:lpstr>TLS Script - Prerequisites</vt:lpstr>
      <vt:lpstr>TLS NXAPI Script usage</vt:lpstr>
      <vt:lpstr>TLS NXAPI Script Input and Logs</vt:lpstr>
      <vt:lpstr>TLS NXAPI Script Input and Logs</vt:lpstr>
      <vt:lpstr>NXAPI TLS Script Logs</vt:lpstr>
      <vt:lpstr>Openflow TLS script usage</vt:lpstr>
      <vt:lpstr>Openflow TLS script Input and Logs</vt:lpstr>
      <vt:lpstr>TLS Openflow script Input and Logs</vt:lpstr>
      <vt:lpstr>TLS Openflow script Input and Logs</vt:lpstr>
      <vt:lpstr>Limitations</vt:lpstr>
      <vt:lpstr>FAQ’s </vt:lpstr>
    </vt:vector>
  </TitlesOfParts>
  <Company>Cisco Systems,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TLS NXAPI and Openflow scripts</dc:title>
  <dc:creator>Soumya Srinath -X (sousrina - XORIANT CORPORATION at Cisco)</dc:creator>
  <cp:lastModifiedBy>Sreekanth Tumbalam Gooty -T (stumbala - XORIANT CORPORATION at Cisco)</cp:lastModifiedBy>
  <cp:revision>27</cp:revision>
  <dcterms:created xsi:type="dcterms:W3CDTF">2017-06-29T11:59:16Z</dcterms:created>
  <dcterms:modified xsi:type="dcterms:W3CDTF">2017-08-11T13:53:25Z</dcterms:modified>
</cp:coreProperties>
</file>