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57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31DDEE-F597-4A20-8B88-2EE4926F0A0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190882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1DDEE-F597-4A20-8B88-2EE4926F0A0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213435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1DDEE-F597-4A20-8B88-2EE4926F0A0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266437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1DDEE-F597-4A20-8B88-2EE4926F0A0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224501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31DDEE-F597-4A20-8B88-2EE4926F0A0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298660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31DDEE-F597-4A20-8B88-2EE4926F0A0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368323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31DDEE-F597-4A20-8B88-2EE4926F0A0B}"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21123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1DDEE-F597-4A20-8B88-2EE4926F0A0B}"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306225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1DDEE-F597-4A20-8B88-2EE4926F0A0B}" type="datetimeFigureOut">
              <a:rPr lang="en-US" smtClean="0"/>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302495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1DDEE-F597-4A20-8B88-2EE4926F0A0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373805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1DDEE-F597-4A20-8B88-2EE4926F0A0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4B2F-EB1F-4E24-9F80-F3AFA8EA6D47}" type="slidenum">
              <a:rPr lang="en-US" smtClean="0"/>
              <a:t>‹#›</a:t>
            </a:fld>
            <a:endParaRPr lang="en-US"/>
          </a:p>
        </p:txBody>
      </p:sp>
    </p:spTree>
    <p:extLst>
      <p:ext uri="{BB962C8B-B14F-4D97-AF65-F5344CB8AC3E}">
        <p14:creationId xmlns:p14="http://schemas.microsoft.com/office/powerpoint/2010/main" val="383685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1DDEE-F597-4A20-8B88-2EE4926F0A0B}" type="datetimeFigureOut">
              <a:rPr lang="en-US" smtClean="0"/>
              <a:t>9/27/2016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24B2F-EB1F-4E24-9F80-F3AFA8EA6D47}" type="slidenum">
              <a:rPr lang="en-US" smtClean="0"/>
              <a:t>‹#›</a:t>
            </a:fld>
            <a:endParaRPr lang="en-US"/>
          </a:p>
        </p:txBody>
      </p:sp>
    </p:spTree>
    <p:extLst>
      <p:ext uri="{BB962C8B-B14F-4D97-AF65-F5344CB8AC3E}">
        <p14:creationId xmlns:p14="http://schemas.microsoft.com/office/powerpoint/2010/main" val="23746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0542" y="2819009"/>
            <a:ext cx="6373476" cy="369332"/>
          </a:xfrm>
          <a:prstGeom prst="rect">
            <a:avLst/>
          </a:prstGeom>
          <a:noFill/>
        </p:spPr>
        <p:txBody>
          <a:bodyPr wrap="none" rtlCol="0">
            <a:spAutoFit/>
          </a:bodyPr>
          <a:lstStyle/>
          <a:p>
            <a:r>
              <a:rPr lang="en-US" dirty="0" smtClean="0"/>
              <a:t>Analysis of Mice/Elephant Flow Prioritization Using DB Workloads</a:t>
            </a:r>
            <a:endParaRPr lang="en-US" dirty="0"/>
          </a:p>
        </p:txBody>
      </p:sp>
    </p:spTree>
    <p:extLst>
      <p:ext uri="{BB962C8B-B14F-4D97-AF65-F5344CB8AC3E}">
        <p14:creationId xmlns:p14="http://schemas.microsoft.com/office/powerpoint/2010/main" val="242204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32658"/>
            <a:ext cx="1375569" cy="369332"/>
          </a:xfrm>
          <a:prstGeom prst="rect">
            <a:avLst/>
          </a:prstGeom>
          <a:noFill/>
        </p:spPr>
        <p:txBody>
          <a:bodyPr wrap="none" rtlCol="0">
            <a:spAutoFit/>
          </a:bodyPr>
          <a:lstStyle/>
          <a:p>
            <a:r>
              <a:rPr lang="en-US" b="1" dirty="0" smtClean="0"/>
              <a:t>Introduction</a:t>
            </a:r>
            <a:endParaRPr lang="en-US" b="1" dirty="0"/>
          </a:p>
        </p:txBody>
      </p:sp>
      <p:sp>
        <p:nvSpPr>
          <p:cNvPr id="2" name="TextBox 1"/>
          <p:cNvSpPr txBox="1"/>
          <p:nvPr/>
        </p:nvSpPr>
        <p:spPr>
          <a:xfrm>
            <a:off x="510580" y="772754"/>
            <a:ext cx="11156284" cy="4801314"/>
          </a:xfrm>
          <a:prstGeom prst="rect">
            <a:avLst/>
          </a:prstGeom>
          <a:noFill/>
        </p:spPr>
        <p:txBody>
          <a:bodyPr wrap="square" rtlCol="0">
            <a:spAutoFit/>
          </a:bodyPr>
          <a:lstStyle/>
          <a:p>
            <a:pPr marL="342900" indent="-342900">
              <a:buFont typeface="+mj-lt"/>
              <a:buAutoNum type="arabicPeriod"/>
            </a:pPr>
            <a:r>
              <a:rPr lang="en-US" dirty="0" smtClean="0"/>
              <a:t>Cisco Nexus 9000 switches can be configured to prioritize mice flows over elephant flows. The objective of the tests was to simulate workloads that are typically used in enterprises and analyze performance improvement for these workloads due to the impact of prioritization</a:t>
            </a:r>
          </a:p>
          <a:p>
            <a:pPr marL="342900" indent="-342900">
              <a:buFont typeface="+mj-lt"/>
              <a:buAutoNum type="arabicPeriod"/>
            </a:pPr>
            <a:endParaRPr lang="en-US" dirty="0"/>
          </a:p>
          <a:p>
            <a:pPr marL="342900" indent="-342900">
              <a:buFont typeface="+mj-lt"/>
              <a:buAutoNum type="arabicPeriod"/>
            </a:pPr>
            <a:r>
              <a:rPr lang="en-US" dirty="0" smtClean="0"/>
              <a:t>Criteria used by Nexus 9000 to prioritize</a:t>
            </a:r>
          </a:p>
          <a:p>
            <a:pPr marL="800100" lvl="1" indent="-342900">
              <a:buFont typeface="Arial" panose="020B0604020202020204" pitchFamily="34" charset="0"/>
              <a:buChar char="•"/>
            </a:pPr>
            <a:r>
              <a:rPr lang="en-US" dirty="0" smtClean="0"/>
              <a:t>Definition of a flow:    Tuple (</a:t>
            </a:r>
            <a:r>
              <a:rPr lang="en-US" dirty="0" err="1" smtClean="0"/>
              <a:t>Src_IP</a:t>
            </a:r>
            <a:r>
              <a:rPr lang="en-US" dirty="0" smtClean="0"/>
              <a:t>, </a:t>
            </a:r>
            <a:r>
              <a:rPr lang="en-US" dirty="0" err="1" smtClean="0"/>
              <a:t>Src_Port,Dest_IP</a:t>
            </a:r>
            <a:r>
              <a:rPr lang="en-US" dirty="0" smtClean="0"/>
              <a:t>, </a:t>
            </a:r>
            <a:r>
              <a:rPr lang="en-US" dirty="0" err="1" smtClean="0"/>
              <a:t>Dest_Port</a:t>
            </a:r>
            <a:r>
              <a:rPr lang="en-US" dirty="0" smtClean="0"/>
              <a:t>)</a:t>
            </a:r>
          </a:p>
          <a:p>
            <a:pPr marL="800100" lvl="1" indent="-342900">
              <a:buFont typeface="Arial" panose="020B0604020202020204" pitchFamily="34" charset="0"/>
              <a:buChar char="•"/>
            </a:pPr>
            <a:r>
              <a:rPr lang="en-US" dirty="0" smtClean="0"/>
              <a:t>If 2 consecutive transactions of the same tuple are less than 5 </a:t>
            </a:r>
            <a:r>
              <a:rPr lang="en-US" dirty="0" err="1" smtClean="0"/>
              <a:t>ms</a:t>
            </a:r>
            <a:r>
              <a:rPr lang="en-US" dirty="0" smtClean="0"/>
              <a:t> apart, the two transactions would be considered part of the same flow. A flow would break only if the inter-packet interval exceeds 5 </a:t>
            </a:r>
            <a:r>
              <a:rPr lang="en-US" dirty="0" err="1" smtClean="0"/>
              <a:t>ms</a:t>
            </a:r>
            <a:endParaRPr lang="en-US" dirty="0" smtClean="0"/>
          </a:p>
          <a:p>
            <a:pPr marL="800100" lvl="1" indent="-342900">
              <a:buFont typeface="Arial" panose="020B0604020202020204" pitchFamily="34" charset="0"/>
              <a:buChar char="•"/>
            </a:pPr>
            <a:r>
              <a:rPr lang="en-US" dirty="0" smtClean="0"/>
              <a:t>The first 10 packets of a flow are sent to a high priority no-drop queue and the subsequent packets would be sent to the drop queue</a:t>
            </a:r>
          </a:p>
          <a:p>
            <a:pPr marL="342900" indent="-342900">
              <a:buFont typeface="+mj-lt"/>
              <a:buAutoNum type="arabicPeriod"/>
            </a:pPr>
            <a:endParaRPr lang="en-US" dirty="0" smtClean="0"/>
          </a:p>
          <a:p>
            <a:pPr marL="342900" indent="-342900">
              <a:buFont typeface="+mj-lt"/>
              <a:buAutoNum type="arabicPeriod"/>
            </a:pPr>
            <a:r>
              <a:rPr lang="en-US" dirty="0" smtClean="0"/>
              <a:t>In order for impact of prioritization by Nexus 9000 to be apparent, following criteria has to be met:</a:t>
            </a:r>
          </a:p>
          <a:p>
            <a:pPr marL="800100" lvl="1" indent="-342900">
              <a:buFont typeface="Arial" panose="020B0604020202020204" pitchFamily="34" charset="0"/>
              <a:buChar char="•"/>
            </a:pPr>
            <a:r>
              <a:rPr lang="en-US" dirty="0" smtClean="0"/>
              <a:t>Traffic from multiple ports must sink into a destination port</a:t>
            </a:r>
          </a:p>
          <a:p>
            <a:pPr marL="800100" lvl="1" indent="-342900">
              <a:buFont typeface="Arial" panose="020B0604020202020204" pitchFamily="34" charset="0"/>
              <a:buChar char="•"/>
            </a:pPr>
            <a:r>
              <a:rPr lang="en-US" dirty="0" smtClean="0"/>
              <a:t>The destination port should be saturated</a:t>
            </a:r>
          </a:p>
          <a:p>
            <a:pPr marL="800100" lvl="1" indent="-342900">
              <a:buFont typeface="Arial" panose="020B0604020202020204" pitchFamily="34" charset="0"/>
              <a:buChar char="•"/>
            </a:pPr>
            <a:r>
              <a:rPr lang="en-US" dirty="0" smtClean="0"/>
              <a:t>Server attached to the destination port should not drop packets and regulate the flow. Rather, the server should have sufficient TCP buffer size to avoid server side loss and lead to queue build up on the switch size thereby causing the switch to initiate flow control</a:t>
            </a:r>
          </a:p>
        </p:txBody>
      </p:sp>
    </p:spTree>
    <p:extLst>
      <p:ext uri="{BB962C8B-B14F-4D97-AF65-F5344CB8AC3E}">
        <p14:creationId xmlns:p14="http://schemas.microsoft.com/office/powerpoint/2010/main" val="26117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32658"/>
            <a:ext cx="2263440" cy="369332"/>
          </a:xfrm>
          <a:prstGeom prst="rect">
            <a:avLst/>
          </a:prstGeom>
          <a:noFill/>
        </p:spPr>
        <p:txBody>
          <a:bodyPr wrap="none" rtlCol="0">
            <a:spAutoFit/>
          </a:bodyPr>
          <a:lstStyle/>
          <a:p>
            <a:r>
              <a:rPr lang="en-US" b="1" dirty="0" smtClean="0"/>
              <a:t>Workload Description</a:t>
            </a:r>
            <a:endParaRPr lang="en-US" b="1" dirty="0"/>
          </a:p>
        </p:txBody>
      </p:sp>
      <p:sp>
        <p:nvSpPr>
          <p:cNvPr id="3" name="Rectangle 2"/>
          <p:cNvSpPr/>
          <p:nvPr/>
        </p:nvSpPr>
        <p:spPr>
          <a:xfrm>
            <a:off x="170121" y="2950029"/>
            <a:ext cx="6314110" cy="968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787074" y="1578429"/>
            <a:ext cx="1164771" cy="772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648479" y="1578429"/>
            <a:ext cx="1164771" cy="772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35617" y="4517571"/>
            <a:ext cx="1164771" cy="772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4" idx="2"/>
          </p:cNvCxnSpPr>
          <p:nvPr/>
        </p:nvCxnSpPr>
        <p:spPr>
          <a:xfrm flipH="1">
            <a:off x="2369459" y="2351315"/>
            <a:ext cx="1" cy="598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230864" y="2351315"/>
            <a:ext cx="1" cy="598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0"/>
          </p:cNvCxnSpPr>
          <p:nvPr/>
        </p:nvCxnSpPr>
        <p:spPr>
          <a:xfrm>
            <a:off x="4318002" y="3918858"/>
            <a:ext cx="1" cy="59871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482274" y="4517571"/>
            <a:ext cx="1164771" cy="772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064659" y="3918858"/>
            <a:ext cx="1" cy="59871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60203" y="3249777"/>
            <a:ext cx="1275414" cy="369332"/>
          </a:xfrm>
          <a:prstGeom prst="rect">
            <a:avLst/>
          </a:prstGeom>
          <a:noFill/>
        </p:spPr>
        <p:txBody>
          <a:bodyPr wrap="none" rtlCol="0">
            <a:spAutoFit/>
          </a:bodyPr>
          <a:lstStyle/>
          <a:p>
            <a:r>
              <a:rPr lang="en-US" dirty="0" smtClean="0"/>
              <a:t>Nexus 9000</a:t>
            </a:r>
            <a:endParaRPr lang="en-US" dirty="0"/>
          </a:p>
        </p:txBody>
      </p:sp>
      <p:sp>
        <p:nvSpPr>
          <p:cNvPr id="19" name="TextBox 18"/>
          <p:cNvSpPr txBox="1"/>
          <p:nvPr/>
        </p:nvSpPr>
        <p:spPr>
          <a:xfrm>
            <a:off x="1967715" y="1703262"/>
            <a:ext cx="803490" cy="523220"/>
          </a:xfrm>
          <a:prstGeom prst="rect">
            <a:avLst/>
          </a:prstGeom>
          <a:noFill/>
        </p:spPr>
        <p:txBody>
          <a:bodyPr wrap="none" rtlCol="0">
            <a:spAutoFit/>
          </a:bodyPr>
          <a:lstStyle/>
          <a:p>
            <a:r>
              <a:rPr lang="en-US" sz="1400" dirty="0" smtClean="0"/>
              <a:t>Postgres</a:t>
            </a:r>
          </a:p>
          <a:p>
            <a:r>
              <a:rPr lang="en-US" sz="1400" dirty="0" smtClean="0"/>
              <a:t>(Small)</a:t>
            </a:r>
            <a:endParaRPr lang="en-US" sz="1400" dirty="0"/>
          </a:p>
        </p:txBody>
      </p:sp>
      <p:sp>
        <p:nvSpPr>
          <p:cNvPr id="21" name="TextBox 20"/>
          <p:cNvSpPr txBox="1"/>
          <p:nvPr/>
        </p:nvSpPr>
        <p:spPr>
          <a:xfrm>
            <a:off x="3775451" y="1703262"/>
            <a:ext cx="803490" cy="523220"/>
          </a:xfrm>
          <a:prstGeom prst="rect">
            <a:avLst/>
          </a:prstGeom>
          <a:noFill/>
        </p:spPr>
        <p:txBody>
          <a:bodyPr wrap="none" rtlCol="0">
            <a:spAutoFit/>
          </a:bodyPr>
          <a:lstStyle/>
          <a:p>
            <a:r>
              <a:rPr lang="en-US" sz="1400" dirty="0" smtClean="0"/>
              <a:t>Postgres</a:t>
            </a:r>
          </a:p>
          <a:p>
            <a:r>
              <a:rPr lang="en-US" sz="1400" dirty="0" smtClean="0"/>
              <a:t>(Large)</a:t>
            </a:r>
            <a:endParaRPr lang="en-US" sz="1400" dirty="0"/>
          </a:p>
        </p:txBody>
      </p:sp>
      <p:sp>
        <p:nvSpPr>
          <p:cNvPr id="22" name="TextBox 21"/>
          <p:cNvSpPr txBox="1"/>
          <p:nvPr/>
        </p:nvSpPr>
        <p:spPr>
          <a:xfrm>
            <a:off x="3848072" y="4642404"/>
            <a:ext cx="1029449" cy="523220"/>
          </a:xfrm>
          <a:prstGeom prst="rect">
            <a:avLst/>
          </a:prstGeom>
          <a:noFill/>
        </p:spPr>
        <p:txBody>
          <a:bodyPr wrap="none" rtlCol="0">
            <a:spAutoFit/>
          </a:bodyPr>
          <a:lstStyle/>
          <a:p>
            <a:r>
              <a:rPr lang="en-US" sz="1400" dirty="0" err="1" smtClean="0"/>
              <a:t>HammerDB</a:t>
            </a:r>
            <a:endParaRPr lang="en-US" sz="1400" dirty="0" smtClean="0"/>
          </a:p>
          <a:p>
            <a:r>
              <a:rPr lang="en-US" sz="1400" dirty="0" smtClean="0"/>
              <a:t>Load Gen</a:t>
            </a:r>
            <a:endParaRPr lang="en-US" sz="1400" dirty="0"/>
          </a:p>
        </p:txBody>
      </p:sp>
      <p:sp>
        <p:nvSpPr>
          <p:cNvPr id="23" name="TextBox 22"/>
          <p:cNvSpPr txBox="1"/>
          <p:nvPr/>
        </p:nvSpPr>
        <p:spPr>
          <a:xfrm>
            <a:off x="1462846" y="4642404"/>
            <a:ext cx="1303177" cy="523220"/>
          </a:xfrm>
          <a:prstGeom prst="rect">
            <a:avLst/>
          </a:prstGeom>
          <a:noFill/>
        </p:spPr>
        <p:txBody>
          <a:bodyPr wrap="none" rtlCol="0">
            <a:spAutoFit/>
          </a:bodyPr>
          <a:lstStyle/>
          <a:p>
            <a:r>
              <a:rPr lang="en-US" sz="1400" dirty="0" err="1" smtClean="0"/>
              <a:t>ElasticSearch</a:t>
            </a:r>
            <a:endParaRPr lang="en-US" sz="1400" dirty="0" smtClean="0"/>
          </a:p>
          <a:p>
            <a:r>
              <a:rPr lang="en-US" sz="1400" dirty="0" smtClean="0"/>
              <a:t>Based </a:t>
            </a:r>
            <a:r>
              <a:rPr lang="en-US" sz="1400" dirty="0" err="1" smtClean="0"/>
              <a:t>PerfMon</a:t>
            </a:r>
            <a:endParaRPr lang="en-US" sz="1400" dirty="0"/>
          </a:p>
        </p:txBody>
      </p:sp>
      <p:sp>
        <p:nvSpPr>
          <p:cNvPr id="25" name="TextBox 24"/>
          <p:cNvSpPr txBox="1"/>
          <p:nvPr/>
        </p:nvSpPr>
        <p:spPr>
          <a:xfrm>
            <a:off x="6879771" y="949663"/>
            <a:ext cx="4953000" cy="5693866"/>
          </a:xfrm>
          <a:prstGeom prst="rect">
            <a:avLst/>
          </a:prstGeom>
          <a:noFill/>
        </p:spPr>
        <p:txBody>
          <a:bodyPr wrap="square" rtlCol="0">
            <a:spAutoFit/>
          </a:bodyPr>
          <a:lstStyle/>
          <a:p>
            <a:pPr marL="285750" indent="-285750">
              <a:buFont typeface="Arial" panose="020B0604020202020204" pitchFamily="34" charset="0"/>
              <a:buChar char="•"/>
            </a:pPr>
            <a:r>
              <a:rPr lang="en-US" sz="1400" dirty="0"/>
              <a:t>2</a:t>
            </a:r>
            <a:r>
              <a:rPr lang="en-US" sz="1400" dirty="0" smtClean="0"/>
              <a:t> instances of Postgres databases are setup. Field sizes for these DBs are tuned such that each DB produces different payload size when queried</a:t>
            </a:r>
          </a:p>
          <a:p>
            <a:pPr marL="742950" lvl="1" indent="-285750">
              <a:buFont typeface="Calibri" panose="020F0502020204030204" pitchFamily="34" charset="0"/>
              <a:buChar char="−"/>
            </a:pPr>
            <a:r>
              <a:rPr lang="en-US" sz="1400" dirty="0" smtClean="0"/>
              <a:t>Small: 8KB</a:t>
            </a:r>
          </a:p>
          <a:p>
            <a:pPr marL="742950" lvl="1" indent="-285750">
              <a:buFont typeface="Calibri" panose="020F0502020204030204" pitchFamily="34" charset="0"/>
              <a:buChar char="−"/>
            </a:pPr>
            <a:r>
              <a:rPr lang="en-US" sz="1400" dirty="0" smtClean="0"/>
              <a:t>Large: 32MB</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err="1" smtClean="0"/>
              <a:t>HammerDB</a:t>
            </a:r>
            <a:r>
              <a:rPr lang="en-US" sz="1400" dirty="0" smtClean="0"/>
              <a:t> is used to generate load on the two databases. Two instances of </a:t>
            </a:r>
            <a:r>
              <a:rPr lang="en-US" sz="1400" dirty="0" err="1" smtClean="0"/>
              <a:t>HammerDB</a:t>
            </a:r>
            <a:r>
              <a:rPr lang="en-US" sz="1400" dirty="0" smtClean="0"/>
              <a:t> are run in the </a:t>
            </a:r>
            <a:r>
              <a:rPr lang="en-US" sz="1400" dirty="0" err="1" smtClean="0"/>
              <a:t>HammerDB</a:t>
            </a:r>
            <a:r>
              <a:rPr lang="en-US" sz="1400" dirty="0" smtClean="0"/>
              <a:t> server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Total number of transactions on </a:t>
            </a:r>
            <a:r>
              <a:rPr lang="en-US" sz="1400" dirty="0" err="1" smtClean="0"/>
              <a:t>HammerDB</a:t>
            </a:r>
            <a:r>
              <a:rPr lang="en-US" sz="1400" dirty="0" smtClean="0"/>
              <a:t> node are adjusted such that each flow independently finishes in 2 min. If the two flows were run simultaneously, they would complete in </a:t>
            </a:r>
            <a:r>
              <a:rPr lang="en-US" sz="1400" dirty="0" err="1" smtClean="0"/>
              <a:t>approx</a:t>
            </a:r>
            <a:r>
              <a:rPr lang="en-US" sz="1400" dirty="0" smtClean="0"/>
              <a:t> 4 mins.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The two loads are sufficient to saturate the 10G link on </a:t>
            </a:r>
            <a:r>
              <a:rPr lang="en-US" sz="1400" dirty="0" err="1" smtClean="0"/>
              <a:t>HammerDB</a:t>
            </a:r>
            <a:r>
              <a:rPr lang="en-US" sz="1400" dirty="0" smtClean="0"/>
              <a:t> node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The network traffic is captured through scripts and stored on </a:t>
            </a:r>
            <a:r>
              <a:rPr lang="en-US" sz="1400" dirty="0" err="1" smtClean="0"/>
              <a:t>ElasticSearch</a:t>
            </a:r>
            <a:r>
              <a:rPr lang="en-US" sz="1400" dirty="0" smtClean="0"/>
              <a:t> server for analysis. Parameters captured include:</a:t>
            </a:r>
          </a:p>
          <a:p>
            <a:pPr marL="685800" lvl="1" indent="-228600">
              <a:buFont typeface="Calibri" panose="020F0502020204030204" pitchFamily="34" charset="0"/>
              <a:buChar char="−"/>
            </a:pPr>
            <a:r>
              <a:rPr lang="en-US" sz="1400" dirty="0" smtClean="0"/>
              <a:t>Switch Port </a:t>
            </a:r>
            <a:r>
              <a:rPr lang="en-US" sz="1400" dirty="0" err="1" smtClean="0"/>
              <a:t>Tx</a:t>
            </a:r>
            <a:r>
              <a:rPr lang="en-US" sz="1400" dirty="0" smtClean="0"/>
              <a:t>  Rate, </a:t>
            </a:r>
            <a:r>
              <a:rPr lang="en-US" sz="1400" dirty="0" err="1" smtClean="0"/>
              <a:t>Tx</a:t>
            </a:r>
            <a:r>
              <a:rPr lang="en-US" sz="1400" dirty="0" smtClean="0"/>
              <a:t> Pause, </a:t>
            </a:r>
            <a:r>
              <a:rPr lang="en-US" sz="1400" dirty="0" err="1" smtClean="0"/>
              <a:t>Tx</a:t>
            </a:r>
            <a:r>
              <a:rPr lang="en-US" sz="1400" dirty="0" smtClean="0"/>
              <a:t> Drops</a:t>
            </a:r>
          </a:p>
          <a:p>
            <a:pPr marL="685800" lvl="1" indent="-228600">
              <a:buFont typeface="Calibri" panose="020F0502020204030204" pitchFamily="34" charset="0"/>
              <a:buChar char="−"/>
            </a:pPr>
            <a:r>
              <a:rPr lang="en-US" sz="1400" dirty="0" smtClean="0"/>
              <a:t>Switch Port Rx Rate, Rx Pause, Rx Drops</a:t>
            </a:r>
          </a:p>
          <a:p>
            <a:pPr marL="685800" lvl="1" indent="-228600">
              <a:buFont typeface="Calibri" panose="020F0502020204030204" pitchFamily="34" charset="0"/>
              <a:buChar char="−"/>
            </a:pPr>
            <a:r>
              <a:rPr lang="en-US" sz="1400" dirty="0" smtClean="0"/>
              <a:t>Switch Port Buffer Utilization</a:t>
            </a:r>
          </a:p>
          <a:p>
            <a:pPr marL="685800" lvl="1" indent="-228600">
              <a:buFont typeface="Calibri" panose="020F0502020204030204" pitchFamily="34" charset="0"/>
              <a:buChar char="−"/>
            </a:pPr>
            <a:r>
              <a:rPr lang="en-US" sz="1400" dirty="0" smtClean="0"/>
              <a:t>Server side Rx Drop, </a:t>
            </a:r>
            <a:r>
              <a:rPr lang="en-US" sz="1400" dirty="0" err="1" smtClean="0"/>
              <a:t>Tx</a:t>
            </a:r>
            <a:r>
              <a:rPr lang="en-US" sz="1400" dirty="0" smtClean="0"/>
              <a:t> Drop</a:t>
            </a:r>
          </a:p>
          <a:p>
            <a:pPr marL="685800" lvl="1" indent="-228600">
              <a:buFont typeface="Calibri" panose="020F0502020204030204" pitchFamily="34" charset="0"/>
              <a:buChar char="−"/>
            </a:pPr>
            <a:r>
              <a:rPr lang="en-US" sz="1400" dirty="0" smtClean="0"/>
              <a:t>Server Side TCP </a:t>
            </a:r>
            <a:r>
              <a:rPr lang="en-US" sz="1400" dirty="0" err="1" smtClean="0"/>
              <a:t>Retrans</a:t>
            </a:r>
            <a:r>
              <a:rPr lang="en-US" sz="1400" dirty="0" smtClean="0"/>
              <a:t>, TCP Reset</a:t>
            </a:r>
          </a:p>
          <a:p>
            <a:pPr marL="285750"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127084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32658"/>
            <a:ext cx="2261453" cy="369332"/>
          </a:xfrm>
          <a:prstGeom prst="rect">
            <a:avLst/>
          </a:prstGeom>
          <a:noFill/>
        </p:spPr>
        <p:txBody>
          <a:bodyPr wrap="none" rtlCol="0">
            <a:spAutoFit/>
          </a:bodyPr>
          <a:lstStyle/>
          <a:p>
            <a:r>
              <a:rPr lang="en-US" b="1" dirty="0" smtClean="0"/>
              <a:t>Switch Configurations</a:t>
            </a:r>
            <a:endParaRPr lang="en-US" b="1" dirty="0"/>
          </a:p>
        </p:txBody>
      </p:sp>
      <p:sp>
        <p:nvSpPr>
          <p:cNvPr id="2" name="TextBox 1"/>
          <p:cNvSpPr txBox="1"/>
          <p:nvPr/>
        </p:nvSpPr>
        <p:spPr>
          <a:xfrm>
            <a:off x="261258" y="587828"/>
            <a:ext cx="6064481" cy="6555641"/>
          </a:xfrm>
          <a:prstGeom prst="rect">
            <a:avLst/>
          </a:prstGeom>
          <a:noFill/>
        </p:spPr>
        <p:txBody>
          <a:bodyPr wrap="none" rtlCol="0">
            <a:spAutoFit/>
          </a:bodyPr>
          <a:lstStyle/>
          <a:p>
            <a:pPr marL="342900" indent="-342900">
              <a:buFont typeface="+mj-lt"/>
              <a:buAutoNum type="arabicPeriod"/>
            </a:pPr>
            <a:r>
              <a:rPr lang="en-US" dirty="0" smtClean="0"/>
              <a:t>Tests were conducted for Evergreen release</a:t>
            </a:r>
          </a:p>
          <a:p>
            <a:pPr marL="342900" indent="-342900">
              <a:buFont typeface="+mj-lt"/>
              <a:buAutoNum type="arabicPeriod"/>
            </a:pPr>
            <a:endParaRPr lang="en-US" dirty="0"/>
          </a:p>
          <a:p>
            <a:r>
              <a:rPr lang="en-US" sz="1000" b="1" dirty="0" err="1"/>
              <a:t>Dpp</a:t>
            </a:r>
            <a:r>
              <a:rPr lang="en-US" sz="1000" b="1" dirty="0"/>
              <a:t> configuration steps:</a:t>
            </a:r>
            <a:endParaRPr lang="en-US" sz="1000" dirty="0"/>
          </a:p>
          <a:p>
            <a:r>
              <a:rPr lang="en-US" sz="1000" b="1" dirty="0"/>
              <a:t>====================</a:t>
            </a:r>
            <a:endParaRPr lang="en-US" sz="1000" dirty="0"/>
          </a:p>
          <a:p>
            <a:r>
              <a:rPr lang="en-US" dirty="0"/>
              <a:t> </a:t>
            </a:r>
            <a:r>
              <a:rPr lang="en-US" sz="1000" dirty="0" smtClean="0"/>
              <a:t>n9k-125</a:t>
            </a:r>
            <a:r>
              <a:rPr lang="en-US" sz="1000" dirty="0"/>
              <a:t># </a:t>
            </a:r>
            <a:r>
              <a:rPr lang="en-US" sz="1000" dirty="0" err="1"/>
              <a:t>conf</a:t>
            </a:r>
            <a:r>
              <a:rPr lang="en-US" sz="1000" dirty="0"/>
              <a:t> t</a:t>
            </a:r>
          </a:p>
          <a:p>
            <a:r>
              <a:rPr lang="en-US" sz="1000" dirty="0"/>
              <a:t>Enter configuration commands, one per line. End with CNTL/Z.</a:t>
            </a:r>
          </a:p>
          <a:p>
            <a:r>
              <a:rPr lang="en-US" sz="1000" dirty="0"/>
              <a:t>n9k-125(</a:t>
            </a:r>
            <a:r>
              <a:rPr lang="en-US" sz="1000" dirty="0" err="1"/>
              <a:t>config</a:t>
            </a:r>
            <a:r>
              <a:rPr lang="en-US" sz="1000" dirty="0"/>
              <a:t>)# policy-map type network-</a:t>
            </a:r>
            <a:r>
              <a:rPr lang="en-US" sz="1000" dirty="0" err="1"/>
              <a:t>qos</a:t>
            </a:r>
            <a:r>
              <a:rPr lang="en-US" sz="1000" dirty="0"/>
              <a:t> </a:t>
            </a:r>
            <a:r>
              <a:rPr lang="en-US" sz="1000" dirty="0" err="1"/>
              <a:t>dpp-nwqos</a:t>
            </a:r>
            <a:endParaRPr lang="en-US" sz="1000" dirty="0"/>
          </a:p>
          <a:p>
            <a:r>
              <a:rPr lang="en-US" sz="1000" dirty="0"/>
              <a:t>n9k-125(</a:t>
            </a:r>
            <a:r>
              <a:rPr lang="en-US" sz="1000" dirty="0" err="1"/>
              <a:t>config-pmap-nqos</a:t>
            </a:r>
            <a:r>
              <a:rPr lang="en-US" sz="1000" dirty="0"/>
              <a:t>)# class type network-</a:t>
            </a:r>
            <a:r>
              <a:rPr lang="en-US" sz="1000" dirty="0" err="1"/>
              <a:t>qos</a:t>
            </a:r>
            <a:r>
              <a:rPr lang="en-US" sz="1000" dirty="0"/>
              <a:t> c-8q</a:t>
            </a:r>
          </a:p>
          <a:p>
            <a:r>
              <a:rPr lang="en-US" sz="1000" dirty="0"/>
              <a:t>c-8q-nq-default   c-8q-nq1          c-8q-nq2          c-8q-nq3          c-8q-nq4          c-8q-nq5          c-8q-nq6          c-8q-nq7</a:t>
            </a:r>
          </a:p>
          <a:p>
            <a:r>
              <a:rPr lang="en-US" sz="1000" dirty="0"/>
              <a:t>n9k-125(</a:t>
            </a:r>
            <a:r>
              <a:rPr lang="en-US" sz="1000" dirty="0" err="1"/>
              <a:t>config-pmap-nqos</a:t>
            </a:r>
            <a:r>
              <a:rPr lang="en-US" sz="1000" dirty="0"/>
              <a:t>)# class type network-</a:t>
            </a:r>
            <a:r>
              <a:rPr lang="en-US" sz="1000" dirty="0" err="1"/>
              <a:t>qos</a:t>
            </a:r>
            <a:r>
              <a:rPr lang="en-US" sz="1000" dirty="0"/>
              <a:t> c-8q-nq?</a:t>
            </a:r>
          </a:p>
          <a:p>
            <a:r>
              <a:rPr lang="en-US" sz="1000" dirty="0"/>
              <a:t>  c-8q-nq-default  Default class on </a:t>
            </a:r>
            <a:r>
              <a:rPr lang="en-US" sz="1000" dirty="0" err="1"/>
              <a:t>qos</a:t>
            </a:r>
            <a:r>
              <a:rPr lang="en-US" sz="1000" dirty="0"/>
              <a:t>-group 0</a:t>
            </a:r>
          </a:p>
          <a:p>
            <a:r>
              <a:rPr lang="en-US" sz="1000" dirty="0"/>
              <a:t>  c-8q-nq1         Default class on </a:t>
            </a:r>
            <a:r>
              <a:rPr lang="en-US" sz="1000" dirty="0" err="1"/>
              <a:t>qos</a:t>
            </a:r>
            <a:r>
              <a:rPr lang="en-US" sz="1000" dirty="0"/>
              <a:t>-group 1</a:t>
            </a:r>
          </a:p>
          <a:p>
            <a:r>
              <a:rPr lang="en-US" sz="1000" dirty="0"/>
              <a:t>  c-8q-nq2         Default class on </a:t>
            </a:r>
            <a:r>
              <a:rPr lang="en-US" sz="1000" dirty="0" err="1"/>
              <a:t>qos</a:t>
            </a:r>
            <a:r>
              <a:rPr lang="en-US" sz="1000" dirty="0"/>
              <a:t>-group 2</a:t>
            </a:r>
          </a:p>
          <a:p>
            <a:r>
              <a:rPr lang="en-US" sz="1000" dirty="0"/>
              <a:t>  c-8q-nq3         Default class on </a:t>
            </a:r>
            <a:r>
              <a:rPr lang="en-US" sz="1000" dirty="0" err="1"/>
              <a:t>qos</a:t>
            </a:r>
            <a:r>
              <a:rPr lang="en-US" sz="1000" dirty="0"/>
              <a:t>-group 3</a:t>
            </a:r>
          </a:p>
          <a:p>
            <a:r>
              <a:rPr lang="en-US" sz="1000" dirty="0"/>
              <a:t>  c-8q-nq4         Default class on </a:t>
            </a:r>
            <a:r>
              <a:rPr lang="en-US" sz="1000" dirty="0" err="1"/>
              <a:t>qos</a:t>
            </a:r>
            <a:r>
              <a:rPr lang="en-US" sz="1000" dirty="0"/>
              <a:t>-group 4</a:t>
            </a:r>
          </a:p>
          <a:p>
            <a:r>
              <a:rPr lang="en-US" sz="1000" dirty="0"/>
              <a:t>  c-8q-nq5         Default class on </a:t>
            </a:r>
            <a:r>
              <a:rPr lang="en-US" sz="1000" dirty="0" err="1"/>
              <a:t>qos</a:t>
            </a:r>
            <a:r>
              <a:rPr lang="en-US" sz="1000" dirty="0"/>
              <a:t>-group 5</a:t>
            </a:r>
          </a:p>
          <a:p>
            <a:r>
              <a:rPr lang="en-US" sz="1000" dirty="0"/>
              <a:t>  c-8q-nq6         Default class on </a:t>
            </a:r>
            <a:r>
              <a:rPr lang="en-US" sz="1000" dirty="0" err="1"/>
              <a:t>qos</a:t>
            </a:r>
            <a:r>
              <a:rPr lang="en-US" sz="1000" dirty="0"/>
              <a:t>-group 6</a:t>
            </a:r>
          </a:p>
          <a:p>
            <a:r>
              <a:rPr lang="en-US" sz="1000" dirty="0"/>
              <a:t>  c-8q-nq7         Default class on </a:t>
            </a:r>
            <a:r>
              <a:rPr lang="en-US" sz="1000" dirty="0" err="1"/>
              <a:t>qos</a:t>
            </a:r>
            <a:r>
              <a:rPr lang="en-US" sz="1000" dirty="0"/>
              <a:t>-group 7</a:t>
            </a:r>
          </a:p>
          <a:p>
            <a:r>
              <a:rPr lang="en-US" sz="1000" dirty="0"/>
              <a:t> </a:t>
            </a:r>
          </a:p>
          <a:p>
            <a:r>
              <a:rPr lang="en-US" sz="1000" dirty="0"/>
              <a:t>n9k-125(</a:t>
            </a:r>
            <a:r>
              <a:rPr lang="en-US" sz="1000" dirty="0" err="1"/>
              <a:t>config-pmap-nqos</a:t>
            </a:r>
            <a:r>
              <a:rPr lang="en-US" sz="1000" dirty="0"/>
              <a:t>)# class type network-</a:t>
            </a:r>
            <a:r>
              <a:rPr lang="en-US" sz="1000" dirty="0" err="1"/>
              <a:t>qos</a:t>
            </a:r>
            <a:r>
              <a:rPr lang="en-US" sz="1000" dirty="0"/>
              <a:t> c-8q-nq-default</a:t>
            </a:r>
          </a:p>
          <a:p>
            <a:r>
              <a:rPr lang="en-US" sz="1000" dirty="0"/>
              <a:t>n9k-125(</a:t>
            </a:r>
            <a:r>
              <a:rPr lang="en-US" sz="1000" dirty="0" err="1"/>
              <a:t>config</a:t>
            </a:r>
            <a:r>
              <a:rPr lang="en-US" sz="1000" dirty="0"/>
              <a:t>-</a:t>
            </a:r>
            <a:r>
              <a:rPr lang="en-US" sz="1000" dirty="0" err="1"/>
              <a:t>pmap</a:t>
            </a:r>
            <a:r>
              <a:rPr lang="en-US" sz="1000" dirty="0"/>
              <a:t>-</a:t>
            </a:r>
            <a:r>
              <a:rPr lang="en-US" sz="1000" dirty="0" err="1"/>
              <a:t>nqos</a:t>
            </a:r>
            <a:r>
              <a:rPr lang="en-US" sz="1000" dirty="0"/>
              <a:t>-c)# </a:t>
            </a:r>
            <a:r>
              <a:rPr lang="en-US" sz="1000" dirty="0" err="1"/>
              <a:t>dpp</a:t>
            </a:r>
            <a:r>
              <a:rPr lang="en-US" sz="1000" dirty="0"/>
              <a:t> ?</a:t>
            </a:r>
          </a:p>
          <a:p>
            <a:r>
              <a:rPr lang="en-US" sz="1000" dirty="0"/>
              <a:t>  set-</a:t>
            </a:r>
            <a:r>
              <a:rPr lang="en-US" sz="1000" dirty="0" err="1"/>
              <a:t>qos</a:t>
            </a:r>
            <a:r>
              <a:rPr lang="en-US" sz="1000" dirty="0"/>
              <a:t>-group  QoS group to be mapped</a:t>
            </a:r>
          </a:p>
          <a:p>
            <a:r>
              <a:rPr lang="en-US" sz="1000" dirty="0"/>
              <a:t> </a:t>
            </a:r>
          </a:p>
          <a:p>
            <a:r>
              <a:rPr lang="en-US" sz="1000" dirty="0"/>
              <a:t>n9k-125(</a:t>
            </a:r>
            <a:r>
              <a:rPr lang="en-US" sz="1000" dirty="0" err="1"/>
              <a:t>config</a:t>
            </a:r>
            <a:r>
              <a:rPr lang="en-US" sz="1000" dirty="0"/>
              <a:t>-</a:t>
            </a:r>
            <a:r>
              <a:rPr lang="en-US" sz="1000" dirty="0" err="1"/>
              <a:t>pmap</a:t>
            </a:r>
            <a:r>
              <a:rPr lang="en-US" sz="1000" dirty="0"/>
              <a:t>-</a:t>
            </a:r>
            <a:r>
              <a:rPr lang="en-US" sz="1000" dirty="0" err="1"/>
              <a:t>nqos</a:t>
            </a:r>
            <a:r>
              <a:rPr lang="en-US" sz="1000" dirty="0"/>
              <a:t>-c)# </a:t>
            </a:r>
            <a:r>
              <a:rPr lang="en-US" sz="1000" dirty="0" err="1"/>
              <a:t>dpp</a:t>
            </a:r>
            <a:r>
              <a:rPr lang="en-US" sz="1000" dirty="0"/>
              <a:t> set-</a:t>
            </a:r>
            <a:r>
              <a:rPr lang="en-US" sz="1000" dirty="0" err="1"/>
              <a:t>qos</a:t>
            </a:r>
            <a:r>
              <a:rPr lang="en-US" sz="1000" dirty="0"/>
              <a:t>-group ?</a:t>
            </a:r>
          </a:p>
          <a:p>
            <a:r>
              <a:rPr lang="en-US" sz="1000" dirty="0"/>
              <a:t>  &lt;0-7&gt;  QoS Group Value</a:t>
            </a:r>
          </a:p>
          <a:p>
            <a:r>
              <a:rPr lang="en-US" sz="1000" dirty="0"/>
              <a:t> </a:t>
            </a:r>
          </a:p>
          <a:p>
            <a:r>
              <a:rPr lang="en-US" sz="1000" dirty="0"/>
              <a:t>n9k-125(</a:t>
            </a:r>
            <a:r>
              <a:rPr lang="en-US" sz="1000" dirty="0" err="1"/>
              <a:t>config</a:t>
            </a:r>
            <a:r>
              <a:rPr lang="en-US" sz="1000" dirty="0"/>
              <a:t>-</a:t>
            </a:r>
            <a:r>
              <a:rPr lang="en-US" sz="1000" dirty="0" err="1"/>
              <a:t>pmap</a:t>
            </a:r>
            <a:r>
              <a:rPr lang="en-US" sz="1000" dirty="0"/>
              <a:t>-</a:t>
            </a:r>
            <a:r>
              <a:rPr lang="en-US" sz="1000" dirty="0" err="1"/>
              <a:t>nqos</a:t>
            </a:r>
            <a:r>
              <a:rPr lang="en-US" sz="1000" dirty="0"/>
              <a:t>-c)# </a:t>
            </a:r>
            <a:r>
              <a:rPr lang="en-US" sz="1000" dirty="0" err="1"/>
              <a:t>dpp</a:t>
            </a:r>
            <a:r>
              <a:rPr lang="en-US" sz="1000" dirty="0"/>
              <a:t> set-</a:t>
            </a:r>
            <a:r>
              <a:rPr lang="en-US" sz="1000" dirty="0" err="1"/>
              <a:t>qos</a:t>
            </a:r>
            <a:r>
              <a:rPr lang="en-US" sz="1000" dirty="0"/>
              <a:t>-group 7 ?</a:t>
            </a:r>
          </a:p>
          <a:p>
            <a:r>
              <a:rPr lang="en-US" sz="1000" dirty="0"/>
              <a:t>  &lt;CR&gt;</a:t>
            </a:r>
          </a:p>
          <a:p>
            <a:r>
              <a:rPr lang="en-US" sz="1000" dirty="0"/>
              <a:t> </a:t>
            </a:r>
          </a:p>
          <a:p>
            <a:r>
              <a:rPr lang="en-US" sz="1000" dirty="0"/>
              <a:t>n9k-125(</a:t>
            </a:r>
            <a:r>
              <a:rPr lang="en-US" sz="1000" dirty="0" err="1"/>
              <a:t>config</a:t>
            </a:r>
            <a:r>
              <a:rPr lang="en-US" sz="1000" dirty="0"/>
              <a:t>-</a:t>
            </a:r>
            <a:r>
              <a:rPr lang="en-US" sz="1000" dirty="0" err="1"/>
              <a:t>pmap</a:t>
            </a:r>
            <a:r>
              <a:rPr lang="en-US" sz="1000" dirty="0"/>
              <a:t>-</a:t>
            </a:r>
            <a:r>
              <a:rPr lang="en-US" sz="1000" dirty="0" err="1"/>
              <a:t>nqos</a:t>
            </a:r>
            <a:r>
              <a:rPr lang="en-US" sz="1000" dirty="0"/>
              <a:t>-c)# </a:t>
            </a:r>
            <a:r>
              <a:rPr lang="en-US" sz="1000" dirty="0" err="1"/>
              <a:t>dpp</a:t>
            </a:r>
            <a:r>
              <a:rPr lang="en-US" sz="1000" dirty="0"/>
              <a:t> set-</a:t>
            </a:r>
            <a:r>
              <a:rPr lang="en-US" sz="1000" dirty="0" err="1"/>
              <a:t>qos</a:t>
            </a:r>
            <a:r>
              <a:rPr lang="en-US" sz="1000" dirty="0"/>
              <a:t>-group 7</a:t>
            </a:r>
          </a:p>
          <a:p>
            <a:r>
              <a:rPr lang="en-US" sz="1000" dirty="0"/>
              <a:t>n9k-125(</a:t>
            </a:r>
            <a:r>
              <a:rPr lang="en-US" sz="1000" dirty="0" err="1"/>
              <a:t>config</a:t>
            </a:r>
            <a:r>
              <a:rPr lang="en-US" sz="1000" dirty="0"/>
              <a:t>-</a:t>
            </a:r>
            <a:r>
              <a:rPr lang="en-US" sz="1000" dirty="0" err="1"/>
              <a:t>pmap</a:t>
            </a:r>
            <a:r>
              <a:rPr lang="en-US" sz="1000" dirty="0"/>
              <a:t>-</a:t>
            </a:r>
            <a:r>
              <a:rPr lang="en-US" sz="1000" dirty="0" err="1"/>
              <a:t>nqos</a:t>
            </a:r>
            <a:r>
              <a:rPr lang="en-US" sz="1000" dirty="0"/>
              <a:t>-c)# end</a:t>
            </a:r>
          </a:p>
          <a:p>
            <a:r>
              <a:rPr lang="en-US" sz="1000" dirty="0"/>
              <a:t>n9k-125# </a:t>
            </a:r>
            <a:r>
              <a:rPr lang="en-US" sz="1000" dirty="0" err="1"/>
              <a:t>conf</a:t>
            </a:r>
            <a:r>
              <a:rPr lang="en-US" sz="1000" dirty="0"/>
              <a:t> t</a:t>
            </a:r>
          </a:p>
          <a:p>
            <a:r>
              <a:rPr lang="en-US" sz="1000" dirty="0"/>
              <a:t>Enter configuration commands, one per line. End with CNTL/Z.</a:t>
            </a:r>
          </a:p>
          <a:p>
            <a:r>
              <a:rPr lang="en-US" sz="1000" dirty="0"/>
              <a:t>n9k-125(</a:t>
            </a:r>
            <a:r>
              <a:rPr lang="en-US" sz="1000" dirty="0" err="1"/>
              <a:t>config</a:t>
            </a:r>
            <a:r>
              <a:rPr lang="en-US" sz="1000" dirty="0"/>
              <a:t>)# system </a:t>
            </a:r>
            <a:r>
              <a:rPr lang="en-US" sz="1000" dirty="0" err="1"/>
              <a:t>qos</a:t>
            </a:r>
            <a:endParaRPr lang="en-US" sz="1000" dirty="0"/>
          </a:p>
          <a:p>
            <a:r>
              <a:rPr lang="en-US" sz="1000" dirty="0"/>
              <a:t>n9k-125(</a:t>
            </a:r>
            <a:r>
              <a:rPr lang="en-US" sz="1000" dirty="0" err="1"/>
              <a:t>config</a:t>
            </a:r>
            <a:r>
              <a:rPr lang="en-US" sz="1000" dirty="0"/>
              <a:t>-sys-</a:t>
            </a:r>
            <a:r>
              <a:rPr lang="en-US" sz="1000" dirty="0" err="1"/>
              <a:t>qos</a:t>
            </a:r>
            <a:r>
              <a:rPr lang="en-US" sz="1000" dirty="0"/>
              <a:t>)# service-policy type network-</a:t>
            </a:r>
            <a:r>
              <a:rPr lang="en-US" sz="1000" dirty="0" err="1"/>
              <a:t>qos</a:t>
            </a:r>
            <a:r>
              <a:rPr lang="en-US" sz="1000" dirty="0"/>
              <a:t> </a:t>
            </a:r>
            <a:r>
              <a:rPr lang="en-US" sz="1000" dirty="0" err="1"/>
              <a:t>dpp-nwqos</a:t>
            </a:r>
            <a:endParaRPr lang="en-US" sz="1000" dirty="0"/>
          </a:p>
          <a:p>
            <a:r>
              <a:rPr lang="en-US" sz="1000" dirty="0"/>
              <a:t>n9k-125(</a:t>
            </a:r>
            <a:r>
              <a:rPr lang="en-US" sz="1000" dirty="0" err="1"/>
              <a:t>config</a:t>
            </a:r>
            <a:r>
              <a:rPr lang="en-US" sz="1000" dirty="0"/>
              <a:t>-sys-</a:t>
            </a:r>
            <a:r>
              <a:rPr lang="en-US" sz="1000" dirty="0" err="1"/>
              <a:t>qos</a:t>
            </a:r>
            <a:r>
              <a:rPr lang="en-US" sz="1000" dirty="0"/>
              <a:t>)# </a:t>
            </a:r>
            <a:r>
              <a:rPr lang="en-US" sz="1000" dirty="0" smtClean="0"/>
              <a:t>end</a:t>
            </a:r>
          </a:p>
          <a:p>
            <a:r>
              <a:rPr lang="en-US" sz="1000" dirty="0" smtClean="0"/>
              <a:t>n9k-125#    </a:t>
            </a:r>
            <a:r>
              <a:rPr lang="en-US" dirty="0" smtClean="0"/>
              <a:t>                                            </a:t>
            </a:r>
          </a:p>
          <a:p>
            <a:endParaRPr lang="en-US" dirty="0"/>
          </a:p>
        </p:txBody>
      </p:sp>
    </p:spTree>
    <p:extLst>
      <p:ext uri="{BB962C8B-B14F-4D97-AF65-F5344CB8AC3E}">
        <p14:creationId xmlns:p14="http://schemas.microsoft.com/office/powerpoint/2010/main" val="407679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32658"/>
            <a:ext cx="868956" cy="369332"/>
          </a:xfrm>
          <a:prstGeom prst="rect">
            <a:avLst/>
          </a:prstGeom>
          <a:noFill/>
        </p:spPr>
        <p:txBody>
          <a:bodyPr wrap="none" rtlCol="0">
            <a:spAutoFit/>
          </a:bodyPr>
          <a:lstStyle/>
          <a:p>
            <a:r>
              <a:rPr lang="en-US" b="1" dirty="0" smtClean="0"/>
              <a:t>Results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893443014"/>
              </p:ext>
            </p:extLst>
          </p:nvPr>
        </p:nvGraphicFramePr>
        <p:xfrm>
          <a:off x="1803400" y="1753809"/>
          <a:ext cx="8127999" cy="1381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Small</a:t>
                      </a:r>
                      <a:r>
                        <a:rPr lang="en-US" baseline="0" dirty="0" smtClean="0"/>
                        <a:t> flow completion time</a:t>
                      </a:r>
                      <a:endParaRPr lang="en-US" dirty="0"/>
                    </a:p>
                  </a:txBody>
                  <a:tcPr/>
                </a:tc>
                <a:tc>
                  <a:txBody>
                    <a:bodyPr/>
                    <a:lstStyle/>
                    <a:p>
                      <a:r>
                        <a:rPr lang="en-US" dirty="0" smtClean="0"/>
                        <a:t>Large flow  completion time</a:t>
                      </a:r>
                      <a:endParaRPr lang="en-US" dirty="0"/>
                    </a:p>
                  </a:txBody>
                  <a:tcPr/>
                </a:tc>
              </a:tr>
              <a:tr h="370840">
                <a:tc>
                  <a:txBody>
                    <a:bodyPr/>
                    <a:lstStyle/>
                    <a:p>
                      <a:r>
                        <a:rPr lang="en-US" dirty="0" smtClean="0"/>
                        <a:t>Without </a:t>
                      </a:r>
                      <a:r>
                        <a:rPr lang="en-US" dirty="0" err="1" smtClean="0"/>
                        <a:t>Dpp</a:t>
                      </a:r>
                      <a:r>
                        <a:rPr lang="en-US" dirty="0" smtClean="0"/>
                        <a:t> configuration</a:t>
                      </a:r>
                      <a:endParaRPr lang="en-US" dirty="0"/>
                    </a:p>
                  </a:txBody>
                  <a:tcPr/>
                </a:tc>
                <a:tc>
                  <a:txBody>
                    <a:bodyPr/>
                    <a:lstStyle/>
                    <a:p>
                      <a:r>
                        <a:rPr lang="en-US" dirty="0" smtClean="0"/>
                        <a:t>4.5</a:t>
                      </a:r>
                      <a:endParaRPr lang="en-US" dirty="0"/>
                    </a:p>
                  </a:txBody>
                  <a:tcPr/>
                </a:tc>
                <a:tc>
                  <a:txBody>
                    <a:bodyPr/>
                    <a:lstStyle/>
                    <a:p>
                      <a:r>
                        <a:rPr lang="en-US" dirty="0" smtClean="0"/>
                        <a:t>2.5</a:t>
                      </a:r>
                      <a:endParaRPr lang="en-US" dirty="0"/>
                    </a:p>
                  </a:txBody>
                  <a:tcPr/>
                </a:tc>
              </a:tr>
              <a:tr h="370840">
                <a:tc>
                  <a:txBody>
                    <a:bodyPr/>
                    <a:lstStyle/>
                    <a:p>
                      <a:r>
                        <a:rPr lang="en-US" dirty="0" smtClean="0"/>
                        <a:t>With </a:t>
                      </a:r>
                      <a:r>
                        <a:rPr lang="en-US" dirty="0" err="1" smtClean="0"/>
                        <a:t>Dpp</a:t>
                      </a:r>
                      <a:r>
                        <a:rPr lang="en-US" dirty="0" smtClean="0"/>
                        <a:t> configuration</a:t>
                      </a:r>
                      <a:endParaRPr lang="en-US" dirty="0"/>
                    </a:p>
                  </a:txBody>
                  <a:tcPr/>
                </a:tc>
                <a:tc>
                  <a:txBody>
                    <a:bodyPr/>
                    <a:lstStyle/>
                    <a:p>
                      <a:r>
                        <a:rPr lang="en-US" dirty="0" smtClean="0"/>
                        <a:t>2.6</a:t>
                      </a:r>
                      <a:endParaRPr lang="en-US" dirty="0"/>
                    </a:p>
                  </a:txBody>
                  <a:tcPr/>
                </a:tc>
                <a:tc>
                  <a:txBody>
                    <a:bodyPr/>
                    <a:lstStyle/>
                    <a:p>
                      <a:r>
                        <a:rPr lang="en-US" dirty="0" smtClean="0"/>
                        <a:t>4.4</a:t>
                      </a:r>
                      <a:endParaRPr lang="en-US" dirty="0"/>
                    </a:p>
                  </a:txBody>
                  <a:tcPr/>
                </a:tc>
              </a:tr>
            </a:tbl>
          </a:graphicData>
        </a:graphic>
      </p:graphicFrame>
    </p:spTree>
    <p:extLst>
      <p:ext uri="{BB962C8B-B14F-4D97-AF65-F5344CB8AC3E}">
        <p14:creationId xmlns:p14="http://schemas.microsoft.com/office/powerpoint/2010/main" val="1777465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428</Words>
  <Application>Microsoft Office PowerPoint</Application>
  <PresentationFormat>Custom</PresentationFormat>
  <Paragraphs>86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Kammath</dc:creator>
  <cp:lastModifiedBy>Pramod Murthy</cp:lastModifiedBy>
  <cp:revision>21</cp:revision>
  <dcterms:created xsi:type="dcterms:W3CDTF">2016-06-27T14:52:59Z</dcterms:created>
  <dcterms:modified xsi:type="dcterms:W3CDTF">2016-09-27T16:35:31Z</dcterms:modified>
</cp:coreProperties>
</file>