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6"/>
  </p:notesMasterIdLst>
  <p:sldIdLst>
    <p:sldId id="256" r:id="rId2"/>
    <p:sldId id="257" r:id="rId3"/>
    <p:sldId id="258" r:id="rId4"/>
    <p:sldId id="266" r:id="rId5"/>
    <p:sldId id="265" r:id="rId6"/>
    <p:sldId id="259" r:id="rId7"/>
    <p:sldId id="268" r:id="rId8"/>
    <p:sldId id="269" r:id="rId9"/>
    <p:sldId id="260" r:id="rId10"/>
    <p:sldId id="270" r:id="rId11"/>
    <p:sldId id="261" r:id="rId12"/>
    <p:sldId id="262" r:id="rId13"/>
    <p:sldId id="264"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8" autoAdjust="0"/>
    <p:restoredTop sz="68486" autoAdjust="0"/>
  </p:normalViewPr>
  <p:slideViewPr>
    <p:cSldViewPr snapToGrid="0">
      <p:cViewPr varScale="1">
        <p:scale>
          <a:sx n="85" d="100"/>
          <a:sy n="85" d="100"/>
        </p:scale>
        <p:origin x="139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F8F495-0048-4365-B33D-4E99FD98F1E9}" type="datetimeFigureOut">
              <a:rPr lang="en-US" smtClean="0"/>
              <a:t>10/22/2020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7128D0-B880-445F-87EE-E263B2BF4F55}" type="slidenum">
              <a:rPr lang="en-US" smtClean="0"/>
              <a:t>‹#›</a:t>
            </a:fld>
            <a:endParaRPr lang="en-US"/>
          </a:p>
        </p:txBody>
      </p:sp>
    </p:spTree>
    <p:extLst>
      <p:ext uri="{BB962C8B-B14F-4D97-AF65-F5344CB8AC3E}">
        <p14:creationId xmlns:p14="http://schemas.microsoft.com/office/powerpoint/2010/main" val="1398087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Anne Raugh, and I work at the University of Maryland on the Planetary Data System project. I am also a member of the Metadata Working group along with these good people:</a:t>
            </a:r>
          </a:p>
        </p:txBody>
      </p:sp>
      <p:sp>
        <p:nvSpPr>
          <p:cNvPr id="4" name="Slide Number Placeholder 3"/>
          <p:cNvSpPr>
            <a:spLocks noGrp="1"/>
          </p:cNvSpPr>
          <p:nvPr>
            <p:ph type="sldNum" sz="quarter" idx="5"/>
          </p:nvPr>
        </p:nvSpPr>
        <p:spPr/>
        <p:txBody>
          <a:bodyPr/>
          <a:lstStyle/>
          <a:p>
            <a:fld id="{BA7128D0-B880-445F-87EE-E263B2BF4F55}" type="slidenum">
              <a:rPr lang="en-US" smtClean="0"/>
              <a:t>1</a:t>
            </a:fld>
            <a:endParaRPr lang="en-US"/>
          </a:p>
        </p:txBody>
      </p:sp>
    </p:spTree>
    <p:extLst>
      <p:ext uri="{BB962C8B-B14F-4D97-AF65-F5344CB8AC3E}">
        <p14:creationId xmlns:p14="http://schemas.microsoft.com/office/powerpoint/2010/main" val="615702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 we have had requests to add the full reference metadata corresponding to </a:t>
            </a:r>
            <a:r>
              <a:rPr lang="en-US" dirty="0" err="1"/>
              <a:t>relatedIdentifiers</a:t>
            </a:r>
            <a:r>
              <a:rPr lang="en-US" dirty="0"/>
              <a:t> in structured fields. For traditional publications, this is very close to what is being requested for series information, and so we are looking at possibly being able to use the same solution for both requests.  But if we add this capability for traditional publications, we need to make sure it can also handle references to data sets and software.</a:t>
            </a:r>
          </a:p>
        </p:txBody>
      </p:sp>
      <p:sp>
        <p:nvSpPr>
          <p:cNvPr id="4" name="Slide Number Placeholder 3"/>
          <p:cNvSpPr>
            <a:spLocks noGrp="1"/>
          </p:cNvSpPr>
          <p:nvPr>
            <p:ph type="sldNum" sz="quarter" idx="5"/>
          </p:nvPr>
        </p:nvSpPr>
        <p:spPr/>
        <p:txBody>
          <a:bodyPr/>
          <a:lstStyle/>
          <a:p>
            <a:fld id="{BA7128D0-B880-445F-87EE-E263B2BF4F55}" type="slidenum">
              <a:rPr lang="en-US" smtClean="0"/>
              <a:t>11</a:t>
            </a:fld>
            <a:endParaRPr lang="en-US"/>
          </a:p>
        </p:txBody>
      </p:sp>
    </p:spTree>
    <p:extLst>
      <p:ext uri="{BB962C8B-B14F-4D97-AF65-F5344CB8AC3E}">
        <p14:creationId xmlns:p14="http://schemas.microsoft.com/office/powerpoint/2010/main" val="3860246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we have the case of a resource that needs to cite a previous work that does not have a digital identifier of any kind. In this case, a structure property would make it much easier in future for a member to extract information from the </a:t>
            </a:r>
            <a:r>
              <a:rPr lang="en-US" dirty="0" err="1"/>
              <a:t>DataCite</a:t>
            </a:r>
            <a:r>
              <a:rPr lang="en-US" dirty="0"/>
              <a:t> metadata to query the DOI database to discover new DOIs issued to legacy resources, and updated metadata accordingly. Consequently, if a structured solution is developed for </a:t>
            </a:r>
            <a:r>
              <a:rPr lang="en-US" dirty="0" err="1"/>
              <a:t>relatedIdentifiers</a:t>
            </a:r>
            <a:r>
              <a:rPr lang="en-US" dirty="0"/>
              <a:t> generally, it can be applied to this case fairly easily.</a:t>
            </a:r>
          </a:p>
          <a:p>
            <a:endParaRPr lang="en-US" dirty="0"/>
          </a:p>
          <a:p>
            <a:r>
              <a:rPr lang="en-US" dirty="0"/>
              <a:t>We expect to wrap up the design in November, and...</a:t>
            </a:r>
          </a:p>
        </p:txBody>
      </p:sp>
      <p:sp>
        <p:nvSpPr>
          <p:cNvPr id="4" name="Slide Number Placeholder 3"/>
          <p:cNvSpPr>
            <a:spLocks noGrp="1"/>
          </p:cNvSpPr>
          <p:nvPr>
            <p:ph type="sldNum" sz="quarter" idx="5"/>
          </p:nvPr>
        </p:nvSpPr>
        <p:spPr/>
        <p:txBody>
          <a:bodyPr/>
          <a:lstStyle/>
          <a:p>
            <a:fld id="{BA7128D0-B880-445F-87EE-E263B2BF4F55}" type="slidenum">
              <a:rPr lang="en-US" smtClean="0"/>
              <a:t>12</a:t>
            </a:fld>
            <a:endParaRPr lang="en-US"/>
          </a:p>
        </p:txBody>
      </p:sp>
    </p:spTree>
    <p:extLst>
      <p:ext uri="{BB962C8B-B14F-4D97-AF65-F5344CB8AC3E}">
        <p14:creationId xmlns:p14="http://schemas.microsoft.com/office/powerpoint/2010/main" val="238832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Target release date is January 2021.</a:t>
            </a:r>
          </a:p>
          <a:p>
            <a:endParaRPr lang="en-US" dirty="0"/>
          </a:p>
          <a:p>
            <a:r>
              <a:rPr lang="en-US" dirty="0"/>
              <a:t>And as always...</a:t>
            </a:r>
          </a:p>
        </p:txBody>
      </p:sp>
      <p:sp>
        <p:nvSpPr>
          <p:cNvPr id="4" name="Slide Number Placeholder 3"/>
          <p:cNvSpPr>
            <a:spLocks noGrp="1"/>
          </p:cNvSpPr>
          <p:nvPr>
            <p:ph type="sldNum" sz="quarter" idx="5"/>
          </p:nvPr>
        </p:nvSpPr>
        <p:spPr/>
        <p:txBody>
          <a:bodyPr/>
          <a:lstStyle/>
          <a:p>
            <a:fld id="{BA7128D0-B880-445F-87EE-E263B2BF4F55}" type="slidenum">
              <a:rPr lang="en-US" smtClean="0"/>
              <a:t>13</a:t>
            </a:fld>
            <a:endParaRPr lang="en-US"/>
          </a:p>
        </p:txBody>
      </p:sp>
    </p:spTree>
    <p:extLst>
      <p:ext uri="{BB962C8B-B14F-4D97-AF65-F5344CB8AC3E}">
        <p14:creationId xmlns:p14="http://schemas.microsoft.com/office/powerpoint/2010/main" val="1267482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and requests are always welcome.</a:t>
            </a:r>
          </a:p>
        </p:txBody>
      </p:sp>
      <p:sp>
        <p:nvSpPr>
          <p:cNvPr id="4" name="Slide Number Placeholder 3"/>
          <p:cNvSpPr>
            <a:spLocks noGrp="1"/>
          </p:cNvSpPr>
          <p:nvPr>
            <p:ph type="sldNum" sz="quarter" idx="5"/>
          </p:nvPr>
        </p:nvSpPr>
        <p:spPr/>
        <p:txBody>
          <a:bodyPr/>
          <a:lstStyle/>
          <a:p>
            <a:fld id="{BA7128D0-B880-445F-87EE-E263B2BF4F55}" type="slidenum">
              <a:rPr lang="en-US" smtClean="0"/>
              <a:t>14</a:t>
            </a:fld>
            <a:endParaRPr lang="en-US"/>
          </a:p>
        </p:txBody>
      </p:sp>
    </p:spTree>
    <p:extLst>
      <p:ext uri="{BB962C8B-B14F-4D97-AF65-F5344CB8AC3E}">
        <p14:creationId xmlns:p14="http://schemas.microsoft.com/office/powerpoint/2010/main" val="2856808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I want to give you a quick overview of the additions planned for the next release of the schema. It will be a minor release, version 4.4, and it will, of course, be backwards-compatible. More of our members are assigning DOIs to traditional publications, and the additions to the schema this time are heavily focused on responding to the requests from those users for more specificity when defining metadata for these DOIs.</a:t>
            </a:r>
          </a:p>
          <a:p>
            <a:endParaRPr lang="en-US" dirty="0"/>
          </a:p>
          <a:p>
            <a:r>
              <a:rPr lang="en-US" dirty="0"/>
              <a:t>The first addition involves the </a:t>
            </a:r>
            <a:r>
              <a:rPr lang="en-US" dirty="0" err="1"/>
              <a:t>resourceType</a:t>
            </a:r>
            <a:r>
              <a:rPr lang="en-US" dirty="0"/>
              <a:t> property – specifically its </a:t>
            </a:r>
            <a:r>
              <a:rPr lang="en-US" dirty="0" err="1"/>
              <a:t>resourceTypeGeneral</a:t>
            </a:r>
            <a:r>
              <a:rPr lang="en-US" dirty="0"/>
              <a:t> </a:t>
            </a:r>
            <a:r>
              <a:rPr lang="en-US" dirty="0" err="1"/>
              <a:t>subproperty</a:t>
            </a:r>
            <a:r>
              <a:rPr lang="en-US" dirty="0"/>
              <a:t>. </a:t>
            </a:r>
          </a:p>
        </p:txBody>
      </p:sp>
      <p:sp>
        <p:nvSpPr>
          <p:cNvPr id="4" name="Slide Number Placeholder 3"/>
          <p:cNvSpPr>
            <a:spLocks noGrp="1"/>
          </p:cNvSpPr>
          <p:nvPr>
            <p:ph type="sldNum" sz="quarter" idx="5"/>
          </p:nvPr>
        </p:nvSpPr>
        <p:spPr/>
        <p:txBody>
          <a:bodyPr/>
          <a:lstStyle/>
          <a:p>
            <a:fld id="{BA7128D0-B880-445F-87EE-E263B2BF4F55}" type="slidenum">
              <a:rPr lang="en-US" smtClean="0"/>
              <a:t>2</a:t>
            </a:fld>
            <a:endParaRPr lang="en-US"/>
          </a:p>
        </p:txBody>
      </p:sp>
    </p:spTree>
    <p:extLst>
      <p:ext uri="{BB962C8B-B14F-4D97-AF65-F5344CB8AC3E}">
        <p14:creationId xmlns:p14="http://schemas.microsoft.com/office/powerpoint/2010/main" val="979839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controlled value list for </a:t>
            </a:r>
            <a:r>
              <a:rPr lang="en-US" dirty="0" err="1"/>
              <a:t>resourceTypeGeneral</a:t>
            </a:r>
            <a:r>
              <a:rPr lang="en-US" dirty="0"/>
              <a:t> contains only one value applicable to traditional publications: “Text”. We are adding a number of more specific values to the controlled list. We looked at the taxonomies used by </a:t>
            </a:r>
            <a:r>
              <a:rPr lang="en-US" dirty="0" err="1"/>
              <a:t>CrossRef</a:t>
            </a:r>
            <a:r>
              <a:rPr lang="en-US" dirty="0"/>
              <a:t> and CSL (the Citation Style Language) used by </a:t>
            </a:r>
            <a:r>
              <a:rPr lang="en-US" dirty="0" err="1"/>
              <a:t>Citeproc</a:t>
            </a:r>
            <a:r>
              <a:rPr lang="en-US" dirty="0"/>
              <a:t> and selected a set of 10 terms that directly map between those. We then added </a:t>
            </a:r>
            <a:r>
              <a:rPr lang="en-US" dirty="0" err="1"/>
              <a:t>data_management_plan</a:t>
            </a:r>
            <a:r>
              <a:rPr lang="en-US" dirty="0"/>
              <a:t> and </a:t>
            </a:r>
            <a:r>
              <a:rPr lang="en-US" dirty="0" err="1"/>
              <a:t>peer_review</a:t>
            </a:r>
            <a:r>
              <a:rPr lang="en-US" dirty="0"/>
              <a:t> to the list because these documents are significant for data sets and speak to data quality and </a:t>
            </a:r>
            <a:r>
              <a:rPr lang="en-US" dirty="0" err="1"/>
              <a:t>FAIRness</a:t>
            </a:r>
            <a:r>
              <a:rPr lang="en-US" dirty="0"/>
              <a:t>. “</a:t>
            </a:r>
            <a:r>
              <a:rPr lang="en-US" dirty="0" err="1"/>
              <a:t>Computational_notebook</a:t>
            </a:r>
            <a:r>
              <a:rPr lang="en-US" dirty="0"/>
              <a:t>” was added to accommodate interactive resources like </a:t>
            </a:r>
            <a:r>
              <a:rPr lang="en-US" dirty="0" err="1"/>
              <a:t>Jupyter</a:t>
            </a:r>
            <a:r>
              <a:rPr lang="en-US" dirty="0"/>
              <a:t> notebooks.</a:t>
            </a:r>
          </a:p>
          <a:p>
            <a:endParaRPr lang="en-US" dirty="0"/>
          </a:p>
          <a:p>
            <a:r>
              <a:rPr lang="en-US" dirty="0"/>
              <a:t>The </a:t>
            </a:r>
            <a:r>
              <a:rPr lang="en-US" dirty="0" err="1"/>
              <a:t>resourceTypeGeneral</a:t>
            </a:r>
            <a:r>
              <a:rPr lang="en-US" dirty="0"/>
              <a:t> is required - it used in citation formation, so these new values provide additional hooks for automated processing of citations as well as providing more information than just “text” for traditional publications. </a:t>
            </a:r>
          </a:p>
          <a:p>
            <a:endParaRPr lang="en-US" dirty="0"/>
          </a:p>
          <a:p>
            <a:r>
              <a:rPr lang="en-US" dirty="0"/>
              <a:t>But it is important to note that THERE WILL BE A CHANGE IN GUIDANCE regarding the use of </a:t>
            </a:r>
            <a:r>
              <a:rPr lang="en-US" dirty="0" err="1"/>
              <a:t>resourceType</a:t>
            </a:r>
            <a:r>
              <a:rPr lang="en-US" dirty="0"/>
              <a:t> and </a:t>
            </a:r>
            <a:r>
              <a:rPr lang="en-US" dirty="0" err="1"/>
              <a:t>resourceTypeGeneral</a:t>
            </a:r>
            <a:r>
              <a:rPr lang="en-US" dirty="0"/>
              <a:t> with respect to traditional text publications.</a:t>
            </a:r>
          </a:p>
          <a:p>
            <a:endParaRPr lang="en-US" dirty="0"/>
          </a:p>
          <a:p>
            <a:r>
              <a:rPr lang="en-US" dirty="0"/>
              <a:t>The previous recommendation for traditional publications was to use “Text” in conjunction with the appropriate CASRAI classification – which was entered as the value of </a:t>
            </a:r>
            <a:r>
              <a:rPr lang="en-US" dirty="0" err="1"/>
              <a:t>resourceType</a:t>
            </a:r>
            <a:r>
              <a:rPr lang="en-US" dirty="0"/>
              <a:t>. CASRAI no longer maintains that list, and even the version we had been referring to in the schema documentation is no longer available. These new types should fill that gap, while simultaneously allowing users to provide an additional level of information about these publications.</a:t>
            </a:r>
          </a:p>
          <a:p>
            <a:endParaRPr lang="en-US" dirty="0"/>
          </a:p>
          <a:p>
            <a:r>
              <a:rPr lang="en-US" dirty="0"/>
              <a:t>Some examples should help to illustrate...</a:t>
            </a:r>
          </a:p>
          <a:p>
            <a:endParaRPr lang="en-US" dirty="0"/>
          </a:p>
        </p:txBody>
      </p:sp>
      <p:sp>
        <p:nvSpPr>
          <p:cNvPr id="4" name="Slide Number Placeholder 3"/>
          <p:cNvSpPr>
            <a:spLocks noGrp="1"/>
          </p:cNvSpPr>
          <p:nvPr>
            <p:ph type="sldNum" sz="quarter" idx="5"/>
          </p:nvPr>
        </p:nvSpPr>
        <p:spPr/>
        <p:txBody>
          <a:bodyPr/>
          <a:lstStyle/>
          <a:p>
            <a:fld id="{BA7128D0-B880-445F-87EE-E263B2BF4F55}" type="slidenum">
              <a:rPr lang="en-US" smtClean="0"/>
              <a:t>3</a:t>
            </a:fld>
            <a:endParaRPr lang="en-US"/>
          </a:p>
        </p:txBody>
      </p:sp>
    </p:spTree>
    <p:extLst>
      <p:ext uri="{BB962C8B-B14F-4D97-AF65-F5344CB8AC3E}">
        <p14:creationId xmlns:p14="http://schemas.microsoft.com/office/powerpoint/2010/main" val="1464113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the </a:t>
            </a:r>
            <a:r>
              <a:rPr lang="en-US" dirty="0" err="1"/>
              <a:t>resourceType</a:t>
            </a:r>
            <a:r>
              <a:rPr lang="en-US" dirty="0"/>
              <a:t> value is free text; </a:t>
            </a:r>
            <a:r>
              <a:rPr lang="en-US" dirty="0" err="1"/>
              <a:t>resourceTypeGeneral</a:t>
            </a:r>
            <a:r>
              <a:rPr lang="en-US" dirty="0"/>
              <a:t> is the controlled vocabulary term.</a:t>
            </a:r>
          </a:p>
          <a:p>
            <a:endParaRPr lang="en-US" dirty="0"/>
          </a:p>
          <a:p>
            <a:r>
              <a:rPr lang="en-US" dirty="0"/>
              <a:t>And if you like to see these things in XML...</a:t>
            </a:r>
          </a:p>
        </p:txBody>
      </p:sp>
      <p:sp>
        <p:nvSpPr>
          <p:cNvPr id="4" name="Slide Number Placeholder 3"/>
          <p:cNvSpPr>
            <a:spLocks noGrp="1"/>
          </p:cNvSpPr>
          <p:nvPr>
            <p:ph type="sldNum" sz="quarter" idx="5"/>
          </p:nvPr>
        </p:nvSpPr>
        <p:spPr/>
        <p:txBody>
          <a:bodyPr/>
          <a:lstStyle/>
          <a:p>
            <a:fld id="{BA7128D0-B880-445F-87EE-E263B2BF4F55}" type="slidenum">
              <a:rPr lang="en-US" smtClean="0"/>
              <a:t>4</a:t>
            </a:fld>
            <a:endParaRPr lang="en-US"/>
          </a:p>
        </p:txBody>
      </p:sp>
    </p:spTree>
    <p:extLst>
      <p:ext uri="{BB962C8B-B14F-4D97-AF65-F5344CB8AC3E}">
        <p14:creationId xmlns:p14="http://schemas.microsoft.com/office/powerpoint/2010/main" val="3980518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of course if your text publication does not fall into any of the more specific categories, “Text” is still an option.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next addition is to the subject property.</a:t>
            </a:r>
          </a:p>
          <a:p>
            <a:endParaRPr lang="en-US" dirty="0"/>
          </a:p>
        </p:txBody>
      </p:sp>
      <p:sp>
        <p:nvSpPr>
          <p:cNvPr id="4" name="Slide Number Placeholder 3"/>
          <p:cNvSpPr>
            <a:spLocks noGrp="1"/>
          </p:cNvSpPr>
          <p:nvPr>
            <p:ph type="sldNum" sz="quarter" idx="5"/>
          </p:nvPr>
        </p:nvSpPr>
        <p:spPr/>
        <p:txBody>
          <a:bodyPr/>
          <a:lstStyle/>
          <a:p>
            <a:fld id="{BA7128D0-B880-445F-87EE-E263B2BF4F55}" type="slidenum">
              <a:rPr lang="en-US" smtClean="0"/>
              <a:t>5</a:t>
            </a:fld>
            <a:endParaRPr lang="en-US"/>
          </a:p>
        </p:txBody>
      </p:sp>
    </p:spTree>
    <p:extLst>
      <p:ext uri="{BB962C8B-B14F-4D97-AF65-F5344CB8AC3E}">
        <p14:creationId xmlns:p14="http://schemas.microsoft.com/office/powerpoint/2010/main" val="1454965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Currently, the subject property works best with a taxonomy that is built on URIs. The number of URI-based taxonomies, however, is still relatively small in the realm of traditional publications. We are adding a new “classification” </a:t>
            </a:r>
            <a:r>
              <a:rPr lang="en-US" dirty="0" err="1"/>
              <a:t>subproperty</a:t>
            </a:r>
            <a:r>
              <a:rPr lang="en-US" dirty="0"/>
              <a:t> to the subject property to better document classifications from non-URI based taxonomies. The classification </a:t>
            </a:r>
            <a:r>
              <a:rPr lang="en-US" dirty="0" err="1"/>
              <a:t>subproperty</a:t>
            </a:r>
            <a:r>
              <a:rPr lang="en-US" dirty="0"/>
              <a:t> is free-form text to hold the coded classification corresponding to the human-readable text. The “</a:t>
            </a:r>
            <a:r>
              <a:rPr lang="en-US" dirty="0" err="1"/>
              <a:t>valueURI</a:t>
            </a:r>
            <a:r>
              <a:rPr lang="en-US" dirty="0"/>
              <a:t>” and “classification” </a:t>
            </a:r>
            <a:r>
              <a:rPr lang="en-US" dirty="0" err="1"/>
              <a:t>subproperties</a:t>
            </a:r>
            <a:r>
              <a:rPr lang="en-US" dirty="0"/>
              <a:t> should be mutually exclusive.</a:t>
            </a:r>
          </a:p>
          <a:p>
            <a:endParaRPr lang="en-US" dirty="0"/>
          </a:p>
          <a:p>
            <a:r>
              <a:rPr lang="en-US" dirty="0"/>
              <a:t>A quick example of each:</a:t>
            </a:r>
          </a:p>
          <a:p>
            <a:endParaRPr lang="en-US" dirty="0"/>
          </a:p>
          <a:p>
            <a:endParaRPr lang="en-US" dirty="0"/>
          </a:p>
        </p:txBody>
      </p:sp>
      <p:sp>
        <p:nvSpPr>
          <p:cNvPr id="4" name="Slide Number Placeholder 3"/>
          <p:cNvSpPr>
            <a:spLocks noGrp="1"/>
          </p:cNvSpPr>
          <p:nvPr>
            <p:ph type="sldNum" sz="quarter" idx="5"/>
          </p:nvPr>
        </p:nvSpPr>
        <p:spPr/>
        <p:txBody>
          <a:bodyPr/>
          <a:lstStyle/>
          <a:p>
            <a:fld id="{BA7128D0-B880-445F-87EE-E263B2BF4F55}" type="slidenum">
              <a:rPr lang="en-US" smtClean="0"/>
              <a:t>6</a:t>
            </a:fld>
            <a:endParaRPr lang="en-US"/>
          </a:p>
        </p:txBody>
      </p:sp>
    </p:spTree>
    <p:extLst>
      <p:ext uri="{BB962C8B-B14F-4D97-AF65-F5344CB8AC3E}">
        <p14:creationId xmlns:p14="http://schemas.microsoft.com/office/powerpoint/2010/main" val="2998825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case we have now: a taxonomy where the concepts are defined by URIs.</a:t>
            </a:r>
          </a:p>
          <a:p>
            <a:endParaRPr lang="en-US" dirty="0"/>
          </a:p>
          <a:p>
            <a:r>
              <a:rPr lang="en-US" dirty="0"/>
              <a:t>Now for the new case of no URIs...</a:t>
            </a:r>
          </a:p>
        </p:txBody>
      </p:sp>
      <p:sp>
        <p:nvSpPr>
          <p:cNvPr id="4" name="Slide Number Placeholder 3"/>
          <p:cNvSpPr>
            <a:spLocks noGrp="1"/>
          </p:cNvSpPr>
          <p:nvPr>
            <p:ph type="sldNum" sz="quarter" idx="5"/>
          </p:nvPr>
        </p:nvSpPr>
        <p:spPr/>
        <p:txBody>
          <a:bodyPr/>
          <a:lstStyle/>
          <a:p>
            <a:fld id="{BA7128D0-B880-445F-87EE-E263B2BF4F55}" type="slidenum">
              <a:rPr lang="en-US" smtClean="0"/>
              <a:t>7</a:t>
            </a:fld>
            <a:endParaRPr lang="en-US"/>
          </a:p>
        </p:txBody>
      </p:sp>
    </p:spTree>
    <p:extLst>
      <p:ext uri="{BB962C8B-B14F-4D97-AF65-F5344CB8AC3E}">
        <p14:creationId xmlns:p14="http://schemas.microsoft.com/office/powerpoint/2010/main" val="3414050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There will be one major addition to the schema to address several issues involving traditional publications that are very closely related and need to be solved together.</a:t>
            </a:r>
          </a:p>
        </p:txBody>
      </p:sp>
      <p:sp>
        <p:nvSpPr>
          <p:cNvPr id="4" name="Slide Number Placeholder 3"/>
          <p:cNvSpPr>
            <a:spLocks noGrp="1"/>
          </p:cNvSpPr>
          <p:nvPr>
            <p:ph type="sldNum" sz="quarter" idx="5"/>
          </p:nvPr>
        </p:nvSpPr>
        <p:spPr/>
        <p:txBody>
          <a:bodyPr/>
          <a:lstStyle/>
          <a:p>
            <a:fld id="{BA7128D0-B880-445F-87EE-E263B2BF4F55}" type="slidenum">
              <a:rPr lang="en-US" smtClean="0"/>
              <a:t>8</a:t>
            </a:fld>
            <a:endParaRPr lang="en-US"/>
          </a:p>
        </p:txBody>
      </p:sp>
    </p:spTree>
    <p:extLst>
      <p:ext uri="{BB962C8B-B14F-4D97-AF65-F5344CB8AC3E}">
        <p14:creationId xmlns:p14="http://schemas.microsoft.com/office/powerpoint/2010/main" val="2308464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have members who need to provide metadata for publications that are part of an ongoing journal or book series. In order to create proper citations for these resources, it is necessary to have the information for the containing publication readily available in the metadata for the resource – a reference via the </a:t>
            </a:r>
            <a:r>
              <a:rPr lang="en-US" dirty="0" err="1"/>
              <a:t>relatedIdentifier</a:t>
            </a:r>
            <a:r>
              <a:rPr lang="en-US" dirty="0"/>
              <a:t> property is not sufficient. In order for </a:t>
            </a:r>
            <a:r>
              <a:rPr lang="en-US" dirty="0" err="1"/>
              <a:t>CiteProc</a:t>
            </a:r>
            <a:r>
              <a:rPr lang="en-US" dirty="0"/>
              <a:t>, for example, to access this metadata, it needs to be in structured fields.</a:t>
            </a:r>
          </a:p>
          <a:p>
            <a:endParaRPr lang="en-US" dirty="0"/>
          </a:p>
          <a:p>
            <a:r>
              <a:rPr lang="en-US" dirty="0"/>
              <a:t>In order to add this metadata cleanly, we plan to add a new major property to the schema, with </a:t>
            </a:r>
            <a:r>
              <a:rPr lang="en-US" dirty="0" err="1"/>
              <a:t>subproperties</a:t>
            </a:r>
            <a:r>
              <a:rPr lang="en-US" dirty="0"/>
              <a:t> to hold the specific fields needed. </a:t>
            </a:r>
          </a:p>
        </p:txBody>
      </p:sp>
      <p:sp>
        <p:nvSpPr>
          <p:cNvPr id="4" name="Slide Number Placeholder 3"/>
          <p:cNvSpPr>
            <a:spLocks noGrp="1"/>
          </p:cNvSpPr>
          <p:nvPr>
            <p:ph type="sldNum" sz="quarter" idx="5"/>
          </p:nvPr>
        </p:nvSpPr>
        <p:spPr/>
        <p:txBody>
          <a:bodyPr/>
          <a:lstStyle/>
          <a:p>
            <a:fld id="{BA7128D0-B880-445F-87EE-E263B2BF4F55}" type="slidenum">
              <a:rPr lang="en-US" smtClean="0"/>
              <a:t>9</a:t>
            </a:fld>
            <a:endParaRPr lang="en-US"/>
          </a:p>
        </p:txBody>
      </p:sp>
    </p:spTree>
    <p:extLst>
      <p:ext uri="{BB962C8B-B14F-4D97-AF65-F5344CB8AC3E}">
        <p14:creationId xmlns:p14="http://schemas.microsoft.com/office/powerpoint/2010/main" val="3875218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0D8B87-10CF-4798-AD47-7E8789C74C6A}"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F2839-180D-42FC-B9EE-0CD90FE1527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373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D8B87-10CF-4798-AD47-7E8789C74C6A}"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F2839-180D-42FC-B9EE-0CD90FE15274}" type="slidenum">
              <a:rPr lang="en-US" smtClean="0"/>
              <a:t>‹#›</a:t>
            </a:fld>
            <a:endParaRPr lang="en-US"/>
          </a:p>
        </p:txBody>
      </p:sp>
    </p:spTree>
    <p:extLst>
      <p:ext uri="{BB962C8B-B14F-4D97-AF65-F5344CB8AC3E}">
        <p14:creationId xmlns:p14="http://schemas.microsoft.com/office/powerpoint/2010/main" val="210379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D8B87-10CF-4798-AD47-7E8789C74C6A}"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F2839-180D-42FC-B9EE-0CD90FE15274}" type="slidenum">
              <a:rPr lang="en-US" smtClean="0"/>
              <a:t>‹#›</a:t>
            </a:fld>
            <a:endParaRPr lang="en-US"/>
          </a:p>
        </p:txBody>
      </p:sp>
    </p:spTree>
    <p:extLst>
      <p:ext uri="{BB962C8B-B14F-4D97-AF65-F5344CB8AC3E}">
        <p14:creationId xmlns:p14="http://schemas.microsoft.com/office/powerpoint/2010/main" val="230417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D8B87-10CF-4798-AD47-7E8789C74C6A}"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F2839-180D-42FC-B9EE-0CD90FE15274}" type="slidenum">
              <a:rPr lang="en-US" smtClean="0"/>
              <a:t>‹#›</a:t>
            </a:fld>
            <a:endParaRPr lang="en-US"/>
          </a:p>
        </p:txBody>
      </p:sp>
    </p:spTree>
    <p:extLst>
      <p:ext uri="{BB962C8B-B14F-4D97-AF65-F5344CB8AC3E}">
        <p14:creationId xmlns:p14="http://schemas.microsoft.com/office/powerpoint/2010/main" val="1330231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0D8B87-10CF-4798-AD47-7E8789C74C6A}"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F2839-180D-42FC-B9EE-0CD90FE1527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0164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0D8B87-10CF-4798-AD47-7E8789C74C6A}" type="datetimeFigureOut">
              <a:rPr lang="en-US" smtClean="0"/>
              <a:t>10/21/2020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3F2839-180D-42FC-B9EE-0CD90FE15274}" type="slidenum">
              <a:rPr lang="en-US" smtClean="0"/>
              <a:t>‹#›</a:t>
            </a:fld>
            <a:endParaRPr lang="en-US"/>
          </a:p>
        </p:txBody>
      </p:sp>
    </p:spTree>
    <p:extLst>
      <p:ext uri="{BB962C8B-B14F-4D97-AF65-F5344CB8AC3E}">
        <p14:creationId xmlns:p14="http://schemas.microsoft.com/office/powerpoint/2010/main" val="149773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0D8B87-10CF-4798-AD47-7E8789C74C6A}" type="datetimeFigureOut">
              <a:rPr lang="en-US" smtClean="0"/>
              <a:t>10/21/2020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3F2839-180D-42FC-B9EE-0CD90FE15274}" type="slidenum">
              <a:rPr lang="en-US" smtClean="0"/>
              <a:t>‹#›</a:t>
            </a:fld>
            <a:endParaRPr lang="en-US"/>
          </a:p>
        </p:txBody>
      </p:sp>
    </p:spTree>
    <p:extLst>
      <p:ext uri="{BB962C8B-B14F-4D97-AF65-F5344CB8AC3E}">
        <p14:creationId xmlns:p14="http://schemas.microsoft.com/office/powerpoint/2010/main" val="755797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0D8B87-10CF-4798-AD47-7E8789C74C6A}" type="datetimeFigureOut">
              <a:rPr lang="en-US" smtClean="0"/>
              <a:t>10/21/2020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3F2839-180D-42FC-B9EE-0CD90FE15274}" type="slidenum">
              <a:rPr lang="en-US" smtClean="0"/>
              <a:t>‹#›</a:t>
            </a:fld>
            <a:endParaRPr lang="en-US"/>
          </a:p>
        </p:txBody>
      </p:sp>
    </p:spTree>
    <p:extLst>
      <p:ext uri="{BB962C8B-B14F-4D97-AF65-F5344CB8AC3E}">
        <p14:creationId xmlns:p14="http://schemas.microsoft.com/office/powerpoint/2010/main" val="1873882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D0D8B87-10CF-4798-AD47-7E8789C74C6A}" type="datetimeFigureOut">
              <a:rPr lang="en-US" smtClean="0"/>
              <a:t>10/21/2020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33F2839-180D-42FC-B9EE-0CD90FE15274}" type="slidenum">
              <a:rPr lang="en-US" smtClean="0"/>
              <a:t>‹#›</a:t>
            </a:fld>
            <a:endParaRPr lang="en-US"/>
          </a:p>
        </p:txBody>
      </p:sp>
    </p:spTree>
    <p:extLst>
      <p:ext uri="{BB962C8B-B14F-4D97-AF65-F5344CB8AC3E}">
        <p14:creationId xmlns:p14="http://schemas.microsoft.com/office/powerpoint/2010/main" val="322938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D0D8B87-10CF-4798-AD47-7E8789C74C6A}" type="datetimeFigureOut">
              <a:rPr lang="en-US" smtClean="0"/>
              <a:t>10/21/2020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33F2839-180D-42FC-B9EE-0CD90FE15274}" type="slidenum">
              <a:rPr lang="en-US" smtClean="0"/>
              <a:t>‹#›</a:t>
            </a:fld>
            <a:endParaRPr lang="en-US"/>
          </a:p>
        </p:txBody>
      </p:sp>
    </p:spTree>
    <p:extLst>
      <p:ext uri="{BB962C8B-B14F-4D97-AF65-F5344CB8AC3E}">
        <p14:creationId xmlns:p14="http://schemas.microsoft.com/office/powerpoint/2010/main" val="419348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0D8B87-10CF-4798-AD47-7E8789C74C6A}" type="datetimeFigureOut">
              <a:rPr lang="en-US" smtClean="0"/>
              <a:t>10/21/2020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3F2839-180D-42FC-B9EE-0CD90FE15274}" type="slidenum">
              <a:rPr lang="en-US" smtClean="0"/>
              <a:t>‹#›</a:t>
            </a:fld>
            <a:endParaRPr lang="en-US"/>
          </a:p>
        </p:txBody>
      </p:sp>
    </p:spTree>
    <p:extLst>
      <p:ext uri="{BB962C8B-B14F-4D97-AF65-F5344CB8AC3E}">
        <p14:creationId xmlns:p14="http://schemas.microsoft.com/office/powerpoint/2010/main" val="956109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D0D8B87-10CF-4798-AD47-7E8789C74C6A}" type="datetimeFigureOut">
              <a:rPr lang="en-US" smtClean="0"/>
              <a:t>10/21/2020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33F2839-180D-42FC-B9EE-0CD90FE1527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079784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roups.google.com/g/datacite-metadata"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datacite.org/roadmap.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A1842-A4A9-471E-AAB3-9CCB63B1F5D9}"/>
              </a:ext>
            </a:extLst>
          </p:cNvPr>
          <p:cNvSpPr>
            <a:spLocks noGrp="1"/>
          </p:cNvSpPr>
          <p:nvPr>
            <p:ph type="ctrTitle"/>
          </p:nvPr>
        </p:nvSpPr>
        <p:spPr/>
        <p:txBody>
          <a:bodyPr/>
          <a:lstStyle/>
          <a:p>
            <a:r>
              <a:rPr lang="en-US" dirty="0"/>
              <a:t>Metadata Schema 4.4</a:t>
            </a:r>
          </a:p>
        </p:txBody>
      </p:sp>
      <p:sp>
        <p:nvSpPr>
          <p:cNvPr id="3" name="Subtitle 2">
            <a:extLst>
              <a:ext uri="{FF2B5EF4-FFF2-40B4-BE49-F238E27FC236}">
                <a16:creationId xmlns:a16="http://schemas.microsoft.com/office/drawing/2014/main" id="{6203F121-FD5A-432D-8939-CC571517F204}"/>
              </a:ext>
            </a:extLst>
          </p:cNvPr>
          <p:cNvSpPr>
            <a:spLocks noGrp="1"/>
          </p:cNvSpPr>
          <p:nvPr>
            <p:ph type="subTitle" idx="1"/>
          </p:nvPr>
        </p:nvSpPr>
        <p:spPr/>
        <p:txBody>
          <a:bodyPr/>
          <a:lstStyle/>
          <a:p>
            <a:r>
              <a:rPr lang="en-US" dirty="0"/>
              <a:t>Anne Raugh, University of Maryland</a:t>
            </a:r>
          </a:p>
        </p:txBody>
      </p:sp>
    </p:spTree>
    <p:extLst>
      <p:ext uri="{BB962C8B-B14F-4D97-AF65-F5344CB8AC3E}">
        <p14:creationId xmlns:p14="http://schemas.microsoft.com/office/powerpoint/2010/main" val="212014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E3BD5-C04C-4302-961A-D3DECCC67E8D}"/>
              </a:ext>
            </a:extLst>
          </p:cNvPr>
          <p:cNvSpPr>
            <a:spLocks noGrp="1"/>
          </p:cNvSpPr>
          <p:nvPr>
            <p:ph type="title"/>
          </p:nvPr>
        </p:nvSpPr>
        <p:spPr/>
        <p:txBody>
          <a:bodyPr/>
          <a:lstStyle/>
          <a:p>
            <a:r>
              <a:rPr lang="en-US" dirty="0"/>
              <a:t>Mock-up: Series Information</a:t>
            </a:r>
          </a:p>
        </p:txBody>
      </p:sp>
      <p:sp>
        <p:nvSpPr>
          <p:cNvPr id="3" name="Content Placeholder 2">
            <a:extLst>
              <a:ext uri="{FF2B5EF4-FFF2-40B4-BE49-F238E27FC236}">
                <a16:creationId xmlns:a16="http://schemas.microsoft.com/office/drawing/2014/main" id="{4CFA6857-B9D8-4143-B1C4-3B86EF4D1BAA}"/>
              </a:ext>
            </a:extLst>
          </p:cNvPr>
          <p:cNvSpPr>
            <a:spLocks noGrp="1"/>
          </p:cNvSpPr>
          <p:nvPr>
            <p:ph idx="1"/>
          </p:nvPr>
        </p:nvSpPr>
        <p:spPr>
          <a:xfrm>
            <a:off x="1097280" y="1845734"/>
            <a:ext cx="10058400" cy="468488"/>
          </a:xfrm>
        </p:spPr>
        <p:txBody>
          <a:bodyPr/>
          <a:lstStyle/>
          <a:p>
            <a:r>
              <a:rPr lang="en-US" dirty="0"/>
              <a:t>These are the </a:t>
            </a:r>
            <a:r>
              <a:rPr lang="en-US" dirty="0" err="1"/>
              <a:t>subproperties</a:t>
            </a:r>
            <a:r>
              <a:rPr lang="en-US" dirty="0"/>
              <a:t> we are planning to include to describe the containing publication:</a:t>
            </a:r>
          </a:p>
          <a:p>
            <a:endParaRPr lang="en-US" dirty="0"/>
          </a:p>
        </p:txBody>
      </p:sp>
      <p:sp>
        <p:nvSpPr>
          <p:cNvPr id="4" name="TextBox 3">
            <a:extLst>
              <a:ext uri="{FF2B5EF4-FFF2-40B4-BE49-F238E27FC236}">
                <a16:creationId xmlns:a16="http://schemas.microsoft.com/office/drawing/2014/main" id="{8DC07256-5AE2-46C5-8317-CBF2CFE903A5}"/>
              </a:ext>
            </a:extLst>
          </p:cNvPr>
          <p:cNvSpPr txBox="1"/>
          <p:nvPr/>
        </p:nvSpPr>
        <p:spPr>
          <a:xfrm>
            <a:off x="1185332" y="2630311"/>
            <a:ext cx="4052712" cy="2308324"/>
          </a:xfrm>
          <a:prstGeom prst="rect">
            <a:avLst/>
          </a:prstGeom>
          <a:noFill/>
        </p:spPr>
        <p:txBody>
          <a:bodyPr wrap="square" rtlCol="0">
            <a:spAutoFit/>
          </a:bodyPr>
          <a:lstStyle/>
          <a:p>
            <a:r>
              <a:rPr lang="en-US" dirty="0"/>
              <a:t>Title</a:t>
            </a:r>
          </a:p>
          <a:p>
            <a:r>
              <a:rPr lang="en-US" dirty="0"/>
              <a:t>Type</a:t>
            </a:r>
          </a:p>
          <a:p>
            <a:r>
              <a:rPr lang="en-US" dirty="0"/>
              <a:t>Digital Identifier</a:t>
            </a:r>
          </a:p>
          <a:p>
            <a:r>
              <a:rPr lang="en-US" dirty="0"/>
              <a:t>Volume</a:t>
            </a:r>
          </a:p>
          <a:p>
            <a:r>
              <a:rPr lang="en-US" dirty="0"/>
              <a:t>Issue</a:t>
            </a:r>
          </a:p>
          <a:p>
            <a:r>
              <a:rPr lang="en-US" dirty="0"/>
              <a:t>Chapter Number</a:t>
            </a:r>
          </a:p>
          <a:p>
            <a:r>
              <a:rPr lang="en-US" dirty="0"/>
              <a:t>Article Number</a:t>
            </a:r>
          </a:p>
          <a:p>
            <a:r>
              <a:rPr lang="en-US" dirty="0"/>
              <a:t>Page Range (comprising the resource)</a:t>
            </a:r>
          </a:p>
        </p:txBody>
      </p:sp>
    </p:spTree>
    <p:extLst>
      <p:ext uri="{BB962C8B-B14F-4D97-AF65-F5344CB8AC3E}">
        <p14:creationId xmlns:p14="http://schemas.microsoft.com/office/powerpoint/2010/main" val="1928132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358EA-E56C-4F53-B90A-FBFA22EF98E2}"/>
              </a:ext>
            </a:extLst>
          </p:cNvPr>
          <p:cNvSpPr>
            <a:spLocks noGrp="1"/>
          </p:cNvSpPr>
          <p:nvPr>
            <p:ph type="title"/>
          </p:nvPr>
        </p:nvSpPr>
        <p:spPr/>
        <p:txBody>
          <a:bodyPr/>
          <a:lstStyle/>
          <a:p>
            <a:r>
              <a:rPr lang="en-US" dirty="0"/>
              <a:t>Still in Discussion: Full References</a:t>
            </a:r>
          </a:p>
        </p:txBody>
      </p:sp>
      <p:sp>
        <p:nvSpPr>
          <p:cNvPr id="3" name="Content Placeholder 2">
            <a:extLst>
              <a:ext uri="{FF2B5EF4-FFF2-40B4-BE49-F238E27FC236}">
                <a16:creationId xmlns:a16="http://schemas.microsoft.com/office/drawing/2014/main" id="{70A1A26A-FF25-466E-A30A-778AEC3AFBB4}"/>
              </a:ext>
            </a:extLst>
          </p:cNvPr>
          <p:cNvSpPr>
            <a:spLocks noGrp="1"/>
          </p:cNvSpPr>
          <p:nvPr>
            <p:ph idx="1"/>
          </p:nvPr>
        </p:nvSpPr>
        <p:spPr/>
        <p:txBody>
          <a:bodyPr/>
          <a:lstStyle/>
          <a:p>
            <a:pPr marL="0" indent="0">
              <a:buNone/>
            </a:pPr>
            <a:r>
              <a:rPr lang="en-US" dirty="0"/>
              <a:t>Users have requested that the full reference information (author, title, date, etc.) be given in a structured format (for example, as XML elements), in addition to the digital identifiers for </a:t>
            </a:r>
            <a:r>
              <a:rPr lang="en-US" i="1" dirty="0" err="1"/>
              <a:t>relatedIdentifiers</a:t>
            </a:r>
            <a:r>
              <a:rPr lang="en-US" i="1" dirty="0"/>
              <a:t>.</a:t>
            </a:r>
          </a:p>
          <a:p>
            <a:pPr lvl="1"/>
            <a:r>
              <a:rPr lang="en-US" dirty="0"/>
              <a:t>Incorporating this directly into the existing </a:t>
            </a:r>
            <a:r>
              <a:rPr lang="en-US" i="1" dirty="0" err="1"/>
              <a:t>relatedIdentifier</a:t>
            </a:r>
            <a:r>
              <a:rPr lang="en-US" i="1" dirty="0"/>
              <a:t> </a:t>
            </a:r>
            <a:r>
              <a:rPr lang="en-US" dirty="0"/>
              <a:t>property would not be backward-compatible.</a:t>
            </a:r>
          </a:p>
          <a:p>
            <a:pPr lvl="1"/>
            <a:r>
              <a:rPr lang="en-US" dirty="0"/>
              <a:t>Additional reference information cannot be required, also in consideration of backward-compatibility.</a:t>
            </a:r>
          </a:p>
          <a:p>
            <a:pPr marL="0">
              <a:buNone/>
            </a:pPr>
            <a:r>
              <a:rPr lang="en-US" dirty="0"/>
              <a:t>This information coincides with much of what is desired for </a:t>
            </a:r>
            <a:r>
              <a:rPr lang="en-US" i="1" dirty="0"/>
              <a:t>series information</a:t>
            </a:r>
            <a:r>
              <a:rPr lang="en-US" dirty="0"/>
              <a:t>, so a general solution has been designed that we believe can accommodate both uses.</a:t>
            </a:r>
          </a:p>
          <a:p>
            <a:pPr marL="0">
              <a:buNone/>
            </a:pPr>
            <a:r>
              <a:rPr lang="en-US" dirty="0"/>
              <a:t>We also need to make sure that full information can be supplied for references to data sets and software.</a:t>
            </a:r>
          </a:p>
        </p:txBody>
      </p:sp>
    </p:spTree>
    <p:extLst>
      <p:ext uri="{BB962C8B-B14F-4D97-AF65-F5344CB8AC3E}">
        <p14:creationId xmlns:p14="http://schemas.microsoft.com/office/powerpoint/2010/main" val="2269401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497C9-706C-4038-8192-FC91E015D3ED}"/>
              </a:ext>
            </a:extLst>
          </p:cNvPr>
          <p:cNvSpPr>
            <a:spLocks noGrp="1"/>
          </p:cNvSpPr>
          <p:nvPr>
            <p:ph type="title"/>
          </p:nvPr>
        </p:nvSpPr>
        <p:spPr/>
        <p:txBody>
          <a:bodyPr/>
          <a:lstStyle/>
          <a:p>
            <a:r>
              <a:rPr lang="en-US" dirty="0"/>
              <a:t>Still in Discussion: Non-digital References</a:t>
            </a:r>
          </a:p>
        </p:txBody>
      </p:sp>
      <p:sp>
        <p:nvSpPr>
          <p:cNvPr id="3" name="Content Placeholder 2">
            <a:extLst>
              <a:ext uri="{FF2B5EF4-FFF2-40B4-BE49-F238E27FC236}">
                <a16:creationId xmlns:a16="http://schemas.microsoft.com/office/drawing/2014/main" id="{733428B3-28F6-47C7-B061-5B77FF2AEAE3}"/>
              </a:ext>
            </a:extLst>
          </p:cNvPr>
          <p:cNvSpPr>
            <a:spLocks noGrp="1"/>
          </p:cNvSpPr>
          <p:nvPr>
            <p:ph idx="1"/>
          </p:nvPr>
        </p:nvSpPr>
        <p:spPr/>
        <p:txBody>
          <a:bodyPr/>
          <a:lstStyle/>
          <a:p>
            <a:pPr marL="0" indent="0">
              <a:buNone/>
            </a:pPr>
            <a:r>
              <a:rPr lang="en-US" dirty="0"/>
              <a:t>Users have requested a way to cite a work that has no digital identifier. Two alternate methods have been designed:</a:t>
            </a:r>
          </a:p>
          <a:p>
            <a:pPr lvl="1"/>
            <a:r>
              <a:rPr lang="en-US" dirty="0"/>
              <a:t>Allow full references as free-form text in the value of </a:t>
            </a:r>
            <a:r>
              <a:rPr lang="en-US" i="1" dirty="0" err="1"/>
              <a:t>relatedIdentifier</a:t>
            </a:r>
            <a:r>
              <a:rPr lang="en-US" dirty="0"/>
              <a:t>.</a:t>
            </a:r>
          </a:p>
          <a:p>
            <a:pPr lvl="1"/>
            <a:r>
              <a:rPr lang="en-US" dirty="0"/>
              <a:t>Allow the new </a:t>
            </a:r>
            <a:r>
              <a:rPr lang="en-US" i="1" dirty="0"/>
              <a:t>series information</a:t>
            </a:r>
            <a:r>
              <a:rPr lang="en-US" dirty="0"/>
              <a:t> property to be used without a digital identifier.</a:t>
            </a:r>
          </a:p>
          <a:p>
            <a:pPr marL="0">
              <a:buNone/>
            </a:pPr>
            <a:r>
              <a:rPr lang="en-US" dirty="0"/>
              <a:t>When the </a:t>
            </a:r>
            <a:r>
              <a:rPr lang="en-US" i="1" dirty="0"/>
              <a:t>series information</a:t>
            </a:r>
            <a:r>
              <a:rPr lang="en-US" dirty="0"/>
              <a:t> design is completed, the appropriate option above will be selected.</a:t>
            </a:r>
          </a:p>
        </p:txBody>
      </p:sp>
    </p:spTree>
    <p:extLst>
      <p:ext uri="{BB962C8B-B14F-4D97-AF65-F5344CB8AC3E}">
        <p14:creationId xmlns:p14="http://schemas.microsoft.com/office/powerpoint/2010/main" val="2042188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ED73-B1A7-4402-AFA0-5B15EF013D3A}"/>
              </a:ext>
            </a:extLst>
          </p:cNvPr>
          <p:cNvSpPr>
            <a:spLocks noGrp="1"/>
          </p:cNvSpPr>
          <p:nvPr>
            <p:ph type="title"/>
          </p:nvPr>
        </p:nvSpPr>
        <p:spPr/>
        <p:txBody>
          <a:bodyPr/>
          <a:lstStyle/>
          <a:p>
            <a:r>
              <a:rPr lang="en-US" dirty="0"/>
              <a:t>Target Release Date</a:t>
            </a:r>
          </a:p>
        </p:txBody>
      </p:sp>
      <p:sp>
        <p:nvSpPr>
          <p:cNvPr id="3" name="Content Placeholder 2">
            <a:extLst>
              <a:ext uri="{FF2B5EF4-FFF2-40B4-BE49-F238E27FC236}">
                <a16:creationId xmlns:a16="http://schemas.microsoft.com/office/drawing/2014/main" id="{8669090B-6A14-44FC-88F0-D0BE92F1838F}"/>
              </a:ext>
            </a:extLst>
          </p:cNvPr>
          <p:cNvSpPr>
            <a:spLocks noGrp="1"/>
          </p:cNvSpPr>
          <p:nvPr>
            <p:ph idx="1"/>
          </p:nvPr>
        </p:nvSpPr>
        <p:spPr>
          <a:xfrm>
            <a:off x="3480654" y="2883162"/>
            <a:ext cx="5230692" cy="1091675"/>
          </a:xfrm>
        </p:spPr>
        <p:txBody>
          <a:bodyPr>
            <a:normAutofit/>
          </a:bodyPr>
          <a:lstStyle/>
          <a:p>
            <a:r>
              <a:rPr lang="en-US" sz="7200" dirty="0"/>
              <a:t>January 2021</a:t>
            </a:r>
          </a:p>
        </p:txBody>
      </p:sp>
    </p:spTree>
    <p:extLst>
      <p:ext uri="{BB962C8B-B14F-4D97-AF65-F5344CB8AC3E}">
        <p14:creationId xmlns:p14="http://schemas.microsoft.com/office/powerpoint/2010/main" val="74662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AC48E-849E-4C1D-A685-1850AA92B818}"/>
              </a:ext>
            </a:extLst>
          </p:cNvPr>
          <p:cNvSpPr>
            <a:spLocks noGrp="1"/>
          </p:cNvSpPr>
          <p:nvPr>
            <p:ph type="title"/>
          </p:nvPr>
        </p:nvSpPr>
        <p:spPr/>
        <p:txBody>
          <a:bodyPr/>
          <a:lstStyle/>
          <a:p>
            <a:r>
              <a:rPr lang="en-US" dirty="0"/>
              <a:t>Comments Welcome</a:t>
            </a:r>
          </a:p>
        </p:txBody>
      </p:sp>
      <p:sp>
        <p:nvSpPr>
          <p:cNvPr id="3" name="Content Placeholder 2">
            <a:extLst>
              <a:ext uri="{FF2B5EF4-FFF2-40B4-BE49-F238E27FC236}">
                <a16:creationId xmlns:a16="http://schemas.microsoft.com/office/drawing/2014/main" id="{D1CEC1E7-E56F-4C2E-8643-69709F2D4657}"/>
              </a:ext>
            </a:extLst>
          </p:cNvPr>
          <p:cNvSpPr>
            <a:spLocks noGrp="1"/>
          </p:cNvSpPr>
          <p:nvPr>
            <p:ph idx="1"/>
          </p:nvPr>
        </p:nvSpPr>
        <p:spPr/>
        <p:txBody>
          <a:bodyPr/>
          <a:lstStyle/>
          <a:p>
            <a:pPr marL="0" indent="0">
              <a:buNone/>
            </a:pPr>
            <a:r>
              <a:rPr lang="en-US" sz="2400" dirty="0" err="1"/>
              <a:t>DataCite</a:t>
            </a:r>
            <a:r>
              <a:rPr lang="en-US" sz="2400" dirty="0"/>
              <a:t> Metadata Discussion Group:</a:t>
            </a:r>
          </a:p>
          <a:p>
            <a:r>
              <a:rPr lang="en-US" dirty="0">
                <a:hlinkClick r:id="rId3"/>
              </a:rPr>
              <a:t>groups.google.com/g/datacite-metadata</a:t>
            </a:r>
            <a:endParaRPr lang="en-US" dirty="0"/>
          </a:p>
          <a:p>
            <a:pPr marL="0" indent="0">
              <a:buNone/>
            </a:pPr>
            <a:endParaRPr lang="en-US" dirty="0"/>
          </a:p>
          <a:p>
            <a:pPr marL="0" indent="0">
              <a:buNone/>
            </a:pPr>
            <a:r>
              <a:rPr lang="en-US" sz="2400" dirty="0" err="1"/>
              <a:t>DataCite</a:t>
            </a:r>
            <a:r>
              <a:rPr lang="en-US" sz="2400" dirty="0"/>
              <a:t> Roadmap: </a:t>
            </a:r>
          </a:p>
          <a:p>
            <a:r>
              <a:rPr lang="en-US" dirty="0">
                <a:hlinkClick r:id="rId4"/>
              </a:rPr>
              <a:t>datacite.org/roadmap.html</a:t>
            </a:r>
            <a:endParaRPr lang="en-US" dirty="0"/>
          </a:p>
          <a:p>
            <a:endParaRPr lang="en-US" dirty="0"/>
          </a:p>
          <a:p>
            <a:endParaRPr lang="en-US" dirty="0"/>
          </a:p>
          <a:p>
            <a:pPr marL="0" indent="0">
              <a:buNone/>
            </a:pPr>
            <a:r>
              <a:rPr lang="en-US" sz="3200" dirty="0"/>
              <a:t>See you in the break-out room...</a:t>
            </a:r>
          </a:p>
        </p:txBody>
      </p:sp>
    </p:spTree>
    <p:extLst>
      <p:ext uri="{BB962C8B-B14F-4D97-AF65-F5344CB8AC3E}">
        <p14:creationId xmlns:p14="http://schemas.microsoft.com/office/powerpoint/2010/main" val="3471481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3397F-F7F3-438B-AC05-C00876D42CBC}"/>
              </a:ext>
            </a:extLst>
          </p:cNvPr>
          <p:cNvSpPr>
            <a:spLocks noGrp="1"/>
          </p:cNvSpPr>
          <p:nvPr>
            <p:ph type="title"/>
          </p:nvPr>
        </p:nvSpPr>
        <p:spPr/>
        <p:txBody>
          <a:bodyPr/>
          <a:lstStyle/>
          <a:p>
            <a:r>
              <a:rPr lang="en-US" dirty="0"/>
              <a:t>Metadata Working Group</a:t>
            </a:r>
          </a:p>
        </p:txBody>
      </p:sp>
      <p:sp>
        <p:nvSpPr>
          <p:cNvPr id="3" name="Content Placeholder 2">
            <a:extLst>
              <a:ext uri="{FF2B5EF4-FFF2-40B4-BE49-F238E27FC236}">
                <a16:creationId xmlns:a16="http://schemas.microsoft.com/office/drawing/2014/main" id="{509E7980-FBD0-4265-BF33-BC94A3B518DA}"/>
              </a:ext>
            </a:extLst>
          </p:cNvPr>
          <p:cNvSpPr>
            <a:spLocks noGrp="1"/>
          </p:cNvSpPr>
          <p:nvPr>
            <p:ph idx="1"/>
          </p:nvPr>
        </p:nvSpPr>
        <p:spPr/>
        <p:txBody>
          <a:bodyPr>
            <a:normAutofit fontScale="70000" lnSpcReduction="20000"/>
          </a:bodyPr>
          <a:lstStyle/>
          <a:p>
            <a:r>
              <a:rPr lang="en-US" dirty="0"/>
              <a:t>Madeleine de </a:t>
            </a:r>
            <a:r>
              <a:rPr lang="en-US" dirty="0" err="1"/>
              <a:t>Smale</a:t>
            </a:r>
            <a:r>
              <a:rPr lang="en-US" dirty="0"/>
              <a:t>, TU Delft (Co-chair)</a:t>
            </a:r>
          </a:p>
          <a:p>
            <a:r>
              <a:rPr lang="en-US" dirty="0"/>
              <a:t>Isabel Bernal, CSIC (Co-chair)</a:t>
            </a:r>
          </a:p>
          <a:p>
            <a:r>
              <a:rPr lang="en-US" dirty="0"/>
              <a:t>Jan Ashton, British Library</a:t>
            </a:r>
          </a:p>
          <a:p>
            <a:r>
              <a:rPr lang="en-US" dirty="0"/>
              <a:t>Marleen Burger, TIB</a:t>
            </a:r>
          </a:p>
          <a:p>
            <a:r>
              <a:rPr lang="en-US" dirty="0"/>
              <a:t>Robin </a:t>
            </a:r>
            <a:r>
              <a:rPr lang="en-US" dirty="0" err="1"/>
              <a:t>Dasler</a:t>
            </a:r>
            <a:r>
              <a:rPr lang="en-US" dirty="0"/>
              <a:t>, </a:t>
            </a:r>
            <a:r>
              <a:rPr lang="en-US" dirty="0" err="1"/>
              <a:t>DataCite</a:t>
            </a:r>
            <a:r>
              <a:rPr lang="en-US" dirty="0"/>
              <a:t> Product Manager</a:t>
            </a:r>
          </a:p>
          <a:p>
            <a:r>
              <a:rPr lang="en-US" dirty="0"/>
              <a:t>Martin </a:t>
            </a:r>
            <a:r>
              <a:rPr lang="en-US" dirty="0" err="1"/>
              <a:t>Fenner</a:t>
            </a:r>
            <a:r>
              <a:rPr lang="en-US" dirty="0"/>
              <a:t>, </a:t>
            </a:r>
            <a:r>
              <a:rPr lang="en-US" dirty="0" err="1"/>
              <a:t>DataCite</a:t>
            </a:r>
            <a:r>
              <a:rPr lang="en-US" dirty="0"/>
              <a:t> Technical Director</a:t>
            </a:r>
          </a:p>
          <a:p>
            <a:r>
              <a:rPr lang="en-US" dirty="0"/>
              <a:t>Samantha Folger, ETH Zurich</a:t>
            </a:r>
          </a:p>
          <a:p>
            <a:r>
              <a:rPr lang="en-US" dirty="0"/>
              <a:t>Ted </a:t>
            </a:r>
            <a:r>
              <a:rPr lang="en-US" dirty="0" err="1"/>
              <a:t>Habermann</a:t>
            </a:r>
            <a:r>
              <a:rPr lang="en-US" dirty="0"/>
              <a:t>, Metadata Game Changers</a:t>
            </a:r>
          </a:p>
          <a:p>
            <a:r>
              <a:rPr lang="en-US" dirty="0"/>
              <a:t>Violets </a:t>
            </a:r>
            <a:r>
              <a:rPr lang="en-US" dirty="0" err="1"/>
              <a:t>Ilik</a:t>
            </a:r>
            <a:r>
              <a:rPr lang="en-US" dirty="0"/>
              <a:t>, Columbia University</a:t>
            </a:r>
          </a:p>
          <a:p>
            <a:r>
              <a:rPr lang="en-US" dirty="0"/>
              <a:t>Anne Raugh, University of Maryland</a:t>
            </a:r>
          </a:p>
          <a:p>
            <a:r>
              <a:rPr lang="en-US" dirty="0"/>
              <a:t>Andreas la Roi, ETH Zurich</a:t>
            </a:r>
          </a:p>
          <a:p>
            <a:r>
              <a:rPr lang="en-US" dirty="0"/>
              <a:t>Liza </a:t>
            </a:r>
            <a:r>
              <a:rPr lang="en-US" dirty="0" err="1"/>
              <a:t>Zolly</a:t>
            </a:r>
            <a:r>
              <a:rPr lang="en-US" dirty="0"/>
              <a:t>, USGS</a:t>
            </a:r>
          </a:p>
          <a:p>
            <a:endParaRPr lang="en-US" dirty="0"/>
          </a:p>
        </p:txBody>
      </p:sp>
    </p:spTree>
    <p:extLst>
      <p:ext uri="{BB962C8B-B14F-4D97-AF65-F5344CB8AC3E}">
        <p14:creationId xmlns:p14="http://schemas.microsoft.com/office/powerpoint/2010/main" val="3130431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D10C-BB97-4102-AB80-ADF69D75E61E}"/>
              </a:ext>
            </a:extLst>
          </p:cNvPr>
          <p:cNvSpPr>
            <a:spLocks noGrp="1"/>
          </p:cNvSpPr>
          <p:nvPr>
            <p:ph type="title"/>
          </p:nvPr>
        </p:nvSpPr>
        <p:spPr/>
        <p:txBody>
          <a:bodyPr/>
          <a:lstStyle/>
          <a:p>
            <a:r>
              <a:rPr lang="en-US" dirty="0"/>
              <a:t>Schema Additions: </a:t>
            </a:r>
            <a:r>
              <a:rPr lang="en-US" i="1" dirty="0" err="1"/>
              <a:t>resourceTypeGeneral</a:t>
            </a:r>
            <a:endParaRPr lang="en-US" dirty="0"/>
          </a:p>
        </p:txBody>
      </p:sp>
      <p:sp>
        <p:nvSpPr>
          <p:cNvPr id="3" name="Content Placeholder 2">
            <a:extLst>
              <a:ext uri="{FF2B5EF4-FFF2-40B4-BE49-F238E27FC236}">
                <a16:creationId xmlns:a16="http://schemas.microsoft.com/office/drawing/2014/main" id="{AA1CA141-E390-478D-9928-9EEB5C82DB2E}"/>
              </a:ext>
            </a:extLst>
          </p:cNvPr>
          <p:cNvSpPr>
            <a:spLocks noGrp="1"/>
          </p:cNvSpPr>
          <p:nvPr>
            <p:ph idx="1"/>
          </p:nvPr>
        </p:nvSpPr>
        <p:spPr/>
        <p:txBody>
          <a:bodyPr>
            <a:normAutofit/>
          </a:bodyPr>
          <a:lstStyle/>
          <a:p>
            <a:r>
              <a:rPr lang="en-US" dirty="0"/>
              <a:t>A number of new </a:t>
            </a:r>
            <a:r>
              <a:rPr lang="en-US" i="1" dirty="0" err="1"/>
              <a:t>resourceTypeGeneral</a:t>
            </a:r>
            <a:r>
              <a:rPr lang="en-US" dirty="0"/>
              <a:t> values will be added to the controlled list:</a:t>
            </a:r>
            <a:endParaRPr lang="en-US" i="1" dirty="0"/>
          </a:p>
          <a:p>
            <a:endParaRPr lang="en-US" i="1" dirty="0"/>
          </a:p>
          <a:p>
            <a:endParaRPr lang="en-US" i="1" dirty="0"/>
          </a:p>
          <a:p>
            <a:endParaRPr lang="en-US" i="1" dirty="0"/>
          </a:p>
          <a:p>
            <a:endParaRPr lang="en-US" i="1" dirty="0"/>
          </a:p>
          <a:p>
            <a:endParaRPr lang="en-US" i="1" dirty="0"/>
          </a:p>
          <a:p>
            <a:r>
              <a:rPr lang="en-US" dirty="0"/>
              <a:t>This </a:t>
            </a:r>
            <a:r>
              <a:rPr lang="en-US" dirty="0" err="1"/>
              <a:t>subproperty</a:t>
            </a:r>
            <a:r>
              <a:rPr lang="en-US" dirty="0"/>
              <a:t> is required to be present and represents a more general type than the value of the </a:t>
            </a:r>
            <a:r>
              <a:rPr lang="en-US" i="1" dirty="0" err="1"/>
              <a:t>resourceType</a:t>
            </a:r>
            <a:r>
              <a:rPr lang="en-US" dirty="0"/>
              <a:t> property, which is free text.</a:t>
            </a:r>
          </a:p>
          <a:p>
            <a:pPr algn="ctr"/>
            <a:r>
              <a:rPr lang="en-US" i="1" dirty="0"/>
              <a:t>There will be a change in guidance in how to use the </a:t>
            </a:r>
            <a:r>
              <a:rPr lang="en-US" b="1" i="1" dirty="0" err="1"/>
              <a:t>resourceType</a:t>
            </a:r>
            <a:r>
              <a:rPr lang="en-US" i="1" dirty="0"/>
              <a:t> property for text.</a:t>
            </a:r>
          </a:p>
        </p:txBody>
      </p:sp>
      <p:sp>
        <p:nvSpPr>
          <p:cNvPr id="4" name="TextBox 3">
            <a:extLst>
              <a:ext uri="{FF2B5EF4-FFF2-40B4-BE49-F238E27FC236}">
                <a16:creationId xmlns:a16="http://schemas.microsoft.com/office/drawing/2014/main" id="{16A15994-D555-4F0C-9F4A-292895EE8143}"/>
              </a:ext>
            </a:extLst>
          </p:cNvPr>
          <p:cNvSpPr txBox="1"/>
          <p:nvPr/>
        </p:nvSpPr>
        <p:spPr>
          <a:xfrm>
            <a:off x="2325180" y="2204097"/>
            <a:ext cx="3384356" cy="2246769"/>
          </a:xfrm>
          <a:prstGeom prst="rect">
            <a:avLst/>
          </a:prstGeom>
          <a:noFill/>
        </p:spPr>
        <p:txBody>
          <a:bodyPr wrap="square" rtlCol="0">
            <a:spAutoFit/>
          </a:bodyPr>
          <a:lstStyle/>
          <a:p>
            <a:r>
              <a:rPr lang="en-US" sz="2000" i="1" dirty="0"/>
              <a:t>Journal</a:t>
            </a:r>
          </a:p>
          <a:p>
            <a:r>
              <a:rPr lang="en-US" sz="2000" i="1" dirty="0" err="1"/>
              <a:t>JournalArticle</a:t>
            </a:r>
            <a:endParaRPr lang="en-US" sz="2000" i="1" dirty="0"/>
          </a:p>
          <a:p>
            <a:r>
              <a:rPr lang="en-US" sz="2000" i="1" dirty="0"/>
              <a:t>Book</a:t>
            </a:r>
          </a:p>
          <a:p>
            <a:r>
              <a:rPr lang="en-US" sz="2000" i="1" dirty="0" err="1"/>
              <a:t>BookChapter</a:t>
            </a:r>
            <a:endParaRPr lang="en-US" sz="2000" i="1" dirty="0"/>
          </a:p>
          <a:p>
            <a:r>
              <a:rPr lang="en-US" sz="2000" i="1" dirty="0" err="1"/>
              <a:t>ConferenceProceeding</a:t>
            </a:r>
            <a:endParaRPr lang="en-US" sz="2000" i="1" dirty="0"/>
          </a:p>
          <a:p>
            <a:r>
              <a:rPr lang="en-US" sz="2000" i="1" dirty="0" err="1"/>
              <a:t>ConferencePaper</a:t>
            </a:r>
            <a:endParaRPr lang="en-US" sz="2000" i="1" dirty="0"/>
          </a:p>
          <a:p>
            <a:r>
              <a:rPr lang="en-US" sz="2000" i="1" dirty="0"/>
              <a:t>Standard</a:t>
            </a:r>
          </a:p>
        </p:txBody>
      </p:sp>
      <p:sp>
        <p:nvSpPr>
          <p:cNvPr id="5" name="TextBox 4">
            <a:extLst>
              <a:ext uri="{FF2B5EF4-FFF2-40B4-BE49-F238E27FC236}">
                <a16:creationId xmlns:a16="http://schemas.microsoft.com/office/drawing/2014/main" id="{2FDEC14D-F342-469B-B568-EA9FE73C1327}"/>
              </a:ext>
            </a:extLst>
          </p:cNvPr>
          <p:cNvSpPr txBox="1"/>
          <p:nvPr/>
        </p:nvSpPr>
        <p:spPr>
          <a:xfrm>
            <a:off x="5812778" y="2204097"/>
            <a:ext cx="3384356" cy="2246769"/>
          </a:xfrm>
          <a:prstGeom prst="rect">
            <a:avLst/>
          </a:prstGeom>
          <a:noFill/>
        </p:spPr>
        <p:txBody>
          <a:bodyPr wrap="square" rtlCol="0">
            <a:spAutoFit/>
          </a:bodyPr>
          <a:lstStyle/>
          <a:p>
            <a:r>
              <a:rPr lang="en-US" sz="2000" i="1" dirty="0"/>
              <a:t>Report</a:t>
            </a:r>
          </a:p>
          <a:p>
            <a:r>
              <a:rPr lang="en-US" sz="2000" i="1" dirty="0"/>
              <a:t>Dissertation</a:t>
            </a:r>
          </a:p>
          <a:p>
            <a:r>
              <a:rPr lang="en-US" sz="2000" i="1" dirty="0"/>
              <a:t>Preprint</a:t>
            </a:r>
          </a:p>
          <a:p>
            <a:r>
              <a:rPr lang="en-US" sz="2000" i="1" dirty="0" err="1"/>
              <a:t>DataManagementPlan</a:t>
            </a:r>
            <a:endParaRPr lang="en-US" sz="2000" i="1" dirty="0"/>
          </a:p>
          <a:p>
            <a:r>
              <a:rPr lang="en-US" sz="2000" i="1" dirty="0" err="1"/>
              <a:t>PeerReview</a:t>
            </a:r>
            <a:endParaRPr lang="en-US" sz="2000" i="1" dirty="0"/>
          </a:p>
          <a:p>
            <a:r>
              <a:rPr lang="en-US" sz="2000" i="1" dirty="0" err="1"/>
              <a:t>ComputationalNotebook</a:t>
            </a:r>
            <a:endParaRPr lang="en-US" sz="2000" i="1" dirty="0"/>
          </a:p>
          <a:p>
            <a:endParaRPr lang="en-US" sz="2000" i="1" dirty="0"/>
          </a:p>
        </p:txBody>
      </p:sp>
    </p:spTree>
    <p:extLst>
      <p:ext uri="{BB962C8B-B14F-4D97-AF65-F5344CB8AC3E}">
        <p14:creationId xmlns:p14="http://schemas.microsoft.com/office/powerpoint/2010/main" val="2495384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E436A-951D-4643-8C40-64D19E45AF6C}"/>
              </a:ext>
            </a:extLst>
          </p:cNvPr>
          <p:cNvSpPr>
            <a:spLocks noGrp="1"/>
          </p:cNvSpPr>
          <p:nvPr>
            <p:ph type="title"/>
          </p:nvPr>
        </p:nvSpPr>
        <p:spPr/>
        <p:txBody>
          <a:bodyPr/>
          <a:lstStyle/>
          <a:p>
            <a:r>
              <a:rPr lang="en-US" dirty="0"/>
              <a:t>Examples: </a:t>
            </a:r>
            <a:r>
              <a:rPr lang="en-US" i="1" dirty="0" err="1"/>
              <a:t>resourceTypeGeneral</a:t>
            </a:r>
            <a:endParaRPr lang="en-US" dirty="0"/>
          </a:p>
        </p:txBody>
      </p:sp>
      <p:sp>
        <p:nvSpPr>
          <p:cNvPr id="3" name="TextBox 2">
            <a:extLst>
              <a:ext uri="{FF2B5EF4-FFF2-40B4-BE49-F238E27FC236}">
                <a16:creationId xmlns:a16="http://schemas.microsoft.com/office/drawing/2014/main" id="{651248BA-65C1-44DF-945A-ED79D15B3B40}"/>
              </a:ext>
            </a:extLst>
          </p:cNvPr>
          <p:cNvSpPr txBox="1"/>
          <p:nvPr/>
        </p:nvSpPr>
        <p:spPr>
          <a:xfrm>
            <a:off x="3604543" y="2302932"/>
            <a:ext cx="2460978" cy="3139321"/>
          </a:xfrm>
          <a:prstGeom prst="rect">
            <a:avLst/>
          </a:prstGeom>
          <a:noFill/>
        </p:spPr>
        <p:txBody>
          <a:bodyPr wrap="square" rtlCol="0">
            <a:spAutoFit/>
          </a:bodyPr>
          <a:lstStyle/>
          <a:p>
            <a:pPr algn="r"/>
            <a:r>
              <a:rPr lang="en-US" i="1" dirty="0" err="1"/>
              <a:t>resourceTypeGeneral</a:t>
            </a:r>
            <a:r>
              <a:rPr lang="en-US" dirty="0"/>
              <a:t>:</a:t>
            </a:r>
          </a:p>
          <a:p>
            <a:pPr algn="r"/>
            <a:r>
              <a:rPr lang="en-US" i="1" dirty="0" err="1"/>
              <a:t>resourceType</a:t>
            </a:r>
            <a:r>
              <a:rPr lang="en-US" dirty="0"/>
              <a:t>:</a:t>
            </a:r>
          </a:p>
          <a:p>
            <a:pPr algn="r"/>
            <a:endParaRPr lang="en-US" dirty="0"/>
          </a:p>
          <a:p>
            <a:pPr algn="r"/>
            <a:r>
              <a:rPr lang="en-US" i="1" dirty="0" err="1"/>
              <a:t>resourceTypeGeneral</a:t>
            </a:r>
            <a:r>
              <a:rPr lang="en-US" dirty="0"/>
              <a:t>:</a:t>
            </a:r>
          </a:p>
          <a:p>
            <a:pPr algn="r"/>
            <a:r>
              <a:rPr lang="en-US" i="1" dirty="0" err="1"/>
              <a:t>resourceType</a:t>
            </a:r>
            <a:r>
              <a:rPr lang="en-US" dirty="0"/>
              <a:t>:</a:t>
            </a:r>
          </a:p>
          <a:p>
            <a:pPr algn="r"/>
            <a:endParaRPr lang="en-US" dirty="0"/>
          </a:p>
          <a:p>
            <a:pPr algn="r"/>
            <a:r>
              <a:rPr lang="en-US" i="1" dirty="0" err="1"/>
              <a:t>resourceTypeGeneral</a:t>
            </a:r>
            <a:r>
              <a:rPr lang="en-US" dirty="0"/>
              <a:t>:</a:t>
            </a:r>
          </a:p>
          <a:p>
            <a:pPr algn="r"/>
            <a:r>
              <a:rPr lang="en-US" i="1" dirty="0" err="1"/>
              <a:t>resourceType</a:t>
            </a:r>
            <a:r>
              <a:rPr lang="en-US" dirty="0"/>
              <a:t>:</a:t>
            </a:r>
          </a:p>
          <a:p>
            <a:pPr algn="r"/>
            <a:endParaRPr lang="en-US" dirty="0"/>
          </a:p>
          <a:p>
            <a:pPr algn="r"/>
            <a:r>
              <a:rPr lang="en-US" i="1" dirty="0" err="1"/>
              <a:t>resourceTypeGeneral</a:t>
            </a:r>
            <a:r>
              <a:rPr lang="en-US" dirty="0"/>
              <a:t>:</a:t>
            </a:r>
          </a:p>
          <a:p>
            <a:pPr algn="r"/>
            <a:r>
              <a:rPr lang="en-US" i="1" dirty="0" err="1"/>
              <a:t>resourceType</a:t>
            </a:r>
            <a:r>
              <a:rPr lang="en-US" dirty="0"/>
              <a:t>:</a:t>
            </a:r>
          </a:p>
        </p:txBody>
      </p:sp>
      <p:sp>
        <p:nvSpPr>
          <p:cNvPr id="5" name="TextBox 4">
            <a:extLst>
              <a:ext uri="{FF2B5EF4-FFF2-40B4-BE49-F238E27FC236}">
                <a16:creationId xmlns:a16="http://schemas.microsoft.com/office/drawing/2014/main" id="{F13E9ED3-3B75-4146-8C38-6F0586624673}"/>
              </a:ext>
            </a:extLst>
          </p:cNvPr>
          <p:cNvSpPr txBox="1"/>
          <p:nvPr/>
        </p:nvSpPr>
        <p:spPr>
          <a:xfrm>
            <a:off x="6126480" y="2302933"/>
            <a:ext cx="3612444" cy="3139321"/>
          </a:xfrm>
          <a:prstGeom prst="rect">
            <a:avLst/>
          </a:prstGeom>
          <a:noFill/>
        </p:spPr>
        <p:txBody>
          <a:bodyPr wrap="square" rtlCol="0">
            <a:spAutoFit/>
          </a:bodyPr>
          <a:lstStyle/>
          <a:p>
            <a:r>
              <a:rPr lang="en-US" i="1" dirty="0" err="1"/>
              <a:t>BookChapter</a:t>
            </a:r>
            <a:endParaRPr lang="en-US" i="1" dirty="0"/>
          </a:p>
          <a:p>
            <a:r>
              <a:rPr lang="en-US" dirty="0"/>
              <a:t>Invited Review</a:t>
            </a:r>
          </a:p>
          <a:p>
            <a:endParaRPr lang="en-US" dirty="0"/>
          </a:p>
          <a:p>
            <a:r>
              <a:rPr lang="en-US" i="1" dirty="0" err="1"/>
              <a:t>ConferencePaper</a:t>
            </a:r>
            <a:endParaRPr lang="en-US" i="1" dirty="0"/>
          </a:p>
          <a:p>
            <a:r>
              <a:rPr lang="en-US" dirty="0"/>
              <a:t>Abstract of Poster</a:t>
            </a:r>
          </a:p>
          <a:p>
            <a:endParaRPr lang="en-US" dirty="0"/>
          </a:p>
          <a:p>
            <a:r>
              <a:rPr lang="en-US" i="1" dirty="0" err="1"/>
              <a:t>ComputationalNotebook</a:t>
            </a:r>
            <a:endParaRPr lang="en-US" i="1" dirty="0"/>
          </a:p>
          <a:p>
            <a:r>
              <a:rPr lang="en-US" dirty="0" err="1"/>
              <a:t>Jupyter</a:t>
            </a:r>
            <a:r>
              <a:rPr lang="en-US" dirty="0"/>
              <a:t> Notebook</a:t>
            </a:r>
          </a:p>
          <a:p>
            <a:endParaRPr lang="en-US" dirty="0"/>
          </a:p>
          <a:p>
            <a:r>
              <a:rPr lang="en-US" i="1" dirty="0"/>
              <a:t>Report</a:t>
            </a:r>
          </a:p>
          <a:p>
            <a:r>
              <a:rPr lang="en-US" dirty="0"/>
              <a:t>Data Maturity Assessment</a:t>
            </a:r>
          </a:p>
        </p:txBody>
      </p:sp>
    </p:spTree>
    <p:extLst>
      <p:ext uri="{BB962C8B-B14F-4D97-AF65-F5344CB8AC3E}">
        <p14:creationId xmlns:p14="http://schemas.microsoft.com/office/powerpoint/2010/main" val="1484890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8F48A-C6F4-433A-9561-1EB8C4B71DE2}"/>
              </a:ext>
            </a:extLst>
          </p:cNvPr>
          <p:cNvSpPr>
            <a:spLocks noGrp="1"/>
          </p:cNvSpPr>
          <p:nvPr>
            <p:ph type="title"/>
          </p:nvPr>
        </p:nvSpPr>
        <p:spPr/>
        <p:txBody>
          <a:bodyPr/>
          <a:lstStyle/>
          <a:p>
            <a:r>
              <a:rPr lang="en-US" dirty="0"/>
              <a:t>Examples: </a:t>
            </a:r>
            <a:r>
              <a:rPr lang="en-US" i="1" dirty="0" err="1"/>
              <a:t>resourceTypeGeneral</a:t>
            </a:r>
            <a:endParaRPr lang="en-US" i="1" dirty="0"/>
          </a:p>
        </p:txBody>
      </p:sp>
      <p:sp>
        <p:nvSpPr>
          <p:cNvPr id="3" name="Content Placeholder 2">
            <a:extLst>
              <a:ext uri="{FF2B5EF4-FFF2-40B4-BE49-F238E27FC236}">
                <a16:creationId xmlns:a16="http://schemas.microsoft.com/office/drawing/2014/main" id="{0410AB29-B7FA-493B-B344-1FE3471A482C}"/>
              </a:ext>
            </a:extLst>
          </p:cNvPr>
          <p:cNvSpPr>
            <a:spLocks noGrp="1"/>
          </p:cNvSpPr>
          <p:nvPr>
            <p:ph idx="1"/>
          </p:nvPr>
        </p:nvSpPr>
        <p:spPr/>
        <p:txBody>
          <a:bodyPr/>
          <a:lstStyle/>
          <a:p>
            <a:r>
              <a:rPr lang="en-US" i="1" dirty="0"/>
              <a:t> </a:t>
            </a:r>
          </a:p>
          <a:p>
            <a:pPr marL="457200" lvl="1" indent="0">
              <a:buNone/>
            </a:pPr>
            <a:endParaRPr lang="en-US" sz="1000" dirty="0">
              <a:latin typeface="Courier Prime" panose="00000509000000000000" pitchFamily="49" charset="0"/>
            </a:endParaRPr>
          </a:p>
          <a:p>
            <a:pPr marL="457200" lvl="1" indent="0">
              <a:buNone/>
            </a:pPr>
            <a:r>
              <a:rPr lang="en-US" sz="1600" dirty="0">
                <a:latin typeface="Courier Prime" panose="00000509000000000000" pitchFamily="49" charset="0"/>
              </a:rPr>
              <a:t>&lt;</a:t>
            </a:r>
            <a:r>
              <a:rPr lang="en-US" sz="1600" dirty="0" err="1">
                <a:latin typeface="Courier Prime" panose="00000509000000000000" pitchFamily="49" charset="0"/>
              </a:rPr>
              <a:t>resourceType</a:t>
            </a:r>
            <a:r>
              <a:rPr lang="en-US" sz="1600" dirty="0">
                <a:latin typeface="Courier Prime" panose="00000509000000000000" pitchFamily="49" charset="0"/>
              </a:rPr>
              <a:t> </a:t>
            </a:r>
            <a:r>
              <a:rPr lang="en-US" sz="1600" dirty="0" err="1">
                <a:latin typeface="Courier Prime" panose="00000509000000000000" pitchFamily="49" charset="0"/>
              </a:rPr>
              <a:t>resourceTypeGeneral</a:t>
            </a:r>
            <a:r>
              <a:rPr lang="en-US" sz="1600" dirty="0">
                <a:latin typeface="Courier Prime" panose="00000509000000000000" pitchFamily="49" charset="0"/>
              </a:rPr>
              <a:t>=“</a:t>
            </a:r>
            <a:r>
              <a:rPr lang="en-US" sz="1600" dirty="0" err="1">
                <a:latin typeface="Courier Prime" panose="00000509000000000000" pitchFamily="49" charset="0"/>
              </a:rPr>
              <a:t>BookChapter</a:t>
            </a:r>
            <a:r>
              <a:rPr lang="en-US" sz="1600" dirty="0">
                <a:latin typeface="Courier Prime" panose="00000509000000000000" pitchFamily="49" charset="0"/>
              </a:rPr>
              <a:t>”&gt;Invited review&lt;/</a:t>
            </a:r>
            <a:r>
              <a:rPr lang="en-US" sz="1600" dirty="0" err="1">
                <a:latin typeface="Courier Prime" panose="00000509000000000000" pitchFamily="49" charset="0"/>
              </a:rPr>
              <a:t>resourceType</a:t>
            </a:r>
            <a:r>
              <a:rPr lang="en-US" sz="1600" dirty="0">
                <a:latin typeface="Courier Prime" panose="00000509000000000000" pitchFamily="49" charset="0"/>
              </a:rPr>
              <a:t>&gt;</a:t>
            </a:r>
          </a:p>
          <a:p>
            <a:pPr marL="457200" lvl="1" indent="0">
              <a:buNone/>
            </a:pPr>
            <a:endParaRPr lang="en-US" sz="1600" dirty="0">
              <a:latin typeface="Courier Prime" panose="00000509000000000000" pitchFamily="49" charset="0"/>
            </a:endParaRPr>
          </a:p>
          <a:p>
            <a:pPr marL="457200" lvl="1" indent="0">
              <a:buNone/>
            </a:pPr>
            <a:r>
              <a:rPr lang="en-US" sz="1600" dirty="0">
                <a:latin typeface="Courier Prime" panose="00000509000000000000" pitchFamily="49" charset="0"/>
              </a:rPr>
              <a:t>&lt;</a:t>
            </a:r>
            <a:r>
              <a:rPr lang="en-US" sz="1600" dirty="0" err="1">
                <a:latin typeface="Courier Prime" panose="00000509000000000000" pitchFamily="49" charset="0"/>
              </a:rPr>
              <a:t>resourceType</a:t>
            </a:r>
            <a:r>
              <a:rPr lang="en-US" sz="1600" dirty="0">
                <a:latin typeface="Courier Prime" panose="00000509000000000000" pitchFamily="49" charset="0"/>
              </a:rPr>
              <a:t> </a:t>
            </a:r>
            <a:r>
              <a:rPr lang="en-US" sz="1600" dirty="0" err="1">
                <a:latin typeface="Courier Prime" panose="00000509000000000000" pitchFamily="49" charset="0"/>
              </a:rPr>
              <a:t>resourceTypeGeneral</a:t>
            </a:r>
            <a:r>
              <a:rPr lang="en-US" sz="1600" dirty="0">
                <a:latin typeface="Courier Prime" panose="00000509000000000000" pitchFamily="49" charset="0"/>
              </a:rPr>
              <a:t>=“</a:t>
            </a:r>
            <a:r>
              <a:rPr lang="en-US" sz="1600" dirty="0" err="1">
                <a:latin typeface="Courier Prime" panose="00000509000000000000" pitchFamily="49" charset="0"/>
              </a:rPr>
              <a:t>ConferencePaper</a:t>
            </a:r>
            <a:r>
              <a:rPr lang="en-US" sz="1600" dirty="0">
                <a:latin typeface="Courier Prime" panose="00000509000000000000" pitchFamily="49" charset="0"/>
              </a:rPr>
              <a:t>”&gt;Abstract of Poster</a:t>
            </a:r>
          </a:p>
          <a:p>
            <a:pPr marL="457200" lvl="1" indent="0">
              <a:buNone/>
            </a:pPr>
            <a:r>
              <a:rPr lang="en-US" sz="1600" dirty="0">
                <a:latin typeface="Courier Prime" panose="00000509000000000000" pitchFamily="49" charset="0"/>
              </a:rPr>
              <a:t>   &lt;/</a:t>
            </a:r>
            <a:r>
              <a:rPr lang="en-US" sz="1600" dirty="0" err="1">
                <a:latin typeface="Courier Prime" panose="00000509000000000000" pitchFamily="49" charset="0"/>
              </a:rPr>
              <a:t>resourceType</a:t>
            </a:r>
            <a:r>
              <a:rPr lang="en-US" sz="1600" dirty="0">
                <a:latin typeface="Courier Prime" panose="00000509000000000000" pitchFamily="49" charset="0"/>
              </a:rPr>
              <a:t>&gt;</a:t>
            </a:r>
          </a:p>
          <a:p>
            <a:pPr marL="457200" lvl="1" indent="0">
              <a:buNone/>
            </a:pPr>
            <a:endParaRPr lang="en-US" sz="1600" dirty="0">
              <a:latin typeface="Courier Prime" panose="00000509000000000000" pitchFamily="49" charset="0"/>
            </a:endParaRPr>
          </a:p>
          <a:p>
            <a:pPr marL="457200" lvl="1" indent="0">
              <a:buNone/>
            </a:pPr>
            <a:r>
              <a:rPr lang="en-US" sz="1600" dirty="0">
                <a:latin typeface="Courier Prime" panose="00000509000000000000" pitchFamily="49" charset="0"/>
              </a:rPr>
              <a:t>&lt;</a:t>
            </a:r>
            <a:r>
              <a:rPr lang="en-US" sz="1600" dirty="0" err="1">
                <a:latin typeface="Courier Prime" panose="00000509000000000000" pitchFamily="49" charset="0"/>
              </a:rPr>
              <a:t>resourceType</a:t>
            </a:r>
            <a:r>
              <a:rPr lang="en-US" sz="1600" dirty="0">
                <a:latin typeface="Courier Prime" panose="00000509000000000000" pitchFamily="49" charset="0"/>
              </a:rPr>
              <a:t> </a:t>
            </a:r>
            <a:r>
              <a:rPr lang="en-US" sz="1600" dirty="0" err="1">
                <a:latin typeface="Courier Prime" panose="00000509000000000000" pitchFamily="49" charset="0"/>
              </a:rPr>
              <a:t>resourceTypeGeneral</a:t>
            </a:r>
            <a:r>
              <a:rPr lang="en-US" sz="1600" dirty="0">
                <a:latin typeface="Courier Prime" panose="00000509000000000000" pitchFamily="49" charset="0"/>
              </a:rPr>
              <a:t>=“</a:t>
            </a:r>
            <a:r>
              <a:rPr lang="en-US" sz="1600" dirty="0" err="1">
                <a:latin typeface="Courier Prime" panose="00000509000000000000" pitchFamily="49" charset="0"/>
              </a:rPr>
              <a:t>ComputationalNotebook</a:t>
            </a:r>
            <a:r>
              <a:rPr lang="en-US" sz="1600" dirty="0">
                <a:latin typeface="Courier Prime" panose="00000509000000000000" pitchFamily="49" charset="0"/>
              </a:rPr>
              <a:t>”&gt;</a:t>
            </a:r>
            <a:r>
              <a:rPr lang="en-US" sz="1600" dirty="0" err="1">
                <a:latin typeface="Courier Prime" panose="00000509000000000000" pitchFamily="49" charset="0"/>
              </a:rPr>
              <a:t>Jupyter</a:t>
            </a:r>
            <a:r>
              <a:rPr lang="en-US" sz="1600" dirty="0">
                <a:latin typeface="Courier Prime" panose="00000509000000000000" pitchFamily="49" charset="0"/>
              </a:rPr>
              <a:t> Notebook</a:t>
            </a:r>
          </a:p>
          <a:p>
            <a:pPr marL="457200" lvl="1" indent="0">
              <a:buNone/>
            </a:pPr>
            <a:r>
              <a:rPr lang="en-US" sz="1600" dirty="0">
                <a:latin typeface="Courier Prime" panose="00000509000000000000" pitchFamily="49" charset="0"/>
              </a:rPr>
              <a:t>   &lt;/</a:t>
            </a:r>
            <a:r>
              <a:rPr lang="en-US" sz="1600" dirty="0" err="1">
                <a:latin typeface="Courier Prime" panose="00000509000000000000" pitchFamily="49" charset="0"/>
              </a:rPr>
              <a:t>resourceType</a:t>
            </a:r>
            <a:r>
              <a:rPr lang="en-US" sz="1600" dirty="0">
                <a:latin typeface="Courier Prime" panose="00000509000000000000" pitchFamily="49" charset="0"/>
              </a:rPr>
              <a:t>&gt;</a:t>
            </a:r>
          </a:p>
          <a:p>
            <a:pPr marL="457200" lvl="1" indent="0">
              <a:buNone/>
            </a:pPr>
            <a:endParaRPr lang="en-US" sz="1600" dirty="0">
              <a:latin typeface="Courier Prime" panose="00000509000000000000" pitchFamily="49" charset="0"/>
            </a:endParaRPr>
          </a:p>
          <a:p>
            <a:pPr marL="457200" lvl="1" indent="0">
              <a:buNone/>
            </a:pPr>
            <a:r>
              <a:rPr lang="en-US" sz="1600" dirty="0">
                <a:latin typeface="Courier Prime" panose="00000509000000000000" pitchFamily="49" charset="0"/>
              </a:rPr>
              <a:t>&lt;</a:t>
            </a:r>
            <a:r>
              <a:rPr lang="en-US" sz="1600" dirty="0" err="1">
                <a:latin typeface="Courier Prime" panose="00000509000000000000" pitchFamily="49" charset="0"/>
              </a:rPr>
              <a:t>resourceType</a:t>
            </a:r>
            <a:r>
              <a:rPr lang="en-US" sz="1600" dirty="0">
                <a:latin typeface="Courier Prime" panose="00000509000000000000" pitchFamily="49" charset="0"/>
              </a:rPr>
              <a:t> </a:t>
            </a:r>
            <a:r>
              <a:rPr lang="en-US" sz="1600" dirty="0" err="1">
                <a:latin typeface="Courier Prime" panose="00000509000000000000" pitchFamily="49" charset="0"/>
              </a:rPr>
              <a:t>resourceTypeGeneral</a:t>
            </a:r>
            <a:r>
              <a:rPr lang="en-US" sz="1600" dirty="0">
                <a:latin typeface="Courier Prime" panose="00000509000000000000" pitchFamily="49" charset="0"/>
              </a:rPr>
              <a:t>=“Report”&gt;Data Maturity Assessment</a:t>
            </a:r>
          </a:p>
          <a:p>
            <a:pPr marL="457200" lvl="1" indent="0">
              <a:buNone/>
            </a:pPr>
            <a:r>
              <a:rPr lang="en-US" sz="1600" dirty="0">
                <a:latin typeface="Courier Prime" panose="00000509000000000000" pitchFamily="49" charset="0"/>
              </a:rPr>
              <a:t>   &lt;/</a:t>
            </a:r>
            <a:r>
              <a:rPr lang="en-US" sz="1600" dirty="0" err="1">
                <a:latin typeface="Courier Prime" panose="00000509000000000000" pitchFamily="49" charset="0"/>
              </a:rPr>
              <a:t>resourceType</a:t>
            </a:r>
            <a:r>
              <a:rPr lang="en-US" sz="1600" dirty="0">
                <a:latin typeface="Courier Prime" panose="00000509000000000000" pitchFamily="49" charset="0"/>
              </a:rPr>
              <a:t>&gt;</a:t>
            </a:r>
          </a:p>
          <a:p>
            <a:pPr marL="457200" lvl="1" indent="0">
              <a:buNone/>
            </a:pPr>
            <a:endParaRPr lang="en-US" sz="1600" dirty="0">
              <a:latin typeface="Courier Prime" panose="00000509000000000000" pitchFamily="49" charset="0"/>
            </a:endParaRPr>
          </a:p>
          <a:p>
            <a:pPr marL="457200" lvl="1" indent="0">
              <a:buNone/>
            </a:pPr>
            <a:endParaRPr lang="en-US" sz="1600" dirty="0">
              <a:latin typeface="Courier Prime" panose="00000509000000000000" pitchFamily="49" charset="0"/>
            </a:endParaRPr>
          </a:p>
          <a:p>
            <a:endParaRPr lang="en-US" dirty="0"/>
          </a:p>
        </p:txBody>
      </p:sp>
    </p:spTree>
    <p:extLst>
      <p:ext uri="{BB962C8B-B14F-4D97-AF65-F5344CB8AC3E}">
        <p14:creationId xmlns:p14="http://schemas.microsoft.com/office/powerpoint/2010/main" val="2279839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DA03E-9D5F-400E-9391-7A9341FED30D}"/>
              </a:ext>
            </a:extLst>
          </p:cNvPr>
          <p:cNvSpPr>
            <a:spLocks noGrp="1"/>
          </p:cNvSpPr>
          <p:nvPr>
            <p:ph type="title"/>
          </p:nvPr>
        </p:nvSpPr>
        <p:spPr/>
        <p:txBody>
          <a:bodyPr/>
          <a:lstStyle/>
          <a:p>
            <a:r>
              <a:rPr lang="en-US" dirty="0"/>
              <a:t>Schema Additions: </a:t>
            </a:r>
            <a:r>
              <a:rPr lang="en-US" i="1" dirty="0"/>
              <a:t>subject</a:t>
            </a:r>
            <a:endParaRPr lang="en-US" dirty="0"/>
          </a:p>
        </p:txBody>
      </p:sp>
      <p:sp>
        <p:nvSpPr>
          <p:cNvPr id="3" name="Content Placeholder 2">
            <a:extLst>
              <a:ext uri="{FF2B5EF4-FFF2-40B4-BE49-F238E27FC236}">
                <a16:creationId xmlns:a16="http://schemas.microsoft.com/office/drawing/2014/main" id="{7209309E-8F96-4F75-BAE5-53F650BACE59}"/>
              </a:ext>
            </a:extLst>
          </p:cNvPr>
          <p:cNvSpPr>
            <a:spLocks noGrp="1"/>
          </p:cNvSpPr>
          <p:nvPr>
            <p:ph idx="1"/>
          </p:nvPr>
        </p:nvSpPr>
        <p:spPr/>
        <p:txBody>
          <a:bodyPr>
            <a:normAutofit/>
          </a:bodyPr>
          <a:lstStyle/>
          <a:p>
            <a:r>
              <a:rPr lang="en-US" dirty="0"/>
              <a:t>A new </a:t>
            </a:r>
            <a:r>
              <a:rPr lang="en-US" dirty="0" err="1"/>
              <a:t>subproperty</a:t>
            </a:r>
            <a:r>
              <a:rPr lang="en-US" dirty="0"/>
              <a:t>, </a:t>
            </a:r>
            <a:r>
              <a:rPr lang="en-US" i="1" dirty="0"/>
              <a:t>classification</a:t>
            </a:r>
            <a:r>
              <a:rPr lang="en-US" dirty="0"/>
              <a:t>, will be added to </a:t>
            </a:r>
            <a:r>
              <a:rPr lang="en-US" i="1" dirty="0"/>
              <a:t>subject.</a:t>
            </a:r>
            <a:r>
              <a:rPr lang="en-US" dirty="0"/>
              <a:t> The </a:t>
            </a:r>
            <a:r>
              <a:rPr lang="en-US" i="1" dirty="0"/>
              <a:t>classification</a:t>
            </a:r>
            <a:r>
              <a:rPr lang="en-US" dirty="0"/>
              <a:t> </a:t>
            </a:r>
            <a:r>
              <a:rPr lang="en-US" dirty="0" err="1"/>
              <a:t>subproperty</a:t>
            </a:r>
            <a:r>
              <a:rPr lang="en-US" dirty="0"/>
              <a:t> will hold the code used for the </a:t>
            </a:r>
            <a:r>
              <a:rPr lang="en-US" i="1" dirty="0"/>
              <a:t>subject</a:t>
            </a:r>
            <a:r>
              <a:rPr lang="en-US" dirty="0"/>
              <a:t> term within a scheme that does not use URI codes for each term or concept.</a:t>
            </a:r>
          </a:p>
          <a:p>
            <a:r>
              <a:rPr lang="en-US" dirty="0"/>
              <a:t>A </a:t>
            </a:r>
            <a:r>
              <a:rPr lang="en-US" i="1" dirty="0"/>
              <a:t>subject</a:t>
            </a:r>
            <a:r>
              <a:rPr lang="en-US" dirty="0"/>
              <a:t> property, then, should have either a </a:t>
            </a:r>
            <a:r>
              <a:rPr lang="en-US" i="1" dirty="0" err="1"/>
              <a:t>valueURI</a:t>
            </a:r>
            <a:r>
              <a:rPr lang="en-US" dirty="0"/>
              <a:t> </a:t>
            </a:r>
            <a:r>
              <a:rPr lang="en-US" dirty="0" err="1"/>
              <a:t>subproperty</a:t>
            </a:r>
            <a:r>
              <a:rPr lang="en-US" dirty="0"/>
              <a:t> or a </a:t>
            </a:r>
            <a:r>
              <a:rPr lang="en-US" i="1" dirty="0"/>
              <a:t>classification</a:t>
            </a:r>
            <a:r>
              <a:rPr lang="en-US" dirty="0"/>
              <a:t> </a:t>
            </a:r>
            <a:r>
              <a:rPr lang="en-US" dirty="0" err="1"/>
              <a:t>subproperty</a:t>
            </a:r>
            <a:r>
              <a:rPr lang="en-US" dirty="0"/>
              <a:t>, but not both.</a:t>
            </a:r>
          </a:p>
        </p:txBody>
      </p:sp>
    </p:spTree>
    <p:extLst>
      <p:ext uri="{BB962C8B-B14F-4D97-AF65-F5344CB8AC3E}">
        <p14:creationId xmlns:p14="http://schemas.microsoft.com/office/powerpoint/2010/main" val="4118415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236BE-5184-4A64-A75D-C4AA835D4B06}"/>
              </a:ext>
            </a:extLst>
          </p:cNvPr>
          <p:cNvSpPr>
            <a:spLocks noGrp="1"/>
          </p:cNvSpPr>
          <p:nvPr>
            <p:ph type="title"/>
          </p:nvPr>
        </p:nvSpPr>
        <p:spPr/>
        <p:txBody>
          <a:bodyPr/>
          <a:lstStyle/>
          <a:p>
            <a:r>
              <a:rPr lang="en-US" dirty="0"/>
              <a:t>Example: </a:t>
            </a:r>
            <a:r>
              <a:rPr lang="en-US" i="1" dirty="0"/>
              <a:t>subject</a:t>
            </a:r>
            <a:r>
              <a:rPr lang="en-US" dirty="0"/>
              <a:t> with </a:t>
            </a:r>
            <a:r>
              <a:rPr lang="en-US" i="1" dirty="0" err="1"/>
              <a:t>valueURI</a:t>
            </a:r>
            <a:endParaRPr lang="en-US" dirty="0"/>
          </a:p>
        </p:txBody>
      </p:sp>
      <p:sp>
        <p:nvSpPr>
          <p:cNvPr id="3" name="Content Placeholder 2">
            <a:extLst>
              <a:ext uri="{FF2B5EF4-FFF2-40B4-BE49-F238E27FC236}">
                <a16:creationId xmlns:a16="http://schemas.microsoft.com/office/drawing/2014/main" id="{47EC8776-D6AD-4161-A52E-BCF614457693}"/>
              </a:ext>
            </a:extLst>
          </p:cNvPr>
          <p:cNvSpPr>
            <a:spLocks noGrp="1"/>
          </p:cNvSpPr>
          <p:nvPr>
            <p:ph idx="1"/>
          </p:nvPr>
        </p:nvSpPr>
        <p:spPr>
          <a:xfrm>
            <a:off x="1097280" y="1845733"/>
            <a:ext cx="10058400" cy="886177"/>
          </a:xfrm>
        </p:spPr>
        <p:txBody>
          <a:bodyPr>
            <a:normAutofit/>
          </a:bodyPr>
          <a:lstStyle/>
          <a:p>
            <a:r>
              <a:rPr lang="en-US" dirty="0"/>
              <a:t>The Unified Astronomy Thesaurus assigns URIs to each term. To include the subject term “Short period comets” (concept number 1452):</a:t>
            </a:r>
          </a:p>
          <a:p>
            <a:endParaRPr lang="en-US" dirty="0"/>
          </a:p>
        </p:txBody>
      </p:sp>
      <p:sp>
        <p:nvSpPr>
          <p:cNvPr id="4" name="TextBox 3">
            <a:extLst>
              <a:ext uri="{FF2B5EF4-FFF2-40B4-BE49-F238E27FC236}">
                <a16:creationId xmlns:a16="http://schemas.microsoft.com/office/drawing/2014/main" id="{7BF83350-458B-40FE-8C28-135DAF31C8E3}"/>
              </a:ext>
            </a:extLst>
          </p:cNvPr>
          <p:cNvSpPr txBox="1"/>
          <p:nvPr/>
        </p:nvSpPr>
        <p:spPr>
          <a:xfrm>
            <a:off x="1332090" y="2635955"/>
            <a:ext cx="2709333" cy="1200329"/>
          </a:xfrm>
          <a:prstGeom prst="rect">
            <a:avLst/>
          </a:prstGeom>
          <a:noFill/>
        </p:spPr>
        <p:txBody>
          <a:bodyPr wrap="square" rtlCol="0">
            <a:spAutoFit/>
          </a:bodyPr>
          <a:lstStyle/>
          <a:p>
            <a:pPr algn="r"/>
            <a:r>
              <a:rPr lang="en-US" i="1" dirty="0"/>
              <a:t>subject</a:t>
            </a:r>
            <a:r>
              <a:rPr lang="en-US" dirty="0"/>
              <a:t>:</a:t>
            </a:r>
          </a:p>
          <a:p>
            <a:pPr algn="r"/>
            <a:r>
              <a:rPr lang="en-US" i="1" dirty="0" err="1"/>
              <a:t>subjectScheme</a:t>
            </a:r>
            <a:r>
              <a:rPr lang="en-US" dirty="0"/>
              <a:t>:</a:t>
            </a:r>
          </a:p>
          <a:p>
            <a:pPr algn="r"/>
            <a:r>
              <a:rPr lang="en-US" i="1" dirty="0" err="1"/>
              <a:t>schemeURI</a:t>
            </a:r>
            <a:r>
              <a:rPr lang="en-US" dirty="0"/>
              <a:t>:</a:t>
            </a:r>
          </a:p>
          <a:p>
            <a:pPr algn="r"/>
            <a:r>
              <a:rPr lang="en-US" i="1" dirty="0" err="1"/>
              <a:t>valueURI</a:t>
            </a:r>
            <a:r>
              <a:rPr lang="en-US" dirty="0"/>
              <a:t>:</a:t>
            </a:r>
            <a:endParaRPr lang="en-US" i="1" dirty="0"/>
          </a:p>
        </p:txBody>
      </p:sp>
      <p:sp>
        <p:nvSpPr>
          <p:cNvPr id="5" name="TextBox 4">
            <a:extLst>
              <a:ext uri="{FF2B5EF4-FFF2-40B4-BE49-F238E27FC236}">
                <a16:creationId xmlns:a16="http://schemas.microsoft.com/office/drawing/2014/main" id="{C1861B0C-1831-4169-B73C-46C2789BD258}"/>
              </a:ext>
            </a:extLst>
          </p:cNvPr>
          <p:cNvSpPr txBox="1"/>
          <p:nvPr/>
        </p:nvSpPr>
        <p:spPr>
          <a:xfrm>
            <a:off x="4041423" y="2635955"/>
            <a:ext cx="3781778" cy="1200329"/>
          </a:xfrm>
          <a:prstGeom prst="rect">
            <a:avLst/>
          </a:prstGeom>
          <a:noFill/>
        </p:spPr>
        <p:txBody>
          <a:bodyPr wrap="square" rtlCol="0">
            <a:spAutoFit/>
          </a:bodyPr>
          <a:lstStyle/>
          <a:p>
            <a:r>
              <a:rPr lang="en-US" dirty="0"/>
              <a:t>Short period comets</a:t>
            </a:r>
          </a:p>
          <a:p>
            <a:r>
              <a:rPr lang="en-US" dirty="0"/>
              <a:t>Unified Astronomy Thesaurus</a:t>
            </a:r>
          </a:p>
          <a:p>
            <a:r>
              <a:rPr lang="en-US" dirty="0"/>
              <a:t>http://astrothesaurus.org</a:t>
            </a:r>
          </a:p>
          <a:p>
            <a:r>
              <a:rPr lang="en-US" dirty="0"/>
              <a:t>http://astrothesaurus.org/uat/1452</a:t>
            </a:r>
          </a:p>
        </p:txBody>
      </p:sp>
      <p:sp>
        <p:nvSpPr>
          <p:cNvPr id="6" name="TextBox 5">
            <a:extLst>
              <a:ext uri="{FF2B5EF4-FFF2-40B4-BE49-F238E27FC236}">
                <a16:creationId xmlns:a16="http://schemas.microsoft.com/office/drawing/2014/main" id="{35C8A90F-B834-4004-9D85-5ED925E933F6}"/>
              </a:ext>
            </a:extLst>
          </p:cNvPr>
          <p:cNvSpPr txBox="1"/>
          <p:nvPr/>
        </p:nvSpPr>
        <p:spPr>
          <a:xfrm>
            <a:off x="1253067" y="4120444"/>
            <a:ext cx="10058400" cy="1600438"/>
          </a:xfrm>
          <a:prstGeom prst="rect">
            <a:avLst/>
          </a:prstGeom>
          <a:noFill/>
        </p:spPr>
        <p:txBody>
          <a:bodyPr wrap="square" rtlCol="0">
            <a:spAutoFit/>
          </a:bodyPr>
          <a:lstStyle/>
          <a:p>
            <a:r>
              <a:rPr lang="en-US" dirty="0"/>
              <a:t>The same example in XML would look like this:</a:t>
            </a:r>
          </a:p>
          <a:p>
            <a:endParaRPr lang="en-US" sz="1600" dirty="0">
              <a:latin typeface="Courier Prime" panose="00000509000000000000" pitchFamily="49" charset="0"/>
            </a:endParaRPr>
          </a:p>
          <a:p>
            <a:r>
              <a:rPr lang="en-US" sz="1600" dirty="0">
                <a:latin typeface="Courier Prime" panose="00000509000000000000" pitchFamily="49" charset="0"/>
              </a:rPr>
              <a:t>        &lt;subject </a:t>
            </a:r>
            <a:r>
              <a:rPr lang="en-US" sz="1600" dirty="0" err="1">
                <a:latin typeface="Courier Prime" panose="00000509000000000000" pitchFamily="49" charset="0"/>
              </a:rPr>
              <a:t>subjectScheme</a:t>
            </a:r>
            <a:r>
              <a:rPr lang="en-US" sz="1600" dirty="0">
                <a:latin typeface="Courier Prime" panose="00000509000000000000" pitchFamily="49" charset="0"/>
              </a:rPr>
              <a:t>=“Unified Astronomy Thesaurus” </a:t>
            </a:r>
          </a:p>
          <a:p>
            <a:r>
              <a:rPr lang="en-US" sz="1600" dirty="0">
                <a:latin typeface="Courier Prime" panose="00000509000000000000" pitchFamily="49" charset="0"/>
              </a:rPr>
              <a:t>                 </a:t>
            </a:r>
            <a:r>
              <a:rPr lang="en-US" sz="1600" dirty="0" err="1">
                <a:latin typeface="Courier Prime" panose="00000509000000000000" pitchFamily="49" charset="0"/>
              </a:rPr>
              <a:t>schemeURI</a:t>
            </a:r>
            <a:r>
              <a:rPr lang="en-US" sz="1600" dirty="0">
                <a:latin typeface="Courier Prime" panose="00000509000000000000" pitchFamily="49" charset="0"/>
              </a:rPr>
              <a:t>=“http://astrothesaurus.org” </a:t>
            </a:r>
          </a:p>
          <a:p>
            <a:r>
              <a:rPr lang="en-US" sz="1600" dirty="0">
                <a:latin typeface="Courier Prime" panose="00000509000000000000" pitchFamily="49" charset="0"/>
              </a:rPr>
              <a:t>                 </a:t>
            </a:r>
            <a:r>
              <a:rPr lang="en-US" sz="1600" dirty="0" err="1">
                <a:latin typeface="Courier Prime" panose="00000509000000000000" pitchFamily="49" charset="0"/>
              </a:rPr>
              <a:t>valueURI</a:t>
            </a:r>
            <a:r>
              <a:rPr lang="en-US" sz="1600" dirty="0">
                <a:latin typeface="Courier Prime" panose="00000509000000000000" pitchFamily="49" charset="0"/>
              </a:rPr>
              <a:t>=“http://astrothesaurus.org/</a:t>
            </a:r>
            <a:r>
              <a:rPr lang="en-US" sz="1600" dirty="0" err="1">
                <a:latin typeface="Courier Prime" panose="00000509000000000000" pitchFamily="49" charset="0"/>
              </a:rPr>
              <a:t>uat</a:t>
            </a:r>
            <a:r>
              <a:rPr lang="en-US" sz="1600" dirty="0">
                <a:latin typeface="Courier Prime" panose="00000509000000000000" pitchFamily="49" charset="0"/>
              </a:rPr>
              <a:t>/1452”&gt;</a:t>
            </a:r>
          </a:p>
          <a:p>
            <a:r>
              <a:rPr lang="en-US" sz="1600" dirty="0">
                <a:latin typeface="Courier Prime" panose="00000509000000000000" pitchFamily="49" charset="0"/>
              </a:rPr>
              <a:t>           Short period comets&lt;/subject&gt;</a:t>
            </a:r>
          </a:p>
        </p:txBody>
      </p:sp>
    </p:spTree>
    <p:extLst>
      <p:ext uri="{BB962C8B-B14F-4D97-AF65-F5344CB8AC3E}">
        <p14:creationId xmlns:p14="http://schemas.microsoft.com/office/powerpoint/2010/main" val="2220626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6C1C8-4C94-431E-B0EE-DEED988A4D70}"/>
              </a:ext>
            </a:extLst>
          </p:cNvPr>
          <p:cNvSpPr>
            <a:spLocks noGrp="1"/>
          </p:cNvSpPr>
          <p:nvPr>
            <p:ph type="title"/>
          </p:nvPr>
        </p:nvSpPr>
        <p:spPr/>
        <p:txBody>
          <a:bodyPr/>
          <a:lstStyle/>
          <a:p>
            <a:r>
              <a:rPr lang="en-US" dirty="0"/>
              <a:t>Example: </a:t>
            </a:r>
            <a:r>
              <a:rPr lang="en-US" i="1" dirty="0"/>
              <a:t>subject</a:t>
            </a:r>
            <a:r>
              <a:rPr lang="en-US" dirty="0"/>
              <a:t> with </a:t>
            </a:r>
            <a:r>
              <a:rPr lang="en-US" i="1" dirty="0"/>
              <a:t>classification</a:t>
            </a:r>
            <a:endParaRPr lang="en-US" dirty="0"/>
          </a:p>
        </p:txBody>
      </p:sp>
      <p:sp>
        <p:nvSpPr>
          <p:cNvPr id="3" name="Content Placeholder 2">
            <a:extLst>
              <a:ext uri="{FF2B5EF4-FFF2-40B4-BE49-F238E27FC236}">
                <a16:creationId xmlns:a16="http://schemas.microsoft.com/office/drawing/2014/main" id="{33A1DBB6-2C90-488B-855A-DE5A96D13FD7}"/>
              </a:ext>
            </a:extLst>
          </p:cNvPr>
          <p:cNvSpPr>
            <a:spLocks noGrp="1"/>
          </p:cNvSpPr>
          <p:nvPr>
            <p:ph idx="1"/>
          </p:nvPr>
        </p:nvSpPr>
        <p:spPr>
          <a:xfrm>
            <a:off x="1097280" y="1845734"/>
            <a:ext cx="10058400" cy="739422"/>
          </a:xfrm>
        </p:spPr>
        <p:txBody>
          <a:bodyPr/>
          <a:lstStyle/>
          <a:p>
            <a:r>
              <a:rPr lang="en-US" dirty="0"/>
              <a:t>The </a:t>
            </a:r>
            <a:r>
              <a:rPr lang="en-US" i="1" dirty="0"/>
              <a:t>Journal of Economic Literature</a:t>
            </a:r>
            <a:r>
              <a:rPr lang="en-US" dirty="0"/>
              <a:t> (JEL) system assigns codes but not URIs to its terms. To include the subject term “Consumer Protection” (concept D18):</a:t>
            </a:r>
          </a:p>
          <a:p>
            <a:endParaRPr lang="en-US" dirty="0"/>
          </a:p>
        </p:txBody>
      </p:sp>
      <p:sp>
        <p:nvSpPr>
          <p:cNvPr id="4" name="TextBox 3">
            <a:extLst>
              <a:ext uri="{FF2B5EF4-FFF2-40B4-BE49-F238E27FC236}">
                <a16:creationId xmlns:a16="http://schemas.microsoft.com/office/drawing/2014/main" id="{88789FE0-7A10-467E-BC60-82E2BC04DAD8}"/>
              </a:ext>
            </a:extLst>
          </p:cNvPr>
          <p:cNvSpPr txBox="1"/>
          <p:nvPr/>
        </p:nvSpPr>
        <p:spPr>
          <a:xfrm>
            <a:off x="1495778" y="2585156"/>
            <a:ext cx="2709333" cy="1200329"/>
          </a:xfrm>
          <a:prstGeom prst="rect">
            <a:avLst/>
          </a:prstGeom>
          <a:noFill/>
        </p:spPr>
        <p:txBody>
          <a:bodyPr wrap="square" rtlCol="0">
            <a:spAutoFit/>
          </a:bodyPr>
          <a:lstStyle/>
          <a:p>
            <a:pPr algn="r"/>
            <a:r>
              <a:rPr lang="en-US" i="1" dirty="0"/>
              <a:t>subject</a:t>
            </a:r>
            <a:r>
              <a:rPr lang="en-US" dirty="0"/>
              <a:t>:</a:t>
            </a:r>
          </a:p>
          <a:p>
            <a:pPr algn="r"/>
            <a:r>
              <a:rPr lang="en-US" i="1" dirty="0" err="1"/>
              <a:t>subjectScheme</a:t>
            </a:r>
            <a:r>
              <a:rPr lang="en-US" dirty="0"/>
              <a:t>:</a:t>
            </a:r>
          </a:p>
          <a:p>
            <a:pPr algn="r"/>
            <a:r>
              <a:rPr lang="en-US" i="1" dirty="0" err="1"/>
              <a:t>schemeURI</a:t>
            </a:r>
            <a:r>
              <a:rPr lang="en-US" dirty="0"/>
              <a:t>:</a:t>
            </a:r>
          </a:p>
          <a:p>
            <a:pPr algn="r"/>
            <a:r>
              <a:rPr lang="en-US" i="1" dirty="0"/>
              <a:t>classification</a:t>
            </a:r>
            <a:r>
              <a:rPr lang="en-US" dirty="0"/>
              <a:t>:</a:t>
            </a:r>
            <a:endParaRPr lang="en-US" i="1" dirty="0"/>
          </a:p>
        </p:txBody>
      </p:sp>
      <p:sp>
        <p:nvSpPr>
          <p:cNvPr id="5" name="TextBox 4">
            <a:extLst>
              <a:ext uri="{FF2B5EF4-FFF2-40B4-BE49-F238E27FC236}">
                <a16:creationId xmlns:a16="http://schemas.microsoft.com/office/drawing/2014/main" id="{BA43E882-C66B-4020-A41D-08005F26091B}"/>
              </a:ext>
            </a:extLst>
          </p:cNvPr>
          <p:cNvSpPr txBox="1"/>
          <p:nvPr/>
        </p:nvSpPr>
        <p:spPr>
          <a:xfrm>
            <a:off x="4205110" y="2585156"/>
            <a:ext cx="4792133" cy="1200329"/>
          </a:xfrm>
          <a:prstGeom prst="rect">
            <a:avLst/>
          </a:prstGeom>
          <a:noFill/>
        </p:spPr>
        <p:txBody>
          <a:bodyPr wrap="square" rtlCol="0">
            <a:spAutoFit/>
          </a:bodyPr>
          <a:lstStyle/>
          <a:p>
            <a:r>
              <a:rPr lang="en-US" dirty="0"/>
              <a:t>Consumer Protection</a:t>
            </a:r>
          </a:p>
          <a:p>
            <a:r>
              <a:rPr lang="en-US" dirty="0"/>
              <a:t>Journal of Economic Literature</a:t>
            </a:r>
          </a:p>
          <a:p>
            <a:r>
              <a:rPr lang="en-US" dirty="0"/>
              <a:t>https://www.aeaweb.org/econlit/jelCodes.php</a:t>
            </a:r>
          </a:p>
          <a:p>
            <a:r>
              <a:rPr lang="en-US" dirty="0"/>
              <a:t>D18</a:t>
            </a:r>
          </a:p>
        </p:txBody>
      </p:sp>
      <p:sp>
        <p:nvSpPr>
          <p:cNvPr id="6" name="TextBox 5">
            <a:extLst>
              <a:ext uri="{FF2B5EF4-FFF2-40B4-BE49-F238E27FC236}">
                <a16:creationId xmlns:a16="http://schemas.microsoft.com/office/drawing/2014/main" id="{E0A9C23C-3982-4E63-8FF1-ECB6B2D99210}"/>
              </a:ext>
            </a:extLst>
          </p:cNvPr>
          <p:cNvSpPr txBox="1"/>
          <p:nvPr/>
        </p:nvSpPr>
        <p:spPr>
          <a:xfrm>
            <a:off x="1253067" y="4030133"/>
            <a:ext cx="10058400" cy="1600438"/>
          </a:xfrm>
          <a:prstGeom prst="rect">
            <a:avLst/>
          </a:prstGeom>
          <a:noFill/>
        </p:spPr>
        <p:txBody>
          <a:bodyPr wrap="square" rtlCol="0">
            <a:spAutoFit/>
          </a:bodyPr>
          <a:lstStyle/>
          <a:p>
            <a:r>
              <a:rPr lang="en-US" dirty="0"/>
              <a:t>The same example in XML would look like this:</a:t>
            </a:r>
          </a:p>
          <a:p>
            <a:endParaRPr lang="en-US" sz="1600" dirty="0">
              <a:latin typeface="Courier Prime" panose="00000509000000000000" pitchFamily="49" charset="0"/>
            </a:endParaRPr>
          </a:p>
          <a:p>
            <a:r>
              <a:rPr lang="en-US" sz="1600" dirty="0">
                <a:latin typeface="Courier Prime" panose="00000509000000000000" pitchFamily="49" charset="0"/>
              </a:rPr>
              <a:t>        &lt;subject </a:t>
            </a:r>
            <a:r>
              <a:rPr lang="en-US" sz="1600" dirty="0" err="1">
                <a:latin typeface="Courier Prime" panose="00000509000000000000" pitchFamily="49" charset="0"/>
              </a:rPr>
              <a:t>subjectScheme</a:t>
            </a:r>
            <a:r>
              <a:rPr lang="en-US" sz="1600" dirty="0">
                <a:latin typeface="Courier Prime" panose="00000509000000000000" pitchFamily="49" charset="0"/>
              </a:rPr>
              <a:t>=“Journal of Economic Literature” </a:t>
            </a:r>
          </a:p>
          <a:p>
            <a:r>
              <a:rPr lang="en-US" sz="1600" dirty="0">
                <a:latin typeface="Courier Prime" panose="00000509000000000000" pitchFamily="49" charset="0"/>
              </a:rPr>
              <a:t>                 </a:t>
            </a:r>
            <a:r>
              <a:rPr lang="en-US" sz="1600" dirty="0" err="1">
                <a:latin typeface="Courier Prime" panose="00000509000000000000" pitchFamily="49" charset="0"/>
              </a:rPr>
              <a:t>schemeURI</a:t>
            </a:r>
            <a:r>
              <a:rPr lang="en-US" sz="1600" dirty="0">
                <a:latin typeface="Courier Prime" panose="00000509000000000000" pitchFamily="49" charset="0"/>
              </a:rPr>
              <a:t>=“https://www.aeaweb.org/</a:t>
            </a:r>
            <a:r>
              <a:rPr lang="en-US" sz="1600" dirty="0" err="1">
                <a:latin typeface="Courier Prime" panose="00000509000000000000" pitchFamily="49" charset="0"/>
              </a:rPr>
              <a:t>econlit</a:t>
            </a:r>
            <a:r>
              <a:rPr lang="en-US" sz="1600" dirty="0">
                <a:latin typeface="Courier Prime" panose="00000509000000000000" pitchFamily="49" charset="0"/>
              </a:rPr>
              <a:t>/</a:t>
            </a:r>
            <a:r>
              <a:rPr lang="en-US" sz="1600" dirty="0" err="1">
                <a:latin typeface="Courier Prime" panose="00000509000000000000" pitchFamily="49" charset="0"/>
              </a:rPr>
              <a:t>jelCodes.php</a:t>
            </a:r>
            <a:r>
              <a:rPr lang="en-US" sz="1600" dirty="0">
                <a:latin typeface="Courier Prime" panose="00000509000000000000" pitchFamily="49" charset="0"/>
              </a:rPr>
              <a:t>” </a:t>
            </a:r>
          </a:p>
          <a:p>
            <a:r>
              <a:rPr lang="en-US" sz="1600" dirty="0">
                <a:latin typeface="Courier Prime" panose="00000509000000000000" pitchFamily="49" charset="0"/>
              </a:rPr>
              <a:t>                 classification=“D18”&gt;</a:t>
            </a:r>
          </a:p>
          <a:p>
            <a:r>
              <a:rPr lang="en-US" sz="1600" dirty="0">
                <a:latin typeface="Courier Prime" panose="00000509000000000000" pitchFamily="49" charset="0"/>
              </a:rPr>
              <a:t>           Consumer Protection&lt;/subject&gt;</a:t>
            </a:r>
          </a:p>
        </p:txBody>
      </p:sp>
    </p:spTree>
    <p:extLst>
      <p:ext uri="{BB962C8B-B14F-4D97-AF65-F5344CB8AC3E}">
        <p14:creationId xmlns:p14="http://schemas.microsoft.com/office/powerpoint/2010/main" val="3192857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ED477-1DDD-4872-B299-EA809CD33F57}"/>
              </a:ext>
            </a:extLst>
          </p:cNvPr>
          <p:cNvSpPr>
            <a:spLocks noGrp="1"/>
          </p:cNvSpPr>
          <p:nvPr>
            <p:ph type="title"/>
          </p:nvPr>
        </p:nvSpPr>
        <p:spPr/>
        <p:txBody>
          <a:bodyPr/>
          <a:lstStyle/>
          <a:p>
            <a:r>
              <a:rPr lang="en-US" dirty="0"/>
              <a:t>Still in Discussion: Series Information</a:t>
            </a:r>
          </a:p>
        </p:txBody>
      </p:sp>
      <p:sp>
        <p:nvSpPr>
          <p:cNvPr id="3" name="Content Placeholder 2">
            <a:extLst>
              <a:ext uri="{FF2B5EF4-FFF2-40B4-BE49-F238E27FC236}">
                <a16:creationId xmlns:a16="http://schemas.microsoft.com/office/drawing/2014/main" id="{C94E1D2E-AD2F-4727-B7ED-C599A92F43BC}"/>
              </a:ext>
            </a:extLst>
          </p:cNvPr>
          <p:cNvSpPr>
            <a:spLocks noGrp="1"/>
          </p:cNvSpPr>
          <p:nvPr>
            <p:ph idx="1"/>
          </p:nvPr>
        </p:nvSpPr>
        <p:spPr/>
        <p:txBody>
          <a:bodyPr>
            <a:normAutofit/>
          </a:bodyPr>
          <a:lstStyle/>
          <a:p>
            <a:r>
              <a:rPr lang="en-US" dirty="0"/>
              <a:t>Specifically, series information for the resource itself, to describe the context in which it was published. Examples:</a:t>
            </a:r>
          </a:p>
          <a:p>
            <a:pPr lvl="1"/>
            <a:r>
              <a:rPr lang="en-US" dirty="0"/>
              <a:t>The resource is an article. It is published in a journal which has its own identifier (an ISSN, for example). The </a:t>
            </a:r>
            <a:r>
              <a:rPr lang="en-US" i="1" dirty="0"/>
              <a:t>series information</a:t>
            </a:r>
            <a:r>
              <a:rPr lang="en-US" dirty="0"/>
              <a:t> in this case includes the name and identifier of the journal, volume number, and the pages containing the article.</a:t>
            </a:r>
          </a:p>
          <a:p>
            <a:pPr lvl="1"/>
            <a:r>
              <a:rPr lang="en-US" dirty="0"/>
              <a:t>The resource is a chapter in a book. The book has its own identifier. In addition, the book is one of a series of book which also has a series identifier. The </a:t>
            </a:r>
            <a:r>
              <a:rPr lang="en-US" i="1" dirty="0"/>
              <a:t>series information</a:t>
            </a:r>
            <a:r>
              <a:rPr lang="en-US" dirty="0"/>
              <a:t> includes the name of the book, the chapter number of the resource within the book, the name of the book series, and a volume number of the book within that series.</a:t>
            </a:r>
          </a:p>
          <a:p>
            <a:pPr marL="0">
              <a:buNone/>
            </a:pPr>
            <a:r>
              <a:rPr lang="en-US" dirty="0"/>
              <a:t>We expect to finalize details on a design in November. There will be a new major property added to the end of the existing schema to hold this information.</a:t>
            </a:r>
          </a:p>
          <a:p>
            <a:pPr marL="0" indent="0">
              <a:buNone/>
            </a:pPr>
            <a:endParaRPr lang="en-US" dirty="0"/>
          </a:p>
        </p:txBody>
      </p:sp>
    </p:spTree>
    <p:extLst>
      <p:ext uri="{BB962C8B-B14F-4D97-AF65-F5344CB8AC3E}">
        <p14:creationId xmlns:p14="http://schemas.microsoft.com/office/powerpoint/2010/main" val="121491525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4729</TotalTime>
  <Words>1903</Words>
  <Application>Microsoft Office PowerPoint</Application>
  <PresentationFormat>Widescreen</PresentationFormat>
  <Paragraphs>198</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Calibri Light</vt:lpstr>
      <vt:lpstr>Courier Prime</vt:lpstr>
      <vt:lpstr>Retrospect</vt:lpstr>
      <vt:lpstr>Metadata Schema 4.4</vt:lpstr>
      <vt:lpstr>Metadata Working Group</vt:lpstr>
      <vt:lpstr>Schema Additions: resourceTypeGeneral</vt:lpstr>
      <vt:lpstr>Examples: resourceTypeGeneral</vt:lpstr>
      <vt:lpstr>Examples: resourceTypeGeneral</vt:lpstr>
      <vt:lpstr>Schema Additions: subject</vt:lpstr>
      <vt:lpstr>Example: subject with valueURI</vt:lpstr>
      <vt:lpstr>Example: subject with classification</vt:lpstr>
      <vt:lpstr>Still in Discussion: Series Information</vt:lpstr>
      <vt:lpstr>Mock-up: Series Information</vt:lpstr>
      <vt:lpstr>Still in Discussion: Full References</vt:lpstr>
      <vt:lpstr>Still in Discussion: Non-digital References</vt:lpstr>
      <vt:lpstr>Target Release Date</vt:lpstr>
      <vt:lpstr>Comments Welcome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Metadata Schema 4.4</dc:title>
  <dc:creator>Anne Raugh</dc:creator>
  <cp:lastModifiedBy>Anne Raugh</cp:lastModifiedBy>
  <cp:revision>32</cp:revision>
  <dcterms:created xsi:type="dcterms:W3CDTF">2020-10-21T18:39:11Z</dcterms:created>
  <dcterms:modified xsi:type="dcterms:W3CDTF">2020-10-25T01:29:03Z</dcterms:modified>
</cp:coreProperties>
</file>