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6" r:id="rId3"/>
    <p:sldId id="347" r:id="rId4"/>
    <p:sldId id="333" r:id="rId5"/>
    <p:sldId id="320" r:id="rId6"/>
    <p:sldId id="345" r:id="rId7"/>
    <p:sldId id="348" r:id="rId8"/>
    <p:sldId id="34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B"/>
    <a:srgbClr val="F6FFBF"/>
    <a:srgbClr val="00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78201" autoAdjust="0"/>
  </p:normalViewPr>
  <p:slideViewPr>
    <p:cSldViewPr>
      <p:cViewPr varScale="1">
        <p:scale>
          <a:sx n="83" d="100"/>
          <a:sy n="83" d="100"/>
        </p:scale>
        <p:origin x="2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3536" y="6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1416-4F48-644D-B14F-CC5F3B7D9E05}" type="datetimeFigureOut">
              <a:t>04/09/19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30BE-1CE1-2D4B-B1ED-8A8D6CF94D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2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30BE-1CE1-2D4B-B1ED-8A8D6CF94DA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66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30BE-1CE1-2D4B-B1ED-8A8D6CF94DA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9EE3-FCB2-A34B-A754-E05DC2CBBC4B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CAF48-657B-6547-9EDF-201951637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8E3C0-7984-1D4C-882D-51FC35F122A0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F672B-220F-D44A-938B-EF07DBBE8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E34D-4994-464C-BFDB-EA1E872AE5EB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F31C5-A38D-2D48-91B5-54CDA8C6E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A69D-2135-4B42-8028-2E86119DAF2F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E24D-0F80-F54D-99AC-47C97B5A2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337F-414F-BF47-B468-E78C0C9CA5B6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92C4-2AB6-1640-81C1-CFA4155C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9185C-640C-484E-BDBD-F7C177422BC5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12D7A-13D5-4141-86D4-BA724A4E3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A750A-9517-FA47-B1F7-BF034E33775A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20C51-5C68-0248-84C4-9891100C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5733-6CD2-A443-A74D-385666842D75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FA78-2689-D243-88CB-06EF07D89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343C-B232-944B-8426-48DB263828FC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2E46-6BBE-5C43-9EC9-6BF56E040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25017-FADF-C949-A024-5A9848AD9B3A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41D8-7146-8C43-B00A-1A5E2796E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AA96-8190-9A44-8131-1B3B9D04C577}" type="datetimeFigureOut">
              <a:rPr lang="en-US"/>
              <a:pPr>
                <a:defRPr/>
              </a:pPr>
              <a:t>9/4/19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D5EE-990E-E44F-A598-A55F61C77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444208" y="6525344"/>
            <a:ext cx="2699792" cy="332656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 err="1">
                <a:solidFill>
                  <a:schemeClr val="bg1"/>
                </a:solidFill>
              </a:rPr>
              <a:t>www.fao.org</a:t>
            </a:r>
            <a:r>
              <a:rPr lang="fr-FR" dirty="0">
                <a:solidFill>
                  <a:schemeClr val="bg1"/>
                </a:solidFill>
              </a:rPr>
              <a:t>/plant-</a:t>
            </a:r>
            <a:r>
              <a:rPr lang="fr-FR" dirty="0" err="1">
                <a:solidFill>
                  <a:schemeClr val="bg1"/>
                </a:solidFill>
              </a:rPr>
              <a:t>treaty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508104" cy="182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6525344"/>
            <a:ext cx="2339752" cy="33265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>
                <a:solidFill>
                  <a:schemeClr val="bg1"/>
                </a:solidFill>
              </a:rPr>
              <a:t>https://</a:t>
            </a:r>
            <a:r>
              <a:rPr lang="fr-FR" dirty="0" err="1">
                <a:solidFill>
                  <a:schemeClr val="bg1"/>
                </a:solidFill>
              </a:rPr>
              <a:t>ssl.fao.org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glis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5832648" cy="1872208"/>
          </a:xfrm>
          <a:solidFill>
            <a:srgbClr val="0066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>
            <a:noAutofit/>
          </a:bodyPr>
          <a:lstStyle/>
          <a:p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4000" b="1" dirty="0">
                <a:solidFill>
                  <a:schemeClr val="bg1"/>
                </a:solidFill>
              </a:rPr>
              <a:t>DOIs for PGRFA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339E5-2FDB-46AF-B52C-C4F40A77AD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332656"/>
            <a:ext cx="8405091" cy="12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0157" y="404664"/>
            <a:ext cx="8280275" cy="57641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Need for PID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7729C-E22A-7944-9A53-FBD821EE9DAB}"/>
              </a:ext>
            </a:extLst>
          </p:cNvPr>
          <p:cNvSpPr txBox="1"/>
          <p:nvPr/>
        </p:nvSpPr>
        <p:spPr>
          <a:xfrm>
            <a:off x="420624" y="1362456"/>
            <a:ext cx="81838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User community has been struggling for years trying to agree on a PID technology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Purpose: assign PIDs to Plant Genetic Resources for Food and Agriculture (PGRFA) to facilitate aggregation and exchange of scientific knowledge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Asked the Secretariat for guidance in 2015. We went through a consultative selection process resulting in the choice of DOIs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Article 17 of the Treaty calls for the creation of the Global Information System (GLIS), to be based on existing systems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The cost of DOI minting in GLIS is covered by the Secretariat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The Secretariat of the Treaty became </a:t>
            </a:r>
            <a:r>
              <a:rPr lang="en-GB" dirty="0" err="1"/>
              <a:t>DataCite</a:t>
            </a:r>
            <a:r>
              <a:rPr lang="en-GB" dirty="0"/>
              <a:t> Member in 2017</a:t>
            </a:r>
          </a:p>
        </p:txBody>
      </p:sp>
    </p:spTree>
    <p:extLst>
      <p:ext uri="{BB962C8B-B14F-4D97-AF65-F5344CB8AC3E}">
        <p14:creationId xmlns:p14="http://schemas.microsoft.com/office/powerpoint/2010/main" val="31936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0157" y="404664"/>
            <a:ext cx="8280275" cy="57641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Key issues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7729C-E22A-7944-9A53-FBD821EE9DAB}"/>
              </a:ext>
            </a:extLst>
          </p:cNvPr>
          <p:cNvSpPr txBox="1"/>
          <p:nvPr/>
        </p:nvSpPr>
        <p:spPr>
          <a:xfrm>
            <a:off x="420624" y="1362456"/>
            <a:ext cx="8183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PGRFA are living organisms that change and evolve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DOIs are associated to the physical object, not to its description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Mistakes can be easily corrected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Taxonomy changes can be accommodated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DOIs are also associated to the holder of the PGRFA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When the material is exchanged, the Recipient assigns a new DOI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GLIS collects a minimum set of descriptors and facilitates access to information on PGRFA where it is created and maintained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FAO/</a:t>
            </a:r>
            <a:r>
              <a:rPr lang="en-GB" dirty="0" err="1"/>
              <a:t>Bioversity</a:t>
            </a:r>
            <a:r>
              <a:rPr lang="en-GB" dirty="0"/>
              <a:t> </a:t>
            </a:r>
            <a:r>
              <a:rPr lang="en-GB" dirty="0" err="1"/>
              <a:t>MultiCrop</a:t>
            </a:r>
            <a:r>
              <a:rPr lang="en-GB" dirty="0"/>
              <a:t> Passport Descriptors (MCPD) are the standard for genebank collections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Some GLIS-specific extensions added (e.g. MLS status, links)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Mapping the 40+ GLIS descriptors to the </a:t>
            </a:r>
            <a:r>
              <a:rPr lang="en-GB" sz="1400" dirty="0" err="1">
                <a:solidFill>
                  <a:srgbClr val="0017FF"/>
                </a:solidFill>
              </a:rPr>
              <a:t>DataCite</a:t>
            </a:r>
            <a:r>
              <a:rPr lang="en-GB" sz="1400" dirty="0">
                <a:solidFill>
                  <a:srgbClr val="0017FF"/>
                </a:solidFill>
              </a:rPr>
              <a:t> metadata </a:t>
            </a:r>
            <a:r>
              <a:rPr lang="en-GB" sz="1400">
                <a:solidFill>
                  <a:srgbClr val="0017FF"/>
                </a:solidFill>
              </a:rPr>
              <a:t>structure (4.0, now 4.3</a:t>
            </a:r>
            <a:r>
              <a:rPr lang="en-GB" sz="1400" dirty="0">
                <a:solidFill>
                  <a:srgbClr val="0017FF"/>
                </a:solidFill>
              </a:rPr>
              <a:t>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17FF"/>
                </a:solidFill>
              </a:rPr>
              <a:t>HasMetadata</a:t>
            </a:r>
            <a:r>
              <a:rPr lang="en-GB" sz="1400" dirty="0">
                <a:solidFill>
                  <a:srgbClr val="0017FF"/>
                </a:solidFill>
              </a:rPr>
              <a:t> used to provide access to full descriptor set (XML and </a:t>
            </a:r>
            <a:r>
              <a:rPr lang="en-GB" sz="1400" dirty="0" err="1">
                <a:solidFill>
                  <a:srgbClr val="0017FF"/>
                </a:solidFill>
              </a:rPr>
              <a:t>DwC</a:t>
            </a:r>
            <a:r>
              <a:rPr lang="en-GB" sz="1400" dirty="0">
                <a:solidFill>
                  <a:srgbClr val="0017FF"/>
                </a:solidFill>
              </a:rPr>
              <a:t>-A formats)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GLIS maintains a graph of the relationships among PGRFA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GLIS uses </a:t>
            </a:r>
            <a:r>
              <a:rPr lang="en-GB" dirty="0" err="1"/>
              <a:t>EventData</a:t>
            </a:r>
            <a:r>
              <a:rPr lang="en-GB" dirty="0"/>
              <a:t> to link to publications and datasets citing GLIS DOIs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8B1B0-77E1-6642-BE64-1355E537E477}"/>
              </a:ext>
            </a:extLst>
          </p:cNvPr>
          <p:cNvSpPr txBox="1"/>
          <p:nvPr/>
        </p:nvSpPr>
        <p:spPr>
          <a:xfrm>
            <a:off x="6588224" y="3573016"/>
            <a:ext cx="2210926" cy="3600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Google for PGRFA</a:t>
            </a:r>
          </a:p>
        </p:txBody>
      </p:sp>
    </p:spTree>
    <p:extLst>
      <p:ext uri="{BB962C8B-B14F-4D97-AF65-F5344CB8AC3E}">
        <p14:creationId xmlns:p14="http://schemas.microsoft.com/office/powerpoint/2010/main" val="17361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616A2D-F774-4603-9B30-78BC04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7089030" cy="596972"/>
          </a:xfrm>
        </p:spPr>
        <p:txBody>
          <a:bodyPr/>
          <a:lstStyle/>
          <a:p>
            <a:pPr algn="l"/>
            <a:r>
              <a:rPr lang="en-US" sz="3100" u="sng" dirty="0">
                <a:solidFill>
                  <a:schemeClr val="tx2"/>
                </a:solidFill>
                <a:latin typeface="+mn-lt"/>
              </a:rPr>
              <a:t>GLIS detail page example</a:t>
            </a:r>
            <a:endParaRPr lang="it-IT" sz="31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1499" y="7083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120C5-4B4C-AD40-A0DE-B369761F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68" y="1011214"/>
            <a:ext cx="5634331" cy="5328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362E35-21FF-6648-91EB-528F75A3050E}"/>
              </a:ext>
            </a:extLst>
          </p:cNvPr>
          <p:cNvSpPr/>
          <p:nvPr/>
        </p:nvSpPr>
        <p:spPr>
          <a:xfrm>
            <a:off x="1115616" y="2420888"/>
            <a:ext cx="6152926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548EB-849A-7242-A8ED-2EB9B0937B2D}"/>
              </a:ext>
            </a:extLst>
          </p:cNvPr>
          <p:cNvSpPr/>
          <p:nvPr/>
        </p:nvSpPr>
        <p:spPr>
          <a:xfrm>
            <a:off x="1259632" y="4386043"/>
            <a:ext cx="4778057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8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0157" y="404664"/>
            <a:ext cx="8280275" cy="57641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Relationships among PGRFAs in GLIS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07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397F285-9665-964F-98E6-839B207950CE}"/>
              </a:ext>
            </a:extLst>
          </p:cNvPr>
          <p:cNvGrpSpPr/>
          <p:nvPr/>
        </p:nvGrpSpPr>
        <p:grpSpPr>
          <a:xfrm>
            <a:off x="2496346" y="1818591"/>
            <a:ext cx="1499590" cy="890329"/>
            <a:chOff x="2496346" y="1818591"/>
            <a:chExt cx="1499590" cy="8903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57C24F2-9974-184C-ACFD-26AD2DEFE51F}"/>
                </a:ext>
              </a:extLst>
            </p:cNvPr>
            <p:cNvCxnSpPr/>
            <p:nvPr/>
          </p:nvCxnSpPr>
          <p:spPr>
            <a:xfrm flipH="1">
              <a:off x="2699792" y="2060848"/>
              <a:ext cx="360040" cy="64807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1B3667-7BF3-084B-B8DC-9BD4F6CBBCB1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2060848"/>
              <a:ext cx="792088" cy="43204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CD093-1DB7-9B4D-9E7D-83722759CAE5}"/>
                </a:ext>
              </a:extLst>
            </p:cNvPr>
            <p:cNvSpPr txBox="1"/>
            <p:nvPr/>
          </p:nvSpPr>
          <p:spPr>
            <a:xfrm>
              <a:off x="2496346" y="1818591"/>
              <a:ext cx="12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PGRFA (DOI)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11DC7-8345-FD4C-8D42-BEB26DC00F19}"/>
              </a:ext>
            </a:extLst>
          </p:cNvPr>
          <p:cNvGrpSpPr/>
          <p:nvPr/>
        </p:nvGrpSpPr>
        <p:grpSpPr>
          <a:xfrm>
            <a:off x="2813356" y="4149080"/>
            <a:ext cx="780983" cy="1112933"/>
            <a:chOff x="2813356" y="4149080"/>
            <a:chExt cx="780983" cy="111293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59FC81-A657-9C4C-8F5E-EDCA040B1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848" y="4149080"/>
              <a:ext cx="144016" cy="8640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FB4E1-F96A-0D45-846F-57498DA22DAB}"/>
                </a:ext>
              </a:extLst>
            </p:cNvPr>
            <p:cNvSpPr txBox="1"/>
            <p:nvPr/>
          </p:nvSpPr>
          <p:spPr>
            <a:xfrm>
              <a:off x="2813356" y="4954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21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397372-28EC-4F43-ACEC-F18ABBE8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2656"/>
            <a:ext cx="7363633" cy="60186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297E0E-4B4F-6F41-9677-1C5C7FEA9AFF}"/>
              </a:ext>
            </a:extLst>
          </p:cNvPr>
          <p:cNvGrpSpPr/>
          <p:nvPr/>
        </p:nvGrpSpPr>
        <p:grpSpPr>
          <a:xfrm>
            <a:off x="71500" y="4437112"/>
            <a:ext cx="1692188" cy="1152128"/>
            <a:chOff x="71500" y="4437112"/>
            <a:chExt cx="1692188" cy="115212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4AD786-1988-374C-8A62-0C8B5D265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4797152"/>
              <a:ext cx="432048" cy="7920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DBE4ED-034D-754E-B34E-2AC586C12841}"/>
                </a:ext>
              </a:extLst>
            </p:cNvPr>
            <p:cNvSpPr txBox="1"/>
            <p:nvPr/>
          </p:nvSpPr>
          <p:spPr>
            <a:xfrm>
              <a:off x="71500" y="4437112"/>
              <a:ext cx="1692188" cy="523220"/>
            </a:xfrm>
            <a:prstGeom prst="rect">
              <a:avLst/>
            </a:prstGeom>
            <a:solidFill>
              <a:srgbClr val="FFFF5B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Publication details from </a:t>
              </a:r>
              <a:r>
                <a:rPr lang="en-GB" sz="1400" dirty="0" err="1"/>
                <a:t>EventData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2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0157" y="404664"/>
            <a:ext cx="8280275" cy="576411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u="sng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7729C-E22A-7944-9A53-FBD821EE9DAB}"/>
              </a:ext>
            </a:extLst>
          </p:cNvPr>
          <p:cNvSpPr txBox="1"/>
          <p:nvPr/>
        </p:nvSpPr>
        <p:spPr>
          <a:xfrm>
            <a:off x="420624" y="1362456"/>
            <a:ext cx="81838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Stakeholder evangelization is difficult because of established (sub-optimal) practices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Reluctant to accept that local identifiers cannot be used globally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Some stakeholders prefer to go their own way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Lack of coordination resulting in reduced effectiveness of DOIs assigned by others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Editors and publishers are having troubles with data citation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Don't like citing GLIS DOIs among bibliographic references...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17FF"/>
                </a:solidFill>
              </a:rPr>
              <a:t>Unfamiliar with data citation, stuck to the traditional concept of citation</a:t>
            </a:r>
          </a:p>
        </p:txBody>
      </p:sp>
    </p:spTree>
    <p:extLst>
      <p:ext uri="{BB962C8B-B14F-4D97-AF65-F5344CB8AC3E}">
        <p14:creationId xmlns:p14="http://schemas.microsoft.com/office/powerpoint/2010/main" val="2180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7074" y="1628800"/>
            <a:ext cx="37494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rgbClr val="0070C0"/>
                </a:solidFill>
                <a:latin typeface="+mj-lt"/>
              </a:rPr>
              <a:t>Thank you!</a:t>
            </a:r>
          </a:p>
          <a:p>
            <a:pPr algn="ctr"/>
            <a:endParaRPr lang="en-GB" sz="28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GB" sz="4000" b="1" dirty="0">
                <a:solidFill>
                  <a:srgbClr val="FF0000"/>
                </a:solidFill>
                <a:latin typeface="+mj-lt"/>
              </a:rPr>
              <a:t>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0721" y="4149080"/>
            <a:ext cx="3562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2400" dirty="0"/>
          </a:p>
          <a:p>
            <a:pPr algn="ctr"/>
            <a:r>
              <a:rPr lang="en-GB" sz="2400" dirty="0" err="1"/>
              <a:t>marco.marsella@fao.org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PGRFA-Treaty@fao.org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031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Words>380</Words>
  <Application>Microsoft Macintosh PowerPoint</Application>
  <PresentationFormat>On-screen Show (4:3)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DOIs for PGRFA</vt:lpstr>
      <vt:lpstr>Need for PID</vt:lpstr>
      <vt:lpstr>Key issues</vt:lpstr>
      <vt:lpstr>GLIS detail page example</vt:lpstr>
      <vt:lpstr>Relationships among PGRFAs in GLIS</vt:lpstr>
      <vt:lpstr>PowerPoint Presentation</vt:lpstr>
      <vt:lpstr>Challenges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Gerardo Francione (AGPM)</dc:creator>
  <cp:lastModifiedBy>Marco Marsella</cp:lastModifiedBy>
  <cp:revision>295</cp:revision>
  <dcterms:created xsi:type="dcterms:W3CDTF">2013-08-22T13:01:57Z</dcterms:created>
  <dcterms:modified xsi:type="dcterms:W3CDTF">2019-09-04T15:05:35Z</dcterms:modified>
</cp:coreProperties>
</file>