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7150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regular.fntdata"/><Relationship Id="rId13" Type="http://schemas.openxmlformats.org/officeDocument/2006/relationships/slide" Target="slides/slide9.xml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c49f379e7_1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5c49f379e7_1_48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c8ef3cbd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75c8ef3cbd_0_9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c8ef3cbd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75c8ef3cbd_0_41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49f379e7_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c49f379e7_1_53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5c8ef3cbd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75c8ef3cbd_0_34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07d78ddb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607d78ddb4_0_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526fe039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5526fe0394_0_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c8ef3cbd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75c8ef3cbd_0_29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c8ef3cbd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75c8ef3cbd_0_24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c8ef3cbd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75c8ef3cbd_0_14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8ef3cb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5c8ef3cbd_0_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8ef3cbd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75c8ef3cbd_0_4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6118" y="-7441"/>
            <a:ext cx="5168174" cy="516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5593873" y="539323"/>
            <a:ext cx="2694899" cy="8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802053" y="3065575"/>
            <a:ext cx="3940200" cy="10149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802003" y="4449925"/>
            <a:ext cx="3940200" cy="7443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>
            <a:lvl1pPr lvl="0">
              <a:spcBef>
                <a:spcPts val="7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7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7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7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7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7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7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7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7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" showMasterSp="0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6118" y="-7441"/>
            <a:ext cx="5168174" cy="516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5593874" y="2011601"/>
            <a:ext cx="31485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you!</a:t>
            </a:r>
            <a:endParaRPr sz="32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https://datacite.org</a:t>
            </a:r>
            <a:endParaRPr sz="23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Twitter: @datacite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5593873" y="539323"/>
            <a:ext cx="2694899" cy="8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Zwei Inhal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1301" y="221265"/>
            <a:ext cx="73056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0949" y="1017202"/>
            <a:ext cx="38091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965943" y="1017202"/>
            <a:ext cx="38091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showMasterSp="0">
  <p:cSld name="2_WP1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399618" y="848292"/>
            <a:ext cx="8344782" cy="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7975" lIns="17975" spcFirstLastPara="1" rIns="17975" wrap="square" tIns="1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396" l="0" r="0" t="396"/>
          <a:stretch/>
        </p:blipFill>
        <p:spPr>
          <a:xfrm>
            <a:off x="7949223" y="259296"/>
            <a:ext cx="642748" cy="53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2_WP1 conte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99618" y="848292"/>
            <a:ext cx="8344782" cy="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7975" lIns="17975" spcFirstLastPara="1" rIns="17975" wrap="square" tIns="1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396" l="0" r="0" t="396"/>
          <a:stretch/>
        </p:blipFill>
        <p:spPr>
          <a:xfrm>
            <a:off x="7949223" y="259296"/>
            <a:ext cx="642748" cy="53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2_WP1 content_1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i="0" sz="3200" u="none" cap="none" strike="noStrike">
                <a:solidFill>
                  <a:srgbClr val="3F3F3F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7909" l="0" r="8408" t="63738"/>
          <a:stretch/>
        </p:blipFill>
        <p:spPr>
          <a:xfrm rot="10800000">
            <a:off x="-23642" y="3350172"/>
            <a:ext cx="9167642" cy="236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2_WP1 content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1305" y="221258"/>
            <a:ext cx="8250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396" l="0" r="0" t="396"/>
          <a:stretch/>
        </p:blipFill>
        <p:spPr>
          <a:xfrm>
            <a:off x="7949223" y="259296"/>
            <a:ext cx="642748" cy="5390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399618" y="848292"/>
            <a:ext cx="8344782" cy="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7975" lIns="17975" spcFirstLastPara="1" rIns="17975" wrap="square" tIns="1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0949" y="1017207"/>
            <a:ext cx="82701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802053" y="3065575"/>
            <a:ext cx="3940200" cy="10149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Roadmap Visioning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Where we’ve been and where we’re going</a:t>
            </a:r>
            <a:endParaRPr sz="1600"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4802003" y="4449925"/>
            <a:ext cx="3940200" cy="7443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Robin Dasler, Product Manager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Open Hours, 4 December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are decisions made?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Executive Board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Member representatives who make decisions on DataCite operations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Advisory Groups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Services and Technology Steering Group - advice on service development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Community Engagement Steering Group - advice on outreach needs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Sustainability and Business Steering Group - advice on policies and best practices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Metadata Working Group - reviews and updates the DataCite Metadata Schema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Member Governance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Members vote on changes at the annual General Assembly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DataCite Staff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Staff work on service improvements and creating new products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But we can’t do it without your input!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 your say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We want you to know how you feel about how things are working.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What is important for us to know as we’re preparing next year’s roadmap?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What can we do to improve the process and transparency for you?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/>
              <a:t>We’ve prepared some discussion questions that Mary will share with you now.</a:t>
            </a:r>
            <a:endParaRPr b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Roadmap - a work in progress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2020 Roadmap is not yet set in stone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New leadership is a great time to regroup and rethink our priorities and processes.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Today, we will: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Recap 2019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Share what influences our thinking for 2020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Get your feedback on how DataCite is working for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 in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 the hood improvements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Moving to Elasticsearch from Solr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Faster indexing for newly-created DOIs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Search across all metadata fields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Same faster search in Fabrica as well as DataCite Search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OAI-PMH updates in November are the last piece before we can retire Solr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GraphQL API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Launched new GraphQL API for searching DataCite metadata and connections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Pre-release version, looking for further feedback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Metadata Schema minor versions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Launched versions 4.2 and 4.3 of the DataCite Metadata Schema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Fabrica Updates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Additions to Fabrica form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Added more fields to describe Creators, Titles, and Descriptions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“Clients” → “Repositories”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Updated Fabrica to reflect member model terminology changes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“Clients” are now “Repositories”, but they can still do the same things as before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info about your DOIs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DOI metadata provenance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Launched a provenance API endpoint in April 2019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See who made updates to your DOIs and when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Usage stats in DataCite Search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Added display of repository usage stats to DataCite Search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Repositories that submit usage stats to us according to the COUNTER code of practice will see those reflected in DataCite 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Collaborations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ROR - Research Organization Registry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MVP launched in January 2019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Continuing to collaborate on service improvements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PID Forum</a:t>
            </a:r>
            <a:endParaRPr/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Launched in February 2019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Forum for questions and knowledge sharing around all PIDs (not just DataCite)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Looking ahead to 2020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Grants we’ll be involved in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FREYA</a:t>
            </a:r>
            <a:endParaRPr b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EU grant to build the PID Graph, a federated network of interconnected PIDs. (Final year)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/>
              <a:t>FAIRsFAIR</a:t>
            </a:r>
            <a:endParaRPr b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Fleshing out the Repository Finder service as part of a much larger EU grant to improve FAIRness in repositories.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/>
              <a:t>Belmont PARSEC</a:t>
            </a:r>
            <a:endParaRPr b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Building tools to help researchers see the reuse of their datasets.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/>
              <a:t>CORef</a:t>
            </a:r>
            <a:endParaRPr b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German grant to improve re3data.org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/>
              <a:t>ORCID.de </a:t>
            </a:r>
            <a:endParaRPr b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German grant to improve the representation of organisation IDs in ORCID records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Cite Template">
  <a:themeElements>
    <a:clrScheme name="ModernPortfolio">
      <a:dk1>
        <a:srgbClr val="000000"/>
      </a:dk1>
      <a:lt1>
        <a:srgbClr val="FFFFFF"/>
      </a:lt1>
      <a:dk2>
        <a:srgbClr val="6C6C6C"/>
      </a:dk2>
      <a:lt2>
        <a:srgbClr val="B4B4B4"/>
      </a:lt2>
      <a:accent1>
        <a:srgbClr val="246C8C"/>
      </a:accent1>
      <a:accent2>
        <a:srgbClr val="64ACBC"/>
      </a:accent2>
      <a:accent3>
        <a:srgbClr val="FC6404"/>
      </a:accent3>
      <a:accent4>
        <a:srgbClr val="E3DA04"/>
      </a:accent4>
      <a:accent5>
        <a:srgbClr val="55BD9C"/>
      </a:accent5>
      <a:accent6>
        <a:srgbClr val="139DEA"/>
      </a:accent6>
      <a:hlink>
        <a:srgbClr val="139DE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