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82" r:id="rId1"/>
    <p:sldMasterId id="2147483688" r:id="rId2"/>
  </p:sldMasterIdLst>
  <p:notesMasterIdLst>
    <p:notesMasterId r:id="rId15"/>
  </p:notesMasterIdLst>
  <p:sldIdLst>
    <p:sldId id="339" r:id="rId3"/>
    <p:sldId id="330" r:id="rId4"/>
    <p:sldId id="345" r:id="rId5"/>
    <p:sldId id="347" r:id="rId6"/>
    <p:sldId id="344" r:id="rId7"/>
    <p:sldId id="340" r:id="rId8"/>
    <p:sldId id="341" r:id="rId9"/>
    <p:sldId id="342" r:id="rId10"/>
    <p:sldId id="343" r:id="rId11"/>
    <p:sldId id="349" r:id="rId12"/>
    <p:sldId id="348" r:id="rId13"/>
    <p:sldId id="319" r:id="rId14"/>
  </p:sldIdLst>
  <p:sldSz cx="24384000" cy="13716000"/>
  <p:notesSz cx="6797675" cy="9926638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32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7460902822886764"/>
          <c:y val="4.4191925183102297E-2"/>
          <c:w val="0.51787026506372791"/>
          <c:h val="0.9558080748168976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AA0F2"/>
            </a:solidFill>
          </c:spPr>
          <c:invertIfNegative val="0"/>
          <c:cat>
            <c:strRef>
              <c:f>Sheet1!$E$3:$H$3</c:f>
              <c:strCache>
                <c:ptCount val="4"/>
                <c:pt idx="0">
                  <c:v>I would benefit from closer collaboration with other members to learn from them</c:v>
                </c:pt>
                <c:pt idx="1">
                  <c:v>I would be happy to mentor new members to help to get them started</c:v>
                </c:pt>
                <c:pt idx="2">
                  <c:v>I need more support from DataCite to make the most of their services</c:v>
                </c:pt>
                <c:pt idx="3">
                  <c:v>I would like DataCite to provide video tutorials to help me understand services better</c:v>
                </c:pt>
              </c:strCache>
            </c:strRef>
          </c:cat>
          <c:val>
            <c:numRef>
              <c:f>Sheet1!$E$4:$H$4</c:f>
              <c:numCache>
                <c:formatCode>General</c:formatCode>
                <c:ptCount val="4"/>
                <c:pt idx="0">
                  <c:v>38</c:v>
                </c:pt>
                <c:pt idx="1">
                  <c:v>16</c:v>
                </c:pt>
                <c:pt idx="2">
                  <c:v>12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8E-4BB2-B37C-835145F16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45984"/>
        <c:axId val="46178304"/>
      </c:barChart>
      <c:catAx>
        <c:axId val="459459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0"/>
        <c:majorTickMark val="out"/>
        <c:minorTickMark val="none"/>
        <c:tickLblPos val="nextTo"/>
        <c:txPr>
          <a:bodyPr rot="0" anchor="ctr" anchorCtr="0"/>
          <a:lstStyle/>
          <a:p>
            <a:pPr>
              <a:defRPr sz="2400" baseline="0">
                <a:solidFill>
                  <a:sysClr val="windowText" lastClr="000000"/>
                </a:solidFill>
                <a:latin typeface="Arial" panose="020B0604020202020204" pitchFamily="34" charset="0"/>
              </a:defRPr>
            </a:pPr>
            <a:endParaRPr lang="en-NL"/>
          </a:p>
        </c:txPr>
        <c:crossAx val="46178304"/>
        <c:crossesAt val="0"/>
        <c:auto val="1"/>
        <c:lblAlgn val="ctr"/>
        <c:lblOffset val="100"/>
        <c:noMultiLvlLbl val="0"/>
      </c:catAx>
      <c:valAx>
        <c:axId val="46178304"/>
        <c:scaling>
          <c:orientation val="minMax"/>
          <c:max val="40"/>
          <c:min val="0"/>
        </c:scaling>
        <c:delete val="1"/>
        <c:axPos val="t"/>
        <c:majorGridlines>
          <c:spPr>
            <a:ln>
              <a:solidFill>
                <a:schemeClr val="bg2"/>
              </a:solidFill>
            </a:ln>
          </c:spPr>
        </c:majorGridlines>
        <c:numFmt formatCode="0" sourceLinked="0"/>
        <c:majorTickMark val="out"/>
        <c:minorTickMark val="none"/>
        <c:tickLblPos val="high"/>
        <c:crossAx val="45945984"/>
        <c:crosses val="autoZero"/>
        <c:crossBetween val="between"/>
        <c:majorUnit val="10"/>
        <c:minorUnit val="1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786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89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162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773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298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75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00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674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462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532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066803" y="469900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1066803" y="3124200"/>
            <a:ext cx="22237701" cy="9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2284742" y="1366900"/>
            <a:ext cx="19294853" cy="9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300" tIns="115150" rIns="230300" bIns="115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18282403" y="12490167"/>
            <a:ext cx="5689451" cy="95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300" tIns="115150" rIns="230300" bIns="1151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49" name="Google Shape;49;p7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946667" y="3516400"/>
            <a:ext cx="88024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923267" y="7417933"/>
            <a:ext cx="8802400" cy="4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11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63" name="Google Shape;63;p9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46667" y="3516400"/>
            <a:ext cx="8802400" cy="4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933200" y="8430733"/>
            <a:ext cx="8802400" cy="2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3797933" y="3607000"/>
            <a:ext cx="8998400" cy="8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43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933200" y="11660136"/>
            <a:ext cx="20526400" cy="12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219215" lvl="0" indent="-6096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517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1B9DD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2214380" y="11117680"/>
            <a:ext cx="1988701" cy="122203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945200" y="1957200"/>
            <a:ext cx="205024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1334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945200" y="6061035"/>
            <a:ext cx="205024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47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56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066803" y="469900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1066803" y="469900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066803" y="3124200"/>
            <a:ext cx="22237701" cy="9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667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11" name="Google Shape;11;p2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945200" y="3526533"/>
            <a:ext cx="20501600" cy="4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45672" y="8461067"/>
            <a:ext cx="20501600" cy="1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8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1B9DD8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45200" y="3526533"/>
            <a:ext cx="20502400" cy="4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2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25" name="Google Shape;25;p4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945200" y="3516400"/>
            <a:ext cx="20503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945200" y="5543667"/>
            <a:ext cx="20503200" cy="6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4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33" name="Google Shape;33;p5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945200" y="3516400"/>
            <a:ext cx="205024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944867" y="5543667"/>
            <a:ext cx="10064800" cy="6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2382944" y="5543667"/>
            <a:ext cx="10064800" cy="6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2974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438430" lvl="1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2pPr>
            <a:lvl3pPr marL="3657646" lvl="2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3pPr>
            <a:lvl4pPr marL="4876861" lvl="3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4pPr>
            <a:lvl5pPr marL="6096076" lvl="4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5pPr>
            <a:lvl6pPr marL="7315291" lvl="5" indent="-795877">
              <a:spcBef>
                <a:spcPts val="4267"/>
              </a:spcBef>
              <a:spcAft>
                <a:spcPts val="0"/>
              </a:spcAft>
              <a:buSzPts val="1100"/>
              <a:buChar char="■"/>
              <a:defRPr/>
            </a:lvl6pPr>
            <a:lvl7pPr marL="8534507" lvl="6" indent="-795877">
              <a:spcBef>
                <a:spcPts val="4267"/>
              </a:spcBef>
              <a:spcAft>
                <a:spcPts val="0"/>
              </a:spcAft>
              <a:buSzPts val="1100"/>
              <a:buChar char="●"/>
              <a:defRPr/>
            </a:lvl7pPr>
            <a:lvl8pPr marL="9753722" lvl="7" indent="-795877">
              <a:spcBef>
                <a:spcPts val="4267"/>
              </a:spcBef>
              <a:spcAft>
                <a:spcPts val="0"/>
              </a:spcAft>
              <a:buSzPts val="1100"/>
              <a:buChar char="○"/>
              <a:defRPr/>
            </a:lvl8pPr>
            <a:lvl9pPr marL="10972937" lvl="8" indent="-795877">
              <a:spcBef>
                <a:spcPts val="4267"/>
              </a:spcBef>
              <a:spcAft>
                <a:spcPts val="4267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71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42" name="Google Shape;42;p6"/>
          <p:cNvGrpSpPr/>
          <p:nvPr/>
        </p:nvGrpSpPr>
        <p:grpSpPr>
          <a:xfrm>
            <a:off x="2214380" y="3176683"/>
            <a:ext cx="1988701" cy="122203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45200" y="3516400"/>
            <a:ext cx="205024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69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38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1066800" y="2768615"/>
            <a:ext cx="22252699" cy="182"/>
          </a:xfrm>
          <a:prstGeom prst="rect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1066803" y="469900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1066803" y="3124200"/>
            <a:ext cx="22237701" cy="9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747474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763472" y="12666269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164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F75C2A-57CE-4E53-B6EE-76F0BD7D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2019 Member survey </a:t>
            </a:r>
            <a:br>
              <a:rPr lang="en-US" dirty="0"/>
            </a:br>
            <a:br>
              <a:rPr lang="en-US" dirty="0"/>
            </a:b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7F918-258E-4692-8E24-172019582508}"/>
              </a:ext>
            </a:extLst>
          </p:cNvPr>
          <p:cNvSpPr txBox="1"/>
          <p:nvPr/>
        </p:nvSpPr>
        <p:spPr>
          <a:xfrm>
            <a:off x="16355291" y="10577945"/>
            <a:ext cx="534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Helena Cousijn,</a:t>
            </a:r>
          </a:p>
          <a:p>
            <a:r>
              <a:rPr lang="en-US" sz="3600" dirty="0">
                <a:solidFill>
                  <a:schemeClr val="bg1"/>
                </a:solidFill>
              </a:rPr>
              <a:t>15/01/2020</a:t>
            </a:r>
            <a:endParaRPr lang="x-non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9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1154" y="3213463"/>
            <a:ext cx="214492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Please indicate whether you agree with each of the following statements: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43 responses</a:t>
            </a:r>
            <a:endParaRPr lang="nl-NL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72660" y="5434149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38 (88,4%)</a:t>
            </a:r>
            <a:endParaRPr lang="nl-N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8587" y="6971234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(37,2%)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445885" y="8482196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 (27,9%)</a:t>
            </a:r>
            <a:endParaRPr lang="nl-N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75967" y="9993151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 (53,5%)</a:t>
            </a:r>
            <a:endParaRPr lang="nl-NL" sz="2400" dirty="0"/>
          </a:p>
        </p:txBody>
      </p:sp>
      <p:sp>
        <p:nvSpPr>
          <p:cNvPr id="13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Extra support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506958"/>
              </p:ext>
            </p:extLst>
          </p:nvPr>
        </p:nvGraphicFramePr>
        <p:xfrm>
          <a:off x="1711555" y="4659232"/>
          <a:ext cx="18575382" cy="632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64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4" y="496026"/>
            <a:ext cx="16452270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What is the most important thing </a:t>
            </a:r>
            <a:r>
              <a:rPr lang="en-US" sz="6000" dirty="0" err="1"/>
              <a:t>DataCite</a:t>
            </a:r>
            <a:r>
              <a:rPr lang="en-US" sz="6000" dirty="0"/>
              <a:t> can help you with?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CEE1712-3385-443D-81DA-FD4C88842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61609"/>
              </p:ext>
            </p:extLst>
          </p:nvPr>
        </p:nvGraphicFramePr>
        <p:xfrm>
          <a:off x="2140528" y="3699164"/>
          <a:ext cx="17909310" cy="540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615960864"/>
                    </a:ext>
                  </a:extLst>
                </a:gridCol>
                <a:gridCol w="5969770">
                  <a:extLst>
                    <a:ext uri="{9D8B030D-6E8A-4147-A177-3AD203B41FA5}">
                      <a16:colId xmlns:a16="http://schemas.microsoft.com/office/drawing/2014/main" val="987938519"/>
                    </a:ext>
                  </a:extLst>
                </a:gridCol>
                <a:gridCol w="5969770">
                  <a:extLst>
                    <a:ext uri="{9D8B030D-6E8A-4147-A177-3AD203B41FA5}">
                      <a16:colId xmlns:a16="http://schemas.microsoft.com/office/drawing/2014/main" val="1717944471"/>
                    </a:ext>
                  </a:extLst>
                </a:gridCol>
              </a:tblGrid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Topic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How often mentioned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38760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DOI registration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Help us keep track of changes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Understanding services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25127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Support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516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Linking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28888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Documentation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Limit diversity of solutions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5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8CE66-2AE0-4C47-97E0-43B43487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/>
              <a:t>Thank you</a:t>
            </a:r>
            <a:endParaRPr lang="x-none" sz="9600" dirty="0"/>
          </a:p>
        </p:txBody>
      </p:sp>
    </p:spTree>
    <p:extLst>
      <p:ext uri="{BB962C8B-B14F-4D97-AF65-F5344CB8AC3E}">
        <p14:creationId xmlns:p14="http://schemas.microsoft.com/office/powerpoint/2010/main" val="13883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Forms response chart. Question title: Where is your organization based?. Number of responses: 50 responses.">
            <a:extLst>
              <a:ext uri="{FF2B5EF4-FFF2-40B4-BE49-F238E27FC236}">
                <a16:creationId xmlns:a16="http://schemas.microsoft.com/office/drawing/2014/main" id="{3B0BC647-E80A-40C5-887A-73C6D47C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16" y="2971799"/>
            <a:ext cx="12106963" cy="55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Google Shape;24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Who responded?</a:t>
            </a:r>
          </a:p>
        </p:txBody>
      </p:sp>
      <p:pic>
        <p:nvPicPr>
          <p:cNvPr id="1032" name="Picture 8" descr="Forms response chart. Question title: What type of organization do you represent?. Number of responses: 50 responses.">
            <a:extLst>
              <a:ext uri="{FF2B5EF4-FFF2-40B4-BE49-F238E27FC236}">
                <a16:creationId xmlns:a16="http://schemas.microsoft.com/office/drawing/2014/main" id="{CFD55167-FEE0-44FE-A378-CD5A8BFA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" y="2971799"/>
            <a:ext cx="11625389" cy="5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C6640-A2F9-49AA-A5AC-6FCA5045C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437" y="7852960"/>
            <a:ext cx="1011696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General – about </a:t>
            </a:r>
            <a:r>
              <a:rPr lang="en-US" sz="6000" dirty="0" err="1"/>
              <a:t>DataCite</a:t>
            </a:r>
            <a:endParaRPr lang="en-US" sz="6000" dirty="0"/>
          </a:p>
        </p:txBody>
      </p:sp>
      <p:pic>
        <p:nvPicPr>
          <p:cNvPr id="7170" name="Picture 2" descr="Forms response chart. Question title: How likely are you to recommend DataCite to other organizations?. Number of responses: 50 responses.">
            <a:extLst>
              <a:ext uri="{FF2B5EF4-FFF2-40B4-BE49-F238E27FC236}">
                <a16:creationId xmlns:a16="http://schemas.microsoft.com/office/drawing/2014/main" id="{DBD5674D-3D84-4963-94CA-10B42ED1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49" y="2904399"/>
            <a:ext cx="19888200" cy="103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4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What we do well &amp; should do better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BAD96-C1C8-4061-80B4-5C8082364481}"/>
              </a:ext>
            </a:extLst>
          </p:cNvPr>
          <p:cNvSpPr txBox="1"/>
          <p:nvPr/>
        </p:nvSpPr>
        <p:spPr>
          <a:xfrm>
            <a:off x="1288473" y="3886200"/>
            <a:ext cx="212598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What we do well: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4000" dirty="0">
                <a:solidFill>
                  <a:schemeClr val="bg2"/>
                </a:solidFill>
              </a:rPr>
              <a:t>DOI registration</a:t>
            </a:r>
          </a:p>
          <a:p>
            <a:pPr marL="457200" indent="-457200">
              <a:buFontTx/>
              <a:buChar char="-"/>
            </a:pPr>
            <a:r>
              <a:rPr lang="en-US" sz="4000" dirty="0">
                <a:solidFill>
                  <a:schemeClr val="bg2"/>
                </a:solidFill>
              </a:rPr>
              <a:t>Good support</a:t>
            </a:r>
          </a:p>
          <a:p>
            <a:pPr marL="457200" indent="-457200">
              <a:buFontTx/>
              <a:buChar char="-"/>
            </a:pPr>
            <a:r>
              <a:rPr lang="en-US" sz="4000" dirty="0">
                <a:solidFill>
                  <a:schemeClr val="bg2"/>
                </a:solidFill>
              </a:rPr>
              <a:t>Community &amp; communication</a:t>
            </a:r>
          </a:p>
          <a:p>
            <a:pPr marL="457200" indent="-457200">
              <a:buFontTx/>
              <a:buChar char="-"/>
            </a:pPr>
            <a:endParaRPr lang="en-US" sz="40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What we should do better: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4000" dirty="0">
                <a:solidFill>
                  <a:schemeClr val="bg2"/>
                </a:solidFill>
              </a:rPr>
              <a:t>Fee structure</a:t>
            </a:r>
          </a:p>
          <a:p>
            <a:pPr marL="457200" indent="-457200">
              <a:buFontTx/>
              <a:buChar char="-"/>
            </a:pPr>
            <a:r>
              <a:rPr lang="en-US" sz="4000" dirty="0">
                <a:solidFill>
                  <a:schemeClr val="bg2"/>
                </a:solidFill>
              </a:rPr>
              <a:t>Communication about member model</a:t>
            </a:r>
          </a:p>
          <a:p>
            <a:r>
              <a:rPr lang="en-US" sz="4000" dirty="0">
                <a:solidFill>
                  <a:schemeClr val="bg2"/>
                </a:solidFill>
              </a:rPr>
              <a:t>-  Announcing changes to services</a:t>
            </a:r>
          </a:p>
          <a:p>
            <a:pPr marL="457200" indent="-457200">
              <a:buFontTx/>
              <a:buChar char="-"/>
            </a:pP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61641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The use of other identifiers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E4EC5-B08C-421C-8B4B-263A909D59C8}"/>
              </a:ext>
            </a:extLst>
          </p:cNvPr>
          <p:cNvSpPr txBox="1"/>
          <p:nvPr/>
        </p:nvSpPr>
        <p:spPr>
          <a:xfrm>
            <a:off x="1309255" y="3823855"/>
            <a:ext cx="1851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x-none" sz="3200" dirty="0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42293514-A221-42B2-B86D-390D234E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73934"/>
              </p:ext>
            </p:extLst>
          </p:nvPr>
        </p:nvGraphicFramePr>
        <p:xfrm>
          <a:off x="2251945" y="3670972"/>
          <a:ext cx="19867416" cy="630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472">
                  <a:extLst>
                    <a:ext uri="{9D8B030D-6E8A-4147-A177-3AD203B41FA5}">
                      <a16:colId xmlns:a16="http://schemas.microsoft.com/office/drawing/2014/main" val="615960864"/>
                    </a:ext>
                  </a:extLst>
                </a:gridCol>
                <a:gridCol w="6622472">
                  <a:extLst>
                    <a:ext uri="{9D8B030D-6E8A-4147-A177-3AD203B41FA5}">
                      <a16:colId xmlns:a16="http://schemas.microsoft.com/office/drawing/2014/main" val="987938519"/>
                    </a:ext>
                  </a:extLst>
                </a:gridCol>
                <a:gridCol w="6622472">
                  <a:extLst>
                    <a:ext uri="{9D8B030D-6E8A-4147-A177-3AD203B41FA5}">
                      <a16:colId xmlns:a16="http://schemas.microsoft.com/office/drawing/2014/main" val="1717944471"/>
                    </a:ext>
                  </a:extLst>
                </a:gridCol>
              </a:tblGrid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Service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How often mentioned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38760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Handles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 err="1"/>
                        <a:t>Crossref</a:t>
                      </a:r>
                      <a:r>
                        <a:rPr lang="en-US" sz="3200" dirty="0"/>
                        <a:t> DOIs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superior metadata for bibliographic entities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25127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ARK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ORCID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URN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National identifiers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None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516"/>
                  </a:ext>
                </a:extLst>
              </a:tr>
              <a:tr h="654843"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Which services are being used?</a:t>
            </a:r>
          </a:p>
        </p:txBody>
      </p:sp>
      <p:pic>
        <p:nvPicPr>
          <p:cNvPr id="1026" name="Picture 2" descr="Forms response chart. Question title: How important are the following DataCite services to you?. Number of responses: .">
            <a:extLst>
              <a:ext uri="{FF2B5EF4-FFF2-40B4-BE49-F238E27FC236}">
                <a16:creationId xmlns:a16="http://schemas.microsoft.com/office/drawing/2014/main" id="{164123B9-C6EF-4347-85F6-4E8006A4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3921124"/>
            <a:ext cx="24384000" cy="70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2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Which services should we improve?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5E9B28-A0C7-4C28-BBE4-23B51DFF0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0728"/>
              </p:ext>
            </p:extLst>
          </p:nvPr>
        </p:nvGraphicFramePr>
        <p:xfrm>
          <a:off x="2140528" y="3699164"/>
          <a:ext cx="17909310" cy="716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615960864"/>
                    </a:ext>
                  </a:extLst>
                </a:gridCol>
                <a:gridCol w="5969770">
                  <a:extLst>
                    <a:ext uri="{9D8B030D-6E8A-4147-A177-3AD203B41FA5}">
                      <a16:colId xmlns:a16="http://schemas.microsoft.com/office/drawing/2014/main" val="987938519"/>
                    </a:ext>
                  </a:extLst>
                </a:gridCol>
                <a:gridCol w="5969770">
                  <a:extLst>
                    <a:ext uri="{9D8B030D-6E8A-4147-A177-3AD203B41FA5}">
                      <a16:colId xmlns:a16="http://schemas.microsoft.com/office/drawing/2014/main" val="1717944471"/>
                    </a:ext>
                  </a:extLst>
                </a:gridCol>
              </a:tblGrid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Service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How often mentioned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38760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 err="1"/>
                        <a:t>Fabrica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Better UI, easier to use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Event Data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Search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Old one better, need better documentation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Stats portal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better statistics on registered DOIs per country, per data center, per year. Dashboard view.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25127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API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516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Citation formatter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29253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re3data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Which additional services should we provide?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5E9B28-A0C7-4C28-BBE4-23B51DFF0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04337"/>
              </p:ext>
            </p:extLst>
          </p:nvPr>
        </p:nvGraphicFramePr>
        <p:xfrm>
          <a:off x="2140527" y="3699164"/>
          <a:ext cx="19867416" cy="924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472">
                  <a:extLst>
                    <a:ext uri="{9D8B030D-6E8A-4147-A177-3AD203B41FA5}">
                      <a16:colId xmlns:a16="http://schemas.microsoft.com/office/drawing/2014/main" val="615960864"/>
                    </a:ext>
                  </a:extLst>
                </a:gridCol>
                <a:gridCol w="6622472">
                  <a:extLst>
                    <a:ext uri="{9D8B030D-6E8A-4147-A177-3AD203B41FA5}">
                      <a16:colId xmlns:a16="http://schemas.microsoft.com/office/drawing/2014/main" val="987938519"/>
                    </a:ext>
                  </a:extLst>
                </a:gridCol>
                <a:gridCol w="6622472">
                  <a:extLst>
                    <a:ext uri="{9D8B030D-6E8A-4147-A177-3AD203B41FA5}">
                      <a16:colId xmlns:a16="http://schemas.microsoft.com/office/drawing/2014/main" val="1717944471"/>
                    </a:ext>
                  </a:extLst>
                </a:gridCol>
              </a:tblGrid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Service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How often mentioned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38760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None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IIIIIIIII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 suspect that </a:t>
                      </a:r>
                      <a:r>
                        <a:rPr lang="en-US" sz="3200" dirty="0" err="1"/>
                        <a:t>DataCite</a:t>
                      </a:r>
                      <a:r>
                        <a:rPr lang="en-US" sz="3200" dirty="0"/>
                        <a:t> do to much already. I think </a:t>
                      </a:r>
                      <a:r>
                        <a:rPr lang="en-US" sz="3200" dirty="0" err="1"/>
                        <a:t>DataCite</a:t>
                      </a:r>
                      <a:r>
                        <a:rPr lang="en-US" sz="3200" dirty="0"/>
                        <a:t> should focus on its key service and not add others. Support the basics before moving on to other things!</a:t>
                      </a:r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25127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register multiple DOIs at a time/batch process DOIs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III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Better descriptions/documentation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516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Connection to subject specific metadata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28888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/>
                        <a:t>Data usage accounting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it-IT" sz="3200" dirty="0"/>
                        <a:t>Doi registration via OAI PMH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r>
                        <a:rPr lang="en-US" sz="3200" dirty="0" err="1"/>
                        <a:t>iThenticate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57070"/>
                  </a:ext>
                </a:extLst>
              </a:tr>
              <a:tr h="1208848">
                <a:tc>
                  <a:txBody>
                    <a:bodyPr/>
                    <a:lstStyle/>
                    <a:p>
                      <a:r>
                        <a:rPr lang="en-US" sz="3200" dirty="0"/>
                        <a:t>More analytical tools around datasets with DOIs.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  <a:endParaRPr lang="x-non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2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1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552" y="809337"/>
            <a:ext cx="5181600" cy="170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40"/>
          <p:cNvSpPr txBox="1">
            <a:spLocks/>
          </p:cNvSpPr>
          <p:nvPr/>
        </p:nvSpPr>
        <p:spPr>
          <a:xfrm>
            <a:off x="1066803" y="496026"/>
            <a:ext cx="22237701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6000" dirty="0"/>
              <a:t>Communication channels</a:t>
            </a:r>
          </a:p>
        </p:txBody>
      </p:sp>
      <p:pic>
        <p:nvPicPr>
          <p:cNvPr id="4102" name="Picture 6" descr="Forms response chart. Question title: Which DataCite communication channels do you find most useful?. Number of responses: 48 responses.">
            <a:extLst>
              <a:ext uri="{FF2B5EF4-FFF2-40B4-BE49-F238E27FC236}">
                <a16:creationId xmlns:a16="http://schemas.microsoft.com/office/drawing/2014/main" id="{D0EA38A6-624C-4337-9A3D-0D5B78627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801"/>
          <a:stretch/>
        </p:blipFill>
        <p:spPr bwMode="auto">
          <a:xfrm>
            <a:off x="718046" y="4034946"/>
            <a:ext cx="21624106" cy="67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48788"/>
      </p:ext>
    </p:extLst>
  </p:cSld>
  <p:clrMapOvr>
    <a:masterClrMapping/>
  </p:clrMapOvr>
</p:sld>
</file>

<file path=ppt/theme/theme1.xml><?xml version="1.0" encoding="utf-8"?>
<a:theme xmlns:a="http://schemas.openxmlformats.org/drawingml/2006/main" name="1_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22161</TotalTime>
  <Words>319</Words>
  <Application>Microsoft Office PowerPoint</Application>
  <PresentationFormat>Custom</PresentationFormat>
  <Paragraphs>109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Raleway</vt:lpstr>
      <vt:lpstr>Helvetica Neue Light</vt:lpstr>
      <vt:lpstr>Arial</vt:lpstr>
      <vt:lpstr>Helvetica Neue</vt:lpstr>
      <vt:lpstr>Lato</vt:lpstr>
      <vt:lpstr>1_ModernPortfolio</vt:lpstr>
      <vt:lpstr>Streamline</vt:lpstr>
      <vt:lpstr>The 2019 Member survey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24-04-2019</dc:title>
  <dc:creator>Helena Cousijn</dc:creator>
  <cp:lastModifiedBy>Helena Cousijn</cp:lastModifiedBy>
  <cp:revision>164</cp:revision>
  <dcterms:modified xsi:type="dcterms:W3CDTF">2020-01-15T15:44:53Z</dcterms:modified>
</cp:coreProperties>
</file>