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49f379e7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49f379e7_1_48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a7849e03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0a7849e03_0_62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a7849e03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0a7849e03_0_72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49f379e7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c49f379e7_1_53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07d78ddb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607d78ddb4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0a7849e0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70a7849e03_0_12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a7849e0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70a7849e03_0_16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a7849e03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0a7849e03_0_35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a7849e03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0a7849e03_0_4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a7849e03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70a7849e03_0_5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7849e0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0a7849e03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7849e0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0a7849e03_0_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7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7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7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7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7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7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7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7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7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showMasterSp="0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5593874" y="2011601"/>
            <a:ext cx="3148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you!</a:t>
            </a:r>
            <a:endParaRPr sz="3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https://datacite.org</a:t>
            </a:r>
            <a:endParaRPr sz="23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Twitter: @datacite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Zwei Inhal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1301" y="221265"/>
            <a:ext cx="7305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0949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65943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2_WP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2_WP1 conte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2_WP1 content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i="0" sz="3200" u="none" cap="none" strike="noStrike">
                <a:solidFill>
                  <a:srgbClr val="3F3F3F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7909" l="0" r="8408" t="63738"/>
          <a:stretch/>
        </p:blipFill>
        <p:spPr>
          <a:xfrm rot="10800000">
            <a:off x="-23642" y="3350172"/>
            <a:ext cx="9167642" cy="23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2_WP1 content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305" y="221258"/>
            <a:ext cx="825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0949" y="1017207"/>
            <a:ext cx="8270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Structure Changes in Fabrica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Open Hours, November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50711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8"/>
          <p:cNvSpPr txBox="1"/>
          <p:nvPr/>
        </p:nvSpPr>
        <p:spPr>
          <a:xfrm>
            <a:off x="4815475" y="1857425"/>
            <a:ext cx="27258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Consortium Organizations look like Direct Members, but they aren’t responsible for billing or voting. 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We’re making some final tweaks to Fabrica before we go live. We’re aiming for a mid-November release.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For Direct Members, this release </a:t>
            </a:r>
            <a:r>
              <a:rPr b="1" lang="en-US"/>
              <a:t>will not</a:t>
            </a:r>
            <a:r>
              <a:rPr lang="en-US"/>
              <a:t> affect how you create DOIs. You’ll just see some new terms and fields that you might not be used to.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If you’re an existing Consortium, we’ll need to migrate your accounts into the new structure, which </a:t>
            </a:r>
            <a:r>
              <a:rPr b="1" lang="en-US"/>
              <a:t>will </a:t>
            </a:r>
            <a:r>
              <a:rPr lang="en-US"/>
              <a:t>affect how you create DOIs. We have already contacted consortium leads to discuss this process. In the meantime, just carry on as normal. 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Clients —&gt; Repositories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214150"/>
            <a:ext cx="8769726" cy="4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5114025" y="2617750"/>
            <a:ext cx="2578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Terminology changes from “Clients” to “Repositories”.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Terminology is otherwise the same.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824825" y="1341875"/>
            <a:ext cx="1398600" cy="508800"/>
          </a:xfrm>
          <a:prstGeom prst="roundRect">
            <a:avLst>
              <a:gd fmla="val 47253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>
            <a:stCxn id="53" idx="3"/>
          </p:cNvCxnSpPr>
          <p:nvPr/>
        </p:nvCxnSpPr>
        <p:spPr>
          <a:xfrm>
            <a:off x="3223425" y="1596275"/>
            <a:ext cx="1868700" cy="1222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935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" name="Google Shape;60;p12"/>
          <p:cNvSpPr txBox="1"/>
          <p:nvPr/>
        </p:nvSpPr>
        <p:spPr>
          <a:xfrm>
            <a:off x="4862800" y="1852850"/>
            <a:ext cx="37809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fields in Repository settings specific to Repositories. 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Helvetica Neue"/>
              <a:buChar char="●"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(like DSpace or Fedora)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Helvetica Neue"/>
              <a:buChar char="●"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 Type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Helvetica Neue"/>
              <a:buChar char="●"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Certificate (like CoreTrustSeal)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" name="Google Shape;61;p12"/>
          <p:cNvCxnSpPr/>
          <p:nvPr/>
        </p:nvCxnSpPr>
        <p:spPr>
          <a:xfrm>
            <a:off x="2873800" y="360750"/>
            <a:ext cx="2054400" cy="1617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2"/>
          <p:cNvCxnSpPr>
            <a:endCxn id="60" idx="1"/>
          </p:cNvCxnSpPr>
          <p:nvPr/>
        </p:nvCxnSpPr>
        <p:spPr>
          <a:xfrm>
            <a:off x="3354700" y="2404100"/>
            <a:ext cx="1508100" cy="71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2"/>
          <p:cNvCxnSpPr/>
          <p:nvPr/>
        </p:nvCxnSpPr>
        <p:spPr>
          <a:xfrm flipH="1" rot="10800000">
            <a:off x="3234400" y="3037650"/>
            <a:ext cx="1824900" cy="1202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Three-tier structure for Consortia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2" y="1451875"/>
            <a:ext cx="8753375" cy="20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195300" y="502650"/>
            <a:ext cx="8753400" cy="48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Previously, Consortia were crammed in the same two-tier structure as Direct Members. 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95300" y="3982300"/>
            <a:ext cx="8753400" cy="5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hierarchy isn’t obvious, and the Consortium Organizations have to ask the parent Consortium to perform day-to-day management tasks, like creating Repositories and assigning prefixes.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95300" y="502650"/>
            <a:ext cx="8753400" cy="90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We’ve created a new three-tier structure for Consortia that maintains the hierarchy but allows Consortium Organizations to manage their Repositories and prefixes themselves. The top-level Consortium is still DataCite’s primary point of contact.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00" y="1734625"/>
            <a:ext cx="8753400" cy="359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4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6"/>
          <p:cNvSpPr/>
          <p:nvPr/>
        </p:nvSpPr>
        <p:spPr>
          <a:xfrm>
            <a:off x="1857625" y="1169225"/>
            <a:ext cx="2425800" cy="508800"/>
          </a:xfrm>
          <a:prstGeom prst="roundRect">
            <a:avLst>
              <a:gd fmla="val 47253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245525" y="1858300"/>
            <a:ext cx="34716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Consortium can see all the Consortium Organizations and Repositories under them. 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Consortium is responsible for billing and voting on governance issues. 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16"/>
          <p:cNvCxnSpPr>
            <a:stCxn id="87" idx="3"/>
          </p:cNvCxnSpPr>
          <p:nvPr/>
        </p:nvCxnSpPr>
        <p:spPr>
          <a:xfrm>
            <a:off x="4283425" y="1423625"/>
            <a:ext cx="962100" cy="652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340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7"/>
          <p:cNvSpPr txBox="1"/>
          <p:nvPr/>
        </p:nvSpPr>
        <p:spPr>
          <a:xfrm>
            <a:off x="5340600" y="3427200"/>
            <a:ext cx="2741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Consortium creates and manages the Consortium Organizations under them.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Cite Template">
  <a:themeElements>
    <a:clrScheme name="ModernPortfolio">
      <a:dk1>
        <a:srgbClr val="000000"/>
      </a:dk1>
      <a:lt1>
        <a:srgbClr val="FFFFFF"/>
      </a:lt1>
      <a:dk2>
        <a:srgbClr val="6C6C6C"/>
      </a:dk2>
      <a:lt2>
        <a:srgbClr val="B4B4B4"/>
      </a:lt2>
      <a:accent1>
        <a:srgbClr val="246C8C"/>
      </a:accent1>
      <a:accent2>
        <a:srgbClr val="64ACBC"/>
      </a:accent2>
      <a:accent3>
        <a:srgbClr val="FC6404"/>
      </a:accent3>
      <a:accent4>
        <a:srgbClr val="E3DA04"/>
      </a:accent4>
      <a:accent5>
        <a:srgbClr val="55BD9C"/>
      </a:accent5>
      <a:accent6>
        <a:srgbClr val="139DEA"/>
      </a:accent6>
      <a:hlink>
        <a:srgbClr val="139DE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