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5"/>
  </p:sldMasterIdLst>
  <p:notesMasterIdLst>
    <p:notesMasterId r:id="rId20"/>
  </p:notesMasterIdLst>
  <p:handoutMasterIdLst>
    <p:handoutMasterId r:id="rId21"/>
  </p:handoutMasterIdLst>
  <p:sldIdLst>
    <p:sldId id="269" r:id="rId6"/>
    <p:sldId id="285" r:id="rId7"/>
    <p:sldId id="263" r:id="rId8"/>
    <p:sldId id="287" r:id="rId9"/>
    <p:sldId id="280" r:id="rId10"/>
    <p:sldId id="289" r:id="rId11"/>
    <p:sldId id="288" r:id="rId12"/>
    <p:sldId id="277" r:id="rId13"/>
    <p:sldId id="290" r:id="rId14"/>
    <p:sldId id="279" r:id="rId15"/>
    <p:sldId id="281" r:id="rId16"/>
    <p:sldId id="282" r:id="rId17"/>
    <p:sldId id="283" r:id="rId18"/>
    <p:sldId id="264" r:id="rId19"/>
  </p:sldIdLst>
  <p:sldSz cx="9144000" cy="5143500" type="screen16x9"/>
  <p:notesSz cx="6669088"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2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72">
          <p15:clr>
            <a:srgbClr val="A4A3A4"/>
          </p15:clr>
        </p15:guide>
        <p15:guide id="4" pos="2101">
          <p15:clr>
            <a:srgbClr val="A4A3A4"/>
          </p15:clr>
        </p15:guide>
        <p15:guide id="5" orient="horz" pos="2915">
          <p15:clr>
            <a:srgbClr val="A4A3A4"/>
          </p15:clr>
        </p15:guide>
        <p15:guide id="6" orient="horz" pos="3110">
          <p15:clr>
            <a:srgbClr val="A4A3A4"/>
          </p15:clr>
        </p15:guide>
        <p15:guide id="7" orient="horz" pos="2845">
          <p15:clr>
            <a:srgbClr val="A4A3A4"/>
          </p15:clr>
        </p15:guide>
        <p15:guide id="8" orient="horz" pos="30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46A"/>
    <a:srgbClr val="FBE384"/>
    <a:srgbClr val="7BC7CE"/>
    <a:srgbClr val="FFFFFF"/>
    <a:srgbClr val="1F546B"/>
    <a:srgbClr val="FAD53D"/>
    <a:srgbClr val="232323"/>
    <a:srgbClr val="A42F13"/>
    <a:srgbClr val="000000"/>
    <a:srgbClr val="EB765A"/>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79654" autoAdjust="0"/>
  </p:normalViewPr>
  <p:slideViewPr>
    <p:cSldViewPr snapToGrid="0">
      <p:cViewPr varScale="1">
        <p:scale>
          <a:sx n="140" d="100"/>
          <a:sy n="140" d="100"/>
        </p:scale>
        <p:origin x="88" y="188"/>
      </p:cViewPr>
      <p:guideLst>
        <p:guide orient="horz" pos="2160"/>
        <p:guide pos="2880"/>
        <p:guide orient="horz" pos="220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66" y="-84"/>
      </p:cViewPr>
      <p:guideLst>
        <p:guide orient="horz" pos="2880"/>
        <p:guide pos="2160"/>
        <p:guide orient="horz" pos="3072"/>
        <p:guide pos="2101"/>
        <p:guide orient="horz" pos="2915"/>
        <p:guide orient="horz" pos="3110"/>
        <p:guide orient="horz" pos="2845"/>
        <p:guide orient="horz" pos="30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889938" cy="487680"/>
          </a:xfrm>
          <a:prstGeom prst="rect">
            <a:avLst/>
          </a:prstGeom>
        </p:spPr>
        <p:txBody>
          <a:bodyPr vert="horz" lIns="91395" tIns="45696" rIns="91395" bIns="45696" rtlCol="0"/>
          <a:lstStyle>
            <a:lvl1pPr algn="l">
              <a:defRPr sz="1200"/>
            </a:lvl1pPr>
          </a:lstStyle>
          <a:p>
            <a:endParaRPr lang="en-NZ" dirty="0"/>
          </a:p>
        </p:txBody>
      </p:sp>
      <p:sp>
        <p:nvSpPr>
          <p:cNvPr id="3" name="Date Placeholder 2"/>
          <p:cNvSpPr>
            <a:spLocks noGrp="1"/>
          </p:cNvSpPr>
          <p:nvPr>
            <p:ph type="dt" sz="quarter" idx="1"/>
          </p:nvPr>
        </p:nvSpPr>
        <p:spPr>
          <a:xfrm>
            <a:off x="3777607" y="0"/>
            <a:ext cx="2889938" cy="487680"/>
          </a:xfrm>
          <a:prstGeom prst="rect">
            <a:avLst/>
          </a:prstGeom>
        </p:spPr>
        <p:txBody>
          <a:bodyPr vert="horz" lIns="91395" tIns="45696" rIns="91395" bIns="45696" rtlCol="0"/>
          <a:lstStyle>
            <a:lvl1pPr algn="r">
              <a:defRPr sz="1200"/>
            </a:lvl1pPr>
          </a:lstStyle>
          <a:p>
            <a:fld id="{22094BAE-4BB5-469A-A41B-D6CDE580176E}" type="datetimeFigureOut">
              <a:rPr lang="en-NZ" smtClean="0"/>
              <a:t>29/10/2020</a:t>
            </a:fld>
            <a:endParaRPr lang="en-NZ" dirty="0"/>
          </a:p>
        </p:txBody>
      </p:sp>
      <p:sp>
        <p:nvSpPr>
          <p:cNvPr id="4" name="Footer Placeholder 3"/>
          <p:cNvSpPr>
            <a:spLocks noGrp="1"/>
          </p:cNvSpPr>
          <p:nvPr>
            <p:ph type="ftr" sz="quarter" idx="2"/>
          </p:nvPr>
        </p:nvSpPr>
        <p:spPr>
          <a:xfrm>
            <a:off x="4" y="9264227"/>
            <a:ext cx="2889938" cy="487680"/>
          </a:xfrm>
          <a:prstGeom prst="rect">
            <a:avLst/>
          </a:prstGeom>
        </p:spPr>
        <p:txBody>
          <a:bodyPr vert="horz" lIns="91395" tIns="45696" rIns="91395" bIns="45696" rtlCol="0" anchor="b"/>
          <a:lstStyle>
            <a:lvl1pPr algn="l">
              <a:defRPr sz="1200"/>
            </a:lvl1pPr>
          </a:lstStyle>
          <a:p>
            <a:endParaRPr lang="en-NZ" dirty="0"/>
          </a:p>
        </p:txBody>
      </p:sp>
      <p:sp>
        <p:nvSpPr>
          <p:cNvPr id="5" name="Slide Number Placeholder 4"/>
          <p:cNvSpPr>
            <a:spLocks noGrp="1"/>
          </p:cNvSpPr>
          <p:nvPr>
            <p:ph type="sldNum" sz="quarter" idx="3"/>
          </p:nvPr>
        </p:nvSpPr>
        <p:spPr>
          <a:xfrm>
            <a:off x="3777607" y="9264227"/>
            <a:ext cx="2889938" cy="487680"/>
          </a:xfrm>
          <a:prstGeom prst="rect">
            <a:avLst/>
          </a:prstGeom>
        </p:spPr>
        <p:txBody>
          <a:bodyPr vert="horz" lIns="91395" tIns="45696" rIns="91395" bIns="45696" rtlCol="0" anchor="b"/>
          <a:lstStyle>
            <a:lvl1pPr algn="r">
              <a:defRPr sz="1200"/>
            </a:lvl1pPr>
          </a:lstStyle>
          <a:p>
            <a:fld id="{342428D0-2520-4026-8D2C-070B4AE6D8DC}" type="slidenum">
              <a:rPr lang="en-NZ" smtClean="0"/>
              <a:t>‹#›</a:t>
            </a:fld>
            <a:endParaRPr lang="en-NZ" dirty="0"/>
          </a:p>
        </p:txBody>
      </p:sp>
    </p:spTree>
    <p:extLst>
      <p:ext uri="{BB962C8B-B14F-4D97-AF65-F5344CB8AC3E}">
        <p14:creationId xmlns:p14="http://schemas.microsoft.com/office/powerpoint/2010/main" val="1086432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889938" cy="487680"/>
          </a:xfrm>
          <a:prstGeom prst="rect">
            <a:avLst/>
          </a:prstGeom>
        </p:spPr>
        <p:txBody>
          <a:bodyPr vert="horz" lIns="91395" tIns="45696" rIns="91395" bIns="45696" rtlCol="0"/>
          <a:lstStyle>
            <a:lvl1pPr algn="l">
              <a:defRPr sz="1200"/>
            </a:lvl1pPr>
          </a:lstStyle>
          <a:p>
            <a:endParaRPr lang="en-NZ" dirty="0"/>
          </a:p>
        </p:txBody>
      </p:sp>
      <p:sp>
        <p:nvSpPr>
          <p:cNvPr id="3" name="Date Placeholder 2"/>
          <p:cNvSpPr>
            <a:spLocks noGrp="1"/>
          </p:cNvSpPr>
          <p:nvPr>
            <p:ph type="dt" idx="1"/>
          </p:nvPr>
        </p:nvSpPr>
        <p:spPr>
          <a:xfrm>
            <a:off x="3777607" y="0"/>
            <a:ext cx="2889938" cy="487680"/>
          </a:xfrm>
          <a:prstGeom prst="rect">
            <a:avLst/>
          </a:prstGeom>
        </p:spPr>
        <p:txBody>
          <a:bodyPr vert="horz" lIns="91395" tIns="45696" rIns="91395" bIns="45696" rtlCol="0"/>
          <a:lstStyle>
            <a:lvl1pPr algn="r">
              <a:defRPr sz="1200"/>
            </a:lvl1pPr>
          </a:lstStyle>
          <a:p>
            <a:fld id="{9DF00BD5-4761-4FC3-92DB-11DDD1C09E88}" type="datetimeFigureOut">
              <a:rPr lang="en-NZ" smtClean="0"/>
              <a:t>29/10/2020</a:t>
            </a:fld>
            <a:endParaRPr lang="en-NZ" dirty="0"/>
          </a:p>
        </p:txBody>
      </p:sp>
      <p:sp>
        <p:nvSpPr>
          <p:cNvPr id="4" name="Slide Image Placeholder 3"/>
          <p:cNvSpPr>
            <a:spLocks noGrp="1" noRot="1" noChangeAspect="1"/>
          </p:cNvSpPr>
          <p:nvPr>
            <p:ph type="sldImg" idx="2"/>
          </p:nvPr>
        </p:nvSpPr>
        <p:spPr>
          <a:xfrm>
            <a:off x="82550" y="731838"/>
            <a:ext cx="6503988" cy="3657600"/>
          </a:xfrm>
          <a:prstGeom prst="rect">
            <a:avLst/>
          </a:prstGeom>
          <a:noFill/>
          <a:ln w="12700">
            <a:solidFill>
              <a:prstClr val="black"/>
            </a:solidFill>
          </a:ln>
        </p:spPr>
        <p:txBody>
          <a:bodyPr vert="horz" lIns="91395" tIns="45696" rIns="91395" bIns="45696" rtlCol="0" anchor="ctr"/>
          <a:lstStyle/>
          <a:p>
            <a:endParaRPr lang="en-NZ" dirty="0"/>
          </a:p>
        </p:txBody>
      </p:sp>
      <p:sp>
        <p:nvSpPr>
          <p:cNvPr id="5" name="Notes Placeholder 4"/>
          <p:cNvSpPr>
            <a:spLocks noGrp="1"/>
          </p:cNvSpPr>
          <p:nvPr>
            <p:ph type="body" sz="quarter" idx="3"/>
          </p:nvPr>
        </p:nvSpPr>
        <p:spPr>
          <a:xfrm>
            <a:off x="666909" y="4632960"/>
            <a:ext cx="5335270" cy="4389120"/>
          </a:xfrm>
          <a:prstGeom prst="rect">
            <a:avLst/>
          </a:prstGeom>
        </p:spPr>
        <p:txBody>
          <a:bodyPr vert="horz" lIns="91395" tIns="45696" rIns="91395" bIns="456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4" y="9264227"/>
            <a:ext cx="2889938" cy="487680"/>
          </a:xfrm>
          <a:prstGeom prst="rect">
            <a:avLst/>
          </a:prstGeom>
        </p:spPr>
        <p:txBody>
          <a:bodyPr vert="horz" lIns="91395" tIns="45696" rIns="91395" bIns="45696" rtlCol="0" anchor="b"/>
          <a:lstStyle>
            <a:lvl1pPr algn="l">
              <a:defRPr sz="1200"/>
            </a:lvl1pPr>
          </a:lstStyle>
          <a:p>
            <a:endParaRPr lang="en-NZ" dirty="0"/>
          </a:p>
        </p:txBody>
      </p:sp>
      <p:sp>
        <p:nvSpPr>
          <p:cNvPr id="7" name="Slide Number Placeholder 6"/>
          <p:cNvSpPr>
            <a:spLocks noGrp="1"/>
          </p:cNvSpPr>
          <p:nvPr>
            <p:ph type="sldNum" sz="quarter" idx="5"/>
          </p:nvPr>
        </p:nvSpPr>
        <p:spPr>
          <a:xfrm>
            <a:off x="3777607" y="9264227"/>
            <a:ext cx="2889938" cy="487680"/>
          </a:xfrm>
          <a:prstGeom prst="rect">
            <a:avLst/>
          </a:prstGeom>
        </p:spPr>
        <p:txBody>
          <a:bodyPr vert="horz" lIns="91395" tIns="45696" rIns="91395" bIns="45696" rtlCol="0" anchor="b"/>
          <a:lstStyle>
            <a:lvl1pPr algn="r">
              <a:defRPr sz="1200"/>
            </a:lvl1pPr>
          </a:lstStyle>
          <a:p>
            <a:fld id="{5F346522-C387-4F2F-BCF0-871E7F5E6A9F}" type="slidenum">
              <a:rPr lang="en-NZ" smtClean="0"/>
              <a:t>‹#›</a:t>
            </a:fld>
            <a:endParaRPr lang="en-NZ" dirty="0"/>
          </a:p>
        </p:txBody>
      </p:sp>
    </p:spTree>
    <p:extLst>
      <p:ext uri="{BB962C8B-B14F-4D97-AF65-F5344CB8AC3E}">
        <p14:creationId xmlns:p14="http://schemas.microsoft.com/office/powerpoint/2010/main" val="917931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targeted mainly at organisations that are considering setting up and leading a </a:t>
            </a:r>
            <a:r>
              <a:rPr lang="en-NZ" dirty="0" err="1"/>
              <a:t>DataCite</a:t>
            </a:r>
            <a:r>
              <a:rPr lang="en-NZ" dirty="0"/>
              <a:t> Consortium. </a:t>
            </a:r>
          </a:p>
          <a:p>
            <a:endParaRPr lang="en-NZ" dirty="0"/>
          </a:p>
          <a:p>
            <a:r>
              <a:rPr lang="en-NZ" dirty="0"/>
              <a:t>The National Library of New Zealand is the consortium lead for New Zealand. </a:t>
            </a:r>
          </a:p>
          <a:p>
            <a:r>
              <a:rPr lang="en-NZ" dirty="0"/>
              <a:t>We formed the consortium almost 2 years ago. At the time I felt like we were making it up as we went along without a lot of examples from others so this presentation focuses on:</a:t>
            </a:r>
          </a:p>
          <a:p>
            <a:pPr marL="171450" indent="-171450">
              <a:buFontTx/>
              <a:buChar char="-"/>
            </a:pPr>
            <a:r>
              <a:rPr lang="en-NZ" dirty="0"/>
              <a:t>some of the decisions we made along the way, </a:t>
            </a:r>
          </a:p>
          <a:p>
            <a:pPr marL="171450" indent="-171450">
              <a:buFontTx/>
              <a:buChar char="-"/>
            </a:pPr>
            <a:r>
              <a:rPr lang="en-NZ" dirty="0"/>
              <a:t>some of our current challenges, and</a:t>
            </a:r>
          </a:p>
          <a:p>
            <a:pPr marL="171450" indent="-171450">
              <a:buFontTx/>
              <a:buChar char="-"/>
            </a:pPr>
            <a:r>
              <a:rPr lang="en-NZ" dirty="0"/>
              <a:t>some of the lessons we learned</a:t>
            </a:r>
          </a:p>
        </p:txBody>
      </p:sp>
      <p:sp>
        <p:nvSpPr>
          <p:cNvPr id="4" name="Slide Number Placeholder 3"/>
          <p:cNvSpPr>
            <a:spLocks noGrp="1"/>
          </p:cNvSpPr>
          <p:nvPr>
            <p:ph type="sldNum" sz="quarter" idx="10"/>
          </p:nvPr>
        </p:nvSpPr>
        <p:spPr/>
        <p:txBody>
          <a:bodyPr/>
          <a:lstStyle/>
          <a:p>
            <a:fld id="{5F346522-C387-4F2F-BCF0-871E7F5E6A9F}" type="slidenum">
              <a:rPr lang="en-NZ" smtClean="0"/>
              <a:t>1</a:t>
            </a:fld>
            <a:endParaRPr lang="en-NZ" dirty="0"/>
          </a:p>
        </p:txBody>
      </p:sp>
    </p:spTree>
    <p:extLst>
      <p:ext uri="{BB962C8B-B14F-4D97-AF65-F5344CB8AC3E}">
        <p14:creationId xmlns:p14="http://schemas.microsoft.com/office/powerpoint/2010/main" val="2184569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31838"/>
            <a:ext cx="6500812" cy="3657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Here’s another example I have used in presentations to talk about the financial advantage of the Consortium. This was based on the previous billing model. </a:t>
            </a: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It shows that as the number of members in our Consortium increases, the fees for each Consortium member will go down, because there are more member organizations to split the costs. </a:t>
            </a: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This is also incentive for our member organisations to help bring new members on.</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 need to find another way to communicate this with the new billing model. In the new model the cost will vary depending on the number of DOIs minted, but for most of our members the cost for each is a lot less with the new model.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5F346522-C387-4F2F-BCF0-871E7F5E6A9F}" type="slidenum">
              <a:rPr lang="en-NZ" smtClean="0"/>
              <a:t>10</a:t>
            </a:fld>
            <a:endParaRPr lang="en-NZ"/>
          </a:p>
        </p:txBody>
      </p:sp>
    </p:spTree>
    <p:extLst>
      <p:ext uri="{BB962C8B-B14F-4D97-AF65-F5344CB8AC3E}">
        <p14:creationId xmlns:p14="http://schemas.microsoft.com/office/powerpoint/2010/main" val="2151121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31838"/>
            <a:ext cx="6500812" cy="3657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 mentioned earlier the Library’s Consortium lead role being based on the Library as a service provider and to provide leadership on preservation &amp; long-term accessibility.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Here are some potential additional roles for the Library within our NZ </a:t>
            </a:r>
            <a:r>
              <a:rPr lang="en-NZ" sz="1200" kern="1200" dirty="0" err="1">
                <a:solidFill>
                  <a:schemeClr val="tx1"/>
                </a:solidFill>
                <a:effectLst/>
                <a:latin typeface="+mn-lt"/>
                <a:ea typeface="+mn-ea"/>
                <a:cs typeface="+mn-cs"/>
              </a:rPr>
              <a:t>DataCite</a:t>
            </a:r>
            <a:r>
              <a:rPr lang="en-NZ" sz="1200" kern="1200" dirty="0">
                <a:solidFill>
                  <a:schemeClr val="tx1"/>
                </a:solidFill>
                <a:effectLst/>
                <a:latin typeface="+mn-lt"/>
                <a:ea typeface="+mn-ea"/>
                <a:cs typeface="+mn-cs"/>
              </a:rPr>
              <a:t> consortium.</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One potential role is as a member of the Consortium, to mint and manage DOIs for the Library’s growing set of open datasets. The National Library of New Zealand, like other similar institutions around the world is adapting to support emerging forms of research such as the digital humanities and other forms of computational research. The Library has some open datasets available to researchers, downloadable from our website, or available on demand by researchers. Some of this data is collection items that have been packaged up for analysis, other datasets are derivative or are metadata datasets. It may be that we decide to provide DOIs for them to facilitate discovery and citations.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Following on from that, there could be a role for us to encourage more GLAM institutions to use DOIs for their open datasets. </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10"/>
          </p:nvPr>
        </p:nvSpPr>
        <p:spPr/>
        <p:txBody>
          <a:bodyPr/>
          <a:lstStyle/>
          <a:p>
            <a:fld id="{5F346522-C387-4F2F-BCF0-871E7F5E6A9F}" type="slidenum">
              <a:rPr lang="en-NZ" smtClean="0"/>
              <a:t>11</a:t>
            </a:fld>
            <a:endParaRPr lang="en-NZ"/>
          </a:p>
        </p:txBody>
      </p:sp>
    </p:spTree>
    <p:extLst>
      <p:ext uri="{BB962C8B-B14F-4D97-AF65-F5344CB8AC3E}">
        <p14:creationId xmlns:p14="http://schemas.microsoft.com/office/powerpoint/2010/main" val="157772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31838"/>
            <a:ext cx="6500812" cy="3657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Especially in the last few years, there has been growing interest and activity within GLAM institutions to provide their collections or derivatives as data for researchers to consume. Some of this data is available for download, but DOIs (or other types of PIDs) are not necessarily provided yet. So I mention that as a potential growth area for DOI advocacy and adoption.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5F346522-C387-4F2F-BCF0-871E7F5E6A9F}" type="slidenum">
              <a:rPr lang="en-NZ" smtClean="0"/>
              <a:t>12</a:t>
            </a:fld>
            <a:endParaRPr lang="en-NZ"/>
          </a:p>
        </p:txBody>
      </p:sp>
    </p:spTree>
    <p:extLst>
      <p:ext uri="{BB962C8B-B14F-4D97-AF65-F5344CB8AC3E}">
        <p14:creationId xmlns:p14="http://schemas.microsoft.com/office/powerpoint/2010/main" val="759449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31838"/>
            <a:ext cx="6500812" cy="3657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In summary, based on our experience in NZ setting up a </a:t>
            </a:r>
            <a:r>
              <a:rPr lang="en-NZ" sz="1200" kern="1200" dirty="0" err="1">
                <a:solidFill>
                  <a:schemeClr val="tx1"/>
                </a:solidFill>
                <a:effectLst/>
                <a:latin typeface="+mn-lt"/>
                <a:ea typeface="+mn-ea"/>
                <a:cs typeface="+mn-cs"/>
              </a:rPr>
              <a:t>DataCite</a:t>
            </a:r>
            <a:r>
              <a:rPr lang="en-NZ" sz="1200" kern="1200" dirty="0">
                <a:solidFill>
                  <a:schemeClr val="tx1"/>
                </a:solidFill>
                <a:effectLst/>
                <a:latin typeface="+mn-lt"/>
                <a:ea typeface="+mn-ea"/>
                <a:cs typeface="+mn-cs"/>
              </a:rPr>
              <a:t> consortium, here is what we have learned.</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dirty="0"/>
              <a:t>I don’t know if its common with the other </a:t>
            </a:r>
            <a:r>
              <a:rPr lang="en-NZ" dirty="0" err="1"/>
              <a:t>DataCite</a:t>
            </a:r>
            <a:r>
              <a:rPr lang="en-NZ" dirty="0"/>
              <a:t> consortia but we found that drafting a Terms of Reference for ourselves was a good way to discuss how the Consortium will work. Having the founding organizations discuss it got us to a fairly quick agreement on the logistics.</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indent="0" algn="l" defTabSz="914400" rtl="0" eaLnBrk="1" fontAlgn="auto" latinLnBrk="0" hangingPunct="1">
              <a:lnSpc>
                <a:spcPct val="100000"/>
              </a:lnSpc>
              <a:spcBef>
                <a:spcPts val="0"/>
              </a:spcBef>
              <a:spcAft>
                <a:spcPts val="0"/>
              </a:spcAft>
              <a:buClrTx/>
              <a:buSzTx/>
              <a:buFontTx/>
              <a:buNone/>
              <a:tabLst/>
              <a:defRPr/>
            </a:pPr>
            <a:r>
              <a:rPr lang="en-NZ" dirty="0"/>
              <a:t>Finding the right amount of structure for your Consortium is an artform. In the exploratory report on a NZ consortium I mentioned earlier it had recommended more FTE and a resulting higher cost than we ended up going with. There’s some advantages to keeping it light but we are still light in some areas of outreach, advocacy and education.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indent="0" algn="l" defTabSz="914400" rtl="0" eaLnBrk="1" fontAlgn="auto" latinLnBrk="0" hangingPunct="1">
              <a:lnSpc>
                <a:spcPct val="100000"/>
              </a:lnSpc>
              <a:spcBef>
                <a:spcPts val="0"/>
              </a:spcBef>
              <a:spcAft>
                <a:spcPts val="0"/>
              </a:spcAft>
              <a:buClrTx/>
              <a:buSzTx/>
              <a:buFontTx/>
              <a:buNone/>
              <a:tabLst/>
              <a:defRPr/>
            </a:pPr>
            <a:r>
              <a:rPr lang="en-NZ" dirty="0"/>
              <a:t>We found that </a:t>
            </a:r>
            <a:r>
              <a:rPr lang="en-NZ" dirty="0" err="1"/>
              <a:t>DataCite</a:t>
            </a:r>
            <a:r>
              <a:rPr lang="en-NZ" dirty="0"/>
              <a:t> will provide the Consortium leads with the help needed to get us through any changes, but we do need to recognize that they will take some of our effort &amp; time, so plan for that if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indent="0" algn="l" defTabSz="914400" rtl="0" eaLnBrk="1" fontAlgn="auto" latinLnBrk="0" hangingPunct="1">
              <a:lnSpc>
                <a:spcPct val="100000"/>
              </a:lnSpc>
              <a:spcBef>
                <a:spcPts val="0"/>
              </a:spcBef>
              <a:spcAft>
                <a:spcPts val="0"/>
              </a:spcAft>
              <a:buClrTx/>
              <a:buSzTx/>
              <a:buFontTx/>
              <a:buNone/>
              <a:tabLst/>
              <a:defRPr/>
            </a:pPr>
            <a:r>
              <a:rPr lang="en-NZ" dirty="0"/>
              <a:t>Lastly even if you’re in the Consortium set up phase, its never too soon to plan for growing your Consortium. Some steps to consider are identifying all the key organizations that are likely to need DOI services and to identify other organizations and networks that can assist with the outreach. In our Consortium one of our members is particularly good at outreach my plan is to see if I can supply that member with outreach material.</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10"/>
          </p:nvPr>
        </p:nvSpPr>
        <p:spPr/>
        <p:txBody>
          <a:bodyPr/>
          <a:lstStyle/>
          <a:p>
            <a:fld id="{5F346522-C387-4F2F-BCF0-871E7F5E6A9F}" type="slidenum">
              <a:rPr lang="en-NZ" smtClean="0"/>
              <a:t>13</a:t>
            </a:fld>
            <a:endParaRPr lang="en-NZ"/>
          </a:p>
        </p:txBody>
      </p:sp>
    </p:spTree>
    <p:extLst>
      <p:ext uri="{BB962C8B-B14F-4D97-AF65-F5344CB8AC3E}">
        <p14:creationId xmlns:p14="http://schemas.microsoft.com/office/powerpoint/2010/main" val="4152412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5F346522-C387-4F2F-BCF0-871E7F5E6A9F}" type="slidenum">
              <a:rPr lang="en-NZ" smtClean="0"/>
              <a:t>14</a:t>
            </a:fld>
            <a:endParaRPr lang="en-NZ" dirty="0"/>
          </a:p>
        </p:txBody>
      </p:sp>
    </p:spTree>
    <p:extLst>
      <p:ext uri="{BB962C8B-B14F-4D97-AF65-F5344CB8AC3E}">
        <p14:creationId xmlns:p14="http://schemas.microsoft.com/office/powerpoint/2010/main" val="239361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31838"/>
            <a:ext cx="6500812" cy="36576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 context I wanted to give you an overview of what the research community looks like in NZ. These are some of the key organizations conducting research and so producing research data. </a:t>
            </a:r>
          </a:p>
          <a:p>
            <a:endParaRPr lang="en-NZ" dirty="0"/>
          </a:p>
          <a:p>
            <a:r>
              <a:rPr lang="en-NZ" dirty="0"/>
              <a:t>We have 7 Crown Research Institutes or CRIs. These are science research businesses owned by the NZ government. Just over 4000 staff are employed in the CRIs. They do research in areas like the natural resources, and climate.</a:t>
            </a:r>
          </a:p>
          <a:p>
            <a:endParaRPr lang="en-NZ" dirty="0"/>
          </a:p>
          <a:p>
            <a:r>
              <a:rPr lang="en-NZ" dirty="0"/>
              <a:t>We have 8 Universities that are all research-based institutions, spread across NZ.</a:t>
            </a:r>
          </a:p>
          <a:p>
            <a:endParaRPr lang="en-NZ" dirty="0"/>
          </a:p>
          <a:p>
            <a:r>
              <a:rPr lang="en-NZ" dirty="0"/>
              <a:t>We have 10 Centres of Research Excellence or </a:t>
            </a:r>
            <a:r>
              <a:rPr lang="en-NZ" dirty="0" err="1"/>
              <a:t>CoREs</a:t>
            </a:r>
            <a:r>
              <a:rPr lang="en-NZ" dirty="0"/>
              <a:t>. These are university-hosted inter-institutional research networks, that enable scientists from the CRIs, universities and other research organizations to work together on strategically focused areas, for example brain research or earthquake resilience.</a:t>
            </a:r>
          </a:p>
          <a:p>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We also have independent or non-government owned research organizations, private businesses, and government agencies that conduct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a:p>
            <a:endParaRPr lang="en-NZ" dirty="0"/>
          </a:p>
        </p:txBody>
      </p:sp>
      <p:sp>
        <p:nvSpPr>
          <p:cNvPr id="4" name="Slide Number Placeholder 3"/>
          <p:cNvSpPr>
            <a:spLocks noGrp="1"/>
          </p:cNvSpPr>
          <p:nvPr>
            <p:ph type="sldNum" sz="quarter" idx="10"/>
          </p:nvPr>
        </p:nvSpPr>
        <p:spPr/>
        <p:txBody>
          <a:bodyPr/>
          <a:lstStyle/>
          <a:p>
            <a:fld id="{5F346522-C387-4F2F-BCF0-871E7F5E6A9F}" type="slidenum">
              <a:rPr lang="en-NZ" smtClean="0"/>
              <a:t>2</a:t>
            </a:fld>
            <a:endParaRPr lang="en-NZ"/>
          </a:p>
        </p:txBody>
      </p:sp>
    </p:spTree>
    <p:extLst>
      <p:ext uri="{BB962C8B-B14F-4D97-AF65-F5344CB8AC3E}">
        <p14:creationId xmlns:p14="http://schemas.microsoft.com/office/powerpoint/2010/main" val="77064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31838"/>
            <a:ext cx="6500812" cy="3657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Before the NZ consortium was in place we had 3 organizations in NZ acquiring DOIs through the California Digital Library’s EZID service. The EZID service model was changed to focus on the University of California so we needed a new solution.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a result, in 2017/2018, we started exploring different options for developing a NZ consortium. We needed to fill the DOI registration gap that had been filled by EZID, but we also were seeking a Consortium solution for additional benefits. We wanted a forum for sharing best practice and tools that support DOI workflows, and to encourage adoption &amp; appropriate use of DOIs, and more generally to promote open data and sharing of research outputs.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In 2017 the Council of NZ University Libraries (CONZUL) commissioned JMW Consulting to write a report looking at our options for forming a DOI consortium in NZ.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346522-C387-4F2F-BCF0-871E7F5E6A9F}" type="slidenum">
              <a:rPr lang="en-NZ" smtClean="0"/>
              <a:t>3</a:t>
            </a:fld>
            <a:endParaRPr lang="en-NZ"/>
          </a:p>
        </p:txBody>
      </p:sp>
    </p:spTree>
    <p:extLst>
      <p:ext uri="{BB962C8B-B14F-4D97-AF65-F5344CB8AC3E}">
        <p14:creationId xmlns:p14="http://schemas.microsoft.com/office/powerpoint/2010/main" val="3505207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They concluded that there was appetite for such a consortium among 20-30 NZ orgs. So that is what we are targeting as far as the # of organisations in our Consortium. </a:t>
            </a:r>
          </a:p>
          <a:p>
            <a:endParaRPr lang="en-NZ" dirty="0"/>
          </a:p>
          <a:p>
            <a:r>
              <a:rPr lang="en-NZ" dirty="0"/>
              <a:t>The report looked at various options for the Consortium in terms of staffing and recommended dedicating 1.5 FTE to support the Consortium, and predicted an annual cost of NZD20k.</a:t>
            </a:r>
          </a:p>
          <a:p>
            <a:r>
              <a:rPr lang="en-NZ" dirty="0"/>
              <a:t>The National Library was brought into the conversation as a potential lead for the Consortium and because we didn’t have a lot of resources to dedicate to this started exploring structures for the Consortium that would use less resources and would also therefore cost less.</a:t>
            </a:r>
          </a:p>
        </p:txBody>
      </p:sp>
      <p:sp>
        <p:nvSpPr>
          <p:cNvPr id="4" name="Slide Number Placeholder 3"/>
          <p:cNvSpPr>
            <a:spLocks noGrp="1"/>
          </p:cNvSpPr>
          <p:nvPr>
            <p:ph type="sldNum" sz="quarter" idx="10"/>
          </p:nvPr>
        </p:nvSpPr>
        <p:spPr/>
        <p:txBody>
          <a:bodyPr/>
          <a:lstStyle/>
          <a:p>
            <a:fld id="{5F346522-C387-4F2F-BCF0-871E7F5E6A9F}" type="slidenum">
              <a:rPr lang="en-NZ" smtClean="0"/>
              <a:t>4</a:t>
            </a:fld>
            <a:endParaRPr lang="en-NZ" dirty="0"/>
          </a:p>
        </p:txBody>
      </p:sp>
    </p:spTree>
    <p:extLst>
      <p:ext uri="{BB962C8B-B14F-4D97-AF65-F5344CB8AC3E}">
        <p14:creationId xmlns:p14="http://schemas.microsoft.com/office/powerpoint/2010/main" val="1070780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31838"/>
            <a:ext cx="6500812" cy="3657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The National Library seemed to be a good fit as the Consortium lead. </a:t>
            </a: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There is already precedent for the Library to provide nationwide services, particularly to libraries and schools across NZ.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Te </a:t>
            </a:r>
            <a:r>
              <a:rPr lang="en-NZ" sz="1200" b="0" i="0" u="none" strike="noStrike" kern="1200" dirty="0" err="1">
                <a:solidFill>
                  <a:schemeClr val="tx1"/>
                </a:solidFill>
                <a:effectLst/>
                <a:latin typeface="+mn-lt"/>
                <a:ea typeface="+mn-ea"/>
                <a:cs typeface="+mn-cs"/>
              </a:rPr>
              <a:t>Puna</a:t>
            </a:r>
            <a:r>
              <a:rPr lang="en-NZ" sz="1200" b="0" i="0" u="none" strike="noStrike" kern="1200" dirty="0">
                <a:solidFill>
                  <a:schemeClr val="tx1"/>
                </a:solidFill>
                <a:effectLst/>
                <a:latin typeface="+mn-lt"/>
                <a:ea typeface="+mn-ea"/>
                <a:cs typeface="+mn-cs"/>
              </a:rPr>
              <a:t> Services was the world’s first national resource sharing system, providing NZ libraries with access to international collections and databases, and cataloguing resources such as Māori subject headings.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Through its EPIC consortium, the Library provides access to e-resources and negotiates group licenses on behalf of libraries and schools.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For public libraries, the Library provides free access to the Internet and computing equipment, and a shared library system for collection management.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For schools, the Library provides a lending service, support for school libraries, teaching and learning resources, programs to promote and support reading, and real-time help from reference librarians.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The Library’s Digital New Zealand provides online and API access to digital resources of hundreds of New Zealand organizations.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The Library also serves as the central coordinator for various identifiers - ISBNs, ISSNs, and ISMNs for publishers publishing in New Zealand.</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We also heard from NZ organizations that because of the Library’s focus on preservation &amp; long-term accessibility, they made the connection to DOIs because of the persistent access DOIs enable, provided they are applied appropriately and maintained. </a:t>
            </a:r>
            <a:endParaRPr lang="en-NZ" dirty="0"/>
          </a:p>
        </p:txBody>
      </p:sp>
      <p:sp>
        <p:nvSpPr>
          <p:cNvPr id="4" name="Slide Number Placeholder 3"/>
          <p:cNvSpPr>
            <a:spLocks noGrp="1"/>
          </p:cNvSpPr>
          <p:nvPr>
            <p:ph type="sldNum" sz="quarter" idx="10"/>
          </p:nvPr>
        </p:nvSpPr>
        <p:spPr/>
        <p:txBody>
          <a:bodyPr/>
          <a:lstStyle/>
          <a:p>
            <a:fld id="{5F346522-C387-4F2F-BCF0-871E7F5E6A9F}" type="slidenum">
              <a:rPr lang="en-NZ" smtClean="0"/>
              <a:t>5</a:t>
            </a:fld>
            <a:endParaRPr lang="en-NZ"/>
          </a:p>
        </p:txBody>
      </p:sp>
    </p:spTree>
    <p:extLst>
      <p:ext uri="{BB962C8B-B14F-4D97-AF65-F5344CB8AC3E}">
        <p14:creationId xmlns:p14="http://schemas.microsoft.com/office/powerpoint/2010/main" val="345243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31838"/>
            <a:ext cx="6500812" cy="3657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The first thing we did to set up the Consortium is to get a group of organizations together in the same room to review a draft Terms of Reference I put together for our Consortium. It proved to be a good way to find out where we had consensus &amp; where we didn’t before anything was in place. Here are the main sections of it.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The background has basic information about the consortium – why it was created, the relation to </a:t>
            </a:r>
            <a:r>
              <a:rPr lang="en-NZ" sz="1200" kern="1200" dirty="0" err="1">
                <a:solidFill>
                  <a:schemeClr val="tx1"/>
                </a:solidFill>
                <a:effectLst/>
                <a:latin typeface="+mn-lt"/>
                <a:ea typeface="+mn-ea"/>
                <a:cs typeface="+mn-cs"/>
              </a:rPr>
              <a:t>DataCite</a:t>
            </a:r>
            <a:r>
              <a:rPr lang="en-NZ" sz="1200" kern="1200" dirty="0">
                <a:solidFill>
                  <a:schemeClr val="tx1"/>
                </a:solidFill>
                <a:effectLst/>
                <a:latin typeface="+mn-lt"/>
                <a:ea typeface="+mn-ea"/>
                <a:cs typeface="+mn-cs"/>
              </a:rPr>
              <a:t>, the benefits we see.</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The purpose outlined 2 roles for the Consortium:</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NZ" sz="1200" kern="1200" dirty="0">
                <a:solidFill>
                  <a:schemeClr val="tx1"/>
                </a:solidFill>
                <a:effectLst/>
                <a:latin typeface="+mn-lt"/>
                <a:ea typeface="+mn-ea"/>
                <a:cs typeface="+mn-cs"/>
              </a:rPr>
              <a:t>A strategic role (</a:t>
            </a:r>
            <a:r>
              <a:rPr lang="en-US" sz="1200" b="1" kern="1200" dirty="0">
                <a:solidFill>
                  <a:schemeClr val="tx1"/>
                </a:solidFill>
                <a:effectLst/>
                <a:latin typeface="+mn-lt"/>
                <a:ea typeface="+mn-ea"/>
                <a:cs typeface="+mn-cs"/>
              </a:rPr>
              <a:t>providing pathways for advice and guidance on the direction and activities related to DOI usage in New Zealand and globally)</a:t>
            </a:r>
            <a:endParaRPr lang="en-NZ"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NZ" sz="1200" kern="1200" dirty="0">
                <a:solidFill>
                  <a:schemeClr val="tx1"/>
                </a:solidFill>
                <a:effectLst/>
                <a:latin typeface="+mn-lt"/>
                <a:ea typeface="+mn-ea"/>
                <a:cs typeface="+mn-cs"/>
              </a:rPr>
              <a:t>An operational role (</a:t>
            </a:r>
            <a:r>
              <a:rPr lang="en-US" sz="1200" b="1" kern="1200" dirty="0">
                <a:solidFill>
                  <a:schemeClr val="tx1"/>
                </a:solidFill>
                <a:effectLst/>
                <a:latin typeface="+mn-lt"/>
                <a:ea typeface="+mn-ea"/>
                <a:cs typeface="+mn-cs"/>
              </a:rPr>
              <a:t>facilitating the creation, management and use of DOIs within the Consortium members’ </a:t>
            </a:r>
            <a:r>
              <a:rPr lang="en-US" sz="1200" b="1" kern="1200" dirty="0" err="1">
                <a:solidFill>
                  <a:schemeClr val="tx1"/>
                </a:solidFill>
                <a:effectLst/>
                <a:latin typeface="+mn-lt"/>
                <a:ea typeface="+mn-ea"/>
                <a:cs typeface="+mn-cs"/>
              </a:rPr>
              <a:t>organisations</a:t>
            </a:r>
            <a:r>
              <a:rPr lang="en-US" sz="1200" kern="1200" dirty="0">
                <a:solidFill>
                  <a:schemeClr val="tx1"/>
                </a:solidFill>
                <a:effectLst/>
                <a:latin typeface="+mn-lt"/>
                <a:ea typeface="+mn-ea"/>
                <a:cs typeface="+mn-cs"/>
              </a:rPr>
              <a:t> )</a:t>
            </a:r>
          </a:p>
          <a:p>
            <a:endParaRPr lang="en-NZ" dirty="0"/>
          </a:p>
          <a:p>
            <a:r>
              <a:rPr lang="en-NZ" dirty="0"/>
              <a:t>The Structure is shown here. There is a Coordinating Committee to approve processes &amp; change the </a:t>
            </a:r>
            <a:r>
              <a:rPr lang="en-NZ" dirty="0" err="1"/>
              <a:t>ToR</a:t>
            </a: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The responsibilities of Member organizations is to manage their </a:t>
            </a:r>
            <a:r>
              <a:rPr lang="en-NZ" dirty="0" err="1"/>
              <a:t>insts</a:t>
            </a:r>
            <a:r>
              <a:rPr lang="en-NZ" dirty="0"/>
              <a:t>’ DOIs, communicate with their institution’s scholars about DOIs, develop their institution’s policies around DOIs)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The Secretariat, or Consortium lead’s, responsibilities are to be the primary liaison to </a:t>
            </a:r>
            <a:r>
              <a:rPr lang="en-NZ" dirty="0" err="1"/>
              <a:t>DataCite</a:t>
            </a:r>
            <a:r>
              <a:rPr lang="en-NZ" dirty="0"/>
              <a:t>, handle all invoices, schedule meetings when needed, first contact for new members)</a:t>
            </a:r>
          </a:p>
          <a:p>
            <a:endParaRPr lang="en-NZ" dirty="0"/>
          </a:p>
          <a:p>
            <a:r>
              <a:rPr lang="en-NZ" dirty="0"/>
              <a:t>Interest group – Community of practice open to any interested individuals</a:t>
            </a:r>
          </a:p>
          <a:p>
            <a:r>
              <a:rPr lang="en-NZ" dirty="0"/>
              <a:t>It was designed in advance to accommodate growth in the NZ DOI community</a:t>
            </a:r>
          </a:p>
          <a:p>
            <a:endParaRPr lang="en-NZ" dirty="0"/>
          </a:p>
          <a:p>
            <a:r>
              <a:rPr lang="en-NZ" dirty="0"/>
              <a:t>Membership section described the eligibility requirements &amp; responsibilities (which are light – need to sign an agreement, agree to pay annual fees and join the interest group</a:t>
            </a:r>
          </a:p>
          <a:p>
            <a:endParaRPr lang="en-NZ" dirty="0"/>
          </a:p>
        </p:txBody>
      </p:sp>
      <p:sp>
        <p:nvSpPr>
          <p:cNvPr id="4" name="Slide Number Placeholder 3"/>
          <p:cNvSpPr>
            <a:spLocks noGrp="1"/>
          </p:cNvSpPr>
          <p:nvPr>
            <p:ph type="sldNum" sz="quarter" idx="10"/>
          </p:nvPr>
        </p:nvSpPr>
        <p:spPr/>
        <p:txBody>
          <a:bodyPr/>
          <a:lstStyle/>
          <a:p>
            <a:fld id="{5F346522-C387-4F2F-BCF0-871E7F5E6A9F}" type="slidenum">
              <a:rPr lang="en-NZ" smtClean="0"/>
              <a:t>6</a:t>
            </a:fld>
            <a:endParaRPr lang="en-NZ"/>
          </a:p>
        </p:txBody>
      </p:sp>
    </p:spTree>
    <p:extLst>
      <p:ext uri="{BB962C8B-B14F-4D97-AF65-F5344CB8AC3E}">
        <p14:creationId xmlns:p14="http://schemas.microsoft.com/office/powerpoint/2010/main" val="152874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31838"/>
            <a:ext cx="6500812" cy="3657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One of the questions we discussed was around the structure of the Consortium. It was pretty clear from the beginning of our discussions that our members wanted to have as lightweight a structure as was possible. Everyone involved had a lot of other responsibilities and wanted to minimize the time and effort required.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We wondered if it was overkill to have an Interest Group in addition to the Coordinating Committee for the Consortium. We decided to have an Interest Group because it was a way to include individuals &amp; organizations who have a vested interest in open data and research but aren’t necessarily minting DOIs.</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We talked to </a:t>
            </a:r>
            <a:r>
              <a:rPr lang="en-NZ" sz="1200" kern="1200" dirty="0" err="1">
                <a:solidFill>
                  <a:schemeClr val="tx1"/>
                </a:solidFill>
                <a:effectLst/>
                <a:latin typeface="+mn-lt"/>
                <a:ea typeface="+mn-ea"/>
                <a:cs typeface="+mn-cs"/>
              </a:rPr>
              <a:t>DataCite</a:t>
            </a:r>
            <a:r>
              <a:rPr lang="en-NZ" sz="1200" kern="1200" dirty="0">
                <a:solidFill>
                  <a:schemeClr val="tx1"/>
                </a:solidFill>
                <a:effectLst/>
                <a:latin typeface="+mn-lt"/>
                <a:ea typeface="+mn-ea"/>
                <a:cs typeface="+mn-cs"/>
              </a:rPr>
              <a:t> about the logistics of adding members mid-year and that seemed straightforward so are members are happy to allow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We also discussed on-going communication and support. We initially set up a forum in </a:t>
            </a:r>
            <a:r>
              <a:rPr lang="en-NZ" sz="1200" kern="1200" dirty="0" err="1">
                <a:solidFill>
                  <a:schemeClr val="tx1"/>
                </a:solidFill>
                <a:effectLst/>
                <a:latin typeface="+mn-lt"/>
                <a:ea typeface="+mn-ea"/>
                <a:cs typeface="+mn-cs"/>
              </a:rPr>
              <a:t>Loomio</a:t>
            </a:r>
            <a:r>
              <a:rPr lang="en-NZ" sz="1200" kern="1200" dirty="0">
                <a:solidFill>
                  <a:schemeClr val="tx1"/>
                </a:solidFill>
                <a:effectLst/>
                <a:latin typeface="+mn-lt"/>
                <a:ea typeface="+mn-ea"/>
                <a:cs typeface="+mn-cs"/>
              </a:rPr>
              <a:t> but ended up migrating it to a Google group.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The question of how to provide support for our member institutions came up but has not yet been addressed, other to note that there is still a need for it.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10"/>
          </p:nvPr>
        </p:nvSpPr>
        <p:spPr/>
        <p:txBody>
          <a:bodyPr/>
          <a:lstStyle/>
          <a:p>
            <a:fld id="{5F346522-C387-4F2F-BCF0-871E7F5E6A9F}" type="slidenum">
              <a:rPr lang="en-NZ" smtClean="0"/>
              <a:t>7</a:t>
            </a:fld>
            <a:endParaRPr lang="en-NZ"/>
          </a:p>
        </p:txBody>
      </p:sp>
    </p:spTree>
    <p:extLst>
      <p:ext uri="{BB962C8B-B14F-4D97-AF65-F5344CB8AC3E}">
        <p14:creationId xmlns:p14="http://schemas.microsoft.com/office/powerpoint/2010/main" val="45925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31838"/>
            <a:ext cx="6500812" cy="3657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Over the last year or so there were a couple changes introduced by </a:t>
            </a:r>
            <a:r>
              <a:rPr lang="en-NZ" sz="1200" kern="1200" dirty="0" err="1">
                <a:solidFill>
                  <a:schemeClr val="tx1"/>
                </a:solidFill>
                <a:effectLst/>
                <a:latin typeface="+mn-lt"/>
                <a:ea typeface="+mn-ea"/>
                <a:cs typeface="+mn-cs"/>
              </a:rPr>
              <a:t>DataCite</a:t>
            </a:r>
            <a:r>
              <a:rPr lang="en-NZ" sz="1200" kern="1200" dirty="0">
                <a:solidFill>
                  <a:schemeClr val="tx1"/>
                </a:solidFill>
                <a:effectLst/>
                <a:latin typeface="+mn-lt"/>
                <a:ea typeface="+mn-ea"/>
                <a:cs typeface="+mn-cs"/>
              </a:rPr>
              <a:t> – a new member model that better supports Consortia, and more recently a change to the funding model that will take effect next year.</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In both cases, as the Consortium lead, the Library had the task of learning about the changes and communicating them to our members. </a:t>
            </a:r>
            <a:r>
              <a:rPr lang="en-NZ" sz="1200" kern="1200" dirty="0" err="1">
                <a:solidFill>
                  <a:schemeClr val="tx1"/>
                </a:solidFill>
                <a:effectLst/>
                <a:latin typeface="+mn-lt"/>
                <a:ea typeface="+mn-ea"/>
                <a:cs typeface="+mn-cs"/>
              </a:rPr>
              <a:t>DataCite</a:t>
            </a:r>
            <a:r>
              <a:rPr lang="en-NZ" sz="1200" kern="1200" dirty="0">
                <a:solidFill>
                  <a:schemeClr val="tx1"/>
                </a:solidFill>
                <a:effectLst/>
                <a:latin typeface="+mn-lt"/>
                <a:ea typeface="+mn-ea"/>
                <a:cs typeface="+mn-cs"/>
              </a:rPr>
              <a:t> staff helped with this by educating us about the changes and preparing informational material, but it did take some time and effort to help our members understand the changes. </a:t>
            </a:r>
            <a:endParaRPr lang="en-NZ" dirty="0"/>
          </a:p>
          <a:p>
            <a:endParaRPr lang="en-NZ" dirty="0"/>
          </a:p>
        </p:txBody>
      </p:sp>
      <p:sp>
        <p:nvSpPr>
          <p:cNvPr id="4" name="Slide Number Placeholder 3"/>
          <p:cNvSpPr>
            <a:spLocks noGrp="1"/>
          </p:cNvSpPr>
          <p:nvPr>
            <p:ph type="sldNum" sz="quarter" idx="10"/>
          </p:nvPr>
        </p:nvSpPr>
        <p:spPr/>
        <p:txBody>
          <a:bodyPr/>
          <a:lstStyle/>
          <a:p>
            <a:fld id="{5F346522-C387-4F2F-BCF0-871E7F5E6A9F}" type="slidenum">
              <a:rPr lang="en-NZ" smtClean="0"/>
              <a:t>8</a:t>
            </a:fld>
            <a:endParaRPr lang="en-NZ"/>
          </a:p>
        </p:txBody>
      </p:sp>
    </p:spTree>
    <p:extLst>
      <p:ext uri="{BB962C8B-B14F-4D97-AF65-F5344CB8AC3E}">
        <p14:creationId xmlns:p14="http://schemas.microsoft.com/office/powerpoint/2010/main" val="483180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31838"/>
            <a:ext cx="6500812" cy="3657600"/>
          </a:xfrm>
        </p:spPr>
      </p:sp>
      <p:sp>
        <p:nvSpPr>
          <p:cNvPr id="3" name="Notes Placeholder 2"/>
          <p:cNvSpPr>
            <a:spLocks noGrp="1"/>
          </p:cNvSpPr>
          <p:nvPr>
            <p:ph type="body" idx="1"/>
          </p:nvPr>
        </p:nvSpPr>
        <p:spPr/>
        <p:txBody>
          <a:bodyPr/>
          <a:lstStyle/>
          <a:p>
            <a:r>
              <a:rPr lang="en-NZ" dirty="0"/>
              <a:t>To promote the Consortium and to help with member onboarding, the Library has created minimal outreach material.</a:t>
            </a:r>
          </a:p>
          <a:p>
            <a:endParaRPr lang="en-NZ" dirty="0"/>
          </a:p>
          <a:p>
            <a:r>
              <a:rPr lang="en-NZ" dirty="0"/>
              <a:t>We have a public Webpage on our website that lists the current Consortium members, explains how to become a member and who to contact.</a:t>
            </a:r>
          </a:p>
          <a:p>
            <a:endParaRPr lang="en-NZ" dirty="0"/>
          </a:p>
          <a:p>
            <a:r>
              <a:rPr lang="en-NZ" dirty="0"/>
              <a:t>We’ve created some communication templates for potential new members with Introductory material about the Consortium, the Consortium agreement, and the Process for becoming a member</a:t>
            </a:r>
          </a:p>
          <a:p>
            <a:endParaRPr lang="en-NZ" dirty="0"/>
          </a:p>
          <a:p>
            <a:r>
              <a:rPr lang="en-NZ" dirty="0"/>
              <a:t>We definitely need more of this – most of our outreach currently is in response to queries – someone hears about it and wants to know more</a:t>
            </a:r>
          </a:p>
          <a:p>
            <a:r>
              <a:rPr lang="en-NZ" dirty="0"/>
              <a:t>One of my goals for the next few months is to create outreach material that doesn’t assume someone already knows the value &amp; purpose of DOIs</a:t>
            </a:r>
          </a:p>
          <a:p>
            <a:r>
              <a:rPr lang="en-NZ" dirty="0"/>
              <a:t>I’d like to have this outreach material to send out to all prospective organizations for our Consortium or to leave at Conferences</a:t>
            </a:r>
          </a:p>
          <a:p>
            <a:endParaRPr lang="en-NZ" dirty="0"/>
          </a:p>
          <a:p>
            <a:r>
              <a:rPr lang="en-NZ" dirty="0"/>
              <a:t>And lastly I’ve created some slides to use in Presentations about the Consortium </a:t>
            </a:r>
          </a:p>
          <a:p>
            <a:r>
              <a:rPr lang="en-NZ" dirty="0"/>
              <a:t>I’ve tried to create slides that show the value of joining the Consortium, for example a table showing how much a member saves by joining through our </a:t>
            </a:r>
            <a:r>
              <a:rPr lang="en-NZ" dirty="0" err="1"/>
              <a:t>DataCite</a:t>
            </a:r>
            <a:r>
              <a:rPr lang="en-NZ" dirty="0"/>
              <a:t> Consortium vs as a direct member.</a:t>
            </a:r>
          </a:p>
        </p:txBody>
      </p:sp>
      <p:sp>
        <p:nvSpPr>
          <p:cNvPr id="4" name="Slide Number Placeholder 3"/>
          <p:cNvSpPr>
            <a:spLocks noGrp="1"/>
          </p:cNvSpPr>
          <p:nvPr>
            <p:ph type="sldNum" sz="quarter" idx="10"/>
          </p:nvPr>
        </p:nvSpPr>
        <p:spPr/>
        <p:txBody>
          <a:bodyPr/>
          <a:lstStyle/>
          <a:p>
            <a:fld id="{5F346522-C387-4F2F-BCF0-871E7F5E6A9F}" type="slidenum">
              <a:rPr lang="en-NZ" smtClean="0"/>
              <a:t>9</a:t>
            </a:fld>
            <a:endParaRPr lang="en-NZ"/>
          </a:p>
        </p:txBody>
      </p:sp>
    </p:spTree>
    <p:extLst>
      <p:ext uri="{BB962C8B-B14F-4D97-AF65-F5344CB8AC3E}">
        <p14:creationId xmlns:p14="http://schemas.microsoft.com/office/powerpoint/2010/main" val="1045286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endParaRPr lang="en-NZ"/>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9FFEA3B9-C395-4D50-A4C9-EF703109D997}" type="datetimeFigureOut">
              <a:rPr lang="en-NZ" smtClean="0"/>
              <a:t>29/10/2020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1D9E5ACD-E563-40DB-98E4-3BF19BA64029}" type="slidenum">
              <a:rPr lang="en-NZ" smtClean="0"/>
              <a:t>‹#›</a:t>
            </a:fld>
            <a:endParaRPr lang="en-NZ" dirty="0"/>
          </a:p>
        </p:txBody>
      </p:sp>
    </p:spTree>
    <p:extLst>
      <p:ext uri="{BB962C8B-B14F-4D97-AF65-F5344CB8AC3E}">
        <p14:creationId xmlns:p14="http://schemas.microsoft.com/office/powerpoint/2010/main" val="2725013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9FFEA3B9-C395-4D50-A4C9-EF703109D997}" type="datetimeFigureOut">
              <a:rPr lang="en-NZ" smtClean="0"/>
              <a:t>29/10/2020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1D9E5ACD-E563-40DB-98E4-3BF19BA64029}" type="slidenum">
              <a:rPr lang="en-NZ" smtClean="0"/>
              <a:t>‹#›</a:t>
            </a:fld>
            <a:endParaRPr lang="en-NZ" dirty="0"/>
          </a:p>
        </p:txBody>
      </p:sp>
    </p:spTree>
    <p:extLst>
      <p:ext uri="{BB962C8B-B14F-4D97-AF65-F5344CB8AC3E}">
        <p14:creationId xmlns:p14="http://schemas.microsoft.com/office/powerpoint/2010/main" val="259096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9FFEA3B9-C395-4D50-A4C9-EF703109D997}" type="datetimeFigureOut">
              <a:rPr lang="en-NZ" smtClean="0"/>
              <a:t>29/10/2020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1D9E5ACD-E563-40DB-98E4-3BF19BA64029}" type="slidenum">
              <a:rPr lang="en-NZ" smtClean="0"/>
              <a:t>‹#›</a:t>
            </a:fld>
            <a:endParaRPr lang="en-NZ" dirty="0"/>
          </a:p>
        </p:txBody>
      </p:sp>
    </p:spTree>
    <p:extLst>
      <p:ext uri="{BB962C8B-B14F-4D97-AF65-F5344CB8AC3E}">
        <p14:creationId xmlns:p14="http://schemas.microsoft.com/office/powerpoint/2010/main" val="62824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9FFEA3B9-C395-4D50-A4C9-EF703109D997}" type="datetimeFigureOut">
              <a:rPr lang="en-NZ" smtClean="0"/>
              <a:t>29/10/2020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1D9E5ACD-E563-40DB-98E4-3BF19BA64029}" type="slidenum">
              <a:rPr lang="en-NZ" smtClean="0"/>
              <a:t>‹#›</a:t>
            </a:fld>
            <a:endParaRPr lang="en-NZ" dirty="0"/>
          </a:p>
        </p:txBody>
      </p:sp>
    </p:spTree>
    <p:extLst>
      <p:ext uri="{BB962C8B-B14F-4D97-AF65-F5344CB8AC3E}">
        <p14:creationId xmlns:p14="http://schemas.microsoft.com/office/powerpoint/2010/main" val="96430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A3B9-C395-4D50-A4C9-EF703109D997}" type="datetimeFigureOut">
              <a:rPr lang="en-NZ" smtClean="0"/>
              <a:t>29/10/2020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1D9E5ACD-E563-40DB-98E4-3BF19BA64029}" type="slidenum">
              <a:rPr lang="en-NZ" smtClean="0"/>
              <a:t>‹#›</a:t>
            </a:fld>
            <a:endParaRPr lang="en-NZ" dirty="0"/>
          </a:p>
        </p:txBody>
      </p:sp>
    </p:spTree>
    <p:extLst>
      <p:ext uri="{BB962C8B-B14F-4D97-AF65-F5344CB8AC3E}">
        <p14:creationId xmlns:p14="http://schemas.microsoft.com/office/powerpoint/2010/main" val="279805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9FFEA3B9-C395-4D50-A4C9-EF703109D997}" type="datetimeFigureOut">
              <a:rPr lang="en-NZ" smtClean="0"/>
              <a:t>29/10/2020</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1D9E5ACD-E563-40DB-98E4-3BF19BA64029}" type="slidenum">
              <a:rPr lang="en-NZ" smtClean="0"/>
              <a:t>‹#›</a:t>
            </a:fld>
            <a:endParaRPr lang="en-NZ" dirty="0"/>
          </a:p>
        </p:txBody>
      </p:sp>
    </p:spTree>
    <p:extLst>
      <p:ext uri="{BB962C8B-B14F-4D97-AF65-F5344CB8AC3E}">
        <p14:creationId xmlns:p14="http://schemas.microsoft.com/office/powerpoint/2010/main" val="412671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9FFEA3B9-C395-4D50-A4C9-EF703109D997}" type="datetimeFigureOut">
              <a:rPr lang="en-NZ" smtClean="0"/>
              <a:t>29/10/2020</a:t>
            </a:fld>
            <a:endParaRPr lang="en-NZ" dirty="0"/>
          </a:p>
        </p:txBody>
      </p:sp>
      <p:sp>
        <p:nvSpPr>
          <p:cNvPr id="8" name="Footer Placeholder 7"/>
          <p:cNvSpPr>
            <a:spLocks noGrp="1"/>
          </p:cNvSpPr>
          <p:nvPr>
            <p:ph type="ftr" sz="quarter" idx="11"/>
          </p:nvPr>
        </p:nvSpPr>
        <p:spPr/>
        <p:txBody>
          <a:bodyPr/>
          <a:lstStyle/>
          <a:p>
            <a:endParaRPr lang="en-NZ" dirty="0"/>
          </a:p>
        </p:txBody>
      </p:sp>
      <p:sp>
        <p:nvSpPr>
          <p:cNvPr id="9" name="Slide Number Placeholder 8"/>
          <p:cNvSpPr>
            <a:spLocks noGrp="1"/>
          </p:cNvSpPr>
          <p:nvPr>
            <p:ph type="sldNum" sz="quarter" idx="12"/>
          </p:nvPr>
        </p:nvSpPr>
        <p:spPr/>
        <p:txBody>
          <a:bodyPr/>
          <a:lstStyle/>
          <a:p>
            <a:fld id="{1D9E5ACD-E563-40DB-98E4-3BF19BA64029}" type="slidenum">
              <a:rPr lang="en-NZ" smtClean="0"/>
              <a:t>‹#›</a:t>
            </a:fld>
            <a:endParaRPr lang="en-NZ" dirty="0"/>
          </a:p>
        </p:txBody>
      </p:sp>
    </p:spTree>
    <p:extLst>
      <p:ext uri="{BB962C8B-B14F-4D97-AF65-F5344CB8AC3E}">
        <p14:creationId xmlns:p14="http://schemas.microsoft.com/office/powerpoint/2010/main" val="306354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9FFEA3B9-C395-4D50-A4C9-EF703109D997}" type="datetimeFigureOut">
              <a:rPr lang="en-NZ" smtClean="0"/>
              <a:t>29/10/2020</a:t>
            </a:fld>
            <a:endParaRPr lang="en-NZ" dirty="0"/>
          </a:p>
        </p:txBody>
      </p:sp>
      <p:sp>
        <p:nvSpPr>
          <p:cNvPr id="4" name="Footer Placeholder 3"/>
          <p:cNvSpPr>
            <a:spLocks noGrp="1"/>
          </p:cNvSpPr>
          <p:nvPr>
            <p:ph type="ftr" sz="quarter" idx="11"/>
          </p:nvPr>
        </p:nvSpPr>
        <p:spPr/>
        <p:txBody>
          <a:bodyPr/>
          <a:lstStyle/>
          <a:p>
            <a:endParaRPr lang="en-NZ" dirty="0"/>
          </a:p>
        </p:txBody>
      </p:sp>
      <p:sp>
        <p:nvSpPr>
          <p:cNvPr id="5" name="Slide Number Placeholder 4"/>
          <p:cNvSpPr>
            <a:spLocks noGrp="1"/>
          </p:cNvSpPr>
          <p:nvPr>
            <p:ph type="sldNum" sz="quarter" idx="12"/>
          </p:nvPr>
        </p:nvSpPr>
        <p:spPr/>
        <p:txBody>
          <a:bodyPr/>
          <a:lstStyle/>
          <a:p>
            <a:fld id="{1D9E5ACD-E563-40DB-98E4-3BF19BA64029}" type="slidenum">
              <a:rPr lang="en-NZ" smtClean="0"/>
              <a:t>‹#›</a:t>
            </a:fld>
            <a:endParaRPr lang="en-NZ" dirty="0"/>
          </a:p>
        </p:txBody>
      </p:sp>
    </p:spTree>
    <p:extLst>
      <p:ext uri="{BB962C8B-B14F-4D97-AF65-F5344CB8AC3E}">
        <p14:creationId xmlns:p14="http://schemas.microsoft.com/office/powerpoint/2010/main" val="281695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EA3B9-C395-4D50-A4C9-EF703109D997}" type="datetimeFigureOut">
              <a:rPr lang="en-NZ" smtClean="0"/>
              <a:t>29/10/2020</a:t>
            </a:fld>
            <a:endParaRPr lang="en-NZ" dirty="0"/>
          </a:p>
        </p:txBody>
      </p:sp>
      <p:sp>
        <p:nvSpPr>
          <p:cNvPr id="3" name="Footer Placeholder 2"/>
          <p:cNvSpPr>
            <a:spLocks noGrp="1"/>
          </p:cNvSpPr>
          <p:nvPr>
            <p:ph type="ftr" sz="quarter" idx="11"/>
          </p:nvPr>
        </p:nvSpPr>
        <p:spPr/>
        <p:txBody>
          <a:bodyPr/>
          <a:lstStyle/>
          <a:p>
            <a:endParaRPr lang="en-NZ" dirty="0"/>
          </a:p>
        </p:txBody>
      </p:sp>
      <p:sp>
        <p:nvSpPr>
          <p:cNvPr id="4" name="Slide Number Placeholder 3"/>
          <p:cNvSpPr>
            <a:spLocks noGrp="1"/>
          </p:cNvSpPr>
          <p:nvPr>
            <p:ph type="sldNum" sz="quarter" idx="12"/>
          </p:nvPr>
        </p:nvSpPr>
        <p:spPr/>
        <p:txBody>
          <a:bodyPr/>
          <a:lstStyle/>
          <a:p>
            <a:fld id="{1D9E5ACD-E563-40DB-98E4-3BF19BA64029}" type="slidenum">
              <a:rPr lang="en-NZ" smtClean="0"/>
              <a:t>‹#›</a:t>
            </a:fld>
            <a:endParaRPr lang="en-NZ" dirty="0"/>
          </a:p>
        </p:txBody>
      </p:sp>
    </p:spTree>
    <p:extLst>
      <p:ext uri="{BB962C8B-B14F-4D97-AF65-F5344CB8AC3E}">
        <p14:creationId xmlns:p14="http://schemas.microsoft.com/office/powerpoint/2010/main" val="179540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EA3B9-C395-4D50-A4C9-EF703109D997}" type="datetimeFigureOut">
              <a:rPr lang="en-NZ" smtClean="0"/>
              <a:t>29/10/2020</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1D9E5ACD-E563-40DB-98E4-3BF19BA64029}" type="slidenum">
              <a:rPr lang="en-NZ" smtClean="0"/>
              <a:t>‹#›</a:t>
            </a:fld>
            <a:endParaRPr lang="en-NZ" dirty="0"/>
          </a:p>
        </p:txBody>
      </p:sp>
    </p:spTree>
    <p:extLst>
      <p:ext uri="{BB962C8B-B14F-4D97-AF65-F5344CB8AC3E}">
        <p14:creationId xmlns:p14="http://schemas.microsoft.com/office/powerpoint/2010/main" val="142949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Z"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EA3B9-C395-4D50-A4C9-EF703109D997}" type="datetimeFigureOut">
              <a:rPr lang="en-NZ" smtClean="0"/>
              <a:t>29/10/2020</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1D9E5ACD-E563-40DB-98E4-3BF19BA64029}" type="slidenum">
              <a:rPr lang="en-NZ" smtClean="0"/>
              <a:t>‹#›</a:t>
            </a:fld>
            <a:endParaRPr lang="en-NZ" dirty="0"/>
          </a:p>
        </p:txBody>
      </p:sp>
    </p:spTree>
    <p:extLst>
      <p:ext uri="{BB962C8B-B14F-4D97-AF65-F5344CB8AC3E}">
        <p14:creationId xmlns:p14="http://schemas.microsoft.com/office/powerpoint/2010/main" val="248948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9FFEA3B9-C395-4D50-A4C9-EF703109D997}" type="datetimeFigureOut">
              <a:rPr lang="en-NZ" smtClean="0"/>
              <a:t>29/10/2020</a:t>
            </a:fld>
            <a:endParaRPr lang="en-NZ"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1D9E5ACD-E563-40DB-98E4-3BF19BA64029}" type="slidenum">
              <a:rPr lang="en-NZ" smtClean="0"/>
              <a:t>‹#›</a:t>
            </a:fld>
            <a:endParaRPr lang="en-NZ" dirty="0"/>
          </a:p>
        </p:txBody>
      </p:sp>
    </p:spTree>
    <p:extLst>
      <p:ext uri="{BB962C8B-B14F-4D97-AF65-F5344CB8AC3E}">
        <p14:creationId xmlns:p14="http://schemas.microsoft.com/office/powerpoint/2010/main" val="354115565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65552" y="0"/>
            <a:ext cx="6178448"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p:cNvSpPr/>
          <p:nvPr/>
        </p:nvSpPr>
        <p:spPr>
          <a:xfrm>
            <a:off x="-22448" y="0"/>
            <a:ext cx="2988000" cy="5143500"/>
          </a:xfrm>
          <a:prstGeom prst="rect">
            <a:avLst/>
          </a:prstGeom>
          <a:solidFill>
            <a:srgbClr val="4E9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Title 1"/>
          <p:cNvSpPr txBox="1">
            <a:spLocks/>
          </p:cNvSpPr>
          <p:nvPr/>
        </p:nvSpPr>
        <p:spPr>
          <a:xfrm>
            <a:off x="2987824" y="504111"/>
            <a:ext cx="6156176" cy="19442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NZ" sz="4000" b="1" dirty="0">
                <a:solidFill>
                  <a:schemeClr val="accent3">
                    <a:lumMod val="60000"/>
                    <a:lumOff val="40000"/>
                  </a:schemeClr>
                </a:solidFill>
              </a:rPr>
              <a:t>Setting up a </a:t>
            </a:r>
            <a:r>
              <a:rPr lang="en-NZ" sz="4000" b="1" dirty="0" err="1">
                <a:solidFill>
                  <a:schemeClr val="accent3">
                    <a:lumMod val="60000"/>
                    <a:lumOff val="40000"/>
                  </a:schemeClr>
                </a:solidFill>
              </a:rPr>
              <a:t>DataCite</a:t>
            </a:r>
            <a:r>
              <a:rPr lang="en-NZ" sz="4000" b="1" dirty="0">
                <a:solidFill>
                  <a:schemeClr val="accent3">
                    <a:lumMod val="60000"/>
                    <a:lumOff val="40000"/>
                  </a:schemeClr>
                </a:solidFill>
              </a:rPr>
              <a:t> Consortium in New Zealand</a:t>
            </a:r>
          </a:p>
        </p:txBody>
      </p:sp>
      <p:sp>
        <p:nvSpPr>
          <p:cNvPr id="12" name="Title 1"/>
          <p:cNvSpPr txBox="1">
            <a:spLocks/>
          </p:cNvSpPr>
          <p:nvPr/>
        </p:nvSpPr>
        <p:spPr>
          <a:xfrm>
            <a:off x="3318472" y="2436887"/>
            <a:ext cx="5472608" cy="1332148"/>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NZ" sz="2600" dirty="0" err="1">
                <a:solidFill>
                  <a:schemeClr val="bg1"/>
                </a:solidFill>
              </a:rPr>
              <a:t>DataCite</a:t>
            </a:r>
            <a:r>
              <a:rPr lang="en-NZ" sz="2600" dirty="0">
                <a:solidFill>
                  <a:schemeClr val="bg1"/>
                </a:solidFill>
              </a:rPr>
              <a:t> Member Meeting – APAC 2020</a:t>
            </a:r>
          </a:p>
          <a:p>
            <a:r>
              <a:rPr lang="en-NZ" sz="2100" dirty="0">
                <a:solidFill>
                  <a:schemeClr val="bg1"/>
                </a:solidFill>
              </a:rPr>
              <a:t>Andrea Goethals, National Library of New Zealand</a:t>
            </a:r>
          </a:p>
          <a:p>
            <a:r>
              <a:rPr lang="en-NZ" sz="2100" dirty="0">
                <a:solidFill>
                  <a:schemeClr val="bg1"/>
                </a:solidFill>
              </a:rPr>
              <a:t>21 October 2020</a:t>
            </a:r>
          </a:p>
        </p:txBody>
      </p:sp>
      <p:pic>
        <p:nvPicPr>
          <p:cNvPr id="15" name="Picture 2" descr="T:\Logos\DIA Logo\DIA Logo - Reversed.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21574" y="4307146"/>
            <a:ext cx="1977926" cy="5327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T:\Logos\All of Govt Logo\AOG Logo - Reverse.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801577" y="4383745"/>
            <a:ext cx="2122973" cy="35460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wlgprdfile02.dia.govt.nz\shared$\diatemplates\Templates\Images\New Zealand.png">
            <a:extLst>
              <a:ext uri="{FF2B5EF4-FFF2-40B4-BE49-F238E27FC236}">
                <a16:creationId xmlns:a16="http://schemas.microsoft.com/office/drawing/2014/main" id="{ADCB50F6-FE52-4CC8-BBAB-0F0B6309EA60}"/>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53533" y="1330591"/>
            <a:ext cx="2146393" cy="317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83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NZ" sz="4000" b="1" dirty="0">
                <a:solidFill>
                  <a:srgbClr val="1F546B"/>
                </a:solidFill>
              </a:rPr>
              <a:t>Outreach material</a:t>
            </a:r>
          </a:p>
        </p:txBody>
      </p:sp>
      <p:pic>
        <p:nvPicPr>
          <p:cNvPr id="4" name="Picture 3" descr="T:\Logos\DIA Logo\DIA Logo - Black (Word Templates).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092280" y="4480437"/>
            <a:ext cx="1845146" cy="4953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4.googleusercontent.com/G5HtXeRe45UFCOk50ehd1Yh8I36R6hrkrjF30B1EF0h7IhOEyfqvh1cnN9wPBdmC8H6vVHY3DPkV8EGIXDNsBY_JfivnLMsixfGiA0uXYeOVaMvtVkenGw5ehCd7qqCRzutrbMEHwH4">
            <a:extLst>
              <a:ext uri="{FF2B5EF4-FFF2-40B4-BE49-F238E27FC236}">
                <a16:creationId xmlns:a16="http://schemas.microsoft.com/office/drawing/2014/main" id="{48362BCD-0CB1-4285-8C65-D676583119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1184862"/>
            <a:ext cx="90106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13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NZ" sz="4000" b="1" dirty="0">
                <a:solidFill>
                  <a:srgbClr val="1F546B"/>
                </a:solidFill>
              </a:rPr>
              <a:t>NLNZ’s role</a:t>
            </a:r>
          </a:p>
        </p:txBody>
      </p:sp>
      <p:sp>
        <p:nvSpPr>
          <p:cNvPr id="3" name="Content Placeholder 2"/>
          <p:cNvSpPr>
            <a:spLocks noGrp="1"/>
          </p:cNvSpPr>
          <p:nvPr>
            <p:ph idx="1"/>
          </p:nvPr>
        </p:nvSpPr>
        <p:spPr>
          <a:xfrm>
            <a:off x="457200" y="1063625"/>
            <a:ext cx="7969045" cy="3685356"/>
          </a:xfrm>
        </p:spPr>
        <p:txBody>
          <a:bodyPr>
            <a:normAutofit lnSpcReduction="10000"/>
          </a:bodyPr>
          <a:lstStyle/>
          <a:p>
            <a:pPr>
              <a:spcAft>
                <a:spcPts val="600"/>
              </a:spcAft>
              <a:buSzPct val="125000"/>
            </a:pPr>
            <a:r>
              <a:rPr lang="en-NZ" sz="2400" dirty="0">
                <a:solidFill>
                  <a:srgbClr val="000000"/>
                </a:solidFill>
              </a:rPr>
              <a:t>Consortium member? – Mint &amp; manage DOIs for the NLNZ’s open datasets</a:t>
            </a:r>
          </a:p>
          <a:p>
            <a:pPr>
              <a:spcAft>
                <a:spcPts val="600"/>
              </a:spcAft>
              <a:buSzPct val="125000"/>
            </a:pPr>
            <a:endParaRPr lang="en-NZ" sz="2400" dirty="0">
              <a:solidFill>
                <a:srgbClr val="000000"/>
              </a:solidFill>
            </a:endParaRPr>
          </a:p>
          <a:p>
            <a:pPr>
              <a:spcAft>
                <a:spcPts val="600"/>
              </a:spcAft>
              <a:buSzPct val="125000"/>
            </a:pPr>
            <a:endParaRPr lang="en-NZ" sz="2400" dirty="0">
              <a:solidFill>
                <a:srgbClr val="000000"/>
              </a:solidFill>
            </a:endParaRPr>
          </a:p>
          <a:p>
            <a:pPr>
              <a:spcAft>
                <a:spcPts val="600"/>
              </a:spcAft>
              <a:buSzPct val="125000"/>
            </a:pPr>
            <a:endParaRPr lang="en-NZ" sz="2400" dirty="0">
              <a:solidFill>
                <a:srgbClr val="000000"/>
              </a:solidFill>
            </a:endParaRPr>
          </a:p>
          <a:p>
            <a:pPr>
              <a:spcAft>
                <a:spcPts val="600"/>
              </a:spcAft>
              <a:buSzPct val="125000"/>
            </a:pPr>
            <a:endParaRPr lang="en-NZ" sz="2400" dirty="0">
              <a:solidFill>
                <a:srgbClr val="000000"/>
              </a:solidFill>
            </a:endParaRPr>
          </a:p>
          <a:p>
            <a:pPr>
              <a:spcAft>
                <a:spcPts val="600"/>
              </a:spcAft>
              <a:buSzPct val="125000"/>
            </a:pPr>
            <a:r>
              <a:rPr lang="en-NZ" sz="2400" dirty="0">
                <a:solidFill>
                  <a:srgbClr val="000000"/>
                </a:solidFill>
              </a:rPr>
              <a:t>Advocate for GLAM institutions adopting and using DOIs for our open datasets?</a:t>
            </a:r>
          </a:p>
        </p:txBody>
      </p:sp>
      <p:pic>
        <p:nvPicPr>
          <p:cNvPr id="6" name="Picture 5">
            <a:extLst>
              <a:ext uri="{FF2B5EF4-FFF2-40B4-BE49-F238E27FC236}">
                <a16:creationId xmlns:a16="http://schemas.microsoft.com/office/drawing/2014/main" id="{FA34F55D-1A1B-4B95-AF72-208944FBDCF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283973" y="1626253"/>
            <a:ext cx="4247535" cy="1890993"/>
          </a:xfrm>
          <a:prstGeom prst="rect">
            <a:avLst/>
          </a:prstGeom>
        </p:spPr>
      </p:pic>
    </p:spTree>
    <p:extLst>
      <p:ext uri="{BB962C8B-B14F-4D97-AF65-F5344CB8AC3E}">
        <p14:creationId xmlns:p14="http://schemas.microsoft.com/office/powerpoint/2010/main" val="1302879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NZ" sz="4000" b="1" dirty="0">
                <a:solidFill>
                  <a:srgbClr val="1F546B"/>
                </a:solidFill>
              </a:rPr>
              <a:t>GLAM datasets</a:t>
            </a:r>
          </a:p>
        </p:txBody>
      </p:sp>
      <p:pic>
        <p:nvPicPr>
          <p:cNvPr id="6" name="Picture 5">
            <a:extLst>
              <a:ext uri="{FF2B5EF4-FFF2-40B4-BE49-F238E27FC236}">
                <a16:creationId xmlns:a16="http://schemas.microsoft.com/office/drawing/2014/main" id="{D4D3154C-D6F2-42B1-A49B-A1E817B9F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53725"/>
            <a:ext cx="3952381" cy="1990476"/>
          </a:xfrm>
          <a:prstGeom prst="rect">
            <a:avLst/>
          </a:prstGeom>
        </p:spPr>
      </p:pic>
      <p:pic>
        <p:nvPicPr>
          <p:cNvPr id="8" name="Picture 7">
            <a:extLst>
              <a:ext uri="{FF2B5EF4-FFF2-40B4-BE49-F238E27FC236}">
                <a16:creationId xmlns:a16="http://schemas.microsoft.com/office/drawing/2014/main" id="{884FB6E3-3A0C-438D-AA7A-9D93B652B7B6}"/>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452472" y="3635873"/>
            <a:ext cx="3857509" cy="1008096"/>
          </a:xfrm>
          <a:prstGeom prst="rect">
            <a:avLst/>
          </a:prstGeom>
        </p:spPr>
      </p:pic>
      <p:pic>
        <p:nvPicPr>
          <p:cNvPr id="9" name="Picture 8">
            <a:extLst>
              <a:ext uri="{FF2B5EF4-FFF2-40B4-BE49-F238E27FC236}">
                <a16:creationId xmlns:a16="http://schemas.microsoft.com/office/drawing/2014/main" id="{06DCCF4E-2BD5-44A1-857A-484834B500E3}"/>
              </a:ext>
            </a:extLst>
          </p:cNvPr>
          <p:cNvPicPr>
            <a:picLocks noChangeAspect="1"/>
          </p:cNvPicPr>
          <p:nvPr/>
        </p:nvPicPr>
        <p:blipFill>
          <a:blip r:embed="rId5"/>
          <a:stretch>
            <a:fillRect/>
          </a:stretch>
        </p:blipFill>
        <p:spPr>
          <a:xfrm>
            <a:off x="4759190" y="655266"/>
            <a:ext cx="2585507" cy="902875"/>
          </a:xfrm>
          <a:prstGeom prst="rect">
            <a:avLst/>
          </a:prstGeom>
        </p:spPr>
      </p:pic>
      <p:pic>
        <p:nvPicPr>
          <p:cNvPr id="10" name="Picture 9">
            <a:extLst>
              <a:ext uri="{FF2B5EF4-FFF2-40B4-BE49-F238E27FC236}">
                <a16:creationId xmlns:a16="http://schemas.microsoft.com/office/drawing/2014/main" id="{76E35DF3-862C-4881-A8F5-FD0F06826D0E}"/>
              </a:ext>
            </a:extLst>
          </p:cNvPr>
          <p:cNvPicPr>
            <a:picLocks noChangeAspect="1"/>
          </p:cNvPicPr>
          <p:nvPr/>
        </p:nvPicPr>
        <p:blipFill>
          <a:blip r:embed="rId6"/>
          <a:stretch>
            <a:fillRect/>
          </a:stretch>
        </p:blipFill>
        <p:spPr>
          <a:xfrm>
            <a:off x="6144390" y="1797643"/>
            <a:ext cx="2400614" cy="300077"/>
          </a:xfrm>
          <a:prstGeom prst="rect">
            <a:avLst/>
          </a:prstGeom>
        </p:spPr>
      </p:pic>
      <p:pic>
        <p:nvPicPr>
          <p:cNvPr id="11" name="Picture 10">
            <a:extLst>
              <a:ext uri="{FF2B5EF4-FFF2-40B4-BE49-F238E27FC236}">
                <a16:creationId xmlns:a16="http://schemas.microsoft.com/office/drawing/2014/main" id="{E2D61D63-D0EA-46B8-8207-9CFC1EF08DC7}"/>
              </a:ext>
            </a:extLst>
          </p:cNvPr>
          <p:cNvPicPr>
            <a:picLocks noChangeAspect="1"/>
          </p:cNvPicPr>
          <p:nvPr/>
        </p:nvPicPr>
        <p:blipFill>
          <a:blip r:embed="rId7"/>
          <a:stretch>
            <a:fillRect/>
          </a:stretch>
        </p:blipFill>
        <p:spPr>
          <a:xfrm>
            <a:off x="4636098" y="2170741"/>
            <a:ext cx="3458445" cy="871781"/>
          </a:xfrm>
          <a:prstGeom prst="rect">
            <a:avLst/>
          </a:prstGeom>
        </p:spPr>
      </p:pic>
      <p:pic>
        <p:nvPicPr>
          <p:cNvPr id="12" name="Picture 11">
            <a:extLst>
              <a:ext uri="{FF2B5EF4-FFF2-40B4-BE49-F238E27FC236}">
                <a16:creationId xmlns:a16="http://schemas.microsoft.com/office/drawing/2014/main" id="{AC17E769-ACB4-4519-A2B7-34CE0D8D292C}"/>
              </a:ext>
            </a:extLst>
          </p:cNvPr>
          <p:cNvPicPr>
            <a:picLocks noChangeAspect="1"/>
          </p:cNvPicPr>
          <p:nvPr/>
        </p:nvPicPr>
        <p:blipFill>
          <a:blip r:embed="rId8"/>
          <a:stretch>
            <a:fillRect/>
          </a:stretch>
        </p:blipFill>
        <p:spPr>
          <a:xfrm>
            <a:off x="4685898" y="3655122"/>
            <a:ext cx="1846224" cy="1149628"/>
          </a:xfrm>
          <a:prstGeom prst="rect">
            <a:avLst/>
          </a:prstGeom>
        </p:spPr>
      </p:pic>
      <p:pic>
        <p:nvPicPr>
          <p:cNvPr id="13" name="Picture 12">
            <a:extLst>
              <a:ext uri="{FF2B5EF4-FFF2-40B4-BE49-F238E27FC236}">
                <a16:creationId xmlns:a16="http://schemas.microsoft.com/office/drawing/2014/main" id="{23A61892-A1B4-4E85-85DB-3207091E7097}"/>
              </a:ext>
            </a:extLst>
          </p:cNvPr>
          <p:cNvPicPr>
            <a:picLocks noChangeAspect="1"/>
          </p:cNvPicPr>
          <p:nvPr/>
        </p:nvPicPr>
        <p:blipFill>
          <a:blip r:embed="rId9"/>
          <a:stretch>
            <a:fillRect/>
          </a:stretch>
        </p:blipFill>
        <p:spPr>
          <a:xfrm>
            <a:off x="6808439" y="3140198"/>
            <a:ext cx="2077213" cy="1240127"/>
          </a:xfrm>
          <a:prstGeom prst="rect">
            <a:avLst/>
          </a:prstGeom>
        </p:spPr>
      </p:pic>
    </p:spTree>
    <p:extLst>
      <p:ext uri="{BB962C8B-B14F-4D97-AF65-F5344CB8AC3E}">
        <p14:creationId xmlns:p14="http://schemas.microsoft.com/office/powerpoint/2010/main" val="37481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NZ" sz="4000" b="1" dirty="0">
                <a:solidFill>
                  <a:srgbClr val="1F546B"/>
                </a:solidFill>
              </a:rPr>
              <a:t>Some guidance for consortium leads</a:t>
            </a:r>
          </a:p>
        </p:txBody>
      </p:sp>
      <p:sp>
        <p:nvSpPr>
          <p:cNvPr id="3" name="Content Placeholder 2"/>
          <p:cNvSpPr>
            <a:spLocks noGrp="1"/>
          </p:cNvSpPr>
          <p:nvPr>
            <p:ph idx="1"/>
          </p:nvPr>
        </p:nvSpPr>
        <p:spPr/>
        <p:txBody>
          <a:bodyPr>
            <a:normAutofit fontScale="85000" lnSpcReduction="20000"/>
          </a:bodyPr>
          <a:lstStyle/>
          <a:p>
            <a:pPr>
              <a:spcAft>
                <a:spcPts val="600"/>
              </a:spcAft>
              <a:buSzPct val="125000"/>
            </a:pPr>
            <a:r>
              <a:rPr lang="en-NZ" sz="2400" dirty="0">
                <a:solidFill>
                  <a:srgbClr val="000000"/>
                </a:solidFill>
              </a:rPr>
              <a:t>Drafting a Terms of Reference with some of your potential member organizations is a good way to start off with an agreed understanding and to identify potential issues</a:t>
            </a:r>
          </a:p>
          <a:p>
            <a:pPr>
              <a:spcAft>
                <a:spcPts val="600"/>
              </a:spcAft>
              <a:buSzPct val="125000"/>
            </a:pPr>
            <a:r>
              <a:rPr lang="en-NZ" sz="2400" dirty="0">
                <a:solidFill>
                  <a:srgbClr val="000000"/>
                </a:solidFill>
              </a:rPr>
              <a:t>Finding the right amount of structure is an artform</a:t>
            </a:r>
          </a:p>
          <a:p>
            <a:pPr lvl="1">
              <a:spcAft>
                <a:spcPts val="600"/>
              </a:spcAft>
              <a:buSzPct val="125000"/>
            </a:pPr>
            <a:r>
              <a:rPr lang="en-NZ" sz="1600" dirty="0">
                <a:solidFill>
                  <a:srgbClr val="000000"/>
                </a:solidFill>
              </a:rPr>
              <a:t>We went with a lightweight governance / resource structure in NZ, but find it hard to support some activities (outreach, advocacy, education)</a:t>
            </a:r>
          </a:p>
          <a:p>
            <a:pPr>
              <a:spcAft>
                <a:spcPts val="600"/>
              </a:spcAft>
              <a:buSzPct val="125000"/>
            </a:pPr>
            <a:r>
              <a:rPr lang="en-NZ" sz="2400" dirty="0" err="1">
                <a:solidFill>
                  <a:srgbClr val="000000"/>
                </a:solidFill>
              </a:rPr>
              <a:t>DataCite</a:t>
            </a:r>
            <a:r>
              <a:rPr lang="en-NZ" sz="2400" dirty="0">
                <a:solidFill>
                  <a:srgbClr val="000000"/>
                </a:solidFill>
              </a:rPr>
              <a:t> will help you lead your consortium through changes</a:t>
            </a:r>
          </a:p>
          <a:p>
            <a:pPr lvl="1">
              <a:spcAft>
                <a:spcPts val="600"/>
              </a:spcAft>
              <a:buSzPct val="125000"/>
            </a:pPr>
            <a:r>
              <a:rPr lang="en-NZ" sz="2000" dirty="0">
                <a:solidFill>
                  <a:srgbClr val="000000"/>
                </a:solidFill>
              </a:rPr>
              <a:t>But these changes do require some time/effort to liaise with your members</a:t>
            </a:r>
            <a:endParaRPr lang="en-NZ" sz="2400" dirty="0">
              <a:solidFill>
                <a:srgbClr val="000000"/>
              </a:solidFill>
            </a:endParaRPr>
          </a:p>
          <a:p>
            <a:pPr>
              <a:spcAft>
                <a:spcPts val="600"/>
              </a:spcAft>
              <a:buSzPct val="125000"/>
            </a:pPr>
            <a:r>
              <a:rPr lang="en-NZ" sz="2400" dirty="0">
                <a:solidFill>
                  <a:srgbClr val="000000"/>
                </a:solidFill>
              </a:rPr>
              <a:t>Never too soon to develop a plan for growing the Consortium</a:t>
            </a:r>
          </a:p>
          <a:p>
            <a:pPr lvl="1">
              <a:spcAft>
                <a:spcPts val="600"/>
              </a:spcAft>
              <a:buSzPct val="125000"/>
            </a:pPr>
            <a:r>
              <a:rPr lang="en-NZ" sz="2000" dirty="0">
                <a:solidFill>
                  <a:srgbClr val="000000"/>
                </a:solidFill>
              </a:rPr>
              <a:t>Next step – develop targeted material for different audiences in NZ (NLNZ, GLAM, research organizations)</a:t>
            </a:r>
          </a:p>
          <a:p>
            <a:pPr>
              <a:spcAft>
                <a:spcPts val="600"/>
              </a:spcAft>
              <a:buSzPct val="125000"/>
            </a:pPr>
            <a:endParaRPr lang="en-NZ" sz="2400" dirty="0">
              <a:solidFill>
                <a:srgbClr val="000000"/>
              </a:solidFill>
            </a:endParaRPr>
          </a:p>
        </p:txBody>
      </p:sp>
    </p:spTree>
    <p:extLst>
      <p:ext uri="{BB962C8B-B14F-4D97-AF65-F5344CB8AC3E}">
        <p14:creationId xmlns:p14="http://schemas.microsoft.com/office/powerpoint/2010/main" val="1578252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99392"/>
            <a:ext cx="9180512" cy="5242892"/>
          </a:xfrm>
          <a:prstGeom prst="rect">
            <a:avLst/>
          </a:prstGeom>
          <a:solidFill>
            <a:srgbClr val="FBE384"/>
          </a:solidFill>
        </p:spPr>
        <p:txBody>
          <a:bodyPr wrap="square" rtlCol="0">
            <a:spAutoFit/>
          </a:bodyPr>
          <a:lstStyle/>
          <a:p>
            <a:endParaRPr lang="en-NZ"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4538" y="1199932"/>
            <a:ext cx="6914927" cy="3168351"/>
          </a:xfrm>
          <a:prstGeom prst="rect">
            <a:avLst/>
          </a:prstGeom>
        </p:spPr>
      </p:pic>
      <p:sp>
        <p:nvSpPr>
          <p:cNvPr id="6" name="TextBox 5"/>
          <p:cNvSpPr txBox="1"/>
          <p:nvPr/>
        </p:nvSpPr>
        <p:spPr>
          <a:xfrm>
            <a:off x="1114537" y="1629945"/>
            <a:ext cx="6914927" cy="1692771"/>
          </a:xfrm>
          <a:prstGeom prst="rect">
            <a:avLst/>
          </a:prstGeom>
          <a:noFill/>
        </p:spPr>
        <p:txBody>
          <a:bodyPr wrap="square" rtlCol="0">
            <a:spAutoFit/>
          </a:bodyPr>
          <a:lstStyle/>
          <a:p>
            <a:pPr algn="ctr"/>
            <a:r>
              <a:rPr lang="en-NZ" sz="7200" dirty="0">
                <a:latin typeface="Rockwell Condensed" pitchFamily="18" charset="0"/>
              </a:rPr>
              <a:t>Thanks for listening</a:t>
            </a:r>
          </a:p>
          <a:p>
            <a:pPr algn="ctr"/>
            <a:r>
              <a:rPr lang="en-NZ" sz="3200" dirty="0">
                <a:latin typeface="Rockwell Condensed" pitchFamily="18" charset="0"/>
              </a:rPr>
              <a:t>Andrea.Goethals@dia.govt.nz</a:t>
            </a:r>
          </a:p>
        </p:txBody>
      </p:sp>
    </p:spTree>
    <p:extLst>
      <p:ext uri="{BB962C8B-B14F-4D97-AF65-F5344CB8AC3E}">
        <p14:creationId xmlns:p14="http://schemas.microsoft.com/office/powerpoint/2010/main" val="123875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NZ" sz="4000" b="1" dirty="0">
                <a:solidFill>
                  <a:srgbClr val="1F546B"/>
                </a:solidFill>
              </a:rPr>
              <a:t>New Zealand researchers</a:t>
            </a:r>
          </a:p>
        </p:txBody>
      </p:sp>
      <p:sp>
        <p:nvSpPr>
          <p:cNvPr id="3" name="Content Placeholder 2"/>
          <p:cNvSpPr>
            <a:spLocks noGrp="1"/>
          </p:cNvSpPr>
          <p:nvPr>
            <p:ph idx="1"/>
          </p:nvPr>
        </p:nvSpPr>
        <p:spPr>
          <a:xfrm>
            <a:off x="3580598" y="1200150"/>
            <a:ext cx="5106201" cy="3394075"/>
          </a:xfrm>
        </p:spPr>
        <p:txBody>
          <a:bodyPr>
            <a:normAutofit fontScale="92500" lnSpcReduction="20000"/>
          </a:bodyPr>
          <a:lstStyle/>
          <a:p>
            <a:pPr>
              <a:spcAft>
                <a:spcPts val="600"/>
              </a:spcAft>
              <a:buSzPct val="125000"/>
            </a:pPr>
            <a:r>
              <a:rPr lang="en-NZ" sz="2400" dirty="0">
                <a:solidFill>
                  <a:srgbClr val="000000"/>
                </a:solidFill>
              </a:rPr>
              <a:t>Research institutes - 7 Crown Research Institutes </a:t>
            </a:r>
          </a:p>
          <a:p>
            <a:pPr>
              <a:spcAft>
                <a:spcPts val="600"/>
              </a:spcAft>
              <a:buSzPct val="125000"/>
            </a:pPr>
            <a:r>
              <a:rPr lang="en-NZ" sz="2400" dirty="0">
                <a:solidFill>
                  <a:srgbClr val="000000"/>
                </a:solidFill>
              </a:rPr>
              <a:t>8 universities</a:t>
            </a:r>
          </a:p>
          <a:p>
            <a:pPr>
              <a:spcAft>
                <a:spcPts val="600"/>
              </a:spcAft>
              <a:buSzPct val="125000"/>
            </a:pPr>
            <a:r>
              <a:rPr lang="en-NZ" sz="2400" dirty="0">
                <a:solidFill>
                  <a:srgbClr val="000000"/>
                </a:solidFill>
              </a:rPr>
              <a:t>Research consortia - 10 Centres of Research Excellence (</a:t>
            </a:r>
            <a:r>
              <a:rPr lang="en-NZ" sz="2400" dirty="0" err="1">
                <a:solidFill>
                  <a:srgbClr val="000000"/>
                </a:solidFill>
              </a:rPr>
              <a:t>CoREs</a:t>
            </a:r>
            <a:r>
              <a:rPr lang="en-NZ" sz="2400" dirty="0">
                <a:solidFill>
                  <a:srgbClr val="000000"/>
                </a:solidFill>
              </a:rPr>
              <a:t>)</a:t>
            </a:r>
          </a:p>
          <a:p>
            <a:pPr>
              <a:spcAft>
                <a:spcPts val="600"/>
              </a:spcAft>
              <a:buSzPct val="125000"/>
            </a:pPr>
            <a:r>
              <a:rPr lang="en-NZ" sz="2400" dirty="0">
                <a:solidFill>
                  <a:srgbClr val="000000"/>
                </a:solidFill>
              </a:rPr>
              <a:t>18 independent research organisations (IRANZ)</a:t>
            </a:r>
          </a:p>
          <a:p>
            <a:pPr>
              <a:spcAft>
                <a:spcPts val="600"/>
              </a:spcAft>
              <a:buSzPct val="125000"/>
            </a:pPr>
            <a:r>
              <a:rPr lang="en-NZ" sz="2400" dirty="0">
                <a:solidFill>
                  <a:srgbClr val="000000"/>
                </a:solidFill>
              </a:rPr>
              <a:t>Private businesses</a:t>
            </a:r>
          </a:p>
          <a:p>
            <a:pPr>
              <a:spcAft>
                <a:spcPts val="600"/>
              </a:spcAft>
              <a:buSzPct val="125000"/>
            </a:pPr>
            <a:r>
              <a:rPr lang="en-NZ" sz="2400" dirty="0">
                <a:solidFill>
                  <a:srgbClr val="000000"/>
                </a:solidFill>
              </a:rPr>
              <a:t>NZ government departments</a:t>
            </a:r>
          </a:p>
        </p:txBody>
      </p:sp>
      <p:pic>
        <p:nvPicPr>
          <p:cNvPr id="1026" name="Picture 2" descr="\\wlgprdfile02.dia.govt.nz\shared$\diatemplates\Templates\Images\New Zealand.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53533" y="1330591"/>
            <a:ext cx="2146393" cy="317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2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NZ" sz="4000" b="1" dirty="0">
                <a:solidFill>
                  <a:srgbClr val="1F546B"/>
                </a:solidFill>
              </a:rPr>
              <a:t>BC (before the consortium)</a:t>
            </a:r>
          </a:p>
        </p:txBody>
      </p:sp>
      <p:sp>
        <p:nvSpPr>
          <p:cNvPr id="3" name="Content Placeholder 2"/>
          <p:cNvSpPr>
            <a:spLocks noGrp="1"/>
          </p:cNvSpPr>
          <p:nvPr>
            <p:ph idx="1"/>
          </p:nvPr>
        </p:nvSpPr>
        <p:spPr/>
        <p:txBody>
          <a:bodyPr>
            <a:normAutofit/>
          </a:bodyPr>
          <a:lstStyle/>
          <a:p>
            <a:pPr>
              <a:spcAft>
                <a:spcPts val="600"/>
              </a:spcAft>
              <a:buSzPct val="125000"/>
            </a:pPr>
            <a:r>
              <a:rPr lang="en-NZ" sz="2400" dirty="0">
                <a:solidFill>
                  <a:srgbClr val="000000"/>
                </a:solidFill>
              </a:rPr>
              <a:t>Pre-2017 – University of Auckland, GNS Science and Landcare Research were acquiring DOIs through California Digital Library’s EZID service</a:t>
            </a:r>
            <a:endParaRPr lang="en-NZ" sz="2400" b="1" dirty="0">
              <a:solidFill>
                <a:srgbClr val="A42F13"/>
              </a:solidFill>
            </a:endParaRPr>
          </a:p>
          <a:p>
            <a:pPr>
              <a:spcAft>
                <a:spcPts val="600"/>
              </a:spcAft>
              <a:buSzPct val="125000"/>
            </a:pPr>
            <a:r>
              <a:rPr lang="en-NZ" sz="2400" dirty="0">
                <a:solidFill>
                  <a:srgbClr val="000000"/>
                </a:solidFill>
              </a:rPr>
              <a:t>2017/2018 – began exploring Consortium idea in NZ</a:t>
            </a:r>
          </a:p>
          <a:p>
            <a:pPr lvl="1">
              <a:spcAft>
                <a:spcPts val="600"/>
              </a:spcAft>
              <a:buSzPct val="125000"/>
            </a:pPr>
            <a:r>
              <a:rPr lang="en-NZ" sz="2000">
                <a:solidFill>
                  <a:srgbClr val="000000"/>
                </a:solidFill>
              </a:rPr>
              <a:t>To fill </a:t>
            </a:r>
            <a:r>
              <a:rPr lang="en-NZ" sz="2000" dirty="0">
                <a:solidFill>
                  <a:srgbClr val="000000"/>
                </a:solidFill>
              </a:rPr>
              <a:t>the DOI registration gap</a:t>
            </a:r>
          </a:p>
          <a:p>
            <a:pPr lvl="1">
              <a:spcAft>
                <a:spcPts val="600"/>
              </a:spcAft>
              <a:buSzPct val="125000"/>
            </a:pPr>
            <a:r>
              <a:rPr lang="en-NZ" sz="2000" dirty="0">
                <a:solidFill>
                  <a:srgbClr val="000000"/>
                </a:solidFill>
              </a:rPr>
              <a:t>Additional benefits – forum for sharing DOI best practice and tools, encouraging adoption &amp; appropriate use of DOIs, promoting open data</a:t>
            </a:r>
          </a:p>
        </p:txBody>
      </p:sp>
    </p:spTree>
    <p:extLst>
      <p:ext uri="{BB962C8B-B14F-4D97-AF65-F5344CB8AC3E}">
        <p14:creationId xmlns:p14="http://schemas.microsoft.com/office/powerpoint/2010/main" val="402776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99392"/>
            <a:ext cx="9180512" cy="5242892"/>
          </a:xfrm>
          <a:prstGeom prst="rect">
            <a:avLst/>
          </a:prstGeom>
          <a:solidFill>
            <a:srgbClr val="FBE384"/>
          </a:solidFill>
        </p:spPr>
        <p:txBody>
          <a:bodyPr wrap="square" rtlCol="0">
            <a:spAutoFit/>
          </a:bodyPr>
          <a:lstStyle/>
          <a:p>
            <a:endParaRPr lang="en-NZ"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4538" y="1199932"/>
            <a:ext cx="6914927" cy="3168351"/>
          </a:xfrm>
          <a:prstGeom prst="rect">
            <a:avLst/>
          </a:prstGeom>
        </p:spPr>
      </p:pic>
      <p:sp>
        <p:nvSpPr>
          <p:cNvPr id="6" name="TextBox 5"/>
          <p:cNvSpPr txBox="1"/>
          <p:nvPr/>
        </p:nvSpPr>
        <p:spPr>
          <a:xfrm>
            <a:off x="1114537" y="1629945"/>
            <a:ext cx="6914927" cy="1754326"/>
          </a:xfrm>
          <a:prstGeom prst="rect">
            <a:avLst/>
          </a:prstGeom>
          <a:noFill/>
        </p:spPr>
        <p:txBody>
          <a:bodyPr wrap="square" rtlCol="0">
            <a:spAutoFit/>
          </a:bodyPr>
          <a:lstStyle/>
          <a:p>
            <a:pPr algn="ctr"/>
            <a:r>
              <a:rPr lang="en-NZ" sz="3600" dirty="0">
                <a:latin typeface="Rockwell Condensed" pitchFamily="18" charset="0"/>
              </a:rPr>
              <a:t>“In all there may be 20-30 discrete NZ organisations that could make use of </a:t>
            </a:r>
            <a:r>
              <a:rPr lang="en-NZ" sz="3600" dirty="0" err="1">
                <a:latin typeface="Rockwell Condensed" pitchFamily="18" charset="0"/>
              </a:rPr>
              <a:t>DataCite</a:t>
            </a:r>
            <a:r>
              <a:rPr lang="en-NZ" sz="3600" dirty="0">
                <a:latin typeface="Rockwell Condensed" pitchFamily="18" charset="0"/>
              </a:rPr>
              <a:t> services”</a:t>
            </a:r>
          </a:p>
        </p:txBody>
      </p:sp>
    </p:spTree>
    <p:extLst>
      <p:ext uri="{BB962C8B-B14F-4D97-AF65-F5344CB8AC3E}">
        <p14:creationId xmlns:p14="http://schemas.microsoft.com/office/powerpoint/2010/main" val="355373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NZ" sz="4000" b="1" dirty="0">
                <a:solidFill>
                  <a:srgbClr val="1F546B"/>
                </a:solidFill>
              </a:rPr>
              <a:t>NLNZ’s role</a:t>
            </a:r>
          </a:p>
        </p:txBody>
      </p:sp>
      <p:sp>
        <p:nvSpPr>
          <p:cNvPr id="3" name="Content Placeholder 2"/>
          <p:cNvSpPr>
            <a:spLocks noGrp="1"/>
          </p:cNvSpPr>
          <p:nvPr>
            <p:ph idx="1"/>
          </p:nvPr>
        </p:nvSpPr>
        <p:spPr/>
        <p:txBody>
          <a:bodyPr>
            <a:normAutofit lnSpcReduction="10000"/>
          </a:bodyPr>
          <a:lstStyle/>
          <a:p>
            <a:pPr>
              <a:spcAft>
                <a:spcPts val="600"/>
              </a:spcAft>
              <a:buSzPct val="125000"/>
            </a:pPr>
            <a:r>
              <a:rPr lang="en-NZ" sz="2400" dirty="0">
                <a:solidFill>
                  <a:srgbClr val="000000"/>
                </a:solidFill>
              </a:rPr>
              <a:t>Service provider - precedent for NLNZ to provide nationwide services</a:t>
            </a:r>
          </a:p>
          <a:p>
            <a:pPr lvl="1">
              <a:spcAft>
                <a:spcPts val="600"/>
              </a:spcAft>
              <a:buSzPct val="125000"/>
            </a:pPr>
            <a:r>
              <a:rPr lang="en-NZ" sz="2000" dirty="0">
                <a:solidFill>
                  <a:srgbClr val="000000"/>
                </a:solidFill>
              </a:rPr>
              <a:t>World’s first national resource sharing system (Te </a:t>
            </a:r>
            <a:r>
              <a:rPr lang="en-NZ" sz="2000" dirty="0" err="1">
                <a:solidFill>
                  <a:srgbClr val="000000"/>
                </a:solidFill>
              </a:rPr>
              <a:t>Puna</a:t>
            </a:r>
            <a:r>
              <a:rPr lang="en-NZ" sz="2000" dirty="0">
                <a:solidFill>
                  <a:srgbClr val="000000"/>
                </a:solidFill>
              </a:rPr>
              <a:t> Services)</a:t>
            </a:r>
          </a:p>
          <a:p>
            <a:pPr lvl="1">
              <a:spcAft>
                <a:spcPts val="600"/>
              </a:spcAft>
              <a:buSzPct val="125000"/>
            </a:pPr>
            <a:r>
              <a:rPr lang="en-NZ" sz="2000" dirty="0">
                <a:solidFill>
                  <a:srgbClr val="000000"/>
                </a:solidFill>
              </a:rPr>
              <a:t>For libraries &amp; schools - Provides access to e-resources, negotiates licenses, provides free Internet access and computing equipment, teaching material, real-time reference help</a:t>
            </a:r>
          </a:p>
          <a:p>
            <a:pPr lvl="1">
              <a:spcAft>
                <a:spcPts val="600"/>
              </a:spcAft>
              <a:buSzPct val="125000"/>
            </a:pPr>
            <a:r>
              <a:rPr lang="en-NZ" sz="2000" dirty="0">
                <a:solidFill>
                  <a:srgbClr val="000000"/>
                </a:solidFill>
              </a:rPr>
              <a:t>For publishers - Central coordinator for ISBNs, ISSNs, ISMNs</a:t>
            </a:r>
          </a:p>
          <a:p>
            <a:pPr>
              <a:spcAft>
                <a:spcPts val="600"/>
              </a:spcAft>
              <a:buSzPct val="125000"/>
            </a:pPr>
            <a:r>
              <a:rPr lang="en-NZ" sz="2400" dirty="0">
                <a:solidFill>
                  <a:srgbClr val="000000"/>
                </a:solidFill>
              </a:rPr>
              <a:t>Relevance to DOIs – Leadership in preservation &amp; long-term accessibility</a:t>
            </a:r>
          </a:p>
        </p:txBody>
      </p:sp>
    </p:spTree>
    <p:extLst>
      <p:ext uri="{BB962C8B-B14F-4D97-AF65-F5344CB8AC3E}">
        <p14:creationId xmlns:p14="http://schemas.microsoft.com/office/powerpoint/2010/main" val="2457803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240" y="180975"/>
            <a:ext cx="4988559" cy="857250"/>
          </a:xfrm>
        </p:spPr>
        <p:txBody>
          <a:bodyPr>
            <a:normAutofit/>
          </a:bodyPr>
          <a:lstStyle/>
          <a:p>
            <a:pPr algn="l"/>
            <a:r>
              <a:rPr lang="en-NZ" sz="4000" b="1" dirty="0">
                <a:solidFill>
                  <a:srgbClr val="1F546B"/>
                </a:solidFill>
              </a:rPr>
              <a:t>Consortium set-up</a:t>
            </a:r>
          </a:p>
        </p:txBody>
      </p:sp>
      <p:sp>
        <p:nvSpPr>
          <p:cNvPr id="3" name="Content Placeholder 2"/>
          <p:cNvSpPr>
            <a:spLocks noGrp="1"/>
          </p:cNvSpPr>
          <p:nvPr>
            <p:ph idx="1"/>
          </p:nvPr>
        </p:nvSpPr>
        <p:spPr>
          <a:xfrm>
            <a:off x="3691467" y="1174750"/>
            <a:ext cx="4995332" cy="3394075"/>
          </a:xfrm>
        </p:spPr>
        <p:txBody>
          <a:bodyPr>
            <a:normAutofit/>
          </a:bodyPr>
          <a:lstStyle/>
          <a:p>
            <a:pPr>
              <a:spcAft>
                <a:spcPts val="600"/>
              </a:spcAft>
              <a:buSzPct val="125000"/>
            </a:pPr>
            <a:r>
              <a:rPr lang="en-NZ" sz="2400" dirty="0">
                <a:solidFill>
                  <a:srgbClr val="000000"/>
                </a:solidFill>
              </a:rPr>
              <a:t>Drafted a terms of reference</a:t>
            </a:r>
            <a:endParaRPr lang="en-NZ" sz="2400" b="1" dirty="0">
              <a:solidFill>
                <a:srgbClr val="A42F13"/>
              </a:solidFill>
            </a:endParaRPr>
          </a:p>
          <a:p>
            <a:pPr lvl="1">
              <a:spcAft>
                <a:spcPts val="600"/>
              </a:spcAft>
              <a:buSzPct val="125000"/>
            </a:pPr>
            <a:r>
              <a:rPr lang="en-NZ" sz="2000" dirty="0">
                <a:solidFill>
                  <a:srgbClr val="000000"/>
                </a:solidFill>
              </a:rPr>
              <a:t>Background</a:t>
            </a:r>
          </a:p>
          <a:p>
            <a:pPr lvl="1">
              <a:spcAft>
                <a:spcPts val="600"/>
              </a:spcAft>
              <a:buSzPct val="125000"/>
            </a:pPr>
            <a:r>
              <a:rPr lang="en-NZ" sz="2000" dirty="0">
                <a:solidFill>
                  <a:srgbClr val="000000"/>
                </a:solidFill>
              </a:rPr>
              <a:t>Purpose</a:t>
            </a:r>
          </a:p>
          <a:p>
            <a:pPr lvl="1">
              <a:spcAft>
                <a:spcPts val="600"/>
              </a:spcAft>
              <a:buSzPct val="125000"/>
            </a:pPr>
            <a:r>
              <a:rPr lang="en-NZ" sz="2000" dirty="0">
                <a:solidFill>
                  <a:srgbClr val="000000"/>
                </a:solidFill>
              </a:rPr>
              <a:t>Structure</a:t>
            </a:r>
          </a:p>
          <a:p>
            <a:pPr lvl="1">
              <a:spcAft>
                <a:spcPts val="600"/>
              </a:spcAft>
              <a:buSzPct val="125000"/>
            </a:pPr>
            <a:r>
              <a:rPr lang="en-NZ" sz="2000" dirty="0">
                <a:solidFill>
                  <a:srgbClr val="000000"/>
                </a:solidFill>
              </a:rPr>
              <a:t>Membership</a:t>
            </a:r>
          </a:p>
        </p:txBody>
      </p:sp>
      <p:pic>
        <p:nvPicPr>
          <p:cNvPr id="2050" name="Picture 2" descr="\\wlgprdfile02.dia.govt.nz\shared$\diatemplates\Templates\Images\A Clear and Powerful Strate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20688" cy="5143500"/>
          </a:xfrm>
          <a:prstGeom prst="rect">
            <a:avLst/>
          </a:prstGeom>
          <a:solidFill>
            <a:srgbClr val="F7B46A"/>
          </a:solidFill>
          <a:extLst/>
        </p:spPr>
      </p:pic>
      <p:sp>
        <p:nvSpPr>
          <p:cNvPr id="4" name="Rectangle 3">
            <a:extLst>
              <a:ext uri="{FF2B5EF4-FFF2-40B4-BE49-F238E27FC236}">
                <a16:creationId xmlns:a16="http://schemas.microsoft.com/office/drawing/2014/main" id="{A934A98F-CEE5-4126-B707-6E2FD9F0C6C6}"/>
              </a:ext>
            </a:extLst>
          </p:cNvPr>
          <p:cNvSpPr/>
          <p:nvPr/>
        </p:nvSpPr>
        <p:spPr>
          <a:xfrm>
            <a:off x="23446" y="-82062"/>
            <a:ext cx="3387969" cy="5225562"/>
          </a:xfrm>
          <a:prstGeom prst="rect">
            <a:avLst/>
          </a:prstGeom>
          <a:solidFill>
            <a:srgbClr val="F7B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7" name="Picture 6">
            <a:extLst>
              <a:ext uri="{FF2B5EF4-FFF2-40B4-BE49-F238E27FC236}">
                <a16:creationId xmlns:a16="http://schemas.microsoft.com/office/drawing/2014/main" id="{4697A292-E00C-4DFB-BC05-FEC1D8E88B14}"/>
              </a:ext>
            </a:extLst>
          </p:cNvPr>
          <p:cNvPicPr/>
          <p:nvPr/>
        </p:nvPicPr>
        <p:blipFill>
          <a:blip r:embed="rId4" cstate="screen">
            <a:extLst>
              <a:ext uri="{28A0092B-C50C-407E-A947-70E740481C1C}">
                <a14:useLocalDpi xmlns:a14="http://schemas.microsoft.com/office/drawing/2010/main" val="0"/>
              </a:ext>
            </a:extLst>
          </a:blip>
          <a:stretch>
            <a:fillRect/>
          </a:stretch>
        </p:blipFill>
        <p:spPr>
          <a:xfrm>
            <a:off x="192917" y="874712"/>
            <a:ext cx="3049026" cy="3394075"/>
          </a:xfrm>
          <a:prstGeom prst="rect">
            <a:avLst/>
          </a:prstGeom>
        </p:spPr>
      </p:pic>
    </p:spTree>
    <p:extLst>
      <p:ext uri="{BB962C8B-B14F-4D97-AF65-F5344CB8AC3E}">
        <p14:creationId xmlns:p14="http://schemas.microsoft.com/office/powerpoint/2010/main" val="195042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NZ" sz="4000" b="1" dirty="0">
                <a:solidFill>
                  <a:srgbClr val="1F546B"/>
                </a:solidFill>
              </a:rPr>
              <a:t>Consortium set-up questions</a:t>
            </a:r>
          </a:p>
        </p:txBody>
      </p:sp>
      <p:sp>
        <p:nvSpPr>
          <p:cNvPr id="3" name="Content Placeholder 2"/>
          <p:cNvSpPr>
            <a:spLocks noGrp="1"/>
          </p:cNvSpPr>
          <p:nvPr>
            <p:ph idx="1"/>
          </p:nvPr>
        </p:nvSpPr>
        <p:spPr/>
        <p:txBody>
          <a:bodyPr>
            <a:normAutofit fontScale="92500" lnSpcReduction="10000"/>
          </a:bodyPr>
          <a:lstStyle/>
          <a:p>
            <a:pPr>
              <a:spcAft>
                <a:spcPts val="600"/>
              </a:spcAft>
              <a:buSzPct val="125000"/>
            </a:pPr>
            <a:r>
              <a:rPr lang="en-NZ" sz="2400" dirty="0">
                <a:solidFill>
                  <a:srgbClr val="000000"/>
                </a:solidFill>
              </a:rPr>
              <a:t>Structure</a:t>
            </a:r>
          </a:p>
          <a:p>
            <a:pPr lvl="1">
              <a:spcAft>
                <a:spcPts val="600"/>
              </a:spcAft>
              <a:buSzPct val="125000"/>
            </a:pPr>
            <a:r>
              <a:rPr lang="en-NZ" sz="2000" dirty="0">
                <a:solidFill>
                  <a:srgbClr val="000000"/>
                </a:solidFill>
              </a:rPr>
              <a:t>Do we need an Interest group in addition to the Coordinating Committee?</a:t>
            </a:r>
          </a:p>
          <a:p>
            <a:pPr lvl="1">
              <a:spcAft>
                <a:spcPts val="600"/>
              </a:spcAft>
              <a:buSzPct val="125000"/>
            </a:pPr>
            <a:r>
              <a:rPr lang="en-NZ" sz="2000" dirty="0">
                <a:solidFill>
                  <a:srgbClr val="000000"/>
                </a:solidFill>
              </a:rPr>
              <a:t>Coordinating Committee membership</a:t>
            </a:r>
          </a:p>
          <a:p>
            <a:pPr lvl="1">
              <a:spcAft>
                <a:spcPts val="600"/>
              </a:spcAft>
              <a:buSzPct val="125000"/>
            </a:pPr>
            <a:r>
              <a:rPr lang="en-NZ" sz="2000" dirty="0">
                <a:solidFill>
                  <a:srgbClr val="000000"/>
                </a:solidFill>
              </a:rPr>
              <a:t>Process for adding new members (mid-year, pro-rated fees)</a:t>
            </a:r>
          </a:p>
          <a:p>
            <a:pPr>
              <a:spcAft>
                <a:spcPts val="600"/>
              </a:spcAft>
              <a:buSzPct val="125000"/>
            </a:pPr>
            <a:r>
              <a:rPr lang="en-NZ" sz="2400" dirty="0">
                <a:solidFill>
                  <a:srgbClr val="000000"/>
                </a:solidFill>
              </a:rPr>
              <a:t>Ongoing communication &amp; support</a:t>
            </a:r>
          </a:p>
          <a:p>
            <a:pPr lvl="1">
              <a:spcAft>
                <a:spcPts val="600"/>
              </a:spcAft>
              <a:buSzPct val="125000"/>
            </a:pPr>
            <a:r>
              <a:rPr lang="en-NZ" sz="2000" dirty="0">
                <a:solidFill>
                  <a:srgbClr val="000000"/>
                </a:solidFill>
              </a:rPr>
              <a:t>What to use for ongoing communication (</a:t>
            </a:r>
            <a:r>
              <a:rPr lang="en-NZ" sz="2000" dirty="0" err="1">
                <a:solidFill>
                  <a:srgbClr val="000000"/>
                </a:solidFill>
              </a:rPr>
              <a:t>Loomio</a:t>
            </a:r>
            <a:r>
              <a:rPr lang="en-NZ" sz="2000" dirty="0">
                <a:solidFill>
                  <a:srgbClr val="000000"/>
                </a:solidFill>
              </a:rPr>
              <a:t>, google group, email, etc.)</a:t>
            </a:r>
          </a:p>
          <a:p>
            <a:pPr lvl="1">
              <a:spcAft>
                <a:spcPts val="600"/>
              </a:spcAft>
              <a:buSzPct val="125000"/>
            </a:pPr>
            <a:r>
              <a:rPr lang="en-NZ" sz="2000" dirty="0">
                <a:solidFill>
                  <a:srgbClr val="000000"/>
                </a:solidFill>
              </a:rPr>
              <a:t>Support for member institutions – educational &amp; training resources, promotional activities</a:t>
            </a:r>
          </a:p>
        </p:txBody>
      </p:sp>
    </p:spTree>
    <p:extLst>
      <p:ext uri="{BB962C8B-B14F-4D97-AF65-F5344CB8AC3E}">
        <p14:creationId xmlns:p14="http://schemas.microsoft.com/office/powerpoint/2010/main" val="40958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NZ" sz="4000" b="1" dirty="0">
                <a:solidFill>
                  <a:srgbClr val="1F546B"/>
                </a:solidFill>
              </a:rPr>
              <a:t>Consortium lead’s role during changes</a:t>
            </a:r>
          </a:p>
        </p:txBody>
      </p:sp>
      <p:sp>
        <p:nvSpPr>
          <p:cNvPr id="3" name="Content Placeholder 2"/>
          <p:cNvSpPr>
            <a:spLocks noGrp="1"/>
          </p:cNvSpPr>
          <p:nvPr>
            <p:ph idx="1"/>
          </p:nvPr>
        </p:nvSpPr>
        <p:spPr/>
        <p:txBody>
          <a:bodyPr>
            <a:normAutofit fontScale="77500" lnSpcReduction="20000"/>
          </a:bodyPr>
          <a:lstStyle/>
          <a:p>
            <a:pPr>
              <a:spcAft>
                <a:spcPts val="600"/>
              </a:spcAft>
              <a:buSzPct val="125000"/>
            </a:pPr>
            <a:r>
              <a:rPr lang="en-NZ" sz="2400" dirty="0">
                <a:solidFill>
                  <a:srgbClr val="000000"/>
                </a:solidFill>
              </a:rPr>
              <a:t>(Late 2019) New </a:t>
            </a:r>
            <a:r>
              <a:rPr lang="en-NZ" sz="2400" dirty="0" err="1">
                <a:solidFill>
                  <a:srgbClr val="000000"/>
                </a:solidFill>
              </a:rPr>
              <a:t>DataCite</a:t>
            </a:r>
            <a:r>
              <a:rPr lang="en-NZ" sz="2400" dirty="0">
                <a:solidFill>
                  <a:srgbClr val="000000"/>
                </a:solidFill>
              </a:rPr>
              <a:t> member model – changed the </a:t>
            </a:r>
            <a:r>
              <a:rPr lang="en-NZ" sz="2400" dirty="0" err="1">
                <a:solidFill>
                  <a:srgbClr val="000000"/>
                </a:solidFill>
              </a:rPr>
              <a:t>Fabrica</a:t>
            </a:r>
            <a:r>
              <a:rPr lang="en-NZ" sz="2400" dirty="0">
                <a:solidFill>
                  <a:srgbClr val="000000"/>
                </a:solidFill>
              </a:rPr>
              <a:t> interface</a:t>
            </a:r>
          </a:p>
          <a:p>
            <a:pPr lvl="1">
              <a:spcAft>
                <a:spcPts val="600"/>
              </a:spcAft>
              <a:buSzPct val="125000"/>
            </a:pPr>
            <a:r>
              <a:rPr lang="en-NZ" sz="2100" dirty="0">
                <a:solidFill>
                  <a:srgbClr val="000000"/>
                </a:solidFill>
              </a:rPr>
              <a:t>Learn about the changes to </a:t>
            </a:r>
            <a:r>
              <a:rPr lang="en-NZ" sz="2100" dirty="0" err="1">
                <a:solidFill>
                  <a:srgbClr val="000000"/>
                </a:solidFill>
              </a:rPr>
              <a:t>Fabrica</a:t>
            </a:r>
            <a:endParaRPr lang="en-NZ" sz="2100" dirty="0">
              <a:solidFill>
                <a:srgbClr val="000000"/>
              </a:solidFill>
            </a:endParaRPr>
          </a:p>
          <a:p>
            <a:pPr lvl="1">
              <a:spcAft>
                <a:spcPts val="600"/>
              </a:spcAft>
              <a:buSzPct val="125000"/>
            </a:pPr>
            <a:r>
              <a:rPr lang="en-NZ" sz="2100" dirty="0">
                <a:solidFill>
                  <a:srgbClr val="000000"/>
                </a:solidFill>
              </a:rPr>
              <a:t>Prepare instructions for members to setup account in test system</a:t>
            </a:r>
          </a:p>
          <a:p>
            <a:pPr lvl="1">
              <a:spcAft>
                <a:spcPts val="600"/>
              </a:spcAft>
              <a:buSzPct val="125000"/>
            </a:pPr>
            <a:r>
              <a:rPr lang="en-NZ" sz="2100" dirty="0">
                <a:solidFill>
                  <a:srgbClr val="000000"/>
                </a:solidFill>
              </a:rPr>
              <a:t>Communicate changes to members, help with any problems</a:t>
            </a:r>
          </a:p>
          <a:p>
            <a:pPr lvl="1">
              <a:spcAft>
                <a:spcPts val="600"/>
              </a:spcAft>
              <a:buSzPct val="125000"/>
            </a:pPr>
            <a:r>
              <a:rPr lang="en-NZ" sz="2100" dirty="0">
                <a:solidFill>
                  <a:srgbClr val="000000"/>
                </a:solidFill>
              </a:rPr>
              <a:t>Liaise with </a:t>
            </a:r>
            <a:r>
              <a:rPr lang="en-NZ" sz="2100" dirty="0" err="1">
                <a:solidFill>
                  <a:srgbClr val="000000"/>
                </a:solidFill>
              </a:rPr>
              <a:t>DataCite</a:t>
            </a:r>
            <a:r>
              <a:rPr lang="en-NZ" sz="2100" dirty="0">
                <a:solidFill>
                  <a:srgbClr val="000000"/>
                </a:solidFill>
              </a:rPr>
              <a:t> staff to migrate members’ accounts</a:t>
            </a:r>
          </a:p>
          <a:p>
            <a:pPr>
              <a:spcAft>
                <a:spcPts val="600"/>
              </a:spcAft>
              <a:buSzPct val="125000"/>
            </a:pPr>
            <a:r>
              <a:rPr lang="en-NZ" sz="2400" dirty="0">
                <a:solidFill>
                  <a:srgbClr val="000000"/>
                </a:solidFill>
              </a:rPr>
              <a:t>(Early 2020) Funding model change for </a:t>
            </a:r>
            <a:r>
              <a:rPr lang="en-NZ" sz="2400" dirty="0" err="1">
                <a:solidFill>
                  <a:srgbClr val="000000"/>
                </a:solidFill>
              </a:rPr>
              <a:t>DataCite</a:t>
            </a:r>
            <a:r>
              <a:rPr lang="en-NZ" sz="2400" dirty="0">
                <a:solidFill>
                  <a:srgbClr val="000000"/>
                </a:solidFill>
              </a:rPr>
              <a:t> membership</a:t>
            </a:r>
          </a:p>
          <a:p>
            <a:pPr lvl="1">
              <a:spcAft>
                <a:spcPts val="600"/>
              </a:spcAft>
              <a:buSzPct val="125000"/>
            </a:pPr>
            <a:r>
              <a:rPr lang="en-NZ" sz="2000" dirty="0">
                <a:solidFill>
                  <a:srgbClr val="000000"/>
                </a:solidFill>
              </a:rPr>
              <a:t>Compared the proposed models &amp; analysed the effect on each member</a:t>
            </a:r>
          </a:p>
          <a:p>
            <a:pPr lvl="1">
              <a:spcAft>
                <a:spcPts val="600"/>
              </a:spcAft>
              <a:buSzPct val="125000"/>
            </a:pPr>
            <a:r>
              <a:rPr lang="en-NZ" sz="2000" dirty="0">
                <a:solidFill>
                  <a:srgbClr val="000000"/>
                </a:solidFill>
              </a:rPr>
              <a:t>Gave feedback to </a:t>
            </a:r>
            <a:r>
              <a:rPr lang="en-NZ" sz="2000" dirty="0" err="1">
                <a:solidFill>
                  <a:srgbClr val="000000"/>
                </a:solidFill>
              </a:rPr>
              <a:t>DataCite</a:t>
            </a:r>
            <a:r>
              <a:rPr lang="en-NZ" sz="2000" dirty="0">
                <a:solidFill>
                  <a:srgbClr val="000000"/>
                </a:solidFill>
              </a:rPr>
              <a:t> on behalf of the Consortium</a:t>
            </a:r>
          </a:p>
          <a:p>
            <a:pPr lvl="1">
              <a:spcAft>
                <a:spcPts val="600"/>
              </a:spcAft>
              <a:buSzPct val="125000"/>
            </a:pPr>
            <a:r>
              <a:rPr lang="en-NZ" sz="2000" dirty="0">
                <a:solidFill>
                  <a:srgbClr val="000000"/>
                </a:solidFill>
              </a:rPr>
              <a:t>Prepared individual documents for each member showing the effect of the change</a:t>
            </a:r>
          </a:p>
          <a:p>
            <a:pPr lvl="1">
              <a:spcAft>
                <a:spcPts val="600"/>
              </a:spcAft>
              <a:buSzPct val="125000"/>
            </a:pPr>
            <a:r>
              <a:rPr lang="en-NZ" sz="2000" dirty="0">
                <a:solidFill>
                  <a:srgbClr val="000000"/>
                </a:solidFill>
              </a:rPr>
              <a:t>Communicated change to each member</a:t>
            </a:r>
          </a:p>
        </p:txBody>
      </p:sp>
    </p:spTree>
    <p:extLst>
      <p:ext uri="{BB962C8B-B14F-4D97-AF65-F5344CB8AC3E}">
        <p14:creationId xmlns:p14="http://schemas.microsoft.com/office/powerpoint/2010/main" val="282584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240" y="180975"/>
            <a:ext cx="4988559" cy="857250"/>
          </a:xfrm>
        </p:spPr>
        <p:txBody>
          <a:bodyPr>
            <a:normAutofit/>
          </a:bodyPr>
          <a:lstStyle/>
          <a:p>
            <a:pPr algn="l"/>
            <a:r>
              <a:rPr lang="en-NZ" sz="4000" b="1" dirty="0">
                <a:solidFill>
                  <a:srgbClr val="1F546B"/>
                </a:solidFill>
              </a:rPr>
              <a:t>Outreach material</a:t>
            </a:r>
          </a:p>
        </p:txBody>
      </p:sp>
      <p:sp>
        <p:nvSpPr>
          <p:cNvPr id="3" name="Content Placeholder 2"/>
          <p:cNvSpPr>
            <a:spLocks noGrp="1"/>
          </p:cNvSpPr>
          <p:nvPr>
            <p:ph idx="1"/>
          </p:nvPr>
        </p:nvSpPr>
        <p:spPr>
          <a:xfrm>
            <a:off x="3691467" y="1174750"/>
            <a:ext cx="4995332" cy="3394075"/>
          </a:xfrm>
        </p:spPr>
        <p:txBody>
          <a:bodyPr>
            <a:normAutofit/>
          </a:bodyPr>
          <a:lstStyle/>
          <a:p>
            <a:pPr>
              <a:spcAft>
                <a:spcPts val="600"/>
              </a:spcAft>
              <a:buSzPct val="125000"/>
            </a:pPr>
            <a:r>
              <a:rPr lang="en-NZ" sz="2400" dirty="0">
                <a:solidFill>
                  <a:srgbClr val="000000"/>
                </a:solidFill>
              </a:rPr>
              <a:t>Webpage on NLNZ website</a:t>
            </a:r>
          </a:p>
          <a:p>
            <a:pPr>
              <a:spcAft>
                <a:spcPts val="600"/>
              </a:spcAft>
              <a:buSzPct val="125000"/>
            </a:pPr>
            <a:r>
              <a:rPr lang="en-NZ" sz="2400" dirty="0">
                <a:solidFill>
                  <a:srgbClr val="000000"/>
                </a:solidFill>
              </a:rPr>
              <a:t>Templates for onboarding new members</a:t>
            </a:r>
          </a:p>
          <a:p>
            <a:pPr lvl="1">
              <a:spcAft>
                <a:spcPts val="600"/>
              </a:spcAft>
              <a:buSzPct val="125000"/>
            </a:pPr>
            <a:r>
              <a:rPr lang="en-NZ" sz="2000" dirty="0">
                <a:solidFill>
                  <a:srgbClr val="000000"/>
                </a:solidFill>
              </a:rPr>
              <a:t>Need more of this!</a:t>
            </a:r>
          </a:p>
          <a:p>
            <a:pPr>
              <a:spcAft>
                <a:spcPts val="600"/>
              </a:spcAft>
              <a:buSzPct val="125000"/>
            </a:pPr>
            <a:r>
              <a:rPr lang="en-NZ" sz="2400" dirty="0">
                <a:solidFill>
                  <a:srgbClr val="000000"/>
                </a:solidFill>
              </a:rPr>
              <a:t>Slides for presentations on the value of joining the Consortium</a:t>
            </a:r>
          </a:p>
          <a:p>
            <a:pPr lvl="1">
              <a:spcAft>
                <a:spcPts val="600"/>
              </a:spcAft>
              <a:buSzPct val="125000"/>
            </a:pPr>
            <a:r>
              <a:rPr lang="en-NZ" sz="1600" dirty="0">
                <a:solidFill>
                  <a:srgbClr val="000000"/>
                </a:solidFill>
              </a:rPr>
              <a:t>For example, table showing </a:t>
            </a:r>
            <a:r>
              <a:rPr lang="en-NZ" sz="1600" dirty="0" err="1">
                <a:solidFill>
                  <a:srgbClr val="000000"/>
                </a:solidFill>
              </a:rPr>
              <a:t>DataCite</a:t>
            </a:r>
            <a:r>
              <a:rPr lang="en-NZ" sz="1600" dirty="0">
                <a:solidFill>
                  <a:srgbClr val="000000"/>
                </a:solidFill>
              </a:rPr>
              <a:t> Consortium member fees vs </a:t>
            </a:r>
            <a:r>
              <a:rPr lang="en-NZ" sz="1600" dirty="0" err="1">
                <a:solidFill>
                  <a:srgbClr val="000000"/>
                </a:solidFill>
              </a:rPr>
              <a:t>DataCite</a:t>
            </a:r>
            <a:r>
              <a:rPr lang="en-NZ" sz="1600" dirty="0">
                <a:solidFill>
                  <a:srgbClr val="000000"/>
                </a:solidFill>
              </a:rPr>
              <a:t> direct member fees</a:t>
            </a:r>
          </a:p>
        </p:txBody>
      </p:sp>
      <p:pic>
        <p:nvPicPr>
          <p:cNvPr id="2050" name="Picture 2" descr="\\wlgprdfile02.dia.govt.nz\shared$\diatemplates\Templates\Images\A Clear and Powerful Strate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20688" cy="5143500"/>
          </a:xfrm>
          <a:prstGeom prst="rect">
            <a:avLst/>
          </a:prstGeom>
          <a:solidFill>
            <a:srgbClr val="F7B46A"/>
          </a:solidFill>
          <a:extLst/>
        </p:spPr>
      </p:pic>
      <p:sp>
        <p:nvSpPr>
          <p:cNvPr id="4" name="Rectangle 3">
            <a:extLst>
              <a:ext uri="{FF2B5EF4-FFF2-40B4-BE49-F238E27FC236}">
                <a16:creationId xmlns:a16="http://schemas.microsoft.com/office/drawing/2014/main" id="{A934A98F-CEE5-4126-B707-6E2FD9F0C6C6}"/>
              </a:ext>
            </a:extLst>
          </p:cNvPr>
          <p:cNvSpPr/>
          <p:nvPr/>
        </p:nvSpPr>
        <p:spPr>
          <a:xfrm>
            <a:off x="23446" y="-82062"/>
            <a:ext cx="3387969" cy="5225562"/>
          </a:xfrm>
          <a:prstGeom prst="rect">
            <a:avLst/>
          </a:prstGeom>
          <a:solidFill>
            <a:srgbClr val="F7B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D682CAD8-71AB-4C51-8BA7-2E79710FF47C}"/>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00802" y="1253487"/>
            <a:ext cx="2833256" cy="1843673"/>
          </a:xfrm>
          <a:prstGeom prst="rect">
            <a:avLst/>
          </a:prstGeom>
        </p:spPr>
      </p:pic>
    </p:spTree>
    <p:extLst>
      <p:ext uri="{BB962C8B-B14F-4D97-AF65-F5344CB8AC3E}">
        <p14:creationId xmlns:p14="http://schemas.microsoft.com/office/powerpoint/2010/main" val="3183148230"/>
      </p:ext>
    </p:extLst>
  </p:cSld>
  <p:clrMapOvr>
    <a:masterClrMapping/>
  </p:clrMapOvr>
</p:sld>
</file>

<file path=ppt/theme/theme1.xml><?xml version="1.0" encoding="utf-8"?>
<a:theme xmlns:a="http://schemas.openxmlformats.org/drawingml/2006/main" name="DIA-PowerPoint-Exter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3TopicNote xmlns="01be4277-2979-4a68-876d-b92b25fceece">
      <Terms xmlns="http://schemas.microsoft.com/office/infopath/2007/PartnerControls">
        <TermInfo xmlns="http://schemas.microsoft.com/office/infopath/2007/PartnerControls">
          <TermName xmlns="http://schemas.microsoft.com/office/infopath/2007/PartnerControls">Templates</TermName>
          <TermId xmlns="http://schemas.microsoft.com/office/infopath/2007/PartnerControls">5bec81d8-f2a1-44c8-b454-ac69f70878f5</TermId>
        </TermInfo>
      </Terms>
    </C3TopicNote>
    <_dlc_DocId xmlns="d45a86d5-53d0-408c-921b-7766774706c7">UPKH2V75NZ2K-269788987-71</_dlc_DocId>
    <_dlc_DocIdUrl xmlns="d45a86d5-53d0-408c-921b-7766774706c7">
      <Url>https://dia.cohesion.net.nz/Sites/COM/CAE/_layouts/15/DocIdRedir.aspx?ID=UPKH2V75NZ2K-269788987-71</Url>
      <Description>UPKH2V75NZ2K-269788987-71</Description>
    </_dlc_DocIdUrl>
    <DIANotes xmlns="d45a86d5-53d0-408c-921b-7766774706c7" xsi:nil="true"/>
    <TaxCatchAll xmlns="d45a86d5-53d0-408c-921b-7766774706c7">
      <Value>4</Value>
      <Value>255</Value>
      <Value>3</Value>
    </TaxCatchAll>
    <TaxKeywordTaxHTField xmlns="d45a86d5-53d0-408c-921b-7766774706c7">
      <Terms xmlns="http://schemas.microsoft.com/office/infopath/2007/PartnerControls"/>
    </TaxKeywordTaxHTField>
    <a0ea92efe269497c9f9dd22225dfb7bf xmlns="d45a86d5-53d0-408c-921b-7766774706c7">
      <Terms xmlns="http://schemas.microsoft.com/office/infopath/2007/PartnerControls">
        <TermInfo xmlns="http://schemas.microsoft.com/office/infopath/2007/PartnerControls">
          <TermName xmlns="http://schemas.microsoft.com/office/infopath/2007/PartnerControls">UNCLASSIFIED</TermName>
          <TermId xmlns="http://schemas.microsoft.com/office/infopath/2007/PartnerControls">875d92a8-67e2-4a32-9472-8fe99549e1eb</TermId>
        </TermInfo>
      </Terms>
    </a0ea92efe269497c9f9dd22225dfb7bf>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Guideline Document DIA" ma:contentTypeID="0x0101005496552013C0BA46BE88192D5C6EB20B0076A4A4BFDA79C240B3ECBC7EF59D82E700DFD6FB7A7001724CA3AB2A42D5339B25" ma:contentTypeVersion="7" ma:contentTypeDescription="Base Document for C3 Service, do not use." ma:contentTypeScope="" ma:versionID="d068c1e73600757a5a7533c32484f40e">
  <xsd:schema xmlns:xsd="http://www.w3.org/2001/XMLSchema" xmlns:xs="http://www.w3.org/2001/XMLSchema" xmlns:p="http://schemas.microsoft.com/office/2006/metadata/properties" xmlns:ns3="01be4277-2979-4a68-876d-b92b25fceece" xmlns:ns4="d45a86d5-53d0-408c-921b-7766774706c7" targetNamespace="http://schemas.microsoft.com/office/2006/metadata/properties" ma:root="true" ma:fieldsID="9e6ed45870993589dec3120a2e1fd955" ns3:_="" ns4:_="">
    <xsd:import namespace="01be4277-2979-4a68-876d-b92b25fceece"/>
    <xsd:import namespace="d45a86d5-53d0-408c-921b-7766774706c7"/>
    <xsd:element name="properties">
      <xsd:complexType>
        <xsd:sequence>
          <xsd:element name="documentManagement">
            <xsd:complexType>
              <xsd:all>
                <xsd:element ref="ns3:C3TopicNote" minOccurs="0"/>
                <xsd:element ref="ns4:TaxKeywordTaxHTField" minOccurs="0"/>
                <xsd:element ref="ns4:TaxCatchAll" minOccurs="0"/>
                <xsd:element ref="ns4:TaxCatchAllLabel" minOccurs="0"/>
                <xsd:element ref="ns4:a0ea92efe269497c9f9dd22225dfb7bf" minOccurs="0"/>
                <xsd:element ref="ns4:DIANotes" minOccurs="0"/>
                <xsd:element ref="ns4:_dlc_DocId" minOccurs="0"/>
                <xsd:element ref="ns4:_dlc_DocIdUrl" minOccurs="0"/>
                <xsd:element ref="ns4:_dlc_DocIdPersistId" minOccurs="0"/>
                <xsd:element ref="ns4: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be4277-2979-4a68-876d-b92b25fceece" elementFormDefault="qualified">
    <xsd:import namespace="http://schemas.microsoft.com/office/2006/documentManagement/types"/>
    <xsd:import namespace="http://schemas.microsoft.com/office/infopath/2007/PartnerControls"/>
    <xsd:element name="C3TopicNote" ma:index="9" nillable="true" ma:taxonomy="true" ma:internalName="C3TopicNote" ma:taxonomyFieldName="C3Topic" ma:displayName="Topic" ma:indexed="true" ma:readOnly="false" ma:default="" ma:fieldId="{6a3fe89f-a6dd-4490-a9c1-3ef38d67b8c7}" ma:sspId="caf61cd4-0327-4679-8f8a-6e41773e81e7" ma:termSetId="d54c9b5d-deb3-4eb2-a9c5-fdee609ccd92" ma:anchorId="93bb32a1-4f83-43a0-8cd4-aae4f3f7d6f6"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45a86d5-53d0-408c-921b-7766774706c7"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caf61cd4-0327-4679-8f8a-6e41773e81e7"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1f1f42c7-84fe-4a8a-a4b1-3000adaf7354}" ma:internalName="TaxCatchAll" ma:showField="CatchAllData" ma:web="d45a86d5-53d0-408c-921b-7766774706c7">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description="" ma:hidden="true" ma:list="{1f1f42c7-84fe-4a8a-a4b1-3000adaf7354}" ma:internalName="TaxCatchAllLabel" ma:readOnly="true" ma:showField="CatchAllDataLabel" ma:web="d45a86d5-53d0-408c-921b-7766774706c7">
      <xsd:complexType>
        <xsd:complexContent>
          <xsd:extension base="dms:MultiChoiceLookup">
            <xsd:sequence>
              <xsd:element name="Value" type="dms:Lookup" maxOccurs="unbounded" minOccurs="0" nillable="true"/>
            </xsd:sequence>
          </xsd:extension>
        </xsd:complexContent>
      </xsd:complexType>
    </xsd:element>
    <xsd:element name="a0ea92efe269497c9f9dd22225dfb7bf" ma:index="14" ma:taxonomy="true" ma:internalName="a0ea92efe269497c9f9dd22225dfb7bf" ma:taxonomyFieldName="DIASecurityClassification" ma:displayName="Security Classification" ma:default="4;#UNCLASSIFIED|875d92a8-67e2-4a32-9472-8fe99549e1eb" ma:fieldId="{a0ea92ef-e269-497c-9f9d-d22225dfb7bf}" ma:sspId="caf61cd4-0327-4679-8f8a-6e41773e81e7" ma:termSetId="6e030844-242a-4d29-a562-8ce1d1b5efae" ma:anchorId="00000000-0000-0000-0000-000000000000" ma:open="false" ma:isKeyword="false">
      <xsd:complexType>
        <xsd:sequence>
          <xsd:element ref="pc:Terms" minOccurs="0" maxOccurs="1"/>
        </xsd:sequence>
      </xsd:complexType>
    </xsd:element>
    <xsd:element name="DIANotes" ma:index="16" nillable="true" ma:displayName="Notes" ma:description="Additional information, can include URL link to another document" ma:internalName="DIANotes">
      <xsd:simpleType>
        <xsd:restriction base="dms:Note">
          <xsd:maxLength value="255"/>
        </xsd:restriction>
      </xsd:simpleType>
    </xsd:element>
    <xsd:element name="_dlc_DocId" ma:index="17" nillable="true" ma:displayName="Document ID Value" ma:description="The value of the document ID assigned to this item." ma:internalName="_dlc_DocId" ma:readOnly="true">
      <xsd:simpleType>
        <xsd:restriction base="dms:Text"/>
      </xsd:simpleType>
    </xsd:element>
    <xsd:element name="_dlc_DocIdUrl" ma:index="1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9" nillable="true" ma:displayName="Persist ID" ma:description="Keep ID on add." ma:hidden="true" ma:internalName="_dlc_DocIdPersistId" ma:readOnly="true">
      <xsd:simpleType>
        <xsd:restriction base="dms:Boolean"/>
      </xsd:simpleType>
    </xsd:element>
    <xsd:element name="SharedWithUsers" ma:index="2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5DDB1D-3FE7-4FB0-9A3D-CBACEEA713C0}">
  <ds:schemaRefs>
    <ds:schemaRef ds:uri="http://schemas.microsoft.com/sharepoint/v3/contenttype/forms"/>
  </ds:schemaRefs>
</ds:datastoreItem>
</file>

<file path=customXml/itemProps2.xml><?xml version="1.0" encoding="utf-8"?>
<ds:datastoreItem xmlns:ds="http://schemas.openxmlformats.org/officeDocument/2006/customXml" ds:itemID="{B4DCC974-1AA4-4A04-97D5-182BB5E14740}">
  <ds:schemaRefs>
    <ds:schemaRef ds:uri="d45a86d5-53d0-408c-921b-7766774706c7"/>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01be4277-2979-4a68-876d-b92b25fceece"/>
    <ds:schemaRef ds:uri="http://www.w3.org/XML/1998/namespace"/>
    <ds:schemaRef ds:uri="http://purl.org/dc/dcmitype/"/>
  </ds:schemaRefs>
</ds:datastoreItem>
</file>

<file path=customXml/itemProps3.xml><?xml version="1.0" encoding="utf-8"?>
<ds:datastoreItem xmlns:ds="http://schemas.openxmlformats.org/officeDocument/2006/customXml" ds:itemID="{9268A72B-1AB1-43ED-8946-912F80D7FC3B}">
  <ds:schemaRefs>
    <ds:schemaRef ds:uri="http://schemas.microsoft.com/sharepoint/events"/>
  </ds:schemaRefs>
</ds:datastoreItem>
</file>

<file path=customXml/itemProps4.xml><?xml version="1.0" encoding="utf-8"?>
<ds:datastoreItem xmlns:ds="http://schemas.openxmlformats.org/officeDocument/2006/customXml" ds:itemID="{16C53751-D343-4BCC-875D-053EA47D36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be4277-2979-4a68-876d-b92b25fceece"/>
    <ds:schemaRef ds:uri="d45a86d5-53d0-408c-921b-7766774706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DIA-PowerPoint-External</Template>
  <TotalTime>1820</TotalTime>
  <Words>2757</Words>
  <Application>Microsoft Office PowerPoint</Application>
  <PresentationFormat>On-screen Show (16:9)</PresentationFormat>
  <Paragraphs>193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Rockwell Condensed</vt:lpstr>
      <vt:lpstr>DIA-PowerPoint-External</vt:lpstr>
      <vt:lpstr>PowerPoint Presentation</vt:lpstr>
      <vt:lpstr>New Zealand researchers</vt:lpstr>
      <vt:lpstr>BC (before the consortium)</vt:lpstr>
      <vt:lpstr>PowerPoint Presentation</vt:lpstr>
      <vt:lpstr>NLNZ’s role</vt:lpstr>
      <vt:lpstr>Consortium set-up</vt:lpstr>
      <vt:lpstr>Consortium set-up questions</vt:lpstr>
      <vt:lpstr>Consortium lead’s role during changes</vt:lpstr>
      <vt:lpstr>Outreach material</vt:lpstr>
      <vt:lpstr>Outreach material</vt:lpstr>
      <vt:lpstr>NLNZ’s role</vt:lpstr>
      <vt:lpstr>GLAM datasets</vt:lpstr>
      <vt:lpstr>Some guidance for consortium leads</vt:lpstr>
      <vt:lpstr>PowerPoint Presentation</vt:lpstr>
    </vt:vector>
  </TitlesOfParts>
  <Company>Department of Internal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Manterys</dc:creator>
  <cp:lastModifiedBy>Andrea Goethals</cp:lastModifiedBy>
  <cp:revision>106</cp:revision>
  <cp:lastPrinted>2020-10-21T00:54:02Z</cp:lastPrinted>
  <dcterms:created xsi:type="dcterms:W3CDTF">2018-11-29T21:28:37Z</dcterms:created>
  <dcterms:modified xsi:type="dcterms:W3CDTF">2020-10-28T21:01:49Z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0x0101005496552013C0BA46BE88192D5C6EB20B0076A4A4BFDA79C240B3ECBC7EF59D82E700DFD6FB7A7001724CA3AB2A42D5339B25</vt:lpwstr>
  </property>
  <property fmtid="{D5CDD505-2E9C-101B-9397-08002B2CF9AE}" pid="3" name="TaxCatchAll">
    <vt:lpwstr>4;#UNCLASSIFIED|875d92a8-67e2-4a32-9472-8fe99549e1eb;#3;#Correspondence|dcd6b05f-dc80-4336-b228-09aebf3d212c;#323;#＂GCIO, Digital story, Presentations 2017＂</vt:lpwstr>
  </property>
  <property fmtid="{D5CDD505-2E9C-101B-9397-08002B2CF9AE}" pid="4" name="af512b3f0b7e4f0ab4dd0734b49f16fa">
    <vt:lpwstr>Correspondence|dcd6b05f-dc80-4336-b228-09aebf3d212c</vt:lpwstr>
  </property>
  <property fmtid="{D5CDD505-2E9C-101B-9397-08002B2CF9AE}" pid="5" name="_dlc_DocIdItemGuid">
    <vt:lpwstr>f3eb5120-953f-43a2-8622-ca2c796db2bc</vt:lpwstr>
  </property>
  <property fmtid="{D5CDD505-2E9C-101B-9397-08002B2CF9AE}" pid="6" name="TaxKeyword">
    <vt:lpwstr/>
  </property>
  <property fmtid="{D5CDD505-2E9C-101B-9397-08002B2CF9AE}" pid="7" name="Order">
    <vt:r8>1300</vt:r8>
  </property>
  <property fmtid="{D5CDD505-2E9C-101B-9397-08002B2CF9AE}" pid="8" name="DIASecurityClassification">
    <vt:lpwstr>4;#UNCLASSIFIED|875d92a8-67e2-4a32-9472-8fe99549e1eb</vt:lpwstr>
  </property>
  <property fmtid="{D5CDD505-2E9C-101B-9397-08002B2CF9AE}" pid="9" name="DIAEmailContentType">
    <vt:lpwstr>3;#Correspondence|dcd6b05f-dc80-4336-b228-09aebf3d212c</vt:lpwstr>
  </property>
  <property fmtid="{D5CDD505-2E9C-101B-9397-08002B2CF9AE}" pid="10" name="C3Topic">
    <vt:lpwstr>255;#Templates|5bec81d8-f2a1-44c8-b454-ac69f70878f5</vt:lpwstr>
  </property>
  <property fmtid="{D5CDD505-2E9C-101B-9397-08002B2CF9AE}" pid="11" name="TaxKeywordTaxHTField">
    <vt:lpwstr>＂GCIO, Digital story, Presentations 2017＂|441da068-10ca-4050-a31c-e058d43eaced</vt:lpwstr>
  </property>
  <property fmtid="{D5CDD505-2E9C-101B-9397-08002B2CF9AE}" pid="12" name="C3TopicNote">
    <vt:lpwstr/>
  </property>
  <property fmtid="{D5CDD505-2E9C-101B-9397-08002B2CF9AE}" pid="13" name="n45d525636ca47be81cb717f39a0bf87">
    <vt:lpwstr/>
  </property>
  <property fmtid="{D5CDD505-2E9C-101B-9397-08002B2CF9AE}" pid="14" name="DIAPublicationType">
    <vt:lpwstr/>
  </property>
  <property fmtid="{D5CDD505-2E9C-101B-9397-08002B2CF9AE}" pid="15" name="c80c1e858f3d46328255e601481a0b4a">
    <vt:lpwstr/>
  </property>
  <property fmtid="{D5CDD505-2E9C-101B-9397-08002B2CF9AE}" pid="16" name="DIAMediaDocumentType">
    <vt:lpwstr/>
  </property>
  <property fmtid="{D5CDD505-2E9C-101B-9397-08002B2CF9AE}" pid="17" name="i38165cdf0404a05a201bf000bfc7516">
    <vt:lpwstr>Correspondence|dcd6b05f-dc80-4336-b228-09aebf3d212c</vt:lpwstr>
  </property>
</Properties>
</file>