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da08bdd4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da08bdd4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1b39f866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1b39f866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1b39f866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1b39f866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da08bdd4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da08bdd4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da08bdd4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da08bdd4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da08bdd4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da08bdd4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da08bdd4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da08bdd4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da08bdd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da08bdd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da08bdd4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da08bdd4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www.belmontforum.org/projects/4057/" TargetMode="External"/><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hyperlink" Target="https://docs.google.com/document/d/1bIPtUlfzkcWHeZgr-0erXttrkXqpJ0UC1YnUgtBhLJU/edit" TargetMode="External"/><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Metrics Badge</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Hours</a:t>
            </a:r>
            <a:endParaRPr/>
          </a:p>
          <a:p>
            <a:pPr indent="0" lvl="0" marL="0" rtl="0" algn="l">
              <a:spcBef>
                <a:spcPts val="0"/>
              </a:spcBef>
              <a:spcAft>
                <a:spcPts val="0"/>
              </a:spcAft>
              <a:buNone/>
            </a:pPr>
            <a:r>
              <a:rPr lang="en" sz="1100"/>
              <a:t>Kristian Garza, 15 January 2020</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Installation Survey</a:t>
            </a:r>
            <a:endParaRPr/>
          </a:p>
        </p:txBody>
      </p:sp>
      <p:sp>
        <p:nvSpPr>
          <p:cNvPr id="145" name="Google Shape;145;p22"/>
          <p:cNvSpPr txBox="1"/>
          <p:nvPr>
            <p:ph idx="1" type="body"/>
          </p:nvPr>
        </p:nvSpPr>
        <p:spPr>
          <a:xfrm>
            <a:off x="471900" y="1919075"/>
            <a:ext cx="8157300" cy="271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3000"/>
          </a:p>
          <a:p>
            <a:pPr indent="0" lvl="0" marL="0" rtl="0" algn="ctr">
              <a:spcBef>
                <a:spcPts val="1600"/>
              </a:spcBef>
              <a:spcAft>
                <a:spcPts val="1600"/>
              </a:spcAft>
              <a:buNone/>
            </a:pPr>
            <a:r>
              <a:rPr b="1" lang="en" sz="3000"/>
              <a:t>https://www.surveymonkey.de/r/RLKDTFS</a:t>
            </a:r>
            <a:endParaRPr b="1"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PARSEC</a:t>
            </a:r>
            <a:endParaRPr/>
          </a:p>
          <a:p>
            <a:pPr indent="0" lvl="0" marL="0" rtl="0" algn="l">
              <a:spcBef>
                <a:spcPts val="0"/>
              </a:spcBef>
              <a:spcAft>
                <a:spcPts val="0"/>
              </a:spcAft>
              <a:buNone/>
            </a:pPr>
            <a:r>
              <a:t/>
            </a:r>
            <a:endParaRPr/>
          </a:p>
        </p:txBody>
      </p:sp>
      <p:sp>
        <p:nvSpPr>
          <p:cNvPr id="74" name="Google Shape;74;p14"/>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Building New Tools for Data Sharing and Reuse through a Transnational Investigation of the Socioeconomic Impacts of Protected Areas</a:t>
            </a:r>
            <a:endParaRPr sz="1400"/>
          </a:p>
          <a:p>
            <a:pPr indent="0" lvl="0" marL="0" rtl="0" algn="l">
              <a:lnSpc>
                <a:spcPct val="100000"/>
              </a:lnSpc>
              <a:spcBef>
                <a:spcPts val="0"/>
              </a:spcBef>
              <a:spcAft>
                <a:spcPts val="0"/>
              </a:spcAft>
              <a:buNone/>
            </a:pPr>
            <a:r>
              <a:t/>
            </a:r>
            <a:endParaRPr sz="1400"/>
          </a:p>
          <a:p>
            <a:pPr indent="0" lvl="0" marL="0" rtl="0" algn="l">
              <a:spcBef>
                <a:spcPts val="0"/>
              </a:spcBef>
              <a:spcAft>
                <a:spcPts val="1600"/>
              </a:spcAft>
              <a:buNone/>
            </a:pPr>
            <a:r>
              <a:rPr lang="en"/>
              <a:t>Scientific advances depend on the availability, accessibility and reusability of data, software, samples, and data products. Yet large amounts of data on the Earth are not well preserved or preserved at all. PARSEC will address these questions by supporting the collaboration of a synthesis science team and data-science team.</a:t>
            </a:r>
            <a:endParaRPr/>
          </a:p>
        </p:txBody>
      </p:sp>
      <p:sp>
        <p:nvSpPr>
          <p:cNvPr id="75" name="Google Shape;75;p14"/>
          <p:cNvSpPr txBox="1"/>
          <p:nvPr/>
        </p:nvSpPr>
        <p:spPr>
          <a:xfrm>
            <a:off x="3529850" y="357800"/>
            <a:ext cx="5378700" cy="4500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a:buChar char="●"/>
            </a:pPr>
            <a:r>
              <a:rPr b="1" lang="en">
                <a:latin typeface="Roboto"/>
                <a:ea typeface="Roboto"/>
                <a:cs typeface="Roboto"/>
                <a:sym typeface="Roboto"/>
              </a:rPr>
              <a:t>Task 6.1 Development of a widget, a software component that can be easily integrated on multiple types of platforms. A widget that can be implemented by both domain-specific as well as institutional </a:t>
            </a:r>
            <a:r>
              <a:rPr b="1" lang="en">
                <a:latin typeface="Roboto"/>
                <a:ea typeface="Roboto"/>
                <a:cs typeface="Roboto"/>
                <a:sym typeface="Roboto"/>
              </a:rPr>
              <a:t>repository.</a:t>
            </a:r>
            <a:endParaRPr b="1">
              <a:latin typeface="Roboto"/>
              <a:ea typeface="Roboto"/>
              <a:cs typeface="Roboto"/>
              <a:sym typeface="Roboto"/>
            </a:endParaRPr>
          </a:p>
          <a:p>
            <a:pPr indent="0" lvl="0" marL="457200" rtl="0" algn="l">
              <a:lnSpc>
                <a:spcPct val="150000"/>
              </a:lnSpc>
              <a:spcBef>
                <a:spcPts val="0"/>
              </a:spcBef>
              <a:spcAft>
                <a:spcPts val="0"/>
              </a:spcAft>
              <a:buNone/>
            </a:pPr>
            <a:r>
              <a:t/>
            </a:r>
            <a:endParaRPr>
              <a:latin typeface="Roboto"/>
              <a:ea typeface="Roboto"/>
              <a:cs typeface="Roboto"/>
              <a:sym typeface="Roboto"/>
            </a:endParaRPr>
          </a:p>
          <a:p>
            <a:pPr indent="0" lvl="0" marL="457200" rtl="0" algn="l">
              <a:lnSpc>
                <a:spcPct val="200000"/>
              </a:lnSpc>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76" name="Google Shape;76;p14"/>
          <p:cNvPicPr preferRelativeResize="0"/>
          <p:nvPr/>
        </p:nvPicPr>
        <p:blipFill>
          <a:blip r:embed="rId3">
            <a:alphaModFix/>
          </a:blip>
          <a:stretch>
            <a:fillRect/>
          </a:stretch>
        </p:blipFill>
        <p:spPr>
          <a:xfrm>
            <a:off x="4999813" y="4217913"/>
            <a:ext cx="2238375" cy="581025"/>
          </a:xfrm>
          <a:prstGeom prst="rect">
            <a:avLst/>
          </a:prstGeom>
          <a:noFill/>
          <a:ln>
            <a:noFill/>
          </a:ln>
        </p:spPr>
      </p:pic>
      <p:sp>
        <p:nvSpPr>
          <p:cNvPr id="77" name="Google Shape;77;p14"/>
          <p:cNvSpPr txBox="1"/>
          <p:nvPr/>
        </p:nvSpPr>
        <p:spPr>
          <a:xfrm>
            <a:off x="4719200" y="47989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hlinkClick r:id="rId4"/>
              </a:rPr>
              <a:t>http://www.belmontforum.org/projects/4057/</a:t>
            </a:r>
            <a:endParaRPr/>
          </a:p>
        </p:txBody>
      </p:sp>
      <p:pic>
        <p:nvPicPr>
          <p:cNvPr id="78" name="Google Shape;78;p14"/>
          <p:cNvPicPr preferRelativeResize="0"/>
          <p:nvPr/>
        </p:nvPicPr>
        <p:blipFill>
          <a:blip r:embed="rId5">
            <a:alphaModFix/>
          </a:blip>
          <a:stretch>
            <a:fillRect/>
          </a:stretch>
        </p:blipFill>
        <p:spPr>
          <a:xfrm>
            <a:off x="4715013" y="1862925"/>
            <a:ext cx="2808000" cy="216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id="83" name="Google Shape;83;p15"/>
          <p:cNvPicPr preferRelativeResize="0"/>
          <p:nvPr/>
        </p:nvPicPr>
        <p:blipFill>
          <a:blip r:embed="rId3">
            <a:alphaModFix/>
          </a:blip>
          <a:stretch>
            <a:fillRect/>
          </a:stretch>
        </p:blipFill>
        <p:spPr>
          <a:xfrm>
            <a:off x="6809123" y="3513884"/>
            <a:ext cx="1829877" cy="1455076"/>
          </a:xfrm>
          <a:prstGeom prst="rect">
            <a:avLst/>
          </a:prstGeom>
          <a:noFill/>
          <a:ln>
            <a:noFill/>
          </a:ln>
        </p:spPr>
      </p:pic>
      <p:sp>
        <p:nvSpPr>
          <p:cNvPr id="84" name="Google Shape;84;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DataCite Badge Solution</a:t>
            </a:r>
            <a:endParaRPr/>
          </a:p>
        </p:txBody>
      </p:sp>
      <p:sp>
        <p:nvSpPr>
          <p:cNvPr id="85" name="Google Shape;85;p1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a:t>
            </a:r>
            <a:endParaRPr/>
          </a:p>
          <a:p>
            <a:pPr indent="-317500" lvl="0" marL="457200" rtl="0" algn="l">
              <a:spcBef>
                <a:spcPts val="1600"/>
              </a:spcBef>
              <a:spcAft>
                <a:spcPts val="0"/>
              </a:spcAft>
              <a:buSzPts val="1400"/>
              <a:buChar char="●"/>
            </a:pPr>
            <a:r>
              <a:rPr lang="en"/>
              <a:t>Researchers</a:t>
            </a:r>
            <a:endParaRPr/>
          </a:p>
          <a:p>
            <a:pPr indent="-317500" lvl="0" marL="457200" rtl="0" algn="l">
              <a:spcBef>
                <a:spcPts val="0"/>
              </a:spcBef>
              <a:spcAft>
                <a:spcPts val="0"/>
              </a:spcAft>
              <a:buSzPts val="1400"/>
              <a:buChar char="●"/>
            </a:pPr>
            <a:r>
              <a:rPr lang="en"/>
              <a:t>Repository Developers</a:t>
            </a:r>
            <a:endParaRPr/>
          </a:p>
          <a:p>
            <a:pPr indent="0" lvl="0" marL="0" rtl="0" algn="l">
              <a:spcBef>
                <a:spcPts val="1600"/>
              </a:spcBef>
              <a:spcAft>
                <a:spcPts val="0"/>
              </a:spcAft>
              <a:buNone/>
            </a:pPr>
            <a:r>
              <a:rPr lang="en"/>
              <a:t>Display Metrics:</a:t>
            </a:r>
            <a:endParaRPr/>
          </a:p>
          <a:p>
            <a:pPr indent="-317500" lvl="0" marL="457200" rtl="0" algn="l">
              <a:spcBef>
                <a:spcPts val="1600"/>
              </a:spcBef>
              <a:spcAft>
                <a:spcPts val="0"/>
              </a:spcAft>
              <a:buSzPts val="1400"/>
              <a:buChar char="●"/>
            </a:pPr>
            <a:r>
              <a:rPr lang="en"/>
              <a:t>Dataset Usage (Following Counter CoP)</a:t>
            </a:r>
            <a:endParaRPr/>
          </a:p>
          <a:p>
            <a:pPr indent="-317500" lvl="0" marL="457200" rtl="0" algn="l">
              <a:spcBef>
                <a:spcPts val="0"/>
              </a:spcBef>
              <a:spcAft>
                <a:spcPts val="0"/>
              </a:spcAft>
              <a:buSzPts val="1400"/>
              <a:buChar char="●"/>
            </a:pPr>
            <a:r>
              <a:rPr lang="en"/>
              <a:t>DOI citations</a:t>
            </a:r>
            <a:endParaRPr/>
          </a:p>
          <a:p>
            <a:pPr indent="0" lvl="0" marL="0" rtl="0" algn="l">
              <a:spcBef>
                <a:spcPts val="1600"/>
              </a:spcBef>
              <a:spcAft>
                <a:spcPts val="0"/>
              </a:spcAft>
              <a:buNone/>
            </a:pPr>
            <a:r>
              <a:rPr lang="en"/>
              <a:t>Links to Datacite Search Citations display</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6" name="Google Shape;86;p1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Modelled on</a:t>
            </a:r>
            <a:r>
              <a:rPr lang="en"/>
              <a:t> </a:t>
            </a:r>
            <a:r>
              <a:rPr lang="en"/>
              <a:t>the Altmetrics Badge:</a:t>
            </a:r>
            <a:endParaRPr/>
          </a:p>
          <a:p>
            <a:pPr indent="-317500" lvl="0" marL="457200" rtl="0" algn="l">
              <a:spcBef>
                <a:spcPts val="1600"/>
              </a:spcBef>
              <a:spcAft>
                <a:spcPts val="0"/>
              </a:spcAft>
              <a:buSzPts val="1400"/>
              <a:buChar char="●"/>
            </a:pPr>
            <a:r>
              <a:rPr lang="en" u="sng">
                <a:solidFill>
                  <a:schemeClr val="hlink"/>
                </a:solidFill>
                <a:hlinkClick r:id="rId4"/>
              </a:rPr>
              <a:t>Background Review</a:t>
            </a:r>
            <a:endParaRPr/>
          </a:p>
          <a:p>
            <a:pPr indent="-317500" lvl="0" marL="457200" rtl="0" algn="l">
              <a:spcBef>
                <a:spcPts val="0"/>
              </a:spcBef>
              <a:spcAft>
                <a:spcPts val="0"/>
              </a:spcAft>
              <a:buSzPts val="1400"/>
              <a:buChar char="●"/>
            </a:pPr>
            <a:r>
              <a:rPr lang="en"/>
              <a:t>Small widget display with that links to a more detailed landing page.</a:t>
            </a:r>
            <a:endParaRPr/>
          </a:p>
          <a:p>
            <a:pPr indent="0" lvl="0" marL="0" rtl="0" algn="l">
              <a:spcBef>
                <a:spcPts val="1600"/>
              </a:spcBef>
              <a:spcAft>
                <a:spcPts val="1600"/>
              </a:spcAft>
              <a:buNone/>
            </a:pPr>
            <a:r>
              <a:t/>
            </a:r>
            <a:endParaRPr/>
          </a:p>
        </p:txBody>
      </p:sp>
      <p:pic>
        <p:nvPicPr>
          <p:cNvPr id="87" name="Google Shape;87;p15"/>
          <p:cNvPicPr preferRelativeResize="0"/>
          <p:nvPr/>
        </p:nvPicPr>
        <p:blipFill>
          <a:blip r:embed="rId5">
            <a:alphaModFix/>
          </a:blip>
          <a:stretch>
            <a:fillRect/>
          </a:stretch>
        </p:blipFill>
        <p:spPr>
          <a:xfrm flipH="1">
            <a:off x="4816024" y="3360650"/>
            <a:ext cx="1524101" cy="1593600"/>
          </a:xfrm>
          <a:prstGeom prst="rect">
            <a:avLst/>
          </a:prstGeom>
          <a:noFill/>
          <a:ln>
            <a:noFill/>
          </a:ln>
        </p:spPr>
      </p:pic>
      <p:sp>
        <p:nvSpPr>
          <p:cNvPr id="88" name="Google Shape;88;p15"/>
          <p:cNvSpPr/>
          <p:nvPr/>
        </p:nvSpPr>
        <p:spPr>
          <a:xfrm>
            <a:off x="5569325" y="4017313"/>
            <a:ext cx="501900" cy="448200"/>
          </a:xfrm>
          <a:prstGeom prst="rect">
            <a:avLst/>
          </a:prstGeom>
          <a:solidFill>
            <a:srgbClr val="F1C232">
              <a:alpha val="53070"/>
            </a:srgbClr>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 name="Google Shape;89;p15"/>
          <p:cNvCxnSpPr>
            <a:stCxn id="88" idx="3"/>
            <a:endCxn id="90" idx="1"/>
          </p:cNvCxnSpPr>
          <p:nvPr/>
        </p:nvCxnSpPr>
        <p:spPr>
          <a:xfrm>
            <a:off x="6071225" y="4241413"/>
            <a:ext cx="862500" cy="0"/>
          </a:xfrm>
          <a:prstGeom prst="straightConnector1">
            <a:avLst/>
          </a:prstGeom>
          <a:noFill/>
          <a:ln cap="flat" cmpd="sng" w="28575">
            <a:solidFill>
              <a:srgbClr val="F1C23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Regular and small Badges</a:t>
            </a:r>
            <a:endParaRPr/>
          </a:p>
        </p:txBody>
      </p:sp>
      <p:sp>
        <p:nvSpPr>
          <p:cNvPr id="96" name="Google Shape;96;p1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Regular</a:t>
            </a:r>
            <a:endParaRPr/>
          </a:p>
        </p:txBody>
      </p:sp>
      <p:sp>
        <p:nvSpPr>
          <p:cNvPr id="97" name="Google Shape;97;p1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Small</a:t>
            </a:r>
            <a:endParaRPr/>
          </a:p>
        </p:txBody>
      </p:sp>
      <p:pic>
        <p:nvPicPr>
          <p:cNvPr id="98" name="Google Shape;98;p16"/>
          <p:cNvPicPr preferRelativeResize="0"/>
          <p:nvPr/>
        </p:nvPicPr>
        <p:blipFill>
          <a:blip r:embed="rId3">
            <a:alphaModFix/>
          </a:blip>
          <a:stretch>
            <a:fillRect/>
          </a:stretch>
        </p:blipFill>
        <p:spPr>
          <a:xfrm>
            <a:off x="714475" y="2421675"/>
            <a:ext cx="3514725" cy="1704975"/>
          </a:xfrm>
          <a:prstGeom prst="rect">
            <a:avLst/>
          </a:prstGeom>
          <a:noFill/>
          <a:ln>
            <a:noFill/>
          </a:ln>
        </p:spPr>
      </p:pic>
      <p:pic>
        <p:nvPicPr>
          <p:cNvPr id="99" name="Google Shape;99;p16"/>
          <p:cNvPicPr preferRelativeResize="0"/>
          <p:nvPr/>
        </p:nvPicPr>
        <p:blipFill>
          <a:blip r:embed="rId4">
            <a:alphaModFix/>
          </a:blip>
          <a:stretch>
            <a:fillRect/>
          </a:stretch>
        </p:blipFill>
        <p:spPr>
          <a:xfrm>
            <a:off x="4966688" y="3057200"/>
            <a:ext cx="3455026" cy="43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use</a:t>
            </a:r>
            <a:endParaRPr/>
          </a:p>
        </p:txBody>
      </p:sp>
      <p:sp>
        <p:nvSpPr>
          <p:cNvPr id="105" name="Google Shape;105;p17"/>
          <p:cNvSpPr txBox="1"/>
          <p:nvPr/>
        </p:nvSpPr>
        <p:spPr>
          <a:xfrm>
            <a:off x="5370075" y="4814875"/>
            <a:ext cx="5961600" cy="5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lt1"/>
                </a:solidFill>
                <a:latin typeface="Roboto"/>
                <a:ea typeface="Roboto"/>
                <a:cs typeface="Roboto"/>
                <a:sym typeface="Roboto"/>
              </a:rPr>
              <a:t>https://www.npmjs.com/package/data-metrics-badge</a:t>
            </a:r>
            <a:endParaRPr sz="1200">
              <a:solidFill>
                <a:schemeClr val="lt1"/>
              </a:solidFill>
              <a:latin typeface="Roboto"/>
              <a:ea typeface="Roboto"/>
              <a:cs typeface="Roboto"/>
              <a:sym typeface="Roboto"/>
            </a:endParaRPr>
          </a:p>
        </p:txBody>
      </p:sp>
      <p:pic>
        <p:nvPicPr>
          <p:cNvPr id="106" name="Google Shape;106;p17"/>
          <p:cNvPicPr preferRelativeResize="0"/>
          <p:nvPr/>
        </p:nvPicPr>
        <p:blipFill>
          <a:blip r:embed="rId3">
            <a:alphaModFix/>
          </a:blip>
          <a:stretch>
            <a:fillRect/>
          </a:stretch>
        </p:blipFill>
        <p:spPr>
          <a:xfrm>
            <a:off x="420775" y="771450"/>
            <a:ext cx="8181540" cy="3891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3">
            <a:alphaModFix/>
          </a:blip>
          <a:stretch>
            <a:fillRect/>
          </a:stretch>
        </p:blipFill>
        <p:spPr>
          <a:xfrm>
            <a:off x="1702692" y="0"/>
            <a:ext cx="5738617" cy="5143501"/>
          </a:xfrm>
          <a:prstGeom prst="rect">
            <a:avLst/>
          </a:prstGeom>
          <a:noFill/>
          <a:ln>
            <a:noFill/>
          </a:ln>
        </p:spPr>
      </p:pic>
      <p:sp>
        <p:nvSpPr>
          <p:cNvPr id="112" name="Google Shape;112;p18"/>
          <p:cNvSpPr txBox="1"/>
          <p:nvPr/>
        </p:nvSpPr>
        <p:spPr>
          <a:xfrm>
            <a:off x="157175" y="157175"/>
            <a:ext cx="11478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Regular badge in Landing page</a:t>
            </a:r>
            <a:endParaRPr/>
          </a:p>
        </p:txBody>
      </p:sp>
      <p:pic>
        <p:nvPicPr>
          <p:cNvPr id="114" name="Google Shape;114;p18"/>
          <p:cNvPicPr preferRelativeResize="0"/>
          <p:nvPr/>
        </p:nvPicPr>
        <p:blipFill>
          <a:blip r:embed="rId4">
            <a:alphaModFix/>
          </a:blip>
          <a:stretch>
            <a:fillRect/>
          </a:stretch>
        </p:blipFill>
        <p:spPr>
          <a:xfrm>
            <a:off x="2899050" y="4140775"/>
            <a:ext cx="583350" cy="282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9"/>
          <p:cNvPicPr preferRelativeResize="0"/>
          <p:nvPr/>
        </p:nvPicPr>
        <p:blipFill>
          <a:blip r:embed="rId3">
            <a:alphaModFix/>
          </a:blip>
          <a:stretch>
            <a:fillRect/>
          </a:stretch>
        </p:blipFill>
        <p:spPr>
          <a:xfrm>
            <a:off x="269425" y="183600"/>
            <a:ext cx="8839204" cy="4203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20"/>
          <p:cNvPicPr preferRelativeResize="0"/>
          <p:nvPr/>
        </p:nvPicPr>
        <p:blipFill>
          <a:blip r:embed="rId3">
            <a:alphaModFix/>
          </a:blip>
          <a:stretch>
            <a:fillRect/>
          </a:stretch>
        </p:blipFill>
        <p:spPr>
          <a:xfrm>
            <a:off x="1872725" y="152400"/>
            <a:ext cx="5398552" cy="4838702"/>
          </a:xfrm>
          <a:prstGeom prst="rect">
            <a:avLst/>
          </a:prstGeom>
          <a:noFill/>
          <a:ln>
            <a:noFill/>
          </a:ln>
        </p:spPr>
      </p:pic>
      <p:pic>
        <p:nvPicPr>
          <p:cNvPr id="126" name="Google Shape;126;p20"/>
          <p:cNvPicPr preferRelativeResize="0"/>
          <p:nvPr/>
        </p:nvPicPr>
        <p:blipFill>
          <a:blip r:embed="rId4">
            <a:alphaModFix/>
          </a:blip>
          <a:stretch>
            <a:fillRect/>
          </a:stretch>
        </p:blipFill>
        <p:spPr>
          <a:xfrm>
            <a:off x="5636100" y="2016825"/>
            <a:ext cx="1314300" cy="1349500"/>
          </a:xfrm>
          <a:prstGeom prst="rect">
            <a:avLst/>
          </a:prstGeom>
          <a:noFill/>
          <a:ln>
            <a:noFill/>
          </a:ln>
        </p:spPr>
      </p:pic>
      <p:pic>
        <p:nvPicPr>
          <p:cNvPr id="127" name="Google Shape;127;p20"/>
          <p:cNvPicPr preferRelativeResize="0"/>
          <p:nvPr/>
        </p:nvPicPr>
        <p:blipFill rotWithShape="1">
          <a:blip r:embed="rId5">
            <a:alphaModFix/>
          </a:blip>
          <a:srcRect b="39500" l="0" r="0" t="0"/>
          <a:stretch/>
        </p:blipFill>
        <p:spPr>
          <a:xfrm>
            <a:off x="2228850" y="4395775"/>
            <a:ext cx="2314599" cy="185000"/>
          </a:xfrm>
          <a:prstGeom prst="rect">
            <a:avLst/>
          </a:prstGeom>
          <a:noFill/>
          <a:ln>
            <a:noFill/>
          </a:ln>
        </p:spPr>
      </p:pic>
      <p:sp>
        <p:nvSpPr>
          <p:cNvPr id="128" name="Google Shape;128;p2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Small Badge in Landing page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1661498" y="-36912"/>
            <a:ext cx="5821001" cy="5217326"/>
          </a:xfrm>
          <a:prstGeom prst="rect">
            <a:avLst/>
          </a:prstGeom>
          <a:noFill/>
          <a:ln>
            <a:noFill/>
          </a:ln>
        </p:spPr>
      </p:pic>
      <p:pic>
        <p:nvPicPr>
          <p:cNvPr id="134" name="Google Shape;134;p21"/>
          <p:cNvPicPr preferRelativeResize="0"/>
          <p:nvPr/>
        </p:nvPicPr>
        <p:blipFill rotWithShape="1">
          <a:blip r:embed="rId4">
            <a:alphaModFix/>
          </a:blip>
          <a:srcRect b="39500" l="0" r="0" t="0"/>
          <a:stretch/>
        </p:blipFill>
        <p:spPr>
          <a:xfrm>
            <a:off x="3869525" y="2195112"/>
            <a:ext cx="1676425" cy="134025"/>
          </a:xfrm>
          <a:prstGeom prst="rect">
            <a:avLst/>
          </a:prstGeom>
          <a:noFill/>
          <a:ln>
            <a:noFill/>
          </a:ln>
        </p:spPr>
      </p:pic>
      <p:pic>
        <p:nvPicPr>
          <p:cNvPr id="135" name="Google Shape;135;p21"/>
          <p:cNvPicPr preferRelativeResize="0"/>
          <p:nvPr/>
        </p:nvPicPr>
        <p:blipFill rotWithShape="1">
          <a:blip r:embed="rId4">
            <a:alphaModFix/>
          </a:blip>
          <a:srcRect b="39500" l="0" r="0" t="0"/>
          <a:stretch/>
        </p:blipFill>
        <p:spPr>
          <a:xfrm>
            <a:off x="3836175" y="2814237"/>
            <a:ext cx="1676425" cy="134025"/>
          </a:xfrm>
          <a:prstGeom prst="rect">
            <a:avLst/>
          </a:prstGeom>
          <a:noFill/>
          <a:ln>
            <a:noFill/>
          </a:ln>
        </p:spPr>
      </p:pic>
      <p:pic>
        <p:nvPicPr>
          <p:cNvPr id="136" name="Google Shape;136;p21"/>
          <p:cNvPicPr preferRelativeResize="0"/>
          <p:nvPr/>
        </p:nvPicPr>
        <p:blipFill rotWithShape="1">
          <a:blip r:embed="rId4">
            <a:alphaModFix/>
          </a:blip>
          <a:srcRect b="39500" l="0" r="0" t="0"/>
          <a:stretch/>
        </p:blipFill>
        <p:spPr>
          <a:xfrm>
            <a:off x="3869525" y="3433362"/>
            <a:ext cx="1676425" cy="134025"/>
          </a:xfrm>
          <a:prstGeom prst="rect">
            <a:avLst/>
          </a:prstGeom>
          <a:noFill/>
          <a:ln>
            <a:noFill/>
          </a:ln>
        </p:spPr>
      </p:pic>
      <p:pic>
        <p:nvPicPr>
          <p:cNvPr id="137" name="Google Shape;137;p21"/>
          <p:cNvPicPr preferRelativeResize="0"/>
          <p:nvPr/>
        </p:nvPicPr>
        <p:blipFill rotWithShape="1">
          <a:blip r:embed="rId4">
            <a:alphaModFix/>
          </a:blip>
          <a:srcRect b="39500" l="0" r="0" t="0"/>
          <a:stretch/>
        </p:blipFill>
        <p:spPr>
          <a:xfrm>
            <a:off x="3869525" y="4052487"/>
            <a:ext cx="1676425" cy="134025"/>
          </a:xfrm>
          <a:prstGeom prst="rect">
            <a:avLst/>
          </a:prstGeom>
          <a:noFill/>
          <a:ln>
            <a:noFill/>
          </a:ln>
        </p:spPr>
      </p:pic>
      <p:pic>
        <p:nvPicPr>
          <p:cNvPr id="138" name="Google Shape;138;p21"/>
          <p:cNvPicPr preferRelativeResize="0"/>
          <p:nvPr/>
        </p:nvPicPr>
        <p:blipFill rotWithShape="1">
          <a:blip r:embed="rId4">
            <a:alphaModFix/>
          </a:blip>
          <a:srcRect b="39500" l="0" r="0" t="0"/>
          <a:stretch/>
        </p:blipFill>
        <p:spPr>
          <a:xfrm>
            <a:off x="3869525" y="4490637"/>
            <a:ext cx="1676425" cy="134025"/>
          </a:xfrm>
          <a:prstGeom prst="rect">
            <a:avLst/>
          </a:prstGeom>
          <a:noFill/>
          <a:ln>
            <a:noFill/>
          </a:ln>
        </p:spPr>
      </p:pic>
      <p:sp>
        <p:nvSpPr>
          <p:cNvPr id="139" name="Google Shape;139;p21"/>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Small Badge in Result List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