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00a53b7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00a53b7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check 1000 random samples a day.</a:t>
            </a:r>
            <a:endParaRPr/>
          </a:p>
          <a:p>
            <a:pPr indent="0" lvl="0" marL="0" rtl="0" algn="l">
              <a:spcBef>
                <a:spcPts val="0"/>
              </a:spcBef>
              <a:spcAft>
                <a:spcPts val="0"/>
              </a:spcAft>
              <a:buNone/>
            </a:pPr>
            <a:r>
              <a:rPr lang="en"/>
              <a:t>The crawler is an open source application that works in many ways similar to web search engines, but focused on looking for specific information relevant to DOI’s or more generally persistent identifiers. This is then what collects the data and we then provide and expose that via our API and Fabrica.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1d07f662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1d07f662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all around ensuring the quality of the DOI ecosystem</a:t>
            </a:r>
            <a:endParaRPr/>
          </a:p>
          <a:p>
            <a:pPr indent="0" lvl="0" marL="0" rtl="0" algn="l">
              <a:spcBef>
                <a:spcPts val="0"/>
              </a:spcBef>
              <a:spcAft>
                <a:spcPts val="0"/>
              </a:spcAft>
              <a:buNone/>
            </a:pPr>
            <a:r>
              <a:rPr lang="en"/>
              <a:t>And this means making sure URLs are kept up to date, so the landing ages are accurate, </a:t>
            </a:r>
            <a:endParaRPr/>
          </a:p>
          <a:p>
            <a:pPr indent="0" lvl="0" marL="0" rtl="0" algn="l">
              <a:spcBef>
                <a:spcPts val="0"/>
              </a:spcBef>
              <a:spcAft>
                <a:spcPts val="0"/>
              </a:spcAft>
              <a:buNone/>
            </a:pPr>
            <a:r>
              <a:rPr lang="en"/>
              <a:t>that there are landing pages which is our general guidance for DOI’s,</a:t>
            </a:r>
            <a:endParaRPr/>
          </a:p>
          <a:p>
            <a:pPr indent="0" lvl="0" marL="0" rtl="0" algn="l">
              <a:spcBef>
                <a:spcPts val="0"/>
              </a:spcBef>
              <a:spcAft>
                <a:spcPts val="0"/>
              </a:spcAft>
              <a:buNone/>
            </a:pPr>
            <a:r>
              <a:rPr lang="en"/>
              <a:t>And then which then we look for the relative quality of a landing page.</a:t>
            </a:r>
            <a:endParaRPr/>
          </a:p>
          <a:p>
            <a:pPr indent="0" lvl="0" marL="0" rtl="0" algn="l">
              <a:spcBef>
                <a:spcPts val="0"/>
              </a:spcBef>
              <a:spcAft>
                <a:spcPts val="0"/>
              </a:spcAft>
              <a:buNone/>
            </a:pPr>
            <a:r>
              <a:rPr lang="en"/>
              <a:t>This is all in turn ensuring the longevity of DOI’s and ensuring our members can potentially see problems within their own systems.</a:t>
            </a:r>
            <a:endParaRPr/>
          </a:p>
          <a:p>
            <a:pPr indent="0" lvl="0" marL="0" rtl="0" algn="l">
              <a:spcBef>
                <a:spcPts val="0"/>
              </a:spcBef>
              <a:spcAft>
                <a:spcPts val="0"/>
              </a:spcAft>
              <a:buNone/>
            </a:pPr>
            <a:r>
              <a:rPr lang="en"/>
              <a:t>A final point is the topic of course how third </a:t>
            </a:r>
            <a:r>
              <a:rPr lang="en"/>
              <a:t>parties</a:t>
            </a:r>
            <a:r>
              <a:rPr lang="en"/>
              <a:t> use our data e.g. like Google which can cather information from schema.org embedded in landing pages.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00a53b7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00a53b7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Crawler checks</a:t>
            </a:r>
            <a:endParaRPr/>
          </a:p>
          <a:p>
            <a:pPr indent="0" lvl="0" marL="0" rtl="0" algn="l">
              <a:spcBef>
                <a:spcPts val="0"/>
              </a:spcBef>
              <a:spcAft>
                <a:spcPts val="0"/>
              </a:spcAft>
              <a:buNone/>
            </a:pPr>
            <a:r>
              <a:rPr lang="en"/>
              <a:t>We’re polite</a:t>
            </a:r>
            <a:endParaRPr/>
          </a:p>
          <a:p>
            <a:pPr indent="0" lvl="0" marL="0" rtl="0" algn="l">
              <a:spcBef>
                <a:spcPts val="0"/>
              </a:spcBef>
              <a:spcAft>
                <a:spcPts val="0"/>
              </a:spcAft>
              <a:buNone/>
            </a:pPr>
            <a:r>
              <a:rPr lang="en"/>
              <a:t>We gather data</a:t>
            </a:r>
            <a:endParaRPr/>
          </a:p>
          <a:p>
            <a:pPr indent="0" lvl="0" marL="0" rtl="0" algn="l">
              <a:spcBef>
                <a:spcPts val="0"/>
              </a:spcBef>
              <a:spcAft>
                <a:spcPts val="0"/>
              </a:spcAft>
              <a:buNone/>
            </a:pPr>
            <a:r>
              <a:rPr lang="en"/>
              <a:t>We store it</a:t>
            </a:r>
            <a:endParaRPr/>
          </a:p>
          <a:p>
            <a:pPr indent="0" lvl="0" marL="0" rtl="0" algn="l">
              <a:spcBef>
                <a:spcPts val="0"/>
              </a:spcBef>
              <a:spcAft>
                <a:spcPts val="0"/>
              </a:spcAft>
              <a:buNone/>
            </a:pPr>
            <a:r>
              <a:rPr lang="en"/>
              <a:t>And we expose 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1d07f662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1d07f662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collection of what we’re currently gathering, this is all listed in our documentation too. Some of this is more important than others and that is why we only expose some of this information directly in Fabrica to provide a summary.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00a53b7b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00a53b7b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shows the summary we provide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1d07f662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1d07f662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raw extra data from an authenticated request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1d07f662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1d07f662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general statistics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1d07f662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1d07f662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upport.datacite.org/docs/link-check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Link Checking</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Hours March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link checking?</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Automated - Frequent page scraping of landing pages associated to DOI’s - We check 1000 random samples a day.</a:t>
            </a:r>
            <a:endParaRPr/>
          </a:p>
          <a:p>
            <a:pPr indent="-342900" lvl="0" marL="457200" rtl="0" algn="l">
              <a:spcBef>
                <a:spcPts val="0"/>
              </a:spcBef>
              <a:spcAft>
                <a:spcPts val="0"/>
              </a:spcAft>
              <a:buSzPts val="1800"/>
              <a:buChar char="●"/>
            </a:pPr>
            <a:r>
              <a:rPr lang="en"/>
              <a:t>Crawler, API, Fabrica - A combination of a crawler to check and exposing this information within our API and Fabrica for members to make further decisions on.</a:t>
            </a:r>
            <a:endParaRPr/>
          </a:p>
          <a:p>
            <a:pPr indent="-342900" lvl="0" marL="457200" rtl="0" algn="l">
              <a:spcBef>
                <a:spcPts val="0"/>
              </a:spcBef>
              <a:spcAft>
                <a:spcPts val="0"/>
              </a:spcAft>
              <a:buSzPts val="1800"/>
              <a:buChar char="●"/>
            </a:pPr>
            <a:r>
              <a:rPr lang="en"/>
              <a:t>A tool - To help ensure persistence and quality of the DOI ecosystem.</a:t>
            </a:r>
            <a:endParaRPr/>
          </a:p>
          <a:p>
            <a:pPr indent="0" lvl="0" marL="0" rtl="0" algn="l">
              <a:spcBef>
                <a:spcPts val="1600"/>
              </a:spcBef>
              <a:spcAft>
                <a:spcPts val="1600"/>
              </a:spcAft>
              <a:buNone/>
            </a:pPr>
            <a:r>
              <a:rPr lang="en" sz="1100"/>
              <a:t>More info: </a:t>
            </a:r>
            <a:r>
              <a:rPr lang="en" sz="1100" u="sng">
                <a:solidFill>
                  <a:srgbClr val="1155CC"/>
                </a:solidFill>
                <a:latin typeface="Arial"/>
                <a:ea typeface="Arial"/>
                <a:cs typeface="Arial"/>
                <a:sym typeface="Arial"/>
                <a:hlinkClick r:id="rId3"/>
              </a:rPr>
              <a:t>https://support.datacite.org/docs/link-checker</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is it important?</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general ensuring the quality of the DOI ecosystem.</a:t>
            </a:r>
            <a:endParaRPr/>
          </a:p>
          <a:p>
            <a:pPr indent="-342900" lvl="0" marL="457200" rtl="0" algn="l">
              <a:spcBef>
                <a:spcPts val="0"/>
              </a:spcBef>
              <a:spcAft>
                <a:spcPts val="0"/>
              </a:spcAft>
              <a:buSzPts val="1800"/>
              <a:buChar char="●"/>
            </a:pPr>
            <a:r>
              <a:rPr lang="en"/>
              <a:t>Helps ensure URL’s are up to date i.e. making sure DOI’s are </a:t>
            </a:r>
            <a:r>
              <a:rPr lang="en"/>
              <a:t>persistent</a:t>
            </a:r>
            <a:r>
              <a:rPr lang="en"/>
              <a:t>.</a:t>
            </a:r>
            <a:endParaRPr/>
          </a:p>
          <a:p>
            <a:pPr indent="-342900" lvl="0" marL="457200" rtl="0" algn="l">
              <a:spcBef>
                <a:spcPts val="0"/>
              </a:spcBef>
              <a:spcAft>
                <a:spcPts val="0"/>
              </a:spcAft>
              <a:buSzPts val="1800"/>
              <a:buChar char="●"/>
            </a:pPr>
            <a:r>
              <a:rPr lang="en"/>
              <a:t>Helps guide quality of landing pages so third parties who also visit the landing pages get the right information e.g. Google Dataset Search</a:t>
            </a:r>
            <a:endParaRPr/>
          </a:p>
          <a:p>
            <a:pPr indent="-342900" lvl="0" marL="457200" rtl="0" algn="l">
              <a:spcBef>
                <a:spcPts val="0"/>
              </a:spcBef>
              <a:spcAft>
                <a:spcPts val="0"/>
              </a:spcAft>
              <a:buSzPts val="1800"/>
              <a:buChar char="●"/>
            </a:pPr>
            <a:r>
              <a:rPr lang="en"/>
              <a:t>Helps our members see problems earlier in systems. e.g. potential server issues, multiple redirects, dns timeouts, etc.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it works</a:t>
            </a:r>
            <a:endParaRPr sz="1800"/>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7" name="Google Shape;87;p16"/>
          <p:cNvSpPr/>
          <p:nvPr/>
        </p:nvSpPr>
        <p:spPr>
          <a:xfrm>
            <a:off x="502575" y="2944975"/>
            <a:ext cx="809100" cy="606825"/>
          </a:xfrm>
          <a:prstGeom prst="flowChartProcess">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Crawler</a:t>
            </a:r>
            <a:endParaRPr/>
          </a:p>
        </p:txBody>
      </p:sp>
      <p:sp>
        <p:nvSpPr>
          <p:cNvPr id="88" name="Google Shape;88;p16"/>
          <p:cNvSpPr/>
          <p:nvPr/>
        </p:nvSpPr>
        <p:spPr>
          <a:xfrm>
            <a:off x="1692025" y="2706575"/>
            <a:ext cx="2051625" cy="1083600"/>
          </a:xfrm>
          <a:prstGeom prst="flowChartDecision">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Am I allowed to check?</a:t>
            </a:r>
            <a:endParaRPr/>
          </a:p>
        </p:txBody>
      </p:sp>
      <p:sp>
        <p:nvSpPr>
          <p:cNvPr id="89" name="Google Shape;89;p16"/>
          <p:cNvSpPr/>
          <p:nvPr/>
        </p:nvSpPr>
        <p:spPr>
          <a:xfrm>
            <a:off x="4438638" y="3667375"/>
            <a:ext cx="1160676" cy="741690"/>
          </a:xfrm>
          <a:prstGeom prst="flowChartDocumen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Landing Page</a:t>
            </a:r>
            <a:endParaRPr/>
          </a:p>
        </p:txBody>
      </p:sp>
      <p:sp>
        <p:nvSpPr>
          <p:cNvPr id="90" name="Google Shape;90;p16"/>
          <p:cNvSpPr/>
          <p:nvPr/>
        </p:nvSpPr>
        <p:spPr>
          <a:xfrm>
            <a:off x="4096700" y="2034750"/>
            <a:ext cx="1844550" cy="1208825"/>
          </a:xfrm>
          <a:prstGeom prst="flowChartExtra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Scan/ Extract </a:t>
            </a:r>
            <a:r>
              <a:rPr lang="en"/>
              <a:t>Data</a:t>
            </a:r>
            <a:endParaRPr/>
          </a:p>
        </p:txBody>
      </p:sp>
      <p:sp>
        <p:nvSpPr>
          <p:cNvPr id="91" name="Google Shape;91;p16"/>
          <p:cNvSpPr/>
          <p:nvPr/>
        </p:nvSpPr>
        <p:spPr>
          <a:xfrm>
            <a:off x="6448463" y="2031950"/>
            <a:ext cx="698350" cy="1148625"/>
          </a:xfrm>
          <a:prstGeom prst="flowChartMagneticDisk">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Store</a:t>
            </a:r>
            <a:endParaRPr/>
          </a:p>
        </p:txBody>
      </p:sp>
      <p:sp>
        <p:nvSpPr>
          <p:cNvPr id="92" name="Google Shape;92;p16"/>
          <p:cNvSpPr/>
          <p:nvPr/>
        </p:nvSpPr>
        <p:spPr>
          <a:xfrm>
            <a:off x="7626000" y="2729325"/>
            <a:ext cx="857400" cy="688800"/>
          </a:xfrm>
          <a:prstGeom prst="flowChartAlternateProcess">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API</a:t>
            </a:r>
            <a:endParaRPr/>
          </a:p>
        </p:txBody>
      </p:sp>
      <p:cxnSp>
        <p:nvCxnSpPr>
          <p:cNvPr id="93" name="Google Shape;93;p16"/>
          <p:cNvCxnSpPr>
            <a:stCxn id="87" idx="3"/>
            <a:endCxn id="88" idx="1"/>
          </p:cNvCxnSpPr>
          <p:nvPr/>
        </p:nvCxnSpPr>
        <p:spPr>
          <a:xfrm>
            <a:off x="1311675" y="3248388"/>
            <a:ext cx="380400" cy="0"/>
          </a:xfrm>
          <a:prstGeom prst="straightConnector1">
            <a:avLst/>
          </a:prstGeom>
          <a:noFill/>
          <a:ln cap="flat" cmpd="sng" w="9525">
            <a:solidFill>
              <a:schemeClr val="dk2"/>
            </a:solidFill>
            <a:prstDash val="solid"/>
            <a:round/>
            <a:headEnd len="med" w="med" type="none"/>
            <a:tailEnd len="med" w="med" type="triangle"/>
          </a:ln>
        </p:spPr>
      </p:cxnSp>
      <p:cxnSp>
        <p:nvCxnSpPr>
          <p:cNvPr id="94" name="Google Shape;94;p16"/>
          <p:cNvCxnSpPr>
            <a:stCxn id="88" idx="3"/>
            <a:endCxn id="90" idx="1"/>
          </p:cNvCxnSpPr>
          <p:nvPr/>
        </p:nvCxnSpPr>
        <p:spPr>
          <a:xfrm flipH="1" rot="10800000">
            <a:off x="3743650" y="2639075"/>
            <a:ext cx="814200" cy="609300"/>
          </a:xfrm>
          <a:prstGeom prst="bentConnector3">
            <a:avLst>
              <a:gd fmla="val 21681" name="adj1"/>
            </a:avLst>
          </a:prstGeom>
          <a:noFill/>
          <a:ln cap="flat" cmpd="sng" w="9525">
            <a:solidFill>
              <a:schemeClr val="dk2"/>
            </a:solidFill>
            <a:prstDash val="solid"/>
            <a:round/>
            <a:headEnd len="med" w="med" type="none"/>
            <a:tailEnd len="med" w="med" type="triangle"/>
          </a:ln>
        </p:spPr>
      </p:cxnSp>
      <p:cxnSp>
        <p:nvCxnSpPr>
          <p:cNvPr id="95" name="Google Shape;95;p16"/>
          <p:cNvCxnSpPr>
            <a:stCxn id="90" idx="3"/>
            <a:endCxn id="91" idx="2"/>
          </p:cNvCxnSpPr>
          <p:nvPr/>
        </p:nvCxnSpPr>
        <p:spPr>
          <a:xfrm flipH="1" rot="10800000">
            <a:off x="5480113" y="2606163"/>
            <a:ext cx="968400" cy="33000"/>
          </a:xfrm>
          <a:prstGeom prst="straightConnector1">
            <a:avLst/>
          </a:prstGeom>
          <a:noFill/>
          <a:ln cap="flat" cmpd="sng" w="9525">
            <a:solidFill>
              <a:schemeClr val="dk2"/>
            </a:solidFill>
            <a:prstDash val="solid"/>
            <a:round/>
            <a:headEnd len="med" w="med" type="none"/>
            <a:tailEnd len="med" w="med" type="triangle"/>
          </a:ln>
        </p:spPr>
      </p:cxnSp>
      <p:cxnSp>
        <p:nvCxnSpPr>
          <p:cNvPr id="96" name="Google Shape;96;p16"/>
          <p:cNvCxnSpPr>
            <a:endCxn id="89" idx="0"/>
          </p:cNvCxnSpPr>
          <p:nvPr/>
        </p:nvCxnSpPr>
        <p:spPr>
          <a:xfrm>
            <a:off x="5018976" y="3243475"/>
            <a:ext cx="0" cy="423900"/>
          </a:xfrm>
          <a:prstGeom prst="straightConnector1">
            <a:avLst/>
          </a:prstGeom>
          <a:noFill/>
          <a:ln cap="flat" cmpd="sng" w="9525">
            <a:solidFill>
              <a:schemeClr val="dk2"/>
            </a:solidFill>
            <a:prstDash val="solid"/>
            <a:round/>
            <a:headEnd len="med" w="med" type="stealth"/>
            <a:tailEnd len="med" w="med" type="triangle"/>
          </a:ln>
        </p:spPr>
      </p:cxnSp>
      <p:cxnSp>
        <p:nvCxnSpPr>
          <p:cNvPr id="97" name="Google Shape;97;p16"/>
          <p:cNvCxnSpPr>
            <a:stCxn id="92" idx="1"/>
            <a:endCxn id="91" idx="4"/>
          </p:cNvCxnSpPr>
          <p:nvPr/>
        </p:nvCxnSpPr>
        <p:spPr>
          <a:xfrm rot="10800000">
            <a:off x="7146900" y="2606325"/>
            <a:ext cx="479100" cy="467400"/>
          </a:xfrm>
          <a:prstGeom prst="bentConnector3">
            <a:avLst>
              <a:gd fmla="val 50009"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we’re looking for</a:t>
            </a:r>
            <a:endParaRPr/>
          </a:p>
        </p:txBody>
      </p:sp>
      <p:sp>
        <p:nvSpPr>
          <p:cNvPr id="103" name="Google Shape;103;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HTTP Responses i.e. 200, 404, 500</a:t>
            </a:r>
            <a:endParaRPr/>
          </a:p>
          <a:p>
            <a:pPr indent="-342900" lvl="0" marL="457200" rtl="0" algn="l">
              <a:spcBef>
                <a:spcPts val="0"/>
              </a:spcBef>
              <a:spcAft>
                <a:spcPts val="0"/>
              </a:spcAft>
              <a:buSzPts val="1800"/>
              <a:buChar char="●"/>
            </a:pPr>
            <a:r>
              <a:rPr lang="en"/>
              <a:t>HTTP Redirects taken.</a:t>
            </a:r>
            <a:endParaRPr/>
          </a:p>
          <a:p>
            <a:pPr indent="-342900" lvl="0" marL="457200" rtl="0" algn="l">
              <a:spcBef>
                <a:spcPts val="0"/>
              </a:spcBef>
              <a:spcAft>
                <a:spcPts val="0"/>
              </a:spcAft>
              <a:buSzPts val="1800"/>
              <a:buChar char="●"/>
            </a:pPr>
            <a:r>
              <a:rPr lang="en"/>
              <a:t>Metadata information i.e. schema.org, dublin core, citation</a:t>
            </a:r>
            <a:endParaRPr/>
          </a:p>
          <a:p>
            <a:pPr indent="-342900" lvl="0" marL="457200" rtl="0" algn="l">
              <a:spcBef>
                <a:spcPts val="0"/>
              </a:spcBef>
              <a:spcAft>
                <a:spcPts val="0"/>
              </a:spcAft>
              <a:buSzPts val="1800"/>
              <a:buChar char="●"/>
            </a:pPr>
            <a:r>
              <a:rPr lang="en"/>
              <a:t>Basic body checks - Looking for DOI anywhere in text content.</a:t>
            </a:r>
            <a:endParaRPr/>
          </a:p>
          <a:p>
            <a:pPr indent="-342900" lvl="0" marL="457200" rtl="0" algn="l">
              <a:spcBef>
                <a:spcPts val="0"/>
              </a:spcBef>
              <a:spcAft>
                <a:spcPts val="0"/>
              </a:spcAft>
              <a:buSzPts val="1800"/>
              <a:buChar char="●"/>
            </a:pPr>
            <a:r>
              <a:rPr lang="en"/>
              <a:t>Download latency of page (geographically dependant)</a:t>
            </a:r>
            <a:endParaRPr/>
          </a:p>
          <a:p>
            <a:pPr indent="-342900" lvl="0" marL="457200" rtl="0" algn="l">
              <a:spcBef>
                <a:spcPts val="0"/>
              </a:spcBef>
              <a:spcAft>
                <a:spcPts val="0"/>
              </a:spcAft>
              <a:buSzPts val="1800"/>
              <a:buChar char="●"/>
            </a:pPr>
            <a:r>
              <a:rPr lang="en"/>
              <a:t>Potential errors i.e. DNS Timeouts, server rejections, unexpected errors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a:t>
            </a:r>
            <a:r>
              <a:rPr lang="en" sz="1800"/>
              <a:t>(Fabrica)</a:t>
            </a:r>
            <a:endParaRPr sz="1800"/>
          </a:p>
        </p:txBody>
      </p:sp>
      <p:sp>
        <p:nvSpPr>
          <p:cNvPr id="109" name="Google Shape;109;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10.5281/zenodo.249760</a:t>
            </a:r>
            <a:endParaRPr b="1" sz="17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pic>
        <p:nvPicPr>
          <p:cNvPr id="110" name="Google Shape;110;p18"/>
          <p:cNvPicPr preferRelativeResize="0"/>
          <p:nvPr/>
        </p:nvPicPr>
        <p:blipFill>
          <a:blip r:embed="rId3">
            <a:alphaModFix/>
          </a:blip>
          <a:stretch>
            <a:fillRect/>
          </a:stretch>
        </p:blipFill>
        <p:spPr>
          <a:xfrm>
            <a:off x="253375" y="2533225"/>
            <a:ext cx="8112026" cy="2456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a:t>
            </a:r>
            <a:r>
              <a:rPr lang="en" sz="1800"/>
              <a:t>(API)</a:t>
            </a:r>
            <a:endParaRPr sz="1800"/>
          </a:p>
        </p:txBody>
      </p:sp>
      <p:sp>
        <p:nvSpPr>
          <p:cNvPr id="116" name="Google Shape;116;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https://api.datacite.org/dois/10.5281/zenodo.249760</a:t>
            </a:r>
            <a:endParaRPr/>
          </a:p>
          <a:p>
            <a:pPr indent="0" lvl="0" marL="0" rtl="0" algn="l">
              <a:spcBef>
                <a:spcPts val="1600"/>
              </a:spcBef>
              <a:spcAft>
                <a:spcPts val="1600"/>
              </a:spcAft>
              <a:buClr>
                <a:srgbClr val="000000"/>
              </a:buClr>
              <a:buSzPts val="1100"/>
              <a:buFont typeface="Arial"/>
              <a:buNone/>
            </a:pPr>
            <a:r>
              <a:t/>
            </a:r>
            <a:endParaRPr/>
          </a:p>
        </p:txBody>
      </p:sp>
      <p:pic>
        <p:nvPicPr>
          <p:cNvPr id="117" name="Google Shape;117;p19"/>
          <p:cNvPicPr preferRelativeResize="0"/>
          <p:nvPr/>
        </p:nvPicPr>
        <p:blipFill>
          <a:blip r:embed="rId3">
            <a:alphaModFix/>
          </a:blip>
          <a:stretch>
            <a:fillRect/>
          </a:stretch>
        </p:blipFill>
        <p:spPr>
          <a:xfrm>
            <a:off x="628100" y="2375623"/>
            <a:ext cx="4395000" cy="2253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Statistics </a:t>
            </a:r>
            <a:r>
              <a:rPr lang="en" sz="1400"/>
              <a:t>(Everyone loves numbers)</a:t>
            </a:r>
            <a:endParaRPr sz="1400"/>
          </a:p>
        </p:txBody>
      </p:sp>
      <p:sp>
        <p:nvSpPr>
          <p:cNvPr id="123" name="Google Shape;123;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Checked so far - </a:t>
            </a:r>
            <a:r>
              <a:rPr b="1" lang="en" sz="1300">
                <a:solidFill>
                  <a:srgbClr val="000000"/>
                </a:solidFill>
                <a:latin typeface="Arial"/>
                <a:ea typeface="Arial"/>
                <a:cs typeface="Arial"/>
                <a:sym typeface="Arial"/>
              </a:rPr>
              <a:t>356,538 Dois</a:t>
            </a:r>
            <a:endParaRPr b="1" sz="1300">
              <a:solidFill>
                <a:srgbClr val="000000"/>
              </a:solidFill>
              <a:latin typeface="Arial"/>
              <a:ea typeface="Arial"/>
              <a:cs typeface="Arial"/>
              <a:sym typeface="Arial"/>
            </a:endParaRPr>
          </a:p>
          <a:p>
            <a:pPr indent="0" lvl="0" marL="0" rtl="0" algn="l">
              <a:spcBef>
                <a:spcPts val="1600"/>
              </a:spcBef>
              <a:spcAft>
                <a:spcPts val="0"/>
              </a:spcAft>
              <a:buNone/>
            </a:pPr>
            <a:r>
              <a:rPr lang="en"/>
              <a:t>Return a good response (200) - </a:t>
            </a:r>
            <a:r>
              <a:rPr b="1" lang="en" sz="1300">
                <a:solidFill>
                  <a:srgbClr val="000000"/>
                </a:solidFill>
                <a:latin typeface="Arial"/>
                <a:ea typeface="Arial"/>
                <a:cs typeface="Arial"/>
                <a:sym typeface="Arial"/>
              </a:rPr>
              <a:t>307,115 Dois</a:t>
            </a:r>
            <a:endParaRPr/>
          </a:p>
          <a:p>
            <a:pPr indent="0" lvl="0" marL="0" rtl="0" algn="l">
              <a:spcBef>
                <a:spcPts val="1600"/>
              </a:spcBef>
              <a:spcAft>
                <a:spcPts val="0"/>
              </a:spcAft>
              <a:buNone/>
            </a:pPr>
            <a:r>
              <a:rPr lang="en"/>
              <a:t>Not found (404) - </a:t>
            </a:r>
            <a:r>
              <a:rPr b="1" lang="en" sz="1300">
                <a:solidFill>
                  <a:srgbClr val="000000"/>
                </a:solidFill>
                <a:latin typeface="Arial"/>
                <a:ea typeface="Arial"/>
                <a:cs typeface="Arial"/>
                <a:sym typeface="Arial"/>
              </a:rPr>
              <a:t>4,008 Dois</a:t>
            </a:r>
            <a:endParaRPr/>
          </a:p>
          <a:p>
            <a:pPr indent="0" lvl="0" marL="0" rtl="0" algn="l">
              <a:spcBef>
                <a:spcPts val="1600"/>
              </a:spcBef>
              <a:spcAft>
                <a:spcPts val="0"/>
              </a:spcAft>
              <a:buNone/>
            </a:pPr>
            <a:r>
              <a:rPr lang="en"/>
              <a:t>Have schema.org metadata - </a:t>
            </a:r>
            <a:r>
              <a:rPr b="1" lang="en" sz="1300">
                <a:solidFill>
                  <a:srgbClr val="000000"/>
                </a:solidFill>
                <a:latin typeface="Arial"/>
                <a:ea typeface="Arial"/>
                <a:cs typeface="Arial"/>
                <a:sym typeface="Arial"/>
              </a:rPr>
              <a:t>25,441 Dois</a:t>
            </a:r>
            <a:endParaRPr b="1" sz="1300">
              <a:solidFill>
                <a:srgbClr val="000000"/>
              </a:solidFill>
              <a:latin typeface="Arial"/>
              <a:ea typeface="Arial"/>
              <a:cs typeface="Arial"/>
              <a:sym typeface="Arial"/>
            </a:endParaRPr>
          </a:p>
          <a:p>
            <a:pPr indent="0" lvl="0" marL="0" rtl="0" algn="l">
              <a:spcBef>
                <a:spcPts val="1600"/>
              </a:spcBef>
              <a:spcAft>
                <a:spcPts val="0"/>
              </a:spcAft>
              <a:buNone/>
            </a:pPr>
            <a:r>
              <a:rPr lang="en"/>
              <a:t>Is a html landing page - </a:t>
            </a:r>
            <a:r>
              <a:rPr b="1" lang="en" sz="1300">
                <a:solidFill>
                  <a:srgbClr val="000000"/>
                </a:solidFill>
                <a:latin typeface="Arial"/>
                <a:ea typeface="Arial"/>
                <a:cs typeface="Arial"/>
                <a:sym typeface="Arial"/>
              </a:rPr>
              <a:t>297,246 Dois</a:t>
            </a:r>
            <a:endParaRPr b="1" sz="13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Where do we go next?</a:t>
            </a:r>
            <a:endParaRPr sz="1800"/>
          </a:p>
        </p:txBody>
      </p:sp>
      <p:sp>
        <p:nvSpPr>
          <p:cNvPr id="129" name="Google Shape;129;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rPr lang="en"/>
              <a:t>We have ideas, but what are your thoughts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