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83" r:id="rId3"/>
    <p:sldId id="523" r:id="rId4"/>
    <p:sldId id="524" r:id="rId5"/>
    <p:sldId id="525" r:id="rId6"/>
    <p:sldId id="526"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6600" userDrawn="1">
          <p15:clr>
            <a:srgbClr val="A4A3A4"/>
          </p15:clr>
        </p15:guide>
        <p15:guide id="3" pos="288" userDrawn="1">
          <p15:clr>
            <a:srgbClr val="A4A3A4"/>
          </p15:clr>
        </p15:guide>
        <p15:guide id="4" pos="840" userDrawn="1">
          <p15:clr>
            <a:srgbClr val="A4A3A4"/>
          </p15:clr>
        </p15:guide>
        <p15:guide id="5" orient="horz" pos="264" userDrawn="1">
          <p15:clr>
            <a:srgbClr val="A4A3A4"/>
          </p15:clr>
        </p15:guide>
        <p15:guide id="8" pos="7416" userDrawn="1">
          <p15:clr>
            <a:srgbClr val="A4A3A4"/>
          </p15:clr>
        </p15:guide>
        <p15:guide id="9" orient="horz" pos="2232" userDrawn="1">
          <p15:clr>
            <a:srgbClr val="A4A3A4"/>
          </p15:clr>
        </p15:guide>
        <p15:guide id="10" pos="240" userDrawn="1">
          <p15:clr>
            <a:srgbClr val="A4A3A4"/>
          </p15:clr>
        </p15:guide>
        <p15:guide id="11" orient="horz" pos="3840" userDrawn="1">
          <p15:clr>
            <a:srgbClr val="A4A3A4"/>
          </p15:clr>
        </p15:guide>
        <p15:guide id="12" orient="horz" pos="624" userDrawn="1">
          <p15:clr>
            <a:srgbClr val="A4A3A4"/>
          </p15:clr>
        </p15:guide>
        <p15:guide id="13"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E0B5"/>
    <a:srgbClr val="A9D18E"/>
    <a:srgbClr val="EAEAEA"/>
    <a:srgbClr val="4271C2"/>
    <a:srgbClr val="D9D9D9"/>
    <a:srgbClr val="FDF3E4"/>
    <a:srgbClr val="875297"/>
    <a:srgbClr val="8CBDA9"/>
    <a:srgbClr val="708CBB"/>
    <a:srgbClr val="C058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13"/>
    <p:restoredTop sz="91829"/>
  </p:normalViewPr>
  <p:slideViewPr>
    <p:cSldViewPr snapToGrid="0" snapToObjects="1" showGuides="1">
      <p:cViewPr varScale="1">
        <p:scale>
          <a:sx n="158" d="100"/>
          <a:sy n="158" d="100"/>
        </p:scale>
        <p:origin x="232" y="288"/>
      </p:cViewPr>
      <p:guideLst>
        <p:guide orient="horz" pos="1056"/>
        <p:guide pos="6600"/>
        <p:guide pos="288"/>
        <p:guide pos="840"/>
        <p:guide orient="horz" pos="264"/>
        <p:guide pos="7416"/>
        <p:guide orient="horz" pos="2232"/>
        <p:guide pos="240"/>
        <p:guide orient="horz" pos="3840"/>
        <p:guide orient="horz" pos="624"/>
        <p:guide pos="3888"/>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snapToGrid="0" snapToObjects="1" showGuides="1">
      <p:cViewPr varScale="1">
        <p:scale>
          <a:sx n="120" d="100"/>
          <a:sy n="120" d="100"/>
        </p:scale>
        <p:origin x="38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79A51B-9E20-4D43-9C34-41ADA4936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31F91B-F098-9A43-BFCA-CE7922A6FC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7E679A-F39B-984A-A4D6-FBEF220D7385}" type="datetimeFigureOut">
              <a:rPr lang="en-US" smtClean="0"/>
              <a:t>5/12/22</a:t>
            </a:fld>
            <a:endParaRPr lang="en-US"/>
          </a:p>
        </p:txBody>
      </p:sp>
      <p:sp>
        <p:nvSpPr>
          <p:cNvPr id="4" name="Footer Placeholder 3">
            <a:extLst>
              <a:ext uri="{FF2B5EF4-FFF2-40B4-BE49-F238E27FC236}">
                <a16:creationId xmlns:a16="http://schemas.microsoft.com/office/drawing/2014/main" id="{3C6550EB-F903-6944-8CEA-1DF872FBF5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01AD60E-08D1-2240-9426-21711AA7D4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0FA9C7-D9F7-E54F-990C-DA1384316A24}" type="slidenum">
              <a:rPr lang="en-US" smtClean="0"/>
              <a:t>‹#›</a:t>
            </a:fld>
            <a:endParaRPr lang="en-US"/>
          </a:p>
        </p:txBody>
      </p:sp>
    </p:spTree>
    <p:extLst>
      <p:ext uri="{BB962C8B-B14F-4D97-AF65-F5344CB8AC3E}">
        <p14:creationId xmlns:p14="http://schemas.microsoft.com/office/powerpoint/2010/main" val="1877216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70E72-246C-5E46-BADA-31BDE1A606DA}" type="datetimeFigureOut">
              <a:rPr lang="en-US" smtClean="0"/>
              <a:t>5/12/22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98602-5492-8042-96C8-1CE5FA5A19CD}" type="slidenum">
              <a:rPr lang="en-US" smtClean="0"/>
              <a:t>‹#›</a:t>
            </a:fld>
            <a:endParaRPr lang="en-US"/>
          </a:p>
        </p:txBody>
      </p:sp>
    </p:spTree>
    <p:extLst>
      <p:ext uri="{BB962C8B-B14F-4D97-AF65-F5344CB8AC3E}">
        <p14:creationId xmlns:p14="http://schemas.microsoft.com/office/powerpoint/2010/main" val="345446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098602-5492-8042-96C8-1CE5FA5A19CD}" type="slidenum">
              <a:rPr lang="en-US" smtClean="0"/>
              <a:t>1</a:t>
            </a:fld>
            <a:endParaRPr lang="en-US"/>
          </a:p>
        </p:txBody>
      </p:sp>
    </p:spTree>
    <p:extLst>
      <p:ext uri="{BB962C8B-B14F-4D97-AF65-F5344CB8AC3E}">
        <p14:creationId xmlns:p14="http://schemas.microsoft.com/office/powerpoint/2010/main" val="3098218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098602-5492-8042-96C8-1CE5FA5A19CD}" type="slidenum">
              <a:rPr lang="en-US" smtClean="0"/>
              <a:t>2</a:t>
            </a:fld>
            <a:endParaRPr lang="en-US"/>
          </a:p>
        </p:txBody>
      </p:sp>
    </p:spTree>
    <p:extLst>
      <p:ext uri="{BB962C8B-B14F-4D97-AF65-F5344CB8AC3E}">
        <p14:creationId xmlns:p14="http://schemas.microsoft.com/office/powerpoint/2010/main" val="1454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098602-5492-8042-96C8-1CE5FA5A19CD}" type="slidenum">
              <a:rPr lang="en-US" smtClean="0"/>
              <a:t>7</a:t>
            </a:fld>
            <a:endParaRPr lang="en-US"/>
          </a:p>
        </p:txBody>
      </p:sp>
    </p:spTree>
    <p:extLst>
      <p:ext uri="{BB962C8B-B14F-4D97-AF65-F5344CB8AC3E}">
        <p14:creationId xmlns:p14="http://schemas.microsoft.com/office/powerpoint/2010/main" val="808537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589D-E84B-A946-9017-BA3EA916924E}"/>
              </a:ext>
            </a:extLst>
          </p:cNvPr>
          <p:cNvSpPr>
            <a:spLocks noGrp="1"/>
          </p:cNvSpPr>
          <p:nvPr>
            <p:ph type="title"/>
          </p:nvPr>
        </p:nvSpPr>
        <p:spPr>
          <a:xfrm>
            <a:off x="340360" y="253365"/>
            <a:ext cx="10515600" cy="915035"/>
          </a:xfrm>
          <a:prstGeom prst="rect">
            <a:avLst/>
          </a:prstGeom>
        </p:spPr>
        <p:txBody>
          <a:bodyPr/>
          <a:lstStyle>
            <a:lvl1pPr>
              <a:defRPr sz="5400" b="1" i="0">
                <a:solidFill>
                  <a:schemeClr val="bg1">
                    <a:lumMod val="50000"/>
                  </a:schemeClr>
                </a:solidFill>
                <a:latin typeface="Century Gothic" panose="020B0502020202020204" pitchFamily="34" charset="0"/>
                <a:cs typeface="Gotham Medium" pitchFamily="2" charset="0"/>
              </a:defRPr>
            </a:lvl1pPr>
          </a:lstStyle>
          <a:p>
            <a:r>
              <a:rPr lang="en-US" dirty="0"/>
              <a:t>Click to edit Master title style</a:t>
            </a:r>
          </a:p>
        </p:txBody>
      </p:sp>
      <p:pic>
        <p:nvPicPr>
          <p:cNvPr id="6" name="Picture 5" descr="A picture containing food, drawing&#10;&#10;Description automatically generated">
            <a:extLst>
              <a:ext uri="{FF2B5EF4-FFF2-40B4-BE49-F238E27FC236}">
                <a16:creationId xmlns:a16="http://schemas.microsoft.com/office/drawing/2014/main" id="{5944E9B6-E37D-4448-96FA-CA225E0378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20420" y="5727032"/>
            <a:ext cx="1498715" cy="900369"/>
          </a:xfrm>
          <a:prstGeom prst="rect">
            <a:avLst/>
          </a:prstGeom>
        </p:spPr>
      </p:pic>
    </p:spTree>
    <p:extLst>
      <p:ext uri="{BB962C8B-B14F-4D97-AF65-F5344CB8AC3E}">
        <p14:creationId xmlns:p14="http://schemas.microsoft.com/office/powerpoint/2010/main" val="1841295965"/>
      </p:ext>
    </p:extLst>
  </p:cSld>
  <p:clrMapOvr>
    <a:masterClrMapping/>
  </p:clrMapOvr>
  <p:extLst>
    <p:ext uri="{DCECCB84-F9BA-43D5-87BE-67443E8EF086}">
      <p15:sldGuideLst xmlns:p15="http://schemas.microsoft.com/office/powerpoint/2012/main">
        <p15:guide id="1" orient="horz" pos="288" userDrawn="1">
          <p15:clr>
            <a:srgbClr val="FBAE40"/>
          </p15:clr>
        </p15:guide>
        <p15:guide id="2" pos="7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DB12-A987-6F4B-B54A-DAE1FFCFC502}"/>
              </a:ext>
            </a:extLst>
          </p:cNvPr>
          <p:cNvSpPr>
            <a:spLocks noGrp="1"/>
          </p:cNvSpPr>
          <p:nvPr>
            <p:ph type="ctrTitle"/>
          </p:nvPr>
        </p:nvSpPr>
        <p:spPr>
          <a:xfrm>
            <a:off x="406400" y="319723"/>
            <a:ext cx="11419840" cy="1234757"/>
          </a:xfrm>
          <a:prstGeom prst="rect">
            <a:avLst/>
          </a:prstGeom>
        </p:spPr>
        <p:txBody>
          <a:bodyPr anchor="b"/>
          <a:lstStyle>
            <a:lvl1pPr algn="ctr">
              <a:defRPr sz="6000" b="1" i="0">
                <a:solidFill>
                  <a:schemeClr val="bg1">
                    <a:lumMod val="65000"/>
                  </a:schemeClr>
                </a:solidFill>
                <a:latin typeface="Century Gothic" panose="020B0502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E0248297-E122-714B-9A01-B9194F9BAFF2}"/>
              </a:ext>
            </a:extLst>
          </p:cNvPr>
          <p:cNvSpPr>
            <a:spLocks noGrp="1"/>
          </p:cNvSpPr>
          <p:nvPr>
            <p:ph type="subTitle" idx="1"/>
          </p:nvPr>
        </p:nvSpPr>
        <p:spPr>
          <a:xfrm>
            <a:off x="1524000" y="3602038"/>
            <a:ext cx="9144000" cy="1655762"/>
          </a:xfrm>
          <a:prstGeom prst="rect">
            <a:avLst/>
          </a:prstGeom>
        </p:spPr>
        <p:txBody>
          <a:bodyPr/>
          <a:lstStyle>
            <a:lvl1pPr marL="0" indent="0" algn="l">
              <a:buNone/>
              <a:defRPr sz="2400" b="0" i="0">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01580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0FB52952-9117-8547-B5A6-47D32D0117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20420" y="5727032"/>
            <a:ext cx="1498715" cy="900369"/>
          </a:xfrm>
          <a:prstGeom prst="rect">
            <a:avLst/>
          </a:prstGeom>
        </p:spPr>
      </p:pic>
    </p:spTree>
    <p:extLst>
      <p:ext uri="{BB962C8B-B14F-4D97-AF65-F5344CB8AC3E}">
        <p14:creationId xmlns:p14="http://schemas.microsoft.com/office/powerpoint/2010/main" val="413551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95DD5A-898C-8B4F-8408-9EF1C14106E2}"/>
              </a:ext>
            </a:extLst>
          </p:cNvPr>
          <p:cNvSpPr>
            <a:spLocks noGrp="1"/>
          </p:cNvSpPr>
          <p:nvPr>
            <p:ph type="title"/>
          </p:nvPr>
        </p:nvSpPr>
        <p:spPr>
          <a:xfrm>
            <a:off x="340360" y="253365"/>
            <a:ext cx="10515600" cy="915035"/>
          </a:xfrm>
          <a:prstGeom prst="rect">
            <a:avLst/>
          </a:prstGeom>
        </p:spPr>
        <p:txBody>
          <a:bodyPr/>
          <a:lstStyle>
            <a:lvl1pPr>
              <a:defRPr b="1" i="0">
                <a:solidFill>
                  <a:schemeClr val="bg1">
                    <a:lumMod val="50000"/>
                  </a:schemeClr>
                </a:solidFill>
                <a:latin typeface="Century Gothic" panose="020B0502020202020204" pitchFamily="34" charset="0"/>
                <a:cs typeface="Gotham Medium" pitchFamily="2" charset="0"/>
              </a:defRPr>
            </a:lvl1pPr>
          </a:lstStyle>
          <a:p>
            <a:r>
              <a:rPr lang="en-US" dirty="0"/>
              <a:t>Click to edit Master title style</a:t>
            </a:r>
          </a:p>
        </p:txBody>
      </p:sp>
      <p:pic>
        <p:nvPicPr>
          <p:cNvPr id="6" name="Picture 5" descr="A picture containing food, drawing&#10;&#10;Description automatically generated">
            <a:extLst>
              <a:ext uri="{FF2B5EF4-FFF2-40B4-BE49-F238E27FC236}">
                <a16:creationId xmlns:a16="http://schemas.microsoft.com/office/drawing/2014/main" id="{29AE7F5E-C335-5F4D-AEE4-8B699CC229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20420" y="5727032"/>
            <a:ext cx="1498715" cy="900369"/>
          </a:xfrm>
          <a:prstGeom prst="rect">
            <a:avLst/>
          </a:prstGeom>
        </p:spPr>
      </p:pic>
    </p:spTree>
    <p:extLst>
      <p:ext uri="{BB962C8B-B14F-4D97-AF65-F5344CB8AC3E}">
        <p14:creationId xmlns:p14="http://schemas.microsoft.com/office/powerpoint/2010/main" val="161945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orcid.org/0000-0003-3585-6733" TargetMode="External"/><Relationship Id="rId3" Type="http://schemas.openxmlformats.org/officeDocument/2006/relationships/slideLayout" Target="../slideLayouts/slideLayout3.xml"/><Relationship Id="rId7" Type="http://schemas.openxmlformats.org/officeDocument/2006/relationships/hyperlink" Target="mailto:ted@metadatagamechangers.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hyperlink" Target="mailto:erin@metadatagamechangers.com" TargetMode="External"/><Relationship Id="rId4" Type="http://schemas.openxmlformats.org/officeDocument/2006/relationships/slideLayout" Target="../slideLayouts/slideLayout4.xml"/><Relationship Id="rId9" Type="http://schemas.openxmlformats.org/officeDocument/2006/relationships/hyperlink" Target="https://orcid.org/0000-0001-9998-0114"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CC559354-B2CB-EB4B-8796-75EE6258747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220420" y="5727032"/>
            <a:ext cx="1498715" cy="900369"/>
          </a:xfrm>
          <a:prstGeom prst="rect">
            <a:avLst/>
          </a:prstGeom>
        </p:spPr>
      </p:pic>
      <p:cxnSp>
        <p:nvCxnSpPr>
          <p:cNvPr id="9" name="Straight Connector 8">
            <a:extLst>
              <a:ext uri="{FF2B5EF4-FFF2-40B4-BE49-F238E27FC236}">
                <a16:creationId xmlns:a16="http://schemas.microsoft.com/office/drawing/2014/main" id="{12E03C6F-74D3-944A-BDE8-5AB5C65CBCBF}"/>
              </a:ext>
            </a:extLst>
          </p:cNvPr>
          <p:cNvCxnSpPr>
            <a:cxnSpLocks/>
          </p:cNvCxnSpPr>
          <p:nvPr userDrawn="1"/>
        </p:nvCxnSpPr>
        <p:spPr>
          <a:xfrm flipH="1" flipV="1">
            <a:off x="437953" y="6225870"/>
            <a:ext cx="9601196" cy="6852"/>
          </a:xfrm>
          <a:prstGeom prst="line">
            <a:avLst/>
          </a:prstGeom>
          <a:ln w="12700">
            <a:solidFill>
              <a:srgbClr val="692F89"/>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98A7B189-A8C7-664D-AEF9-4BE7E4A311FA}"/>
              </a:ext>
            </a:extLst>
          </p:cNvPr>
          <p:cNvSpPr txBox="1">
            <a:spLocks/>
          </p:cNvSpPr>
          <p:nvPr userDrawn="1"/>
        </p:nvSpPr>
        <p:spPr>
          <a:xfrm>
            <a:off x="8287349" y="6234242"/>
            <a:ext cx="1848050" cy="2737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b="0" i="0" dirty="0">
                <a:solidFill>
                  <a:srgbClr val="7030A0"/>
                </a:solidFill>
                <a:latin typeface="Century Gothic" panose="020B0502020202020204" pitchFamily="34" charset="0"/>
                <a:cs typeface="Gotham Book" pitchFamily="2" charset="0"/>
              </a:rPr>
              <a:t>@</a:t>
            </a:r>
            <a:r>
              <a:rPr lang="en-US" sz="1400" b="0" i="0" dirty="0" err="1">
                <a:solidFill>
                  <a:srgbClr val="7030A0"/>
                </a:solidFill>
                <a:latin typeface="Century Gothic" panose="020B0502020202020204" pitchFamily="34" charset="0"/>
                <a:cs typeface="Gotham Book" pitchFamily="2" charset="0"/>
              </a:rPr>
              <a:t>TedHabermann</a:t>
            </a:r>
            <a:endParaRPr lang="en-US" sz="1400" b="0" i="0" dirty="0">
              <a:solidFill>
                <a:srgbClr val="7030A0"/>
              </a:solidFill>
              <a:latin typeface="Century Gothic" panose="020B0502020202020204" pitchFamily="34" charset="0"/>
              <a:cs typeface="Gotham Book" pitchFamily="2" charset="0"/>
            </a:endParaRPr>
          </a:p>
        </p:txBody>
      </p:sp>
      <p:sp>
        <p:nvSpPr>
          <p:cNvPr id="11" name="Subtitle 2">
            <a:extLst>
              <a:ext uri="{FF2B5EF4-FFF2-40B4-BE49-F238E27FC236}">
                <a16:creationId xmlns:a16="http://schemas.microsoft.com/office/drawing/2014/main" id="{C42D9A91-5B84-F14E-B731-27E45DA17A03}"/>
              </a:ext>
            </a:extLst>
          </p:cNvPr>
          <p:cNvSpPr txBox="1">
            <a:spLocks/>
          </p:cNvSpPr>
          <p:nvPr userDrawn="1"/>
        </p:nvSpPr>
        <p:spPr>
          <a:xfrm>
            <a:off x="340360" y="6202438"/>
            <a:ext cx="3508608" cy="4993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400" b="0" i="0" kern="1200" dirty="0">
                <a:solidFill>
                  <a:srgbClr val="6A2F8A"/>
                </a:solidFill>
                <a:latin typeface="Century Gothic" panose="020B0502020202020204" pitchFamily="34" charset="0"/>
                <a:ea typeface="+mn-ea"/>
                <a:cs typeface="Gotham Book" pitchFamily="2" charset="0"/>
                <a:hlinkClick r:id="rId7">
                  <a:extLst>
                    <a:ext uri="{A12FA001-AC4F-418D-AE19-62706E023703}">
                      <ahyp:hlinkClr xmlns:ahyp="http://schemas.microsoft.com/office/drawing/2018/hyperlinkcolor" val="tx"/>
                    </a:ext>
                  </a:extLst>
                </a:hlinkClick>
              </a:rPr>
              <a:t>ted@metadatagamechangers.com</a:t>
            </a:r>
            <a:endParaRPr lang="en-US" sz="1400" b="0" i="0" kern="1200" dirty="0">
              <a:solidFill>
                <a:srgbClr val="6A2F8A"/>
              </a:solidFill>
              <a:latin typeface="Century Gothic" panose="020B0502020202020204" pitchFamily="34" charset="0"/>
              <a:ea typeface="+mn-ea"/>
              <a:cs typeface="Gotham Book" pitchFamily="2" charset="0"/>
            </a:endParaRPr>
          </a:p>
        </p:txBody>
      </p:sp>
      <p:sp>
        <p:nvSpPr>
          <p:cNvPr id="12" name="TextBox 11">
            <a:extLst>
              <a:ext uri="{FF2B5EF4-FFF2-40B4-BE49-F238E27FC236}">
                <a16:creationId xmlns:a16="http://schemas.microsoft.com/office/drawing/2014/main" id="{B81525A0-2188-F44A-AC58-27AB9A0D44BE}"/>
              </a:ext>
            </a:extLst>
          </p:cNvPr>
          <p:cNvSpPr txBox="1"/>
          <p:nvPr userDrawn="1"/>
        </p:nvSpPr>
        <p:spPr>
          <a:xfrm>
            <a:off x="4409992" y="6217228"/>
            <a:ext cx="3446777" cy="523220"/>
          </a:xfrm>
          <a:prstGeom prst="rect">
            <a:avLst/>
          </a:prstGeom>
          <a:noFill/>
        </p:spPr>
        <p:txBody>
          <a:bodyPr wrap="none" rtlCol="0">
            <a:spAutoFit/>
          </a:bodyPr>
          <a:lstStyle/>
          <a:p>
            <a:r>
              <a:rPr lang="en-US" sz="1400" b="0" i="0" dirty="0">
                <a:solidFill>
                  <a:srgbClr val="6A2F8A"/>
                </a:solidFill>
                <a:latin typeface="Century Gothic" panose="020B0502020202020204" pitchFamily="34" charset="0"/>
                <a:cs typeface="Gotham Book" pitchFamily="2" charset="0"/>
                <a:hlinkClick r:id="rId8">
                  <a:extLst>
                    <a:ext uri="{A12FA001-AC4F-418D-AE19-62706E023703}">
                      <ahyp:hlinkClr xmlns:ahyp="http://schemas.microsoft.com/office/drawing/2018/hyperlinkcolor" val="tx"/>
                    </a:ext>
                  </a:extLst>
                </a:hlinkClick>
              </a:rPr>
              <a:t>https://orcid.org/0000-0003-3585-6733</a:t>
            </a:r>
            <a:endParaRPr lang="en-US" sz="1400" b="0" i="0" dirty="0">
              <a:solidFill>
                <a:srgbClr val="6A2F8A"/>
              </a:solidFill>
              <a:latin typeface="Century Gothic" panose="020B0502020202020204" pitchFamily="34" charset="0"/>
              <a:cs typeface="Gotham Book"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6A2F8A"/>
                </a:solidFill>
                <a:latin typeface="Century Gothic" panose="020B0502020202020204" pitchFamily="34" charset="0"/>
                <a:ea typeface="+mn-ea"/>
                <a:cs typeface="Gotham Book" pitchFamily="2" charset="0"/>
                <a:hlinkClick r:id="rId9">
                  <a:extLst>
                    <a:ext uri="{A12FA001-AC4F-418D-AE19-62706E023703}">
                      <ahyp:hlinkClr xmlns:ahyp="http://schemas.microsoft.com/office/drawing/2018/hyperlinkcolor" val="tx"/>
                    </a:ext>
                  </a:extLst>
                </a:hlinkClick>
              </a:rPr>
              <a:t>https://orcid.org/0000-0001-9998-0114</a:t>
            </a:r>
            <a:endParaRPr lang="en-US" sz="1400" b="0" i="0" kern="1200" dirty="0">
              <a:solidFill>
                <a:srgbClr val="6A2F8A"/>
              </a:solidFill>
              <a:latin typeface="Century Gothic" panose="020B0502020202020204" pitchFamily="34" charset="0"/>
              <a:ea typeface="+mn-ea"/>
              <a:cs typeface="Gotham Book" pitchFamily="2" charset="0"/>
            </a:endParaRPr>
          </a:p>
        </p:txBody>
      </p:sp>
      <p:sp>
        <p:nvSpPr>
          <p:cNvPr id="2" name="TextBox 1">
            <a:extLst>
              <a:ext uri="{FF2B5EF4-FFF2-40B4-BE49-F238E27FC236}">
                <a16:creationId xmlns:a16="http://schemas.microsoft.com/office/drawing/2014/main" id="{2F39A987-00C8-6E4D-9155-97C02D67D4CD}"/>
              </a:ext>
            </a:extLst>
          </p:cNvPr>
          <p:cNvSpPr txBox="1"/>
          <p:nvPr userDrawn="1"/>
        </p:nvSpPr>
        <p:spPr>
          <a:xfrm>
            <a:off x="8442563" y="6409917"/>
            <a:ext cx="16610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7030A0"/>
                </a:solidFill>
                <a:latin typeface="Century Gothic" panose="020B0502020202020204" pitchFamily="34" charset="0"/>
                <a:cs typeface="Gotham Book" pitchFamily="2" charset="0"/>
              </a:rPr>
              <a:t>@</a:t>
            </a:r>
            <a:r>
              <a:rPr lang="en-US" sz="1400" b="0" i="0" dirty="0" err="1">
                <a:solidFill>
                  <a:srgbClr val="7030A0"/>
                </a:solidFill>
                <a:latin typeface="Century Gothic" panose="020B0502020202020204" pitchFamily="34" charset="0"/>
                <a:cs typeface="Gotham Book" pitchFamily="2" charset="0"/>
              </a:rPr>
              <a:t>connector_erin</a:t>
            </a:r>
            <a:endParaRPr lang="en-US" sz="1400" b="0" i="0" dirty="0">
              <a:solidFill>
                <a:srgbClr val="7030A0"/>
              </a:solidFill>
              <a:latin typeface="Century Gothic" panose="020B0502020202020204" pitchFamily="34" charset="0"/>
              <a:cs typeface="Gotham Book" pitchFamily="2" charset="0"/>
            </a:endParaRPr>
          </a:p>
        </p:txBody>
      </p:sp>
      <p:sp>
        <p:nvSpPr>
          <p:cNvPr id="13" name="Subtitle 2">
            <a:extLst>
              <a:ext uri="{FF2B5EF4-FFF2-40B4-BE49-F238E27FC236}">
                <a16:creationId xmlns:a16="http://schemas.microsoft.com/office/drawing/2014/main" id="{247791A9-6FBD-0A46-8D3D-B7135C6F5C18}"/>
              </a:ext>
            </a:extLst>
          </p:cNvPr>
          <p:cNvSpPr txBox="1">
            <a:spLocks/>
          </p:cNvSpPr>
          <p:nvPr userDrawn="1"/>
        </p:nvSpPr>
        <p:spPr>
          <a:xfrm>
            <a:off x="315589" y="6422711"/>
            <a:ext cx="3508608" cy="3108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400" b="0" i="0" kern="1200" dirty="0">
                <a:solidFill>
                  <a:srgbClr val="6A2F8A"/>
                </a:solidFill>
                <a:latin typeface="Century Gothic" panose="020B0502020202020204" pitchFamily="34" charset="0"/>
                <a:ea typeface="+mn-ea"/>
                <a:cs typeface="Gotham Book" pitchFamily="2" charset="0"/>
                <a:hlinkClick r:id="rId10">
                  <a:extLst>
                    <a:ext uri="{A12FA001-AC4F-418D-AE19-62706E023703}">
                      <ahyp:hlinkClr xmlns:ahyp="http://schemas.microsoft.com/office/drawing/2018/hyperlinkcolor" val="tx"/>
                    </a:ext>
                  </a:extLst>
                </a:hlinkClick>
              </a:rPr>
              <a:t>erin@metadatagamechangers.com</a:t>
            </a:r>
            <a:endParaRPr lang="en-US" sz="1400" b="0" i="0" kern="1200" dirty="0">
              <a:solidFill>
                <a:srgbClr val="6A2F8A"/>
              </a:solidFill>
              <a:latin typeface="Century Gothic" panose="020B0502020202020204" pitchFamily="34" charset="0"/>
              <a:ea typeface="+mn-ea"/>
              <a:cs typeface="Gotham Book" pitchFamily="2" charset="0"/>
            </a:endParaRPr>
          </a:p>
        </p:txBody>
      </p:sp>
    </p:spTree>
    <p:extLst>
      <p:ext uri="{BB962C8B-B14F-4D97-AF65-F5344CB8AC3E}">
        <p14:creationId xmlns:p14="http://schemas.microsoft.com/office/powerpoint/2010/main" val="211269857"/>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nsf.gov/awardsearch/showAward?AWD_ID=1443062&amp;HistoricalAwards=fals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hyperlink" Target="mailto:erin@metadatagamechangers.com" TargetMode="External"/><Relationship Id="rId4" Type="http://schemas.openxmlformats.org/officeDocument/2006/relationships/hyperlink" Target="mailto:ted@metadatagamechanger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C2DC4-EC13-8D4F-A166-8D88A1C4C8D2}"/>
              </a:ext>
            </a:extLst>
          </p:cNvPr>
          <p:cNvSpPr>
            <a:spLocks noGrp="1"/>
          </p:cNvSpPr>
          <p:nvPr>
            <p:ph type="ctrTitle"/>
          </p:nvPr>
        </p:nvSpPr>
        <p:spPr>
          <a:xfrm>
            <a:off x="348690" y="376458"/>
            <a:ext cx="11706289" cy="677733"/>
          </a:xfrm>
        </p:spPr>
        <p:txBody>
          <a:bodyPr/>
          <a:lstStyle/>
          <a:p>
            <a:pPr algn="l"/>
            <a:r>
              <a:rPr lang="en-US" sz="4800" dirty="0">
                <a:solidFill>
                  <a:schemeClr val="bg1">
                    <a:lumMod val="50000"/>
                  </a:schemeClr>
                </a:solidFill>
              </a:rPr>
              <a:t>Measuring Metadata Completeness</a:t>
            </a:r>
            <a:endParaRPr lang="en-US" sz="4800" dirty="0">
              <a:solidFill>
                <a:schemeClr val="bg1">
                  <a:lumMod val="75000"/>
                </a:schemeClr>
              </a:solidFill>
            </a:endParaRPr>
          </a:p>
        </p:txBody>
      </p:sp>
      <p:sp>
        <p:nvSpPr>
          <p:cNvPr id="7" name="Rectangle 6">
            <a:extLst>
              <a:ext uri="{FF2B5EF4-FFF2-40B4-BE49-F238E27FC236}">
                <a16:creationId xmlns:a16="http://schemas.microsoft.com/office/drawing/2014/main" id="{776B02BB-1E1E-6D4B-A25E-A12A597D96B1}"/>
              </a:ext>
            </a:extLst>
          </p:cNvPr>
          <p:cNvSpPr/>
          <p:nvPr/>
        </p:nvSpPr>
        <p:spPr>
          <a:xfrm>
            <a:off x="385747" y="1006568"/>
            <a:ext cx="10487463" cy="461665"/>
          </a:xfrm>
          <a:prstGeom prst="rect">
            <a:avLst/>
          </a:prstGeom>
        </p:spPr>
        <p:txBody>
          <a:bodyPr wrap="square">
            <a:spAutoFit/>
          </a:bodyPr>
          <a:lstStyle/>
          <a:p>
            <a:r>
              <a:rPr lang="en-US" sz="2400" dirty="0">
                <a:latin typeface="Century Gothic" panose="020B0502020202020204" pitchFamily="34" charset="0"/>
              </a:rPr>
              <a:t>Ted Habermann, Metadata Game Changers </a:t>
            </a:r>
          </a:p>
        </p:txBody>
      </p:sp>
      <p:pic>
        <p:nvPicPr>
          <p:cNvPr id="4" name="Picture 3" descr="A person that is standing in the dirt with a mountain in the background&#10;&#10;Description automatically generated">
            <a:extLst>
              <a:ext uri="{FF2B5EF4-FFF2-40B4-BE49-F238E27FC236}">
                <a16:creationId xmlns:a16="http://schemas.microsoft.com/office/drawing/2014/main" id="{6B5E372E-F8EB-D1B3-63D7-3DAD1F0CA218}"/>
              </a:ext>
            </a:extLst>
          </p:cNvPr>
          <p:cNvPicPr>
            <a:picLocks noChangeAspect="1"/>
          </p:cNvPicPr>
          <p:nvPr/>
        </p:nvPicPr>
        <p:blipFill rotWithShape="1">
          <a:blip r:embed="rId3"/>
          <a:srcRect l="14946"/>
          <a:stretch/>
        </p:blipFill>
        <p:spPr>
          <a:xfrm>
            <a:off x="495300" y="1717442"/>
            <a:ext cx="4696455" cy="4141270"/>
          </a:xfrm>
          <a:prstGeom prst="rect">
            <a:avLst/>
          </a:prstGeom>
        </p:spPr>
      </p:pic>
      <p:sp>
        <p:nvSpPr>
          <p:cNvPr id="6" name="TextBox 5">
            <a:extLst>
              <a:ext uri="{FF2B5EF4-FFF2-40B4-BE49-F238E27FC236}">
                <a16:creationId xmlns:a16="http://schemas.microsoft.com/office/drawing/2014/main" id="{58F7F3AE-E092-DFA9-9B62-748C868FD694}"/>
              </a:ext>
            </a:extLst>
          </p:cNvPr>
          <p:cNvSpPr txBox="1"/>
          <p:nvPr/>
        </p:nvSpPr>
        <p:spPr>
          <a:xfrm>
            <a:off x="5458350" y="1556596"/>
            <a:ext cx="6238350" cy="3816429"/>
          </a:xfrm>
          <a:prstGeom prst="rect">
            <a:avLst/>
          </a:prstGeom>
        </p:spPr>
        <p:txBody>
          <a:bodyPr wrap="square">
            <a:spAutoFit/>
          </a:bodyPr>
          <a:lstStyle>
            <a:defPPr>
              <a:defRPr lang="en-US"/>
            </a:defPPr>
            <a:lvl1pPr>
              <a:defRPr sz="3200">
                <a:solidFill>
                  <a:srgbClr val="202124"/>
                </a:solidFill>
                <a:latin typeface="Century Gothic" panose="020B0502020202020204" pitchFamily="34" charset="0"/>
              </a:defRPr>
            </a:lvl1pPr>
          </a:lstStyle>
          <a:p>
            <a:r>
              <a:rPr lang="en-US"/>
              <a:t>Measurement is the first step that leads to control and eventually to improvement. If you can’t measure something, you can’t understand it. If you can’t understand it, …, you can’t improve it.</a:t>
            </a:r>
          </a:p>
          <a:p>
            <a:pPr algn="r"/>
            <a:r>
              <a:rPr lang="en-US" sz="1800" b="1" i="1">
                <a:solidFill>
                  <a:schemeClr val="bg1">
                    <a:lumMod val="75000"/>
                  </a:schemeClr>
                </a:solidFill>
              </a:rPr>
              <a:t>- H. James Harrington</a:t>
            </a:r>
          </a:p>
        </p:txBody>
      </p:sp>
    </p:spTree>
    <p:extLst>
      <p:ext uri="{BB962C8B-B14F-4D97-AF65-F5344CB8AC3E}">
        <p14:creationId xmlns:p14="http://schemas.microsoft.com/office/powerpoint/2010/main" val="238511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B24F-ECCD-CA49-964E-D8AD35A42EBE}"/>
              </a:ext>
            </a:extLst>
          </p:cNvPr>
          <p:cNvSpPr>
            <a:spLocks noGrp="1"/>
          </p:cNvSpPr>
          <p:nvPr>
            <p:ph type="title"/>
          </p:nvPr>
        </p:nvSpPr>
        <p:spPr>
          <a:xfrm>
            <a:off x="340359" y="299665"/>
            <a:ext cx="10973312" cy="915035"/>
          </a:xfrm>
        </p:spPr>
        <p:txBody>
          <a:bodyPr/>
          <a:lstStyle/>
          <a:p>
            <a:r>
              <a:rPr lang="en-US" sz="4800" dirty="0"/>
              <a:t>Metadata 2020: </a:t>
            </a:r>
            <a:r>
              <a:rPr lang="en-US" sz="4800" dirty="0">
                <a:solidFill>
                  <a:schemeClr val="bg1">
                    <a:lumMod val="75000"/>
                  </a:schemeClr>
                </a:solidFill>
              </a:rPr>
              <a:t>Lifecycle</a:t>
            </a:r>
            <a:endParaRPr lang="en-US" sz="4800" dirty="0"/>
          </a:p>
        </p:txBody>
      </p:sp>
      <p:sp>
        <p:nvSpPr>
          <p:cNvPr id="41" name="Rectangle 40">
            <a:extLst>
              <a:ext uri="{FF2B5EF4-FFF2-40B4-BE49-F238E27FC236}">
                <a16:creationId xmlns:a16="http://schemas.microsoft.com/office/drawing/2014/main" id="{20073F9F-682C-FD36-8C70-5B9F2DBDAA16}"/>
              </a:ext>
            </a:extLst>
          </p:cNvPr>
          <p:cNvSpPr/>
          <p:nvPr/>
        </p:nvSpPr>
        <p:spPr>
          <a:xfrm>
            <a:off x="2915697" y="990600"/>
            <a:ext cx="8397974" cy="492318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cxnSp>
        <p:nvCxnSpPr>
          <p:cNvPr id="42" name="Elbow Connector 41">
            <a:extLst>
              <a:ext uri="{FF2B5EF4-FFF2-40B4-BE49-F238E27FC236}">
                <a16:creationId xmlns:a16="http://schemas.microsoft.com/office/drawing/2014/main" id="{073EA3FD-FE03-998E-2F4C-13E1A763DA82}"/>
              </a:ext>
            </a:extLst>
          </p:cNvPr>
          <p:cNvCxnSpPr>
            <a:cxnSpLocks/>
            <a:stCxn id="48" idx="2"/>
            <a:endCxn id="61" idx="2"/>
          </p:cNvCxnSpPr>
          <p:nvPr/>
        </p:nvCxnSpPr>
        <p:spPr>
          <a:xfrm rot="5400000" flipH="1" flipV="1">
            <a:off x="8722742" y="3273697"/>
            <a:ext cx="161928" cy="1993249"/>
          </a:xfrm>
          <a:prstGeom prst="bentConnector3">
            <a:avLst>
              <a:gd name="adj1" fmla="val -681049"/>
            </a:avLst>
          </a:prstGeom>
          <a:noFill/>
          <a:ln w="19050" cap="flat">
            <a:solidFill>
              <a:srgbClr val="000000"/>
            </a:solidFill>
            <a:prstDash val="solid"/>
            <a:round/>
            <a:headEnd type="none" w="lg" len="lg"/>
            <a:tailEnd type="triangle" w="med" len="med"/>
          </a:ln>
        </p:spPr>
      </p:cxnSp>
      <p:cxnSp>
        <p:nvCxnSpPr>
          <p:cNvPr id="43" name="Elbow Connector 42">
            <a:extLst>
              <a:ext uri="{FF2B5EF4-FFF2-40B4-BE49-F238E27FC236}">
                <a16:creationId xmlns:a16="http://schemas.microsoft.com/office/drawing/2014/main" id="{19A9ABBB-8709-3EA6-AAB6-234ADCD1CA7C}"/>
              </a:ext>
            </a:extLst>
          </p:cNvPr>
          <p:cNvCxnSpPr>
            <a:cxnSpLocks/>
            <a:stCxn id="44" idx="0"/>
            <a:endCxn id="74" idx="4"/>
          </p:cNvCxnSpPr>
          <p:nvPr/>
        </p:nvCxnSpPr>
        <p:spPr>
          <a:xfrm rot="5400000" flipH="1" flipV="1">
            <a:off x="3396710" y="2741773"/>
            <a:ext cx="761109" cy="938"/>
          </a:xfrm>
          <a:prstGeom prst="bentConnector3">
            <a:avLst>
              <a:gd name="adj1" fmla="val 50000"/>
            </a:avLst>
          </a:prstGeom>
          <a:noFill/>
          <a:ln w="19050" cap="flat">
            <a:solidFill>
              <a:sysClr val="windowText" lastClr="000000"/>
            </a:solidFill>
            <a:prstDash val="solid"/>
            <a:round/>
            <a:headEnd type="triangle" w="med" len="med"/>
            <a:tailEnd type="triangle" w="med" len="med"/>
          </a:ln>
        </p:spPr>
      </p:cxnSp>
      <p:sp>
        <p:nvSpPr>
          <p:cNvPr id="44" name="Rectangle 43">
            <a:extLst>
              <a:ext uri="{FF2B5EF4-FFF2-40B4-BE49-F238E27FC236}">
                <a16:creationId xmlns:a16="http://schemas.microsoft.com/office/drawing/2014/main" id="{A013B5D2-89C7-03DE-7A88-FF0370BA7A31}"/>
              </a:ext>
            </a:extLst>
          </p:cNvPr>
          <p:cNvSpPr/>
          <p:nvPr/>
        </p:nvSpPr>
        <p:spPr>
          <a:xfrm>
            <a:off x="3034650" y="3122796"/>
            <a:ext cx="1484290" cy="90426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Dialect(s)</a:t>
            </a:r>
          </a:p>
        </p:txBody>
      </p:sp>
      <p:sp>
        <p:nvSpPr>
          <p:cNvPr id="45" name="TextBox 44">
            <a:extLst>
              <a:ext uri="{FF2B5EF4-FFF2-40B4-BE49-F238E27FC236}">
                <a16:creationId xmlns:a16="http://schemas.microsoft.com/office/drawing/2014/main" id="{2F41C814-D84B-8C62-1622-46CD21174088}"/>
              </a:ext>
            </a:extLst>
          </p:cNvPr>
          <p:cNvSpPr txBox="1"/>
          <p:nvPr/>
        </p:nvSpPr>
        <p:spPr>
          <a:xfrm>
            <a:off x="420080" y="1003380"/>
            <a:ext cx="2192048" cy="2031325"/>
          </a:xfrm>
          <a:prstGeom prst="rect">
            <a:avLst/>
          </a:prstGeom>
          <a:noFill/>
        </p:spPr>
        <p:txBody>
          <a:bodyPr wrap="square" rtlCol="0">
            <a:spAutoFit/>
          </a:bodyPr>
          <a:lstStyle/>
          <a:p>
            <a:pPr defTabSz="457200">
              <a:defRPr/>
            </a:pPr>
            <a:r>
              <a:rPr lang="en-US" dirty="0">
                <a:solidFill>
                  <a:prstClr val="black"/>
                </a:solidFill>
                <a:latin typeface="Century Gothic" panose="020B0502020202020204" pitchFamily="34" charset="0"/>
              </a:rPr>
              <a:t>A community of metadata experts</a:t>
            </a:r>
          </a:p>
          <a:p>
            <a:pPr defTabSz="457200">
              <a:defRPr/>
            </a:pPr>
            <a:r>
              <a:rPr lang="en-US" dirty="0">
                <a:solidFill>
                  <a:prstClr val="black"/>
                </a:solidFill>
                <a:latin typeface="Century Gothic" panose="020B0502020202020204" pitchFamily="34" charset="0"/>
              </a:rPr>
              <a:t>and a model for incentivizing metadata across the entire life cycle.</a:t>
            </a:r>
          </a:p>
        </p:txBody>
      </p:sp>
      <p:sp>
        <p:nvSpPr>
          <p:cNvPr id="46" name="Rectangle 45">
            <a:extLst>
              <a:ext uri="{FF2B5EF4-FFF2-40B4-BE49-F238E27FC236}">
                <a16:creationId xmlns:a16="http://schemas.microsoft.com/office/drawing/2014/main" id="{C9985545-C477-5014-23F5-A382BDA813F6}"/>
              </a:ext>
            </a:extLst>
          </p:cNvPr>
          <p:cNvSpPr/>
          <p:nvPr/>
        </p:nvSpPr>
        <p:spPr>
          <a:xfrm>
            <a:off x="2972352" y="4322139"/>
            <a:ext cx="1608887" cy="90426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lIns="0" rIns="4572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Recommendation(s)</a:t>
            </a:r>
          </a:p>
        </p:txBody>
      </p:sp>
      <p:cxnSp>
        <p:nvCxnSpPr>
          <p:cNvPr id="47" name="Elbow Connector 46">
            <a:extLst>
              <a:ext uri="{FF2B5EF4-FFF2-40B4-BE49-F238E27FC236}">
                <a16:creationId xmlns:a16="http://schemas.microsoft.com/office/drawing/2014/main" id="{79AD1286-9844-3250-CE68-62E7006E7560}"/>
              </a:ext>
            </a:extLst>
          </p:cNvPr>
          <p:cNvCxnSpPr>
            <a:cxnSpLocks/>
            <a:stCxn id="46" idx="0"/>
            <a:endCxn id="44" idx="2"/>
          </p:cNvCxnSpPr>
          <p:nvPr/>
        </p:nvCxnSpPr>
        <p:spPr>
          <a:xfrm rot="16200000" flipV="1">
            <a:off x="3629258" y="4174600"/>
            <a:ext cx="295076" cy="1"/>
          </a:xfrm>
          <a:prstGeom prst="bentConnector3">
            <a:avLst>
              <a:gd name="adj1" fmla="val 50000"/>
            </a:avLst>
          </a:prstGeom>
          <a:noFill/>
          <a:ln w="19050" cap="flat">
            <a:solidFill>
              <a:sysClr val="windowText" lastClr="000000"/>
            </a:solidFill>
            <a:prstDash val="solid"/>
            <a:round/>
            <a:headEnd type="triangle" w="med" len="med"/>
            <a:tailEnd type="triangle" w="med" len="med"/>
          </a:ln>
        </p:spPr>
      </p:cxnSp>
      <p:sp>
        <p:nvSpPr>
          <p:cNvPr id="48" name="Rectangle 47">
            <a:extLst>
              <a:ext uri="{FF2B5EF4-FFF2-40B4-BE49-F238E27FC236}">
                <a16:creationId xmlns:a16="http://schemas.microsoft.com/office/drawing/2014/main" id="{85F1F98B-D0A5-2120-631F-E1A6B68ABBBC}"/>
              </a:ext>
            </a:extLst>
          </p:cNvPr>
          <p:cNvSpPr/>
          <p:nvPr/>
        </p:nvSpPr>
        <p:spPr>
          <a:xfrm>
            <a:off x="6921841" y="1425160"/>
            <a:ext cx="1770481" cy="2926126"/>
          </a:xfrm>
          <a:prstGeom prst="rect">
            <a:avLst/>
          </a:prstGeom>
          <a:solidFill>
            <a:sysClr val="window" lastClr="FFFFFF"/>
          </a:solidFill>
          <a:ln w="9525" cap="flat" cmpd="sng" algn="ctr">
            <a:solidFill>
              <a:sysClr val="windowText" lastClr="000000"/>
            </a:solidFill>
            <a:prstDash val="solid"/>
          </a:ln>
          <a:effectLst/>
        </p:spPr>
        <p:txBody>
          <a:bodyPr lIns="0" rIns="0"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Metadata Assessment</a:t>
            </a:r>
          </a:p>
        </p:txBody>
      </p:sp>
      <p:grpSp>
        <p:nvGrpSpPr>
          <p:cNvPr id="49" name="Group 48">
            <a:extLst>
              <a:ext uri="{FF2B5EF4-FFF2-40B4-BE49-F238E27FC236}">
                <a16:creationId xmlns:a16="http://schemas.microsoft.com/office/drawing/2014/main" id="{652BC471-7729-D649-052A-66B9A662E4ED}"/>
              </a:ext>
            </a:extLst>
          </p:cNvPr>
          <p:cNvGrpSpPr/>
          <p:nvPr/>
        </p:nvGrpSpPr>
        <p:grpSpPr>
          <a:xfrm>
            <a:off x="7047537" y="2829843"/>
            <a:ext cx="1519374" cy="1248244"/>
            <a:chOff x="4487678" y="4785764"/>
            <a:chExt cx="1519374" cy="1248244"/>
          </a:xfrm>
        </p:grpSpPr>
        <p:sp>
          <p:nvSpPr>
            <p:cNvPr id="50" name="Folded Corner 49">
              <a:extLst>
                <a:ext uri="{FF2B5EF4-FFF2-40B4-BE49-F238E27FC236}">
                  <a16:creationId xmlns:a16="http://schemas.microsoft.com/office/drawing/2014/main" id="{78E29B93-3148-9C5A-84C9-A588FF228204}"/>
                </a:ext>
              </a:extLst>
            </p:cNvPr>
            <p:cNvSpPr/>
            <p:nvPr/>
          </p:nvSpPr>
          <p:spPr>
            <a:xfrm>
              <a:off x="4487678" y="4970425"/>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1" name="Folded Corner 50">
              <a:extLst>
                <a:ext uri="{FF2B5EF4-FFF2-40B4-BE49-F238E27FC236}">
                  <a16:creationId xmlns:a16="http://schemas.microsoft.com/office/drawing/2014/main" id="{7D989B48-E05D-7B51-D7F1-C1F3BF35A1C3}"/>
                </a:ext>
              </a:extLst>
            </p:cNvPr>
            <p:cNvSpPr/>
            <p:nvPr/>
          </p:nvSpPr>
          <p:spPr>
            <a:xfrm>
              <a:off x="4756480" y="4785764"/>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2" name="Folded Corner 51">
              <a:extLst>
                <a:ext uri="{FF2B5EF4-FFF2-40B4-BE49-F238E27FC236}">
                  <a16:creationId xmlns:a16="http://schemas.microsoft.com/office/drawing/2014/main" id="{81339779-681A-CAB2-D362-C847D8F63CCD}"/>
                </a:ext>
              </a:extLst>
            </p:cNvPr>
            <p:cNvSpPr/>
            <p:nvPr/>
          </p:nvSpPr>
          <p:spPr>
            <a:xfrm>
              <a:off x="4593866" y="5342278"/>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3" name="Folded Corner 52">
              <a:extLst>
                <a:ext uri="{FF2B5EF4-FFF2-40B4-BE49-F238E27FC236}">
                  <a16:creationId xmlns:a16="http://schemas.microsoft.com/office/drawing/2014/main" id="{0ADC6AC2-E2E4-E476-D210-DCCD85BDFB94}"/>
                </a:ext>
              </a:extLst>
            </p:cNvPr>
            <p:cNvSpPr/>
            <p:nvPr/>
          </p:nvSpPr>
          <p:spPr>
            <a:xfrm>
              <a:off x="5143140" y="5239027"/>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4" name="Folded Corner 53">
              <a:extLst>
                <a:ext uri="{FF2B5EF4-FFF2-40B4-BE49-F238E27FC236}">
                  <a16:creationId xmlns:a16="http://schemas.microsoft.com/office/drawing/2014/main" id="{161A9E28-4A0D-03C8-A90C-0DFB39996362}"/>
                </a:ext>
              </a:extLst>
            </p:cNvPr>
            <p:cNvSpPr/>
            <p:nvPr/>
          </p:nvSpPr>
          <p:spPr>
            <a:xfrm>
              <a:off x="4900305" y="5589143"/>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5" name="Folded Corner 54">
              <a:extLst>
                <a:ext uri="{FF2B5EF4-FFF2-40B4-BE49-F238E27FC236}">
                  <a16:creationId xmlns:a16="http://schemas.microsoft.com/office/drawing/2014/main" id="{6036223C-73E8-D219-5FE0-75A47A2587DF}"/>
                </a:ext>
              </a:extLst>
            </p:cNvPr>
            <p:cNvSpPr/>
            <p:nvPr/>
          </p:nvSpPr>
          <p:spPr>
            <a:xfrm>
              <a:off x="5388581" y="5446621"/>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6" name="Folded Corner 55">
              <a:extLst>
                <a:ext uri="{FF2B5EF4-FFF2-40B4-BE49-F238E27FC236}">
                  <a16:creationId xmlns:a16="http://schemas.microsoft.com/office/drawing/2014/main" id="{E5BC94C0-00C5-F21F-9946-69F61AD66E5D}"/>
                </a:ext>
              </a:extLst>
            </p:cNvPr>
            <p:cNvSpPr/>
            <p:nvPr/>
          </p:nvSpPr>
          <p:spPr>
            <a:xfrm>
              <a:off x="5388581" y="4802833"/>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7" name="Folded Corner 56">
              <a:extLst>
                <a:ext uri="{FF2B5EF4-FFF2-40B4-BE49-F238E27FC236}">
                  <a16:creationId xmlns:a16="http://schemas.microsoft.com/office/drawing/2014/main" id="{AF82E2B8-B70A-34D9-58AA-2123C70DDF1B}"/>
                </a:ext>
              </a:extLst>
            </p:cNvPr>
            <p:cNvSpPr/>
            <p:nvPr/>
          </p:nvSpPr>
          <p:spPr>
            <a:xfrm>
              <a:off x="5620392" y="5155870"/>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8" name="Folded Corner 57">
              <a:extLst>
                <a:ext uri="{FF2B5EF4-FFF2-40B4-BE49-F238E27FC236}">
                  <a16:creationId xmlns:a16="http://schemas.microsoft.com/office/drawing/2014/main" id="{DF49838D-5DD7-F78B-A6C2-01372035BA08}"/>
                </a:ext>
              </a:extLst>
            </p:cNvPr>
            <p:cNvSpPr/>
            <p:nvPr/>
          </p:nvSpPr>
          <p:spPr>
            <a:xfrm>
              <a:off x="5071118" y="4897413"/>
              <a:ext cx="386660" cy="444865"/>
            </a:xfrm>
            <a:prstGeom prst="foldedCorner">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p:txBody>
        </p:sp>
        <p:sp>
          <p:nvSpPr>
            <p:cNvPr id="59" name="TextBox 94">
              <a:extLst>
                <a:ext uri="{FF2B5EF4-FFF2-40B4-BE49-F238E27FC236}">
                  <a16:creationId xmlns:a16="http://schemas.microsoft.com/office/drawing/2014/main" id="{AA2FBC4E-4017-6192-11C7-3403FC5E7839}"/>
                </a:ext>
              </a:extLst>
            </p:cNvPr>
            <p:cNvSpPr txBox="1">
              <a:spLocks noChangeArrowheads="1"/>
            </p:cNvSpPr>
            <p:nvPr/>
          </p:nvSpPr>
          <p:spPr bwMode="auto">
            <a:xfrm>
              <a:off x="4828964" y="5165824"/>
              <a:ext cx="897425" cy="30777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tlCol="0" anchor="ctr"/>
            <a:lstStyle>
              <a:defPPr>
                <a:defRPr lang="en-US"/>
              </a:defPPr>
              <a:lvl1pPr algn="ctr">
                <a:defRPr sz="1400">
                  <a:solidFill>
                    <a:srgbClr val="171717"/>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Metadata</a:t>
              </a:r>
            </a:p>
          </p:txBody>
        </p:sp>
      </p:grpSp>
      <p:cxnSp>
        <p:nvCxnSpPr>
          <p:cNvPr id="60" name="Elbow Connector 59">
            <a:extLst>
              <a:ext uri="{FF2B5EF4-FFF2-40B4-BE49-F238E27FC236}">
                <a16:creationId xmlns:a16="http://schemas.microsoft.com/office/drawing/2014/main" id="{16C91B0B-9516-E861-79A4-986F31D8F710}"/>
              </a:ext>
            </a:extLst>
          </p:cNvPr>
          <p:cNvCxnSpPr>
            <a:cxnSpLocks/>
            <a:stCxn id="61" idx="0"/>
            <a:endCxn id="74" idx="0"/>
          </p:cNvCxnSpPr>
          <p:nvPr/>
        </p:nvCxnSpPr>
        <p:spPr>
          <a:xfrm rot="16200000" flipV="1">
            <a:off x="5769114" y="-707467"/>
            <a:ext cx="2039837" cy="6022598"/>
          </a:xfrm>
          <a:prstGeom prst="bentConnector3">
            <a:avLst>
              <a:gd name="adj1" fmla="val 111207"/>
            </a:avLst>
          </a:prstGeom>
          <a:noFill/>
          <a:ln w="19050" cap="flat">
            <a:solidFill>
              <a:srgbClr val="000000"/>
            </a:solidFill>
            <a:prstDash val="solid"/>
            <a:round/>
            <a:headEnd type="none" w="lg" len="lg"/>
            <a:tailEnd type="triangle" w="med" len="med"/>
          </a:ln>
        </p:spPr>
      </p:cxnSp>
      <p:sp>
        <p:nvSpPr>
          <p:cNvPr id="61" name="Rectangle 60">
            <a:extLst>
              <a:ext uri="{FF2B5EF4-FFF2-40B4-BE49-F238E27FC236}">
                <a16:creationId xmlns:a16="http://schemas.microsoft.com/office/drawing/2014/main" id="{E8E9CE9C-E6E7-E155-5729-34487F1399AF}"/>
              </a:ext>
            </a:extLst>
          </p:cNvPr>
          <p:cNvSpPr/>
          <p:nvPr/>
        </p:nvSpPr>
        <p:spPr>
          <a:xfrm>
            <a:off x="8927555" y="3323750"/>
            <a:ext cx="1745552" cy="865608"/>
          </a:xfrm>
          <a:prstGeom prst="rect">
            <a:avLst/>
          </a:prstGeom>
          <a:solidFill>
            <a:sysClr val="window" lastClr="FFFFFF"/>
          </a:solidFill>
          <a:ln w="9525" cap="flat" cmpd="sng" algn="ctr">
            <a:solidFill>
              <a:sysClr val="windowText" lastClr="000000"/>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Communication with Researchers &amp; Repositories</a:t>
            </a:r>
          </a:p>
        </p:txBody>
      </p:sp>
      <p:cxnSp>
        <p:nvCxnSpPr>
          <p:cNvPr id="62" name="Elbow Connector 61">
            <a:extLst>
              <a:ext uri="{FF2B5EF4-FFF2-40B4-BE49-F238E27FC236}">
                <a16:creationId xmlns:a16="http://schemas.microsoft.com/office/drawing/2014/main" id="{A5469A81-BB9C-5A9A-0CE8-3C3F9FD58B7C}"/>
              </a:ext>
            </a:extLst>
          </p:cNvPr>
          <p:cNvCxnSpPr>
            <a:cxnSpLocks/>
            <a:stCxn id="64" idx="3"/>
            <a:endCxn id="48" idx="1"/>
          </p:cNvCxnSpPr>
          <p:nvPr/>
        </p:nvCxnSpPr>
        <p:spPr>
          <a:xfrm flipV="1">
            <a:off x="6563184" y="2888223"/>
            <a:ext cx="358657" cy="684497"/>
          </a:xfrm>
          <a:prstGeom prst="bentConnector3">
            <a:avLst>
              <a:gd name="adj1" fmla="val 50000"/>
            </a:avLst>
          </a:prstGeom>
          <a:noFill/>
          <a:ln w="19050" cap="flat">
            <a:solidFill>
              <a:srgbClr val="000000"/>
            </a:solidFill>
            <a:prstDash val="solid"/>
            <a:round/>
            <a:headEnd type="none" w="lg" len="lg"/>
            <a:tailEnd type="triangle" w="med" len="med"/>
          </a:ln>
        </p:spPr>
      </p:cxnSp>
      <p:sp>
        <p:nvSpPr>
          <p:cNvPr id="63" name="Rectangle 62">
            <a:extLst>
              <a:ext uri="{FF2B5EF4-FFF2-40B4-BE49-F238E27FC236}">
                <a16:creationId xmlns:a16="http://schemas.microsoft.com/office/drawing/2014/main" id="{B77FC6EC-0824-A0CA-3444-7D9154622D4A}"/>
              </a:ext>
            </a:extLst>
          </p:cNvPr>
          <p:cNvSpPr/>
          <p:nvPr/>
        </p:nvSpPr>
        <p:spPr>
          <a:xfrm>
            <a:off x="4948772" y="1425160"/>
            <a:ext cx="1690380" cy="3979339"/>
          </a:xfrm>
          <a:prstGeom prst="rect">
            <a:avLst/>
          </a:prstGeom>
          <a:solidFill>
            <a:sysClr val="window" lastClr="FFFFFF"/>
          </a:solidFill>
          <a:ln w="9525" cap="flat" cmpd="sng" algn="ctr">
            <a:solidFill>
              <a:sysClr val="windowText" lastClr="000000"/>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71717"/>
              </a:solidFill>
              <a:effectLst/>
              <a:uLnTx/>
              <a:uFillTx/>
              <a:latin typeface="Calibri"/>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Metadata</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Recommendation and Element Mappings</a:t>
            </a:r>
          </a:p>
        </p:txBody>
      </p:sp>
      <p:sp>
        <p:nvSpPr>
          <p:cNvPr id="64" name="Rectangle 63">
            <a:extLst>
              <a:ext uri="{FF2B5EF4-FFF2-40B4-BE49-F238E27FC236}">
                <a16:creationId xmlns:a16="http://schemas.microsoft.com/office/drawing/2014/main" id="{8CD37CC5-906C-5BF6-FBC6-56C59FD512BB}"/>
              </a:ext>
            </a:extLst>
          </p:cNvPr>
          <p:cNvSpPr/>
          <p:nvPr/>
        </p:nvSpPr>
        <p:spPr>
          <a:xfrm>
            <a:off x="5009373" y="3120586"/>
            <a:ext cx="1553811" cy="904267"/>
          </a:xfrm>
          <a:prstGeom prst="rect">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Implementation Mapping Between</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Representations </a:t>
            </a:r>
          </a:p>
        </p:txBody>
      </p:sp>
      <p:sp>
        <p:nvSpPr>
          <p:cNvPr id="65" name="Rectangle 64">
            <a:extLst>
              <a:ext uri="{FF2B5EF4-FFF2-40B4-BE49-F238E27FC236}">
                <a16:creationId xmlns:a16="http://schemas.microsoft.com/office/drawing/2014/main" id="{937BAF0D-E06D-6F90-B642-E33C4A1B37E1}"/>
              </a:ext>
            </a:extLst>
          </p:cNvPr>
          <p:cNvSpPr/>
          <p:nvPr/>
        </p:nvSpPr>
        <p:spPr>
          <a:xfrm>
            <a:off x="5017057" y="4328313"/>
            <a:ext cx="1553811" cy="904267"/>
          </a:xfrm>
          <a:prstGeom prst="rect">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Conceptual Mapping Between</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latin typeface="Calibri"/>
                <a:ea typeface="+mn-ea"/>
                <a:cs typeface="+mn-cs"/>
              </a:rPr>
              <a:t>Recommendations</a:t>
            </a:r>
          </a:p>
        </p:txBody>
      </p:sp>
      <p:cxnSp>
        <p:nvCxnSpPr>
          <p:cNvPr id="66" name="Elbow Connector 65">
            <a:extLst>
              <a:ext uri="{FF2B5EF4-FFF2-40B4-BE49-F238E27FC236}">
                <a16:creationId xmlns:a16="http://schemas.microsoft.com/office/drawing/2014/main" id="{B906F3A9-CC1A-E8AE-9B0F-B3A420CD14CF}"/>
              </a:ext>
            </a:extLst>
          </p:cNvPr>
          <p:cNvCxnSpPr>
            <a:cxnSpLocks/>
            <a:stCxn id="65" idx="0"/>
            <a:endCxn id="64" idx="2"/>
          </p:cNvCxnSpPr>
          <p:nvPr/>
        </p:nvCxnSpPr>
        <p:spPr>
          <a:xfrm rot="16200000" flipV="1">
            <a:off x="5638391" y="4172741"/>
            <a:ext cx="303460" cy="7684"/>
          </a:xfrm>
          <a:prstGeom prst="bentConnector3">
            <a:avLst>
              <a:gd name="adj1" fmla="val 50000"/>
            </a:avLst>
          </a:prstGeom>
          <a:noFill/>
          <a:ln w="19050" cap="flat">
            <a:solidFill>
              <a:srgbClr val="000000"/>
            </a:solidFill>
            <a:prstDash val="solid"/>
            <a:round/>
            <a:headEnd type="triangle" w="med" len="med"/>
            <a:tailEnd type="triangle" w="med" len="med"/>
          </a:ln>
        </p:spPr>
      </p:cxnSp>
      <p:sp>
        <p:nvSpPr>
          <p:cNvPr id="67" name="TextBox 66">
            <a:extLst>
              <a:ext uri="{FF2B5EF4-FFF2-40B4-BE49-F238E27FC236}">
                <a16:creationId xmlns:a16="http://schemas.microsoft.com/office/drawing/2014/main" id="{EB4C9D1E-4D1C-2579-3687-02D81208AE27}"/>
              </a:ext>
            </a:extLst>
          </p:cNvPr>
          <p:cNvSpPr txBox="1"/>
          <p:nvPr/>
        </p:nvSpPr>
        <p:spPr>
          <a:xfrm>
            <a:off x="9988062" y="1074700"/>
            <a:ext cx="1240338" cy="954107"/>
          </a:xfrm>
          <a:prstGeom prst="rect">
            <a:avLst/>
          </a:prstGeom>
          <a:noFill/>
        </p:spPr>
        <p:txBody>
          <a:bodyPr wrap="square" rtlCol="0">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71717"/>
                </a:solidFill>
                <a:effectLst/>
                <a:uLnTx/>
                <a:uFillTx/>
              </a:rPr>
              <a:t>Incentives for Improving Metadata Quality</a:t>
            </a:r>
          </a:p>
        </p:txBody>
      </p:sp>
      <p:cxnSp>
        <p:nvCxnSpPr>
          <p:cNvPr id="68" name="Elbow Connector 67">
            <a:extLst>
              <a:ext uri="{FF2B5EF4-FFF2-40B4-BE49-F238E27FC236}">
                <a16:creationId xmlns:a16="http://schemas.microsoft.com/office/drawing/2014/main" id="{91234B43-D4F9-6431-0A70-FA39EC96CC46}"/>
              </a:ext>
            </a:extLst>
          </p:cNvPr>
          <p:cNvCxnSpPr>
            <a:cxnSpLocks/>
            <a:stCxn id="69" idx="0"/>
            <a:endCxn id="48" idx="0"/>
          </p:cNvCxnSpPr>
          <p:nvPr/>
        </p:nvCxnSpPr>
        <p:spPr>
          <a:xfrm rot="5400000" flipH="1" flipV="1">
            <a:off x="5257120" y="580181"/>
            <a:ext cx="1704982" cy="3394941"/>
          </a:xfrm>
          <a:prstGeom prst="bentConnector3">
            <a:avLst>
              <a:gd name="adj1" fmla="val 113408"/>
            </a:avLst>
          </a:prstGeom>
          <a:noFill/>
          <a:ln w="19050" cap="flat">
            <a:solidFill>
              <a:srgbClr val="000000"/>
            </a:solidFill>
            <a:prstDash val="solid"/>
            <a:round/>
            <a:headEnd type="none" w="lg" len="lg"/>
            <a:tailEnd type="triangle" w="med" len="med"/>
          </a:ln>
        </p:spPr>
      </p:cxnSp>
      <p:sp>
        <p:nvSpPr>
          <p:cNvPr id="69" name="Rectangle 68">
            <a:extLst>
              <a:ext uri="{FF2B5EF4-FFF2-40B4-BE49-F238E27FC236}">
                <a16:creationId xmlns:a16="http://schemas.microsoft.com/office/drawing/2014/main" id="{CC68D55B-8738-8BAD-33E8-4F8B083122B0}"/>
              </a:ext>
            </a:extLst>
          </p:cNvPr>
          <p:cNvSpPr/>
          <p:nvPr/>
        </p:nvSpPr>
        <p:spPr>
          <a:xfrm>
            <a:off x="4298088" y="3130142"/>
            <a:ext cx="228106" cy="164838"/>
          </a:xfrm>
          <a:prstGeom prst="rect">
            <a:avLst/>
          </a:prstGeom>
          <a:no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70" name="Elbow Connector 69">
            <a:extLst>
              <a:ext uri="{FF2B5EF4-FFF2-40B4-BE49-F238E27FC236}">
                <a16:creationId xmlns:a16="http://schemas.microsoft.com/office/drawing/2014/main" id="{978091F9-CE8B-C2A6-AC16-A4EF67591D93}"/>
              </a:ext>
            </a:extLst>
          </p:cNvPr>
          <p:cNvCxnSpPr>
            <a:cxnSpLocks/>
            <a:stCxn id="46" idx="2"/>
            <a:endCxn id="48" idx="2"/>
          </p:cNvCxnSpPr>
          <p:nvPr/>
        </p:nvCxnSpPr>
        <p:spPr>
          <a:xfrm rot="5400000" flipH="1" flipV="1">
            <a:off x="5354379" y="2773703"/>
            <a:ext cx="875120" cy="4030286"/>
          </a:xfrm>
          <a:prstGeom prst="bentConnector3">
            <a:avLst>
              <a:gd name="adj1" fmla="val -26122"/>
            </a:avLst>
          </a:prstGeom>
          <a:noFill/>
          <a:ln w="19050" cap="flat">
            <a:solidFill>
              <a:sysClr val="windowText" lastClr="000000"/>
            </a:solidFill>
            <a:prstDash val="solid"/>
            <a:round/>
            <a:headEnd type="none" w="med" len="med"/>
            <a:tailEnd type="triangle" w="med" len="med"/>
          </a:ln>
        </p:spPr>
      </p:cxnSp>
      <p:cxnSp>
        <p:nvCxnSpPr>
          <p:cNvPr id="71" name="Elbow Connector 70">
            <a:extLst>
              <a:ext uri="{FF2B5EF4-FFF2-40B4-BE49-F238E27FC236}">
                <a16:creationId xmlns:a16="http://schemas.microsoft.com/office/drawing/2014/main" id="{8CF2C5D8-E7DB-4F66-C19F-A00396652443}"/>
              </a:ext>
            </a:extLst>
          </p:cNvPr>
          <p:cNvCxnSpPr>
            <a:cxnSpLocks/>
            <a:stCxn id="64" idx="1"/>
            <a:endCxn id="44" idx="3"/>
          </p:cNvCxnSpPr>
          <p:nvPr/>
        </p:nvCxnSpPr>
        <p:spPr>
          <a:xfrm rot="10800000" flipV="1">
            <a:off x="4518941" y="3572720"/>
            <a:ext cx="490433" cy="2210"/>
          </a:xfrm>
          <a:prstGeom prst="bentConnector3">
            <a:avLst>
              <a:gd name="adj1" fmla="val 50000"/>
            </a:avLst>
          </a:prstGeom>
          <a:noFill/>
          <a:ln w="19050" cap="flat">
            <a:solidFill>
              <a:srgbClr val="000000"/>
            </a:solidFill>
            <a:prstDash val="solid"/>
            <a:round/>
            <a:headEnd type="triangle" w="med" len="med"/>
            <a:tailEnd type="none" w="med" len="lg"/>
          </a:ln>
        </p:spPr>
      </p:cxnSp>
      <p:cxnSp>
        <p:nvCxnSpPr>
          <p:cNvPr id="72" name="Elbow Connector 71">
            <a:extLst>
              <a:ext uri="{FF2B5EF4-FFF2-40B4-BE49-F238E27FC236}">
                <a16:creationId xmlns:a16="http://schemas.microsoft.com/office/drawing/2014/main" id="{8C83E68E-1670-49C6-C18F-2634AC5E4774}"/>
              </a:ext>
            </a:extLst>
          </p:cNvPr>
          <p:cNvCxnSpPr>
            <a:cxnSpLocks/>
            <a:stCxn id="65" idx="1"/>
            <a:endCxn id="46" idx="3"/>
          </p:cNvCxnSpPr>
          <p:nvPr/>
        </p:nvCxnSpPr>
        <p:spPr>
          <a:xfrm rot="10800000">
            <a:off x="4581239" y="4774273"/>
            <a:ext cx="435818" cy="6174"/>
          </a:xfrm>
          <a:prstGeom prst="bentConnector3">
            <a:avLst>
              <a:gd name="adj1" fmla="val 50000"/>
            </a:avLst>
          </a:prstGeom>
          <a:noFill/>
          <a:ln w="19050" cap="flat">
            <a:solidFill>
              <a:srgbClr val="000000"/>
            </a:solidFill>
            <a:prstDash val="solid"/>
            <a:round/>
            <a:headEnd type="triangle" w="med" len="med"/>
            <a:tailEnd type="none" w="med" len="lg"/>
          </a:ln>
        </p:spPr>
      </p:cxnSp>
      <p:grpSp>
        <p:nvGrpSpPr>
          <p:cNvPr id="73" name="Group 72">
            <a:extLst>
              <a:ext uri="{FF2B5EF4-FFF2-40B4-BE49-F238E27FC236}">
                <a16:creationId xmlns:a16="http://schemas.microsoft.com/office/drawing/2014/main" id="{75E064D5-52CF-B12F-575B-7F23F21EBD51}"/>
              </a:ext>
            </a:extLst>
          </p:cNvPr>
          <p:cNvGrpSpPr/>
          <p:nvPr/>
        </p:nvGrpSpPr>
        <p:grpSpPr>
          <a:xfrm>
            <a:off x="3199554" y="1283913"/>
            <a:ext cx="1154482" cy="1077774"/>
            <a:chOff x="1518232" y="4173538"/>
            <a:chExt cx="1615464" cy="1508125"/>
          </a:xfrm>
        </p:grpSpPr>
        <p:sp>
          <p:nvSpPr>
            <p:cNvPr id="74" name="Oval 73">
              <a:extLst>
                <a:ext uri="{FF2B5EF4-FFF2-40B4-BE49-F238E27FC236}">
                  <a16:creationId xmlns:a16="http://schemas.microsoft.com/office/drawing/2014/main" id="{48CBCAEF-3AD0-AA18-23AB-A1154DD16456}"/>
                </a:ext>
              </a:extLst>
            </p:cNvPr>
            <p:cNvSpPr/>
            <p:nvPr/>
          </p:nvSpPr>
          <p:spPr bwMode="auto">
            <a:xfrm>
              <a:off x="1573213" y="4173538"/>
              <a:ext cx="1508125" cy="1508125"/>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lIns="45720" rIns="4572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a:ea typeface="+mn-ea"/>
                <a:cs typeface="Calibri"/>
              </a:endParaRPr>
            </a:p>
          </p:txBody>
        </p:sp>
        <p:sp>
          <p:nvSpPr>
            <p:cNvPr id="75" name="TextBox 42">
              <a:extLst>
                <a:ext uri="{FF2B5EF4-FFF2-40B4-BE49-F238E27FC236}">
                  <a16:creationId xmlns:a16="http://schemas.microsoft.com/office/drawing/2014/main" id="{6FB4E42B-292F-70AF-6527-B334804ED9D8}"/>
                </a:ext>
              </a:extLst>
            </p:cNvPr>
            <p:cNvSpPr txBox="1">
              <a:spLocks noChangeArrowheads="1"/>
            </p:cNvSpPr>
            <p:nvPr/>
          </p:nvSpPr>
          <p:spPr bwMode="auto">
            <a:xfrm>
              <a:off x="1518232" y="4604597"/>
              <a:ext cx="1615464" cy="430671"/>
            </a:xfrm>
            <a:prstGeom prst="rect">
              <a:avLst/>
            </a:prstGeom>
            <a:noFill/>
            <a:ln w="9525" cap="flat" cmpd="sng" algn="ctr">
              <a:noFill/>
              <a:prstDash val="solid"/>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ＭＳ Ｐゴシック" charset="0"/>
                  <a:cs typeface="Calibri"/>
                </a:rPr>
                <a:t>Communities</a:t>
              </a:r>
            </a:p>
          </p:txBody>
        </p:sp>
      </p:grpSp>
      <p:sp>
        <p:nvSpPr>
          <p:cNvPr id="76" name="TextBox 75">
            <a:extLst>
              <a:ext uri="{FF2B5EF4-FFF2-40B4-BE49-F238E27FC236}">
                <a16:creationId xmlns:a16="http://schemas.microsoft.com/office/drawing/2014/main" id="{A5790279-C5BB-F8CF-4D53-4698B32F5CF5}"/>
              </a:ext>
            </a:extLst>
          </p:cNvPr>
          <p:cNvSpPr txBox="1"/>
          <p:nvPr/>
        </p:nvSpPr>
        <p:spPr>
          <a:xfrm>
            <a:off x="5508868" y="1350386"/>
            <a:ext cx="468398" cy="707886"/>
          </a:xfrm>
          <a:prstGeom prst="rect">
            <a:avLst/>
          </a:prstGeom>
          <a:noFill/>
        </p:spPr>
        <p:txBody>
          <a:bodyPr wrap="none" rtlCol="0">
            <a:spAutoFit/>
          </a:bodyPr>
          <a:lstStyle/>
          <a:p>
            <a:pPr>
              <a:defRPr/>
            </a:pPr>
            <a:r>
              <a:rPr lang="en-US" sz="4000" dirty="0">
                <a:solidFill>
                  <a:prstClr val="black"/>
                </a:solidFill>
                <a:latin typeface="Century Gothic" panose="020B0502020202020204" pitchFamily="34" charset="0"/>
              </a:rPr>
              <a:t>1</a:t>
            </a:r>
          </a:p>
        </p:txBody>
      </p:sp>
      <p:sp>
        <p:nvSpPr>
          <p:cNvPr id="77" name="TextBox 76">
            <a:extLst>
              <a:ext uri="{FF2B5EF4-FFF2-40B4-BE49-F238E27FC236}">
                <a16:creationId xmlns:a16="http://schemas.microsoft.com/office/drawing/2014/main" id="{F89AB9C0-C882-0BDB-0C5C-73DFA5FBC80F}"/>
              </a:ext>
            </a:extLst>
          </p:cNvPr>
          <p:cNvSpPr txBox="1"/>
          <p:nvPr/>
        </p:nvSpPr>
        <p:spPr>
          <a:xfrm>
            <a:off x="7525427" y="1350386"/>
            <a:ext cx="468398" cy="707886"/>
          </a:xfrm>
          <a:prstGeom prst="rect">
            <a:avLst/>
          </a:prstGeom>
          <a:noFill/>
        </p:spPr>
        <p:txBody>
          <a:bodyPr wrap="none" rtlCol="0">
            <a:spAutoFit/>
          </a:bodyPr>
          <a:lstStyle/>
          <a:p>
            <a:pPr>
              <a:defRPr/>
            </a:pPr>
            <a:r>
              <a:rPr lang="en-US" sz="4000" dirty="0">
                <a:solidFill>
                  <a:prstClr val="black"/>
                </a:solidFill>
                <a:latin typeface="Century Gothic" panose="020B0502020202020204" pitchFamily="34" charset="0"/>
              </a:rPr>
              <a:t>2</a:t>
            </a:r>
          </a:p>
        </p:txBody>
      </p:sp>
      <p:sp>
        <p:nvSpPr>
          <p:cNvPr id="78" name="TextBox 77">
            <a:extLst>
              <a:ext uri="{FF2B5EF4-FFF2-40B4-BE49-F238E27FC236}">
                <a16:creationId xmlns:a16="http://schemas.microsoft.com/office/drawing/2014/main" id="{6D33C788-99DF-8E70-CB06-344A3DF3E1C5}"/>
              </a:ext>
            </a:extLst>
          </p:cNvPr>
          <p:cNvSpPr txBox="1"/>
          <p:nvPr/>
        </p:nvSpPr>
        <p:spPr>
          <a:xfrm>
            <a:off x="9842800" y="1734234"/>
            <a:ext cx="1010213" cy="1862048"/>
          </a:xfrm>
          <a:prstGeom prst="rect">
            <a:avLst/>
          </a:prstGeom>
          <a:noFill/>
        </p:spPr>
        <p:txBody>
          <a:bodyPr wrap="none" rtlCol="0">
            <a:spAutoFit/>
          </a:bodyPr>
          <a:lstStyle/>
          <a:p>
            <a:pPr>
              <a:defRPr/>
            </a:pPr>
            <a:r>
              <a:rPr lang="en-US" sz="11500" b="1" dirty="0">
                <a:solidFill>
                  <a:srgbClr val="FF0000"/>
                </a:solidFill>
                <a:latin typeface="Century Gothic" panose="020B0502020202020204" pitchFamily="34" charset="0"/>
              </a:rPr>
              <a:t>?</a:t>
            </a:r>
          </a:p>
        </p:txBody>
      </p:sp>
      <p:sp>
        <p:nvSpPr>
          <p:cNvPr id="82" name="TextBox 81">
            <a:extLst>
              <a:ext uri="{FF2B5EF4-FFF2-40B4-BE49-F238E27FC236}">
                <a16:creationId xmlns:a16="http://schemas.microsoft.com/office/drawing/2014/main" id="{95BEAAC9-A5FA-A674-AC90-769486A54369}"/>
              </a:ext>
            </a:extLst>
          </p:cNvPr>
          <p:cNvSpPr txBox="1"/>
          <p:nvPr/>
        </p:nvSpPr>
        <p:spPr>
          <a:xfrm>
            <a:off x="3466275" y="1813974"/>
            <a:ext cx="670376" cy="307777"/>
          </a:xfrm>
          <a:prstGeom prst="rect">
            <a:avLst/>
          </a:prstGeom>
          <a:noFill/>
        </p:spPr>
        <p:txBody>
          <a:bodyPr wrap="none" rtlCol="0">
            <a:spAutoFit/>
          </a:bodyPr>
          <a:lstStyle/>
          <a:p>
            <a:r>
              <a:rPr lang="en-US" sz="1400" kern="0" dirty="0">
                <a:solidFill>
                  <a:prstClr val="black"/>
                </a:solidFill>
                <a:ea typeface="ＭＳ Ｐゴシック" charset="0"/>
                <a:cs typeface="Calibri"/>
              </a:rPr>
              <a:t>Create</a:t>
            </a:r>
          </a:p>
        </p:txBody>
      </p:sp>
    </p:spTree>
    <p:extLst>
      <p:ext uri="{BB962C8B-B14F-4D97-AF65-F5344CB8AC3E}">
        <p14:creationId xmlns:p14="http://schemas.microsoft.com/office/powerpoint/2010/main" val="101501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par>
                                <p:cTn id="13" presetID="22" presetClass="entr" presetSubtype="1"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dissolve">
                                      <p:cBhvr>
                                        <p:cTn id="18" dur="500"/>
                                        <p:tgtEl>
                                          <p:spTgt spid="46"/>
                                        </p:tgtEl>
                                      </p:cBhvr>
                                    </p:animEffect>
                                  </p:childTnLst>
                                </p:cTn>
                              </p:par>
                              <p:par>
                                <p:cTn id="19" presetID="22" presetClass="entr" presetSubtype="1"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dissolve">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500"/>
                                        <p:tgtEl>
                                          <p:spTgt spid="7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dissolve">
                                      <p:cBhvr>
                                        <p:cTn id="35" dur="500"/>
                                        <p:tgtEl>
                                          <p:spTgt spid="7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dissolve">
                                      <p:cBhvr>
                                        <p:cTn id="38" dur="500"/>
                                        <p:tgtEl>
                                          <p:spTgt spid="63"/>
                                        </p:tgtEl>
                                      </p:cBhvr>
                                    </p:animEffect>
                                  </p:childTnLst>
                                </p:cTn>
                              </p:par>
                              <p:par>
                                <p:cTn id="39" presetID="22" presetClass="entr" presetSubtype="1"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up)">
                                      <p:cBhvr>
                                        <p:cTn id="41" dur="500"/>
                                        <p:tgtEl>
                                          <p:spTgt spid="66"/>
                                        </p:tgtEl>
                                      </p:cBhvr>
                                    </p:animEffect>
                                  </p:childTnLst>
                                </p:cTn>
                              </p:par>
                              <p:par>
                                <p:cTn id="42" presetID="22" presetClass="entr" presetSubtype="8" fill="hold"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wipe(left)">
                                      <p:cBhvr>
                                        <p:cTn id="44" dur="500"/>
                                        <p:tgtEl>
                                          <p:spTgt spid="7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dissolve">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dissolve">
                                      <p:cBhvr>
                                        <p:cTn id="52" dur="500"/>
                                        <p:tgtEl>
                                          <p:spTgt spid="77"/>
                                        </p:tgtEl>
                                      </p:cBhvr>
                                    </p:animEffect>
                                  </p:childTnLst>
                                </p:cTn>
                              </p:par>
                              <p:par>
                                <p:cTn id="53" presetID="22" presetClass="entr" presetSubtype="8"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wipe(left)">
                                      <p:cBhvr>
                                        <p:cTn id="55" dur="500"/>
                                        <p:tgtEl>
                                          <p:spTgt spid="70"/>
                                        </p:tgtEl>
                                      </p:cBhvr>
                                    </p:animEffect>
                                  </p:childTnLst>
                                </p:cTn>
                              </p:par>
                              <p:par>
                                <p:cTn id="56" presetID="9"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dissolve">
                                      <p:cBhvr>
                                        <p:cTn id="58" dur="500"/>
                                        <p:tgtEl>
                                          <p:spTgt spid="4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ssolve">
                                      <p:cBhvr>
                                        <p:cTn id="61" dur="500"/>
                                        <p:tgtEl>
                                          <p:spTgt spid="48"/>
                                        </p:tgtEl>
                                      </p:cBhvr>
                                    </p:animEffect>
                                  </p:childTnLst>
                                </p:cTn>
                              </p:par>
                              <p:par>
                                <p:cTn id="62" presetID="22" presetClass="entr" presetSubtype="4" fill="hold"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500"/>
                                        <p:tgtEl>
                                          <p:spTgt spid="62"/>
                                        </p:tgtEl>
                                      </p:cBhvr>
                                    </p:animEffect>
                                  </p:childTnLst>
                                </p:cTn>
                              </p:par>
                              <p:par>
                                <p:cTn id="65" presetID="22" presetClass="entr" presetSubtype="8"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wipe(left)">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wipe(right)">
                                      <p:cBhvr>
                                        <p:cTn id="76" dur="500"/>
                                        <p:tgtEl>
                                          <p:spTgt spid="6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dissolv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dissolve">
                                      <p:cBhvr>
                                        <p:cTn id="84" dur="500"/>
                                        <p:tgtEl>
                                          <p:spTgt spid="41"/>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dissolve">
                                      <p:cBhvr>
                                        <p:cTn id="87" dur="500"/>
                                        <p:tgtEl>
                                          <p:spTgt spid="67"/>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dissolve">
                                      <p:cBhvr>
                                        <p:cTn id="9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6" grpId="0" animBg="1"/>
      <p:bldP spid="48" grpId="0" animBg="1"/>
      <p:bldP spid="61" grpId="0" animBg="1"/>
      <p:bldP spid="63" grpId="0" animBg="1"/>
      <p:bldP spid="64" grpId="0" animBg="1"/>
      <p:bldP spid="65" grpId="0" animBg="1"/>
      <p:bldP spid="67" grpId="0"/>
      <p:bldP spid="76" grpId="0"/>
      <p:bldP spid="77" grpId="0"/>
      <p:bldP spid="78" grpId="0"/>
      <p:bldP spid="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5C55-298F-6A3A-83F6-B4090E2711E3}"/>
              </a:ext>
            </a:extLst>
          </p:cNvPr>
          <p:cNvSpPr>
            <a:spLocks noGrp="1"/>
          </p:cNvSpPr>
          <p:nvPr>
            <p:ph type="title"/>
          </p:nvPr>
        </p:nvSpPr>
        <p:spPr>
          <a:xfrm>
            <a:off x="340360" y="276515"/>
            <a:ext cx="10515600" cy="915035"/>
          </a:xfrm>
        </p:spPr>
        <p:txBody>
          <a:bodyPr/>
          <a:lstStyle/>
          <a:p>
            <a:r>
              <a:rPr lang="en-US" dirty="0"/>
              <a:t>FAIR Recommendation</a:t>
            </a:r>
            <a:br>
              <a:rPr lang="en-US" dirty="0"/>
            </a:br>
            <a:endParaRPr lang="en-US"/>
          </a:p>
        </p:txBody>
      </p:sp>
      <p:grpSp>
        <p:nvGrpSpPr>
          <p:cNvPr id="4" name="Group 3">
            <a:extLst>
              <a:ext uri="{FF2B5EF4-FFF2-40B4-BE49-F238E27FC236}">
                <a16:creationId xmlns:a16="http://schemas.microsoft.com/office/drawing/2014/main" id="{6063CBA6-48CB-0D8E-0D8E-A7DCD8637CDB}"/>
              </a:ext>
            </a:extLst>
          </p:cNvPr>
          <p:cNvGrpSpPr/>
          <p:nvPr/>
        </p:nvGrpSpPr>
        <p:grpSpPr>
          <a:xfrm>
            <a:off x="3133236" y="2940485"/>
            <a:ext cx="2819281" cy="2554496"/>
            <a:chOff x="3167149" y="990319"/>
            <a:chExt cx="2819281" cy="2248183"/>
          </a:xfrm>
        </p:grpSpPr>
        <p:sp>
          <p:nvSpPr>
            <p:cNvPr id="5" name="TextBox 4">
              <a:extLst>
                <a:ext uri="{FF2B5EF4-FFF2-40B4-BE49-F238E27FC236}">
                  <a16:creationId xmlns:a16="http://schemas.microsoft.com/office/drawing/2014/main" id="{3A63CA2E-CF8A-0337-EE0F-889A80BC14B1}"/>
                </a:ext>
              </a:extLst>
            </p:cNvPr>
            <p:cNvSpPr txBox="1"/>
            <p:nvPr/>
          </p:nvSpPr>
          <p:spPr>
            <a:xfrm>
              <a:off x="3167149" y="990319"/>
              <a:ext cx="2819281"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a:solidFill>
                    <a:srgbClr val="3B2322"/>
                  </a:solidFill>
                </a:defRPr>
              </a:lvl1pPr>
            </a:lstStyle>
            <a:p>
              <a:r>
                <a:rPr lang="en-US" sz="1400" b="1" dirty="0">
                  <a:solidFill>
                    <a:schemeClr val="tx1"/>
                  </a:solidFill>
                  <a:latin typeface="+mj-lt"/>
                </a:rPr>
                <a:t>FAIR AIR Essential</a:t>
              </a:r>
            </a:p>
            <a:p>
              <a:pPr algn="l"/>
              <a:r>
                <a:rPr lang="en-US" sz="1400" dirty="0">
                  <a:solidFill>
                    <a:schemeClr val="bg1">
                      <a:lumMod val="50000"/>
                    </a:schemeClr>
                  </a:solidFill>
                  <a:latin typeface="+mj-lt"/>
                </a:rPr>
                <a:t>Distribution Contact</a:t>
              </a:r>
            </a:p>
            <a:p>
              <a:pPr algn="l"/>
              <a:r>
                <a:rPr lang="en-US" sz="1400" dirty="0" err="1">
                  <a:solidFill>
                    <a:schemeClr val="bg1">
                      <a:lumMod val="50000"/>
                    </a:schemeClr>
                  </a:solidFill>
                  <a:latin typeface="+mj-lt"/>
                </a:rPr>
                <a:t>RightsHolder</a:t>
              </a:r>
              <a:endParaRPr lang="en-US" sz="1400" dirty="0">
                <a:solidFill>
                  <a:schemeClr val="bg1">
                    <a:lumMod val="50000"/>
                  </a:schemeClr>
                </a:solidFill>
                <a:latin typeface="+mj-lt"/>
              </a:endParaRPr>
            </a:p>
            <a:p>
              <a:pPr algn="l"/>
              <a:r>
                <a:rPr lang="en-US" sz="1400" dirty="0">
                  <a:solidFill>
                    <a:schemeClr val="bg1">
                      <a:lumMod val="50000"/>
                    </a:schemeClr>
                  </a:solidFill>
                  <a:latin typeface="+mj-lt"/>
                </a:rPr>
                <a:t>Rights</a:t>
              </a:r>
            </a:p>
            <a:p>
              <a:pPr algn="l"/>
              <a:r>
                <a:rPr lang="en-US" sz="1400" b="1" dirty="0">
                  <a:solidFill>
                    <a:schemeClr val="bg1">
                      <a:lumMod val="50000"/>
                    </a:schemeClr>
                  </a:solidFill>
                  <a:latin typeface="+mj-lt"/>
                </a:rPr>
                <a:t>Rights URI</a:t>
              </a:r>
            </a:p>
            <a:p>
              <a:pPr algn="l"/>
              <a:r>
                <a:rPr lang="en-US" sz="1400" dirty="0">
                  <a:solidFill>
                    <a:schemeClr val="bg1">
                      <a:lumMod val="50000"/>
                    </a:schemeClr>
                  </a:solidFill>
                  <a:latin typeface="+mj-lt"/>
                </a:rPr>
                <a:t>Resource Size</a:t>
              </a:r>
            </a:p>
            <a:p>
              <a:pPr algn="l"/>
              <a:r>
                <a:rPr lang="en-US" sz="1400" dirty="0">
                  <a:solidFill>
                    <a:schemeClr val="bg1">
                      <a:lumMod val="50000"/>
                    </a:schemeClr>
                  </a:solidFill>
                  <a:latin typeface="+mj-lt"/>
                </a:rPr>
                <a:t>Resource Format</a:t>
              </a:r>
            </a:p>
            <a:p>
              <a:pPr algn="l"/>
              <a:r>
                <a:rPr lang="en-US" sz="1400" dirty="0">
                  <a:solidFill>
                    <a:schemeClr val="bg1">
                      <a:lumMod val="50000"/>
                    </a:schemeClr>
                  </a:solidFill>
                  <a:latin typeface="+mj-lt"/>
                </a:rPr>
                <a:t>Resource Contact</a:t>
              </a:r>
            </a:p>
            <a:p>
              <a:pPr algn="l"/>
              <a:r>
                <a:rPr lang="en-US" sz="1400" dirty="0">
                  <a:solidFill>
                    <a:schemeClr val="bg1">
                      <a:lumMod val="50000"/>
                    </a:schemeClr>
                  </a:solidFill>
                  <a:latin typeface="+mj-lt"/>
                </a:rPr>
                <a:t>Methods</a:t>
              </a:r>
            </a:p>
          </p:txBody>
        </p:sp>
        <p:sp>
          <p:nvSpPr>
            <p:cNvPr id="6" name="TextBox 5">
              <a:extLst>
                <a:ext uri="{FF2B5EF4-FFF2-40B4-BE49-F238E27FC236}">
                  <a16:creationId xmlns:a16="http://schemas.microsoft.com/office/drawing/2014/main" id="{A96339D4-169B-2DAA-8BCB-9BD517947D72}"/>
                </a:ext>
              </a:extLst>
            </p:cNvPr>
            <p:cNvSpPr txBox="1"/>
            <p:nvPr/>
          </p:nvSpPr>
          <p:spPr>
            <a:xfrm>
              <a:off x="4696013" y="1207177"/>
              <a:ext cx="1290417" cy="2031325"/>
            </a:xfrm>
            <a:prstGeom prst="rect">
              <a:avLst/>
            </a:prstGeom>
            <a:noFill/>
          </p:spPr>
          <p:txBody>
            <a:bodyPr wrap="none" rtlCol="0">
              <a:spAutoFit/>
            </a:bodyPr>
            <a:lstStyle/>
            <a:p>
              <a:pPr algn="r"/>
              <a:r>
                <a:rPr lang="en-US" sz="1400" dirty="0" err="1">
                  <a:solidFill>
                    <a:schemeClr val="bg1">
                      <a:lumMod val="50000"/>
                    </a:schemeClr>
                  </a:solidFill>
                  <a:latin typeface="+mj-lt"/>
                </a:rPr>
                <a:t>CitedBy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DescribedBy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DocumentedBy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HasMetadata</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ReferencedBy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ReviewedBy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SourceOf</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SupplementTo</a:t>
              </a:r>
            </a:p>
            <a:p>
              <a:pPr algn="r"/>
              <a:r>
                <a:rPr lang="en-US" sz="1400" dirty="0" err="1">
                  <a:solidFill>
                    <a:schemeClr val="bg1">
                      <a:lumMod val="50000"/>
                    </a:schemeClr>
                  </a:solidFill>
                  <a:latin typeface="+mj-lt"/>
                </a:rPr>
                <a:t>HasPart</a:t>
              </a:r>
              <a:endParaRPr lang="en-US" sz="1400">
                <a:solidFill>
                  <a:schemeClr val="bg1">
                    <a:lumMod val="50000"/>
                  </a:schemeClr>
                </a:solidFill>
                <a:latin typeface="+mj-lt"/>
              </a:endParaRPr>
            </a:p>
          </p:txBody>
        </p:sp>
      </p:grpSp>
      <p:sp>
        <p:nvSpPr>
          <p:cNvPr id="7" name="TextBox 6">
            <a:extLst>
              <a:ext uri="{FF2B5EF4-FFF2-40B4-BE49-F238E27FC236}">
                <a16:creationId xmlns:a16="http://schemas.microsoft.com/office/drawing/2014/main" id="{F6BC8900-64BA-3008-FF00-ACE0DC4688D8}"/>
              </a:ext>
            </a:extLst>
          </p:cNvPr>
          <p:cNvSpPr txBox="1"/>
          <p:nvPr/>
        </p:nvSpPr>
        <p:spPr>
          <a:xfrm>
            <a:off x="474723" y="3067312"/>
            <a:ext cx="2063001" cy="181588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algn="ctr"/>
            <a:r>
              <a:rPr lang="en-US" sz="1400" b="1" dirty="0">
                <a:latin typeface="+mj-lt"/>
              </a:rPr>
              <a:t>DataCite Mandatory</a:t>
            </a:r>
          </a:p>
          <a:p>
            <a:pPr algn="ctr"/>
            <a:r>
              <a:rPr lang="en-US" sz="1400" dirty="0">
                <a:solidFill>
                  <a:schemeClr val="bg1">
                    <a:lumMod val="50000"/>
                  </a:schemeClr>
                </a:solidFill>
              </a:rPr>
              <a:t>Resource URL</a:t>
            </a:r>
          </a:p>
          <a:p>
            <a:pPr algn="ctr"/>
            <a:r>
              <a:rPr lang="en-US" sz="1400" dirty="0">
                <a:solidFill>
                  <a:schemeClr val="bg1">
                    <a:lumMod val="50000"/>
                  </a:schemeClr>
                </a:solidFill>
              </a:rPr>
              <a:t>Resource Title</a:t>
            </a:r>
          </a:p>
          <a:p>
            <a:pPr algn="ctr"/>
            <a:r>
              <a:rPr lang="en-US" sz="1400" dirty="0">
                <a:solidFill>
                  <a:schemeClr val="bg1">
                    <a:lumMod val="50000"/>
                  </a:schemeClr>
                </a:solidFill>
              </a:rPr>
              <a:t>Resource Author</a:t>
            </a:r>
          </a:p>
          <a:p>
            <a:pPr algn="ctr"/>
            <a:r>
              <a:rPr lang="en-US" sz="1400" dirty="0">
                <a:solidFill>
                  <a:schemeClr val="bg1">
                    <a:lumMod val="50000"/>
                  </a:schemeClr>
                </a:solidFill>
              </a:rPr>
              <a:t>Resource Identifier</a:t>
            </a:r>
          </a:p>
          <a:p>
            <a:pPr algn="ctr"/>
            <a:r>
              <a:rPr lang="en-US" sz="1400" dirty="0">
                <a:solidFill>
                  <a:schemeClr val="bg1">
                    <a:lumMod val="50000"/>
                  </a:schemeClr>
                </a:solidFill>
              </a:rPr>
              <a:t>Resource Type General</a:t>
            </a:r>
            <a:endParaRPr lang="en-US" sz="1400" dirty="0">
              <a:solidFill>
                <a:schemeClr val="bg1">
                  <a:lumMod val="50000"/>
                </a:schemeClr>
              </a:solidFill>
              <a:latin typeface="+mj-lt"/>
            </a:endParaRPr>
          </a:p>
          <a:p>
            <a:pPr algn="ctr"/>
            <a:r>
              <a:rPr lang="en-US" sz="1400" dirty="0">
                <a:solidFill>
                  <a:schemeClr val="bg1">
                    <a:lumMod val="50000"/>
                  </a:schemeClr>
                </a:solidFill>
                <a:latin typeface="+mj-lt"/>
              </a:rPr>
              <a:t>Resource Publication Date</a:t>
            </a:r>
          </a:p>
          <a:p>
            <a:pPr algn="ctr"/>
            <a:r>
              <a:rPr lang="en-US" sz="1400" dirty="0">
                <a:solidFill>
                  <a:schemeClr val="bg1">
                    <a:lumMod val="50000"/>
                  </a:schemeClr>
                </a:solidFill>
                <a:latin typeface="+mj-lt"/>
              </a:rPr>
              <a:t>Resource Publisher</a:t>
            </a:r>
          </a:p>
        </p:txBody>
      </p:sp>
      <p:grpSp>
        <p:nvGrpSpPr>
          <p:cNvPr id="8" name="Group 7">
            <a:extLst>
              <a:ext uri="{FF2B5EF4-FFF2-40B4-BE49-F238E27FC236}">
                <a16:creationId xmlns:a16="http://schemas.microsoft.com/office/drawing/2014/main" id="{F2D4477C-4E33-CC03-B3EF-003BCD12F978}"/>
              </a:ext>
            </a:extLst>
          </p:cNvPr>
          <p:cNvGrpSpPr/>
          <p:nvPr/>
        </p:nvGrpSpPr>
        <p:grpSpPr>
          <a:xfrm>
            <a:off x="1154221" y="1209360"/>
            <a:ext cx="3479774" cy="1384995"/>
            <a:chOff x="1154221" y="1209360"/>
            <a:chExt cx="3479774" cy="1384995"/>
          </a:xfrm>
        </p:grpSpPr>
        <p:sp>
          <p:nvSpPr>
            <p:cNvPr id="9" name="TextBox 8">
              <a:extLst>
                <a:ext uri="{FF2B5EF4-FFF2-40B4-BE49-F238E27FC236}">
                  <a16:creationId xmlns:a16="http://schemas.microsoft.com/office/drawing/2014/main" id="{A72F934E-B5B2-5F19-40A7-2893CCF6D3CB}"/>
                </a:ext>
              </a:extLst>
            </p:cNvPr>
            <p:cNvSpPr txBox="1"/>
            <p:nvPr/>
          </p:nvSpPr>
          <p:spPr>
            <a:xfrm>
              <a:off x="1154221" y="1209360"/>
              <a:ext cx="3479774" cy="13849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400" b="1" dirty="0">
                  <a:latin typeface="+mj-lt"/>
                </a:rPr>
                <a:t>FAIR Findable Essential</a:t>
              </a:r>
            </a:p>
            <a:p>
              <a:r>
                <a:rPr lang="en-US" sz="1400" dirty="0">
                  <a:solidFill>
                    <a:schemeClr val="bg1">
                      <a:lumMod val="50000"/>
                    </a:schemeClr>
                  </a:solidFill>
                  <a:latin typeface="+mj-lt"/>
                </a:rPr>
                <a:t>Date Created</a:t>
              </a:r>
            </a:p>
            <a:p>
              <a:r>
                <a:rPr lang="en-US" sz="1400" dirty="0">
                  <a:solidFill>
                    <a:schemeClr val="bg1">
                      <a:lumMod val="50000"/>
                    </a:schemeClr>
                  </a:solidFill>
                  <a:latin typeface="+mj-lt"/>
                </a:rPr>
                <a:t>Keyword</a:t>
              </a:r>
            </a:p>
            <a:p>
              <a:r>
                <a:rPr lang="en-US" sz="1400" dirty="0">
                  <a:solidFill>
                    <a:schemeClr val="bg1">
                      <a:lumMod val="50000"/>
                    </a:schemeClr>
                  </a:solidFill>
                </a:rPr>
                <a:t>Keyword Vocabulary</a:t>
              </a:r>
              <a:endParaRPr lang="en-US" sz="1400" dirty="0">
                <a:solidFill>
                  <a:schemeClr val="bg1">
                    <a:lumMod val="50000"/>
                  </a:schemeClr>
                </a:solidFill>
                <a:latin typeface="+mj-lt"/>
              </a:endParaRPr>
            </a:p>
            <a:p>
              <a:r>
                <a:rPr lang="en-US" sz="1400" dirty="0">
                  <a:solidFill>
                    <a:schemeClr val="bg1">
                      <a:lumMod val="50000"/>
                    </a:schemeClr>
                  </a:solidFill>
                </a:rPr>
                <a:t>Funder Project Identifier</a:t>
              </a:r>
              <a:endParaRPr lang="en-US" sz="1400" dirty="0">
                <a:solidFill>
                  <a:schemeClr val="bg1">
                    <a:lumMod val="50000"/>
                  </a:schemeClr>
                </a:solidFill>
                <a:latin typeface="+mj-lt"/>
              </a:endParaRPr>
            </a:p>
            <a:p>
              <a:r>
                <a:rPr lang="en-US" sz="1400" dirty="0">
                  <a:solidFill>
                    <a:schemeClr val="bg1">
                      <a:lumMod val="50000"/>
                    </a:schemeClr>
                  </a:solidFill>
                </a:rPr>
                <a:t>Resource Author Affiliation</a:t>
              </a:r>
            </a:p>
          </p:txBody>
        </p:sp>
        <p:sp>
          <p:nvSpPr>
            <p:cNvPr id="10" name="TextBox 9">
              <a:extLst>
                <a:ext uri="{FF2B5EF4-FFF2-40B4-BE49-F238E27FC236}">
                  <a16:creationId xmlns:a16="http://schemas.microsoft.com/office/drawing/2014/main" id="{0B84B815-2478-04A4-8EB7-17905D269084}"/>
                </a:ext>
              </a:extLst>
            </p:cNvPr>
            <p:cNvSpPr txBox="1"/>
            <p:nvPr/>
          </p:nvSpPr>
          <p:spPr>
            <a:xfrm>
              <a:off x="3233861" y="1433569"/>
              <a:ext cx="1395639" cy="954107"/>
            </a:xfrm>
            <a:prstGeom prst="rect">
              <a:avLst/>
            </a:prstGeom>
            <a:noFill/>
          </p:spPr>
          <p:txBody>
            <a:bodyPr wrap="none" rtlCol="0">
              <a:spAutoFit/>
            </a:bodyPr>
            <a:lstStyle/>
            <a:p>
              <a:pPr algn="r"/>
              <a:r>
                <a:rPr lang="en-US" sz="1400" dirty="0">
                  <a:solidFill>
                    <a:schemeClr val="bg1">
                      <a:lumMod val="50000"/>
                    </a:schemeClr>
                  </a:solidFill>
                </a:rPr>
                <a:t>Abstract</a:t>
              </a:r>
            </a:p>
            <a:p>
              <a:pPr algn="r"/>
              <a:r>
                <a:rPr lang="en-US" sz="1400" dirty="0">
                  <a:solidFill>
                    <a:schemeClr val="bg1">
                      <a:lumMod val="50000"/>
                    </a:schemeClr>
                  </a:solidFill>
                </a:rPr>
                <a:t>Project Funder</a:t>
              </a:r>
            </a:p>
            <a:p>
              <a:pPr algn="r"/>
              <a:r>
                <a:rPr lang="en-US" sz="1400" dirty="0">
                  <a:solidFill>
                    <a:schemeClr val="bg1">
                      <a:lumMod val="50000"/>
                    </a:schemeClr>
                  </a:solidFill>
                </a:rPr>
                <a:t>Temporal Extent</a:t>
              </a:r>
            </a:p>
            <a:p>
              <a:pPr algn="r"/>
              <a:r>
                <a:rPr lang="en-US" sz="1400" dirty="0">
                  <a:solidFill>
                    <a:schemeClr val="bg1">
                      <a:lumMod val="50000"/>
                    </a:schemeClr>
                  </a:solidFill>
                </a:rPr>
                <a:t>Spatial Extent</a:t>
              </a:r>
            </a:p>
          </p:txBody>
        </p:sp>
      </p:grpSp>
      <p:sp>
        <p:nvSpPr>
          <p:cNvPr id="11" name="Line 3">
            <a:extLst>
              <a:ext uri="{FF2B5EF4-FFF2-40B4-BE49-F238E27FC236}">
                <a16:creationId xmlns:a16="http://schemas.microsoft.com/office/drawing/2014/main" id="{D618699F-CC22-F9F9-A4A3-FDBDD8BF30F9}"/>
              </a:ext>
            </a:extLst>
          </p:cNvPr>
          <p:cNvSpPr>
            <a:spLocks noChangeShapeType="1"/>
          </p:cNvSpPr>
          <p:nvPr/>
        </p:nvSpPr>
        <p:spPr bwMode="auto">
          <a:xfrm>
            <a:off x="471488" y="5988320"/>
            <a:ext cx="10006012" cy="0"/>
          </a:xfrm>
          <a:prstGeom prst="line">
            <a:avLst/>
          </a:prstGeom>
          <a:noFill/>
          <a:ln w="19050">
            <a:solidFill>
              <a:schemeClr val="tx1"/>
            </a:solidFill>
            <a:round/>
            <a:headEnd/>
            <a:tailEnd type="triangle" w="lg" len="lg"/>
          </a:ln>
        </p:spPr>
        <p:txBody>
          <a:bodyPr>
            <a:prstTxWarp prst="textNoShape">
              <a:avLst/>
            </a:prstTxWarp>
          </a:bodyPr>
          <a:lstStyle/>
          <a:p>
            <a:endParaRPr lang="en-US"/>
          </a:p>
        </p:txBody>
      </p:sp>
      <p:sp>
        <p:nvSpPr>
          <p:cNvPr id="12" name="Oval 11">
            <a:extLst>
              <a:ext uri="{FF2B5EF4-FFF2-40B4-BE49-F238E27FC236}">
                <a16:creationId xmlns:a16="http://schemas.microsoft.com/office/drawing/2014/main" id="{DBC755B1-B3F7-AAB3-F3E8-15F9B61067B6}"/>
              </a:ext>
            </a:extLst>
          </p:cNvPr>
          <p:cNvSpPr/>
          <p:nvPr/>
        </p:nvSpPr>
        <p:spPr>
          <a:xfrm>
            <a:off x="2634552" y="5505720"/>
            <a:ext cx="519112"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a:extLst>
              <a:ext uri="{FF2B5EF4-FFF2-40B4-BE49-F238E27FC236}">
                <a16:creationId xmlns:a16="http://schemas.microsoft.com/office/drawing/2014/main" id="{86A4B4ED-F483-86F2-93EF-0D2CD7F5D553}"/>
              </a:ext>
            </a:extLst>
          </p:cNvPr>
          <p:cNvSpPr/>
          <p:nvPr/>
        </p:nvSpPr>
        <p:spPr>
          <a:xfrm>
            <a:off x="4285605" y="5505720"/>
            <a:ext cx="520700"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B082FDFE-15C0-BD12-50DB-C2C44D69C0F8}"/>
              </a:ext>
            </a:extLst>
          </p:cNvPr>
          <p:cNvSpPr/>
          <p:nvPr/>
        </p:nvSpPr>
        <p:spPr>
          <a:xfrm>
            <a:off x="6181692" y="5505720"/>
            <a:ext cx="519112"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a:extLst>
              <a:ext uri="{FF2B5EF4-FFF2-40B4-BE49-F238E27FC236}">
                <a16:creationId xmlns:a16="http://schemas.microsoft.com/office/drawing/2014/main" id="{95DCBE55-C496-F0BB-3103-14CF193B2B37}"/>
              </a:ext>
            </a:extLst>
          </p:cNvPr>
          <p:cNvSpPr/>
          <p:nvPr/>
        </p:nvSpPr>
        <p:spPr>
          <a:xfrm>
            <a:off x="8055023" y="5505720"/>
            <a:ext cx="519113"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a:extLst>
              <a:ext uri="{FF2B5EF4-FFF2-40B4-BE49-F238E27FC236}">
                <a16:creationId xmlns:a16="http://schemas.microsoft.com/office/drawing/2014/main" id="{4AFDC520-2F3C-6E73-A965-335D76E0D12D}"/>
              </a:ext>
            </a:extLst>
          </p:cNvPr>
          <p:cNvSpPr/>
          <p:nvPr/>
        </p:nvSpPr>
        <p:spPr>
          <a:xfrm>
            <a:off x="1238732" y="5508895"/>
            <a:ext cx="519113"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 name="Straight Connector 16">
            <a:extLst>
              <a:ext uri="{FF2B5EF4-FFF2-40B4-BE49-F238E27FC236}">
                <a16:creationId xmlns:a16="http://schemas.microsoft.com/office/drawing/2014/main" id="{D27968E5-27C7-04FD-3303-128F8FCF4C1C}"/>
              </a:ext>
            </a:extLst>
          </p:cNvPr>
          <p:cNvCxnSpPr/>
          <p:nvPr/>
        </p:nvCxnSpPr>
        <p:spPr>
          <a:xfrm flipH="1">
            <a:off x="1498289" y="4883194"/>
            <a:ext cx="7935" cy="62570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E6BAF48-27D2-0459-0893-20655425050B}"/>
              </a:ext>
            </a:extLst>
          </p:cNvPr>
          <p:cNvCxnSpPr>
            <a:cxnSpLocks/>
            <a:stCxn id="9" idx="2"/>
            <a:endCxn id="12" idx="0"/>
          </p:cNvCxnSpPr>
          <p:nvPr/>
        </p:nvCxnSpPr>
        <p:spPr>
          <a:xfrm>
            <a:off x="2894108" y="2594355"/>
            <a:ext cx="0" cy="29113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A025EF-9971-127E-40C7-887EA1CA2620}"/>
              </a:ext>
            </a:extLst>
          </p:cNvPr>
          <p:cNvCxnSpPr>
            <a:cxnSpLocks/>
            <a:stCxn id="5" idx="2"/>
            <a:endCxn id="13" idx="0"/>
          </p:cNvCxnSpPr>
          <p:nvPr/>
        </p:nvCxnSpPr>
        <p:spPr>
          <a:xfrm>
            <a:off x="4542877" y="5248577"/>
            <a:ext cx="3078" cy="25714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5D4590E-C5A3-4E51-C5A0-BC3F2B128206}"/>
              </a:ext>
            </a:extLst>
          </p:cNvPr>
          <p:cNvCxnSpPr>
            <a:cxnSpLocks/>
            <a:stCxn id="23" idx="2"/>
            <a:endCxn id="14" idx="0"/>
          </p:cNvCxnSpPr>
          <p:nvPr/>
        </p:nvCxnSpPr>
        <p:spPr>
          <a:xfrm flipH="1">
            <a:off x="6441248" y="3197866"/>
            <a:ext cx="1" cy="230785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CAA780D-30AA-8640-C7E5-FD2341C100EC}"/>
              </a:ext>
            </a:extLst>
          </p:cNvPr>
          <p:cNvGrpSpPr/>
          <p:nvPr/>
        </p:nvGrpSpPr>
        <p:grpSpPr>
          <a:xfrm>
            <a:off x="6156823" y="1180424"/>
            <a:ext cx="4714193" cy="2031325"/>
            <a:chOff x="6156823" y="1180424"/>
            <a:chExt cx="4714193" cy="2031325"/>
          </a:xfrm>
        </p:grpSpPr>
        <p:grpSp>
          <p:nvGrpSpPr>
            <p:cNvPr id="22" name="Group 21">
              <a:extLst>
                <a:ext uri="{FF2B5EF4-FFF2-40B4-BE49-F238E27FC236}">
                  <a16:creationId xmlns:a16="http://schemas.microsoft.com/office/drawing/2014/main" id="{2BCA7523-3EA7-AA8F-BAD0-01644C68A432}"/>
                </a:ext>
              </a:extLst>
            </p:cNvPr>
            <p:cNvGrpSpPr/>
            <p:nvPr/>
          </p:nvGrpSpPr>
          <p:grpSpPr>
            <a:xfrm>
              <a:off x="6156823" y="1180424"/>
              <a:ext cx="4714193" cy="2031325"/>
              <a:chOff x="2272016" y="3847176"/>
              <a:chExt cx="4714193" cy="2031325"/>
            </a:xfrm>
          </p:grpSpPr>
          <p:sp>
            <p:nvSpPr>
              <p:cNvPr id="24" name="TextBox 23">
                <a:extLst>
                  <a:ext uri="{FF2B5EF4-FFF2-40B4-BE49-F238E27FC236}">
                    <a16:creationId xmlns:a16="http://schemas.microsoft.com/office/drawing/2014/main" id="{695586AE-94E3-A27E-02B5-36E58550AE21}"/>
                  </a:ext>
                </a:extLst>
              </p:cNvPr>
              <p:cNvSpPr txBox="1"/>
              <p:nvPr/>
            </p:nvSpPr>
            <p:spPr>
              <a:xfrm>
                <a:off x="2272016" y="3847176"/>
                <a:ext cx="4714193"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a:solidFill>
                      <a:srgbClr val="3B2322"/>
                    </a:solidFill>
                  </a:defRPr>
                </a:lvl1pPr>
              </a:lstStyle>
              <a:p>
                <a:r>
                  <a:rPr lang="en-US" sz="1400" b="1" dirty="0">
                    <a:solidFill>
                      <a:schemeClr val="tx1"/>
                    </a:solidFill>
                    <a:latin typeface="+mj-lt"/>
                  </a:rPr>
                  <a:t>FAIR Findable Support</a:t>
                </a:r>
              </a:p>
              <a:p>
                <a:pPr algn="l"/>
                <a:r>
                  <a:rPr lang="en-US" sz="1400" dirty="0">
                    <a:solidFill>
                      <a:schemeClr val="bg1">
                        <a:lumMod val="50000"/>
                      </a:schemeClr>
                    </a:solidFill>
                    <a:latin typeface="+mj-lt"/>
                  </a:rPr>
                  <a:t>Date Submitted</a:t>
                </a:r>
              </a:p>
              <a:p>
                <a:pPr algn="l"/>
                <a:r>
                  <a:rPr lang="en-US" sz="1400" dirty="0">
                    <a:solidFill>
                      <a:schemeClr val="bg1">
                        <a:lumMod val="50000"/>
                      </a:schemeClr>
                    </a:solidFill>
                    <a:latin typeface="+mj-lt"/>
                  </a:rPr>
                  <a:t>Keyword Value URI</a:t>
                </a:r>
              </a:p>
              <a:p>
                <a:pPr algn="l"/>
                <a:r>
                  <a:rPr lang="en-US" sz="1400" dirty="0">
                    <a:solidFill>
                      <a:schemeClr val="bg1">
                        <a:lumMod val="50000"/>
                      </a:schemeClr>
                    </a:solidFill>
                    <a:latin typeface="+mj-lt"/>
                  </a:rPr>
                  <a:t>Keyword Vocabulary URI</a:t>
                </a:r>
              </a:p>
              <a:p>
                <a:pPr algn="l"/>
                <a:r>
                  <a:rPr lang="en-US" sz="1400" dirty="0">
                    <a:solidFill>
                      <a:schemeClr val="bg1">
                        <a:lumMod val="50000"/>
                      </a:schemeClr>
                    </a:solidFill>
                    <a:latin typeface="+mj-lt"/>
                  </a:rPr>
                  <a:t>Funder Identifier</a:t>
                </a:r>
              </a:p>
              <a:p>
                <a:pPr algn="l"/>
                <a:r>
                  <a:rPr lang="en-US" sz="1400" dirty="0">
                    <a:solidFill>
                      <a:schemeClr val="bg1">
                        <a:lumMod val="50000"/>
                      </a:schemeClr>
                    </a:solidFill>
                    <a:latin typeface="+mj-lt"/>
                  </a:rPr>
                  <a:t>Funder Identifier Type</a:t>
                </a:r>
              </a:p>
              <a:p>
                <a:pPr algn="l"/>
                <a:r>
                  <a:rPr lang="en-US" sz="1400" dirty="0">
                    <a:solidFill>
                      <a:schemeClr val="bg1">
                        <a:lumMod val="50000"/>
                      </a:schemeClr>
                    </a:solidFill>
                  </a:rPr>
                  <a:t>Award Number</a:t>
                </a:r>
              </a:p>
              <a:p>
                <a:pPr algn="l"/>
                <a:r>
                  <a:rPr lang="en-US" sz="1400" dirty="0">
                    <a:solidFill>
                      <a:schemeClr val="bg1">
                        <a:lumMod val="50000"/>
                      </a:schemeClr>
                    </a:solidFill>
                    <a:latin typeface="+mj-lt"/>
                  </a:rPr>
                  <a:t>Award URI</a:t>
                </a:r>
              </a:p>
              <a:p>
                <a:pPr algn="l"/>
                <a:r>
                  <a:rPr lang="en-US" sz="1400" dirty="0">
                    <a:solidFill>
                      <a:schemeClr val="bg1">
                        <a:lumMod val="50000"/>
                      </a:schemeClr>
                    </a:solidFill>
                    <a:latin typeface="+mj-lt"/>
                  </a:rPr>
                  <a:t>Award Title</a:t>
                </a:r>
              </a:p>
            </p:txBody>
          </p:sp>
          <p:sp>
            <p:nvSpPr>
              <p:cNvPr id="25" name="TextBox 24">
                <a:extLst>
                  <a:ext uri="{FF2B5EF4-FFF2-40B4-BE49-F238E27FC236}">
                    <a16:creationId xmlns:a16="http://schemas.microsoft.com/office/drawing/2014/main" id="{2FE8B38C-BA2B-C80B-4973-F4A4DFDFBB47}"/>
                  </a:ext>
                </a:extLst>
              </p:cNvPr>
              <p:cNvSpPr txBox="1"/>
              <p:nvPr/>
            </p:nvSpPr>
            <p:spPr>
              <a:xfrm>
                <a:off x="3202417" y="4062619"/>
                <a:ext cx="3783792" cy="1815882"/>
              </a:xfrm>
              <a:prstGeom prst="rect">
                <a:avLst/>
              </a:prstGeom>
              <a:noFill/>
            </p:spPr>
            <p:txBody>
              <a:bodyPr wrap="none" rtlCol="0">
                <a:spAutoFit/>
              </a:bodyPr>
              <a:lstStyle/>
              <a:p>
                <a:pPr algn="r"/>
                <a:r>
                  <a:rPr lang="en-US" sz="1400" dirty="0">
                    <a:solidFill>
                      <a:schemeClr val="bg1">
                        <a:lumMod val="50000"/>
                      </a:schemeClr>
                    </a:solidFill>
                    <a:latin typeface="+mj-lt"/>
                  </a:rPr>
                  <a:t>Resource Type</a:t>
                </a:r>
              </a:p>
              <a:p>
                <a:pPr algn="r"/>
                <a:r>
                  <a:rPr lang="en-US" sz="1400" dirty="0">
                    <a:solidFill>
                      <a:schemeClr val="bg1">
                        <a:lumMod val="50000"/>
                      </a:schemeClr>
                    </a:solidFill>
                    <a:latin typeface="+mj-lt"/>
                  </a:rPr>
                  <a:t>Resource Author Type</a:t>
                </a:r>
              </a:p>
              <a:p>
                <a:pPr algn="r"/>
                <a:r>
                  <a:rPr lang="en-US" sz="1400" dirty="0">
                    <a:solidFill>
                      <a:schemeClr val="bg1">
                        <a:lumMod val="50000"/>
                      </a:schemeClr>
                    </a:solidFill>
                    <a:latin typeface="+mj-lt"/>
                  </a:rPr>
                  <a:t>Resource Identifier Type</a:t>
                </a:r>
              </a:p>
              <a:p>
                <a:pPr algn="r"/>
                <a:r>
                  <a:rPr lang="en-US" sz="1400" dirty="0">
                    <a:solidFill>
                      <a:schemeClr val="bg1">
                        <a:lumMod val="50000"/>
                      </a:schemeClr>
                    </a:solidFill>
                    <a:latin typeface="+mj-lt"/>
                  </a:rPr>
                  <a:t>Resource Author Identifier</a:t>
                </a:r>
              </a:p>
              <a:p>
                <a:pPr algn="r"/>
                <a:r>
                  <a:rPr lang="en-US" sz="1400" dirty="0">
                    <a:solidFill>
                      <a:schemeClr val="bg1">
                        <a:lumMod val="50000"/>
                      </a:schemeClr>
                    </a:solidFill>
                    <a:latin typeface="+mj-lt"/>
                  </a:rPr>
                  <a:t>Resource Author Identifier Type</a:t>
                </a:r>
              </a:p>
              <a:p>
                <a:pPr algn="r"/>
                <a:r>
                  <a:rPr lang="en-US" sz="1400" dirty="0">
                    <a:solidFill>
                      <a:schemeClr val="bg1">
                        <a:lumMod val="50000"/>
                      </a:schemeClr>
                    </a:solidFill>
                    <a:latin typeface="+mj-lt"/>
                  </a:rPr>
                  <a:t>Resource Author Affiliation Identifier</a:t>
                </a:r>
              </a:p>
              <a:p>
                <a:pPr algn="r"/>
                <a:r>
                  <a:rPr lang="en-US" sz="1400" dirty="0">
                    <a:solidFill>
                      <a:schemeClr val="bg1">
                        <a:lumMod val="50000"/>
                      </a:schemeClr>
                    </a:solidFill>
                    <a:latin typeface="+mj-lt"/>
                  </a:rPr>
                  <a:t>Resource Author Affiliation Identifier Type</a:t>
                </a:r>
              </a:p>
              <a:p>
                <a:pPr algn="r"/>
                <a:r>
                  <a:rPr lang="en-US" sz="1400" dirty="0">
                    <a:solidFill>
                      <a:schemeClr val="bg1">
                        <a:lumMod val="50000"/>
                      </a:schemeClr>
                    </a:solidFill>
                    <a:latin typeface="+mj-lt"/>
                  </a:rPr>
                  <a:t>Resource Author Affiliation Identifier Scheme URI</a:t>
                </a:r>
              </a:p>
            </p:txBody>
          </p:sp>
        </p:grpSp>
        <p:sp>
          <p:nvSpPr>
            <p:cNvPr id="23" name="Rectangle 22">
              <a:extLst>
                <a:ext uri="{FF2B5EF4-FFF2-40B4-BE49-F238E27FC236}">
                  <a16:creationId xmlns:a16="http://schemas.microsoft.com/office/drawing/2014/main" id="{689D342C-2157-7E98-8434-A6FCEECE9E6C}"/>
                </a:ext>
              </a:extLst>
            </p:cNvPr>
            <p:cNvSpPr/>
            <p:nvPr/>
          </p:nvSpPr>
          <p:spPr>
            <a:xfrm>
              <a:off x="6336910" y="3067312"/>
              <a:ext cx="208677" cy="130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2620E663-3E42-EF39-DFFD-0213F2A2D780}"/>
              </a:ext>
            </a:extLst>
          </p:cNvPr>
          <p:cNvGrpSpPr/>
          <p:nvPr/>
        </p:nvGrpSpPr>
        <p:grpSpPr>
          <a:xfrm>
            <a:off x="6936080" y="3343072"/>
            <a:ext cx="4558992" cy="2162648"/>
            <a:chOff x="6936080" y="3343072"/>
            <a:chExt cx="4558992" cy="2162648"/>
          </a:xfrm>
        </p:grpSpPr>
        <p:grpSp>
          <p:nvGrpSpPr>
            <p:cNvPr id="27" name="Group 26">
              <a:extLst>
                <a:ext uri="{FF2B5EF4-FFF2-40B4-BE49-F238E27FC236}">
                  <a16:creationId xmlns:a16="http://schemas.microsoft.com/office/drawing/2014/main" id="{CAE65BE0-812D-5928-731E-F9B499092BAB}"/>
                </a:ext>
              </a:extLst>
            </p:cNvPr>
            <p:cNvGrpSpPr/>
            <p:nvPr/>
          </p:nvGrpSpPr>
          <p:grpSpPr>
            <a:xfrm>
              <a:off x="6936080" y="3343072"/>
              <a:ext cx="4558992" cy="2031325"/>
              <a:chOff x="6936080" y="3343072"/>
              <a:chExt cx="4558992" cy="2031325"/>
            </a:xfrm>
          </p:grpSpPr>
          <p:sp>
            <p:nvSpPr>
              <p:cNvPr id="30" name="TextBox 29">
                <a:extLst>
                  <a:ext uri="{FF2B5EF4-FFF2-40B4-BE49-F238E27FC236}">
                    <a16:creationId xmlns:a16="http://schemas.microsoft.com/office/drawing/2014/main" id="{A9E897CD-B7B8-011F-B4FF-05E86D4CFB53}"/>
                  </a:ext>
                </a:extLst>
              </p:cNvPr>
              <p:cNvSpPr txBox="1"/>
              <p:nvPr/>
            </p:nvSpPr>
            <p:spPr>
              <a:xfrm>
                <a:off x="6936080" y="3343072"/>
                <a:ext cx="4558992"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a:solidFill>
                      <a:srgbClr val="3B2322"/>
                    </a:solidFill>
                  </a:defRPr>
                </a:lvl1pPr>
              </a:lstStyle>
              <a:p>
                <a:r>
                  <a:rPr lang="en-US" sz="1400" b="1" dirty="0">
                    <a:solidFill>
                      <a:schemeClr val="tx1"/>
                    </a:solidFill>
                    <a:latin typeface="+mj-lt"/>
                  </a:rPr>
                  <a:t>FAIR AIR Support</a:t>
                </a:r>
              </a:p>
              <a:p>
                <a:pPr algn="l"/>
                <a:r>
                  <a:rPr lang="en-US" sz="1400" dirty="0">
                    <a:solidFill>
                      <a:schemeClr val="bg1">
                        <a:lumMod val="50000"/>
                      </a:schemeClr>
                    </a:solidFill>
                    <a:latin typeface="+mj-lt"/>
                  </a:rPr>
                  <a:t>Resource Contact Identifier</a:t>
                </a:r>
              </a:p>
              <a:p>
                <a:pPr algn="l"/>
                <a:r>
                  <a:rPr lang="en-US" sz="1400" dirty="0">
                    <a:solidFill>
                      <a:schemeClr val="bg1">
                        <a:lumMod val="50000"/>
                      </a:schemeClr>
                    </a:solidFill>
                    <a:latin typeface="+mj-lt"/>
                  </a:rPr>
                  <a:t>Resource Contact Identifier Scheme</a:t>
                </a:r>
              </a:p>
              <a:p>
                <a:pPr algn="l"/>
                <a:r>
                  <a:rPr lang="en-US" sz="1400" dirty="0">
                    <a:solidFill>
                      <a:schemeClr val="bg1">
                        <a:lumMod val="50000"/>
                      </a:schemeClr>
                    </a:solidFill>
                    <a:latin typeface="+mj-lt"/>
                  </a:rPr>
                  <a:t>Resource Contact Identifier Scheme URI</a:t>
                </a:r>
              </a:p>
              <a:p>
                <a:pPr algn="l"/>
                <a:r>
                  <a:rPr lang="en-US" sz="1400" dirty="0">
                    <a:solidFill>
                      <a:schemeClr val="bg1">
                        <a:lumMod val="50000"/>
                      </a:schemeClr>
                    </a:solidFill>
                    <a:latin typeface="+mj-lt"/>
                  </a:rPr>
                  <a:t>Distribution Contact Identifier</a:t>
                </a:r>
              </a:p>
              <a:p>
                <a:pPr algn="l"/>
                <a:r>
                  <a:rPr lang="en-US" sz="1400" dirty="0">
                    <a:solidFill>
                      <a:schemeClr val="bg1">
                        <a:lumMod val="50000"/>
                      </a:schemeClr>
                    </a:solidFill>
                    <a:latin typeface="+mj-lt"/>
                  </a:rPr>
                  <a:t>Distribution Contact Identifier Scheme</a:t>
                </a:r>
              </a:p>
              <a:p>
                <a:pPr algn="l"/>
                <a:r>
                  <a:rPr lang="en-US" sz="1400" dirty="0">
                    <a:solidFill>
                      <a:schemeClr val="bg1">
                        <a:lumMod val="50000"/>
                      </a:schemeClr>
                    </a:solidFill>
                    <a:latin typeface="+mj-lt"/>
                  </a:rPr>
                  <a:t>Distribution Contact Identifier Scheme URI</a:t>
                </a:r>
              </a:p>
              <a:p>
                <a:pPr algn="l"/>
                <a:r>
                  <a:rPr lang="en-US" sz="1400" dirty="0">
                    <a:solidFill>
                      <a:schemeClr val="bg1">
                        <a:lumMod val="50000"/>
                      </a:schemeClr>
                    </a:solidFill>
                    <a:latin typeface="+mj-lt"/>
                  </a:rPr>
                  <a:t>Rights Holder Identifier Scheme</a:t>
                </a:r>
              </a:p>
              <a:p>
                <a:pPr algn="l"/>
                <a:r>
                  <a:rPr lang="en-US" sz="1400" dirty="0">
                    <a:solidFill>
                      <a:schemeClr val="bg1">
                        <a:lumMod val="50000"/>
                      </a:schemeClr>
                    </a:solidFill>
                    <a:latin typeface="+mj-lt"/>
                  </a:rPr>
                  <a:t>Rights Holder Identifier Scheme URI</a:t>
                </a:r>
              </a:p>
            </p:txBody>
          </p:sp>
          <p:sp>
            <p:nvSpPr>
              <p:cNvPr id="31" name="TextBox 30">
                <a:extLst>
                  <a:ext uri="{FF2B5EF4-FFF2-40B4-BE49-F238E27FC236}">
                    <a16:creationId xmlns:a16="http://schemas.microsoft.com/office/drawing/2014/main" id="{8B06ED22-35F3-0CF5-8447-B9D9040139C5}"/>
                  </a:ext>
                </a:extLst>
              </p:cNvPr>
              <p:cNvSpPr txBox="1"/>
              <p:nvPr/>
            </p:nvSpPr>
            <p:spPr>
              <a:xfrm>
                <a:off x="9643539" y="3564124"/>
                <a:ext cx="1851533" cy="523220"/>
              </a:xfrm>
              <a:prstGeom prst="rect">
                <a:avLst/>
              </a:prstGeom>
              <a:noFill/>
            </p:spPr>
            <p:txBody>
              <a:bodyPr wrap="none" rtlCol="0">
                <a:spAutoFit/>
              </a:bodyPr>
              <a:lstStyle/>
              <a:p>
                <a:pPr algn="r"/>
                <a:r>
                  <a:rPr lang="en-US" sz="1400" dirty="0">
                    <a:solidFill>
                      <a:schemeClr val="bg1">
                        <a:lumMod val="50000"/>
                      </a:schemeClr>
                    </a:solidFill>
                    <a:latin typeface="+mj-lt"/>
                  </a:rPr>
                  <a:t>Rights Holder Identifier</a:t>
                </a:r>
              </a:p>
              <a:p>
                <a:pPr algn="r"/>
                <a:r>
                  <a:rPr lang="en-US" sz="1400" dirty="0">
                    <a:solidFill>
                      <a:schemeClr val="bg1">
                        <a:lumMod val="50000"/>
                      </a:schemeClr>
                    </a:solidFill>
                    <a:latin typeface="+mj-lt"/>
                  </a:rPr>
                  <a:t>Rights URI</a:t>
                </a:r>
              </a:p>
            </p:txBody>
          </p:sp>
        </p:grpSp>
        <p:sp>
          <p:nvSpPr>
            <p:cNvPr id="28" name="Rectangle 27">
              <a:extLst>
                <a:ext uri="{FF2B5EF4-FFF2-40B4-BE49-F238E27FC236}">
                  <a16:creationId xmlns:a16="http://schemas.microsoft.com/office/drawing/2014/main" id="{4F1D3111-F120-6171-EF1B-3636BC3EFCFE}"/>
                </a:ext>
              </a:extLst>
            </p:cNvPr>
            <p:cNvSpPr/>
            <p:nvPr/>
          </p:nvSpPr>
          <p:spPr>
            <a:xfrm>
              <a:off x="8210241" y="5276269"/>
              <a:ext cx="208677" cy="881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9CC6DCF-EF90-0078-5691-FBAA7348754B}"/>
                </a:ext>
              </a:extLst>
            </p:cNvPr>
            <p:cNvCxnSpPr>
              <a:cxnSpLocks/>
              <a:stCxn id="28" idx="2"/>
              <a:endCxn id="15" idx="0"/>
            </p:cNvCxnSpPr>
            <p:nvPr/>
          </p:nvCxnSpPr>
          <p:spPr>
            <a:xfrm>
              <a:off x="8314580" y="5364440"/>
              <a:ext cx="0" cy="14128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E67C10C5-1F4C-F822-372F-870F02AC511A}"/>
              </a:ext>
            </a:extLst>
          </p:cNvPr>
          <p:cNvSpPr txBox="1"/>
          <p:nvPr/>
        </p:nvSpPr>
        <p:spPr>
          <a:xfrm>
            <a:off x="7948775" y="169683"/>
            <a:ext cx="2706190" cy="923330"/>
          </a:xfrm>
          <a:prstGeom prst="rect">
            <a:avLst/>
          </a:prstGeom>
          <a:noFill/>
        </p:spPr>
        <p:txBody>
          <a:bodyPr wrap="none" rtlCol="0">
            <a:spAutoFit/>
          </a:bodyPr>
          <a:lstStyle/>
          <a:p>
            <a:r>
              <a:rPr lang="en-US" sz="5400" b="1" dirty="0">
                <a:solidFill>
                  <a:schemeClr val="bg1">
                    <a:lumMod val="50000"/>
                  </a:schemeClr>
                </a:solidFill>
                <a:latin typeface="Century Gothic" panose="020B0502020202020204" pitchFamily="34" charset="0"/>
              </a:rPr>
              <a:t>: Spirals</a:t>
            </a:r>
            <a:endParaRPr lang="en-US" sz="5400" b="1">
              <a:solidFill>
                <a:schemeClr val="bg1">
                  <a:lumMod val="50000"/>
                </a:schemeClr>
              </a:solidFill>
              <a:latin typeface="Century Gothic" panose="020B0502020202020204" pitchFamily="34" charset="0"/>
            </a:endParaRPr>
          </a:p>
        </p:txBody>
      </p:sp>
      <p:sp>
        <p:nvSpPr>
          <p:cNvPr id="33" name="Right Arrow 32">
            <a:extLst>
              <a:ext uri="{FF2B5EF4-FFF2-40B4-BE49-F238E27FC236}">
                <a16:creationId xmlns:a16="http://schemas.microsoft.com/office/drawing/2014/main" id="{6964FDE9-3829-5299-7390-33F6FBC9297D}"/>
              </a:ext>
            </a:extLst>
          </p:cNvPr>
          <p:cNvSpPr/>
          <p:nvPr/>
        </p:nvSpPr>
        <p:spPr>
          <a:xfrm>
            <a:off x="983974" y="1209360"/>
            <a:ext cx="10227365" cy="4165037"/>
          </a:xfrm>
          <a:prstGeom prst="rightArrow">
            <a:avLst/>
          </a:prstGeom>
          <a:solidFill>
            <a:srgbClr val="D883FF">
              <a:alpha val="25000"/>
            </a:srgbClr>
          </a:solidFill>
          <a:ln w="76200">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dirty="0">
                <a:solidFill>
                  <a:srgbClr val="7030A0"/>
                </a:solidFill>
                <a:latin typeface="Calibri Light" panose="020F0302020204030204" pitchFamily="34" charset="0"/>
                <a:cs typeface="Calibri Light" panose="020F0302020204030204" pitchFamily="34" charset="0"/>
              </a:rPr>
              <a:t>TIME</a:t>
            </a:r>
          </a:p>
        </p:txBody>
      </p:sp>
      <p:sp>
        <p:nvSpPr>
          <p:cNvPr id="34" name="TextBox 33">
            <a:extLst>
              <a:ext uri="{FF2B5EF4-FFF2-40B4-BE49-F238E27FC236}">
                <a16:creationId xmlns:a16="http://schemas.microsoft.com/office/drawing/2014/main" id="{F70977F0-28F5-7CFF-89A8-FF97F4EFD7C2}"/>
              </a:ext>
            </a:extLst>
          </p:cNvPr>
          <p:cNvSpPr txBox="1"/>
          <p:nvPr/>
        </p:nvSpPr>
        <p:spPr>
          <a:xfrm>
            <a:off x="384916" y="5943490"/>
            <a:ext cx="8856207" cy="307777"/>
          </a:xfrm>
          <a:prstGeom prst="rect">
            <a:avLst/>
          </a:prstGeom>
          <a:noFill/>
        </p:spPr>
        <p:txBody>
          <a:bodyPr wrap="none" rtlCol="0">
            <a:spAutoFit/>
          </a:bodyPr>
          <a:lstStyle/>
          <a:p>
            <a:r>
              <a:rPr lang="en-US" sz="1400" i="1" dirty="0">
                <a:hlinkClick r:id="rId2"/>
              </a:rPr>
              <a:t>Developed as part of the </a:t>
            </a:r>
            <a:r>
              <a:rPr lang="en-US" sz="1400" i="1" dirty="0" err="1">
                <a:hlinkClick r:id="rId2"/>
              </a:rPr>
              <a:t>MetaDIG</a:t>
            </a:r>
            <a:r>
              <a:rPr lang="en-US" sz="1400" i="1" dirty="0">
                <a:hlinkClick r:id="rId2"/>
              </a:rPr>
              <a:t> Project</a:t>
            </a:r>
            <a:r>
              <a:rPr lang="en-US" sz="1400" i="1" dirty="0"/>
              <a:t> 2015-18, with Matt Jones and Peter Slaughter at NCEAS, Dryad, CDL, LTER, EDI</a:t>
            </a:r>
          </a:p>
        </p:txBody>
      </p:sp>
    </p:spTree>
    <p:extLst>
      <p:ext uri="{BB962C8B-B14F-4D97-AF65-F5344CB8AC3E}">
        <p14:creationId xmlns:p14="http://schemas.microsoft.com/office/powerpoint/2010/main" val="139634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par>
                                <p:cTn id="30" presetID="9"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dissolv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ssolve">
                                      <p:cBhvr>
                                        <p:cTn id="51" dur="500"/>
                                        <p:tgtEl>
                                          <p:spTgt spid="15"/>
                                        </p:tgtEl>
                                      </p:cBhvr>
                                    </p:animEffect>
                                  </p:childTnLst>
                                </p:cTn>
                              </p:par>
                              <p:par>
                                <p:cTn id="52" presetID="9"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dissolv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dissolv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P spid="16" grpId="0" animBg="1"/>
      <p:bldP spid="32"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2B96-2791-5D0A-D6B4-13DCFE67DA0D}"/>
              </a:ext>
            </a:extLst>
          </p:cNvPr>
          <p:cNvSpPr>
            <a:spLocks noGrp="1"/>
          </p:cNvSpPr>
          <p:nvPr>
            <p:ph type="title"/>
          </p:nvPr>
        </p:nvSpPr>
        <p:spPr/>
        <p:txBody>
          <a:bodyPr/>
          <a:lstStyle/>
          <a:p>
            <a:r>
              <a:rPr lang="en-US"/>
              <a:t>Visualizinging FAIRness</a:t>
            </a:r>
          </a:p>
        </p:txBody>
      </p:sp>
      <p:sp>
        <p:nvSpPr>
          <p:cNvPr id="3" name="Title 1">
            <a:extLst>
              <a:ext uri="{FF2B5EF4-FFF2-40B4-BE49-F238E27FC236}">
                <a16:creationId xmlns:a16="http://schemas.microsoft.com/office/drawing/2014/main" id="{04023539-CFC3-DB35-1432-663F0DF91E29}"/>
              </a:ext>
            </a:extLst>
          </p:cNvPr>
          <p:cNvSpPr txBox="1">
            <a:spLocks/>
          </p:cNvSpPr>
          <p:nvPr/>
        </p:nvSpPr>
        <p:spPr>
          <a:xfrm>
            <a:off x="353631" y="246977"/>
            <a:ext cx="11294945" cy="877175"/>
          </a:xfrm>
          <a:prstGeom prst="rect">
            <a:avLst/>
          </a:prstGeom>
        </p:spPr>
        <p:txBody>
          <a:bodyPr/>
          <a:lstStyle>
            <a:lvl1pPr algn="l" defTabSz="914400" rtl="0" eaLnBrk="1" latinLnBrk="0" hangingPunct="1">
              <a:lnSpc>
                <a:spcPct val="90000"/>
              </a:lnSpc>
              <a:spcBef>
                <a:spcPct val="0"/>
              </a:spcBef>
              <a:buNone/>
              <a:defRPr sz="5400" b="1" i="0" kern="1200">
                <a:solidFill>
                  <a:schemeClr val="bg1">
                    <a:lumMod val="50000"/>
                  </a:schemeClr>
                </a:solidFill>
                <a:latin typeface="Century Gothic" panose="020B0502020202020204" pitchFamily="34" charset="0"/>
                <a:ea typeface="+mj-ea"/>
                <a:cs typeface="Gotham Medium" pitchFamily="2" charset="0"/>
              </a:defRPr>
            </a:lvl1pPr>
          </a:lstStyle>
          <a:p>
            <a:endParaRPr lang="en-US"/>
          </a:p>
        </p:txBody>
      </p:sp>
      <p:grpSp>
        <p:nvGrpSpPr>
          <p:cNvPr id="4" name="Group 3">
            <a:extLst>
              <a:ext uri="{FF2B5EF4-FFF2-40B4-BE49-F238E27FC236}">
                <a16:creationId xmlns:a16="http://schemas.microsoft.com/office/drawing/2014/main" id="{E4C0CE6E-536D-BE4A-0E54-B14CBE3C8D7E}"/>
              </a:ext>
            </a:extLst>
          </p:cNvPr>
          <p:cNvGrpSpPr/>
          <p:nvPr/>
        </p:nvGrpSpPr>
        <p:grpSpPr>
          <a:xfrm>
            <a:off x="3133236" y="2940485"/>
            <a:ext cx="2819281" cy="2554496"/>
            <a:chOff x="3167149" y="990319"/>
            <a:chExt cx="2819281" cy="2248183"/>
          </a:xfrm>
        </p:grpSpPr>
        <p:sp>
          <p:nvSpPr>
            <p:cNvPr id="5" name="TextBox 4">
              <a:extLst>
                <a:ext uri="{FF2B5EF4-FFF2-40B4-BE49-F238E27FC236}">
                  <a16:creationId xmlns:a16="http://schemas.microsoft.com/office/drawing/2014/main" id="{CAD3D1D6-53A5-244A-B58E-01C7CC478D96}"/>
                </a:ext>
              </a:extLst>
            </p:cNvPr>
            <p:cNvSpPr txBox="1"/>
            <p:nvPr/>
          </p:nvSpPr>
          <p:spPr>
            <a:xfrm>
              <a:off x="3167149" y="990319"/>
              <a:ext cx="2819281"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a:solidFill>
                    <a:srgbClr val="3B2322"/>
                  </a:solidFill>
                </a:defRPr>
              </a:lvl1pPr>
            </a:lstStyle>
            <a:p>
              <a:r>
                <a:rPr lang="en-US" sz="1400" b="1" dirty="0">
                  <a:solidFill>
                    <a:schemeClr val="tx1"/>
                  </a:solidFill>
                  <a:latin typeface="+mj-lt"/>
                </a:rPr>
                <a:t>FAIR AIR Essential</a:t>
              </a:r>
            </a:p>
            <a:p>
              <a:pPr algn="l"/>
              <a:r>
                <a:rPr lang="en-US" sz="1400" dirty="0">
                  <a:solidFill>
                    <a:schemeClr val="bg1">
                      <a:lumMod val="50000"/>
                    </a:schemeClr>
                  </a:solidFill>
                  <a:latin typeface="+mj-lt"/>
                </a:rPr>
                <a:t>Distribution Contact</a:t>
              </a:r>
            </a:p>
            <a:p>
              <a:pPr algn="l"/>
              <a:r>
                <a:rPr lang="en-US" sz="1400" dirty="0" err="1">
                  <a:solidFill>
                    <a:schemeClr val="bg1">
                      <a:lumMod val="50000"/>
                    </a:schemeClr>
                  </a:solidFill>
                  <a:latin typeface="+mj-lt"/>
                </a:rPr>
                <a:t>RightsHolder</a:t>
              </a:r>
              <a:endParaRPr lang="en-US" sz="1400" dirty="0">
                <a:solidFill>
                  <a:schemeClr val="bg1">
                    <a:lumMod val="50000"/>
                  </a:schemeClr>
                </a:solidFill>
                <a:latin typeface="+mj-lt"/>
              </a:endParaRPr>
            </a:p>
            <a:p>
              <a:pPr algn="l"/>
              <a:r>
                <a:rPr lang="en-US" sz="1400" dirty="0">
                  <a:solidFill>
                    <a:schemeClr val="bg1">
                      <a:lumMod val="50000"/>
                    </a:schemeClr>
                  </a:solidFill>
                  <a:latin typeface="+mj-lt"/>
                </a:rPr>
                <a:t>Rights</a:t>
              </a:r>
            </a:p>
            <a:p>
              <a:pPr algn="l"/>
              <a:r>
                <a:rPr lang="en-US" sz="1400" b="1" dirty="0">
                  <a:solidFill>
                    <a:schemeClr val="bg1">
                      <a:lumMod val="50000"/>
                    </a:schemeClr>
                  </a:solidFill>
                  <a:latin typeface="+mj-lt"/>
                </a:rPr>
                <a:t>Rights URI</a:t>
              </a:r>
            </a:p>
            <a:p>
              <a:pPr algn="l"/>
              <a:r>
                <a:rPr lang="en-US" sz="1400" dirty="0">
                  <a:solidFill>
                    <a:schemeClr val="bg1">
                      <a:lumMod val="50000"/>
                    </a:schemeClr>
                  </a:solidFill>
                  <a:latin typeface="+mj-lt"/>
                </a:rPr>
                <a:t>Resource Size</a:t>
              </a:r>
            </a:p>
            <a:p>
              <a:pPr algn="l"/>
              <a:r>
                <a:rPr lang="en-US" sz="1400" dirty="0">
                  <a:solidFill>
                    <a:schemeClr val="bg1">
                      <a:lumMod val="50000"/>
                    </a:schemeClr>
                  </a:solidFill>
                  <a:latin typeface="+mj-lt"/>
                </a:rPr>
                <a:t>Resource Format</a:t>
              </a:r>
            </a:p>
            <a:p>
              <a:pPr algn="l"/>
              <a:r>
                <a:rPr lang="en-US" sz="1400" dirty="0">
                  <a:solidFill>
                    <a:schemeClr val="bg1">
                      <a:lumMod val="50000"/>
                    </a:schemeClr>
                  </a:solidFill>
                  <a:latin typeface="+mj-lt"/>
                </a:rPr>
                <a:t>Resource Contact</a:t>
              </a:r>
            </a:p>
            <a:p>
              <a:pPr algn="l"/>
              <a:r>
                <a:rPr lang="en-US" sz="1400" dirty="0">
                  <a:solidFill>
                    <a:schemeClr val="bg1">
                      <a:lumMod val="50000"/>
                    </a:schemeClr>
                  </a:solidFill>
                  <a:latin typeface="+mj-lt"/>
                </a:rPr>
                <a:t>Methods</a:t>
              </a:r>
            </a:p>
          </p:txBody>
        </p:sp>
        <p:sp>
          <p:nvSpPr>
            <p:cNvPr id="6" name="TextBox 5">
              <a:extLst>
                <a:ext uri="{FF2B5EF4-FFF2-40B4-BE49-F238E27FC236}">
                  <a16:creationId xmlns:a16="http://schemas.microsoft.com/office/drawing/2014/main" id="{E2ABF68C-263C-426C-44B2-55774417886C}"/>
                </a:ext>
              </a:extLst>
            </p:cNvPr>
            <p:cNvSpPr txBox="1"/>
            <p:nvPr/>
          </p:nvSpPr>
          <p:spPr>
            <a:xfrm>
              <a:off x="4696013" y="1207177"/>
              <a:ext cx="1290417" cy="2031325"/>
            </a:xfrm>
            <a:prstGeom prst="rect">
              <a:avLst/>
            </a:prstGeom>
            <a:noFill/>
          </p:spPr>
          <p:txBody>
            <a:bodyPr wrap="none" rtlCol="0">
              <a:spAutoFit/>
            </a:bodyPr>
            <a:lstStyle/>
            <a:p>
              <a:pPr algn="r"/>
              <a:r>
                <a:rPr lang="en-US" sz="1400" dirty="0" err="1">
                  <a:solidFill>
                    <a:schemeClr val="bg1">
                      <a:lumMod val="50000"/>
                    </a:schemeClr>
                  </a:solidFill>
                  <a:latin typeface="+mj-lt"/>
                </a:rPr>
                <a:t>CitedBy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DescribedBy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DocumentedBy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HasMetadata</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ReferencedBy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ReviewedBy</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SourceOf</a:t>
              </a:r>
              <a:endParaRPr lang="en-US" sz="1400" dirty="0">
                <a:solidFill>
                  <a:schemeClr val="bg1">
                    <a:lumMod val="50000"/>
                  </a:schemeClr>
                </a:solidFill>
                <a:latin typeface="+mj-lt"/>
              </a:endParaRPr>
            </a:p>
            <a:p>
              <a:pPr algn="r"/>
              <a:r>
                <a:rPr lang="en-US" sz="1400" dirty="0" err="1">
                  <a:solidFill>
                    <a:schemeClr val="bg1">
                      <a:lumMod val="50000"/>
                    </a:schemeClr>
                  </a:solidFill>
                  <a:latin typeface="+mj-lt"/>
                </a:rPr>
                <a:t>SupplementTo</a:t>
              </a:r>
            </a:p>
            <a:p>
              <a:pPr algn="r"/>
              <a:r>
                <a:rPr lang="en-US" sz="1400" dirty="0" err="1">
                  <a:solidFill>
                    <a:schemeClr val="bg1">
                      <a:lumMod val="50000"/>
                    </a:schemeClr>
                  </a:solidFill>
                  <a:latin typeface="+mj-lt"/>
                </a:rPr>
                <a:t>HasPart</a:t>
              </a:r>
              <a:endParaRPr lang="en-US" sz="1400">
                <a:solidFill>
                  <a:schemeClr val="bg1">
                    <a:lumMod val="50000"/>
                  </a:schemeClr>
                </a:solidFill>
                <a:latin typeface="+mj-lt"/>
              </a:endParaRPr>
            </a:p>
          </p:txBody>
        </p:sp>
      </p:grpSp>
      <p:sp>
        <p:nvSpPr>
          <p:cNvPr id="7" name="TextBox 6">
            <a:extLst>
              <a:ext uri="{FF2B5EF4-FFF2-40B4-BE49-F238E27FC236}">
                <a16:creationId xmlns:a16="http://schemas.microsoft.com/office/drawing/2014/main" id="{348C59FA-3D9E-1CA0-9FA9-4253E5F7081A}"/>
              </a:ext>
            </a:extLst>
          </p:cNvPr>
          <p:cNvSpPr txBox="1"/>
          <p:nvPr/>
        </p:nvSpPr>
        <p:spPr>
          <a:xfrm>
            <a:off x="474723" y="3067312"/>
            <a:ext cx="2063001" cy="181588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algn="ctr"/>
            <a:r>
              <a:rPr lang="en-US" sz="1400" b="1" dirty="0">
                <a:latin typeface="+mj-lt"/>
              </a:rPr>
              <a:t>DataCite Mandatory</a:t>
            </a:r>
          </a:p>
          <a:p>
            <a:pPr algn="ctr"/>
            <a:r>
              <a:rPr lang="en-US" sz="1400" dirty="0">
                <a:solidFill>
                  <a:schemeClr val="bg1">
                    <a:lumMod val="50000"/>
                  </a:schemeClr>
                </a:solidFill>
              </a:rPr>
              <a:t>Resource URL</a:t>
            </a:r>
          </a:p>
          <a:p>
            <a:pPr algn="ctr"/>
            <a:r>
              <a:rPr lang="en-US" sz="1400" dirty="0">
                <a:solidFill>
                  <a:schemeClr val="bg1">
                    <a:lumMod val="50000"/>
                  </a:schemeClr>
                </a:solidFill>
              </a:rPr>
              <a:t>Resource Title</a:t>
            </a:r>
          </a:p>
          <a:p>
            <a:pPr algn="ctr"/>
            <a:r>
              <a:rPr lang="en-US" sz="1400" dirty="0">
                <a:solidFill>
                  <a:schemeClr val="bg1">
                    <a:lumMod val="50000"/>
                  </a:schemeClr>
                </a:solidFill>
              </a:rPr>
              <a:t>Resource Author</a:t>
            </a:r>
          </a:p>
          <a:p>
            <a:pPr algn="ctr"/>
            <a:r>
              <a:rPr lang="en-US" sz="1400" dirty="0">
                <a:solidFill>
                  <a:schemeClr val="bg1">
                    <a:lumMod val="50000"/>
                  </a:schemeClr>
                </a:solidFill>
              </a:rPr>
              <a:t>Resource Identifier</a:t>
            </a:r>
          </a:p>
          <a:p>
            <a:pPr algn="ctr"/>
            <a:r>
              <a:rPr lang="en-US" sz="1400" dirty="0">
                <a:solidFill>
                  <a:schemeClr val="bg1">
                    <a:lumMod val="50000"/>
                  </a:schemeClr>
                </a:solidFill>
              </a:rPr>
              <a:t>Resource Type General</a:t>
            </a:r>
            <a:endParaRPr lang="en-US" sz="1400" dirty="0">
              <a:solidFill>
                <a:schemeClr val="bg1">
                  <a:lumMod val="50000"/>
                </a:schemeClr>
              </a:solidFill>
              <a:latin typeface="+mj-lt"/>
            </a:endParaRPr>
          </a:p>
          <a:p>
            <a:pPr algn="ctr"/>
            <a:r>
              <a:rPr lang="en-US" sz="1400" dirty="0">
                <a:solidFill>
                  <a:schemeClr val="bg1">
                    <a:lumMod val="50000"/>
                  </a:schemeClr>
                </a:solidFill>
                <a:latin typeface="+mj-lt"/>
              </a:rPr>
              <a:t>Resource Publication Date</a:t>
            </a:r>
          </a:p>
          <a:p>
            <a:pPr algn="ctr"/>
            <a:r>
              <a:rPr lang="en-US" sz="1400" dirty="0">
                <a:solidFill>
                  <a:schemeClr val="bg1">
                    <a:lumMod val="50000"/>
                  </a:schemeClr>
                </a:solidFill>
                <a:latin typeface="+mj-lt"/>
              </a:rPr>
              <a:t>Resource Publisher</a:t>
            </a:r>
          </a:p>
        </p:txBody>
      </p:sp>
      <p:grpSp>
        <p:nvGrpSpPr>
          <p:cNvPr id="8" name="Group 7">
            <a:extLst>
              <a:ext uri="{FF2B5EF4-FFF2-40B4-BE49-F238E27FC236}">
                <a16:creationId xmlns:a16="http://schemas.microsoft.com/office/drawing/2014/main" id="{FB5C841C-B8B9-BC89-9794-1EA270EE4ECB}"/>
              </a:ext>
            </a:extLst>
          </p:cNvPr>
          <p:cNvGrpSpPr/>
          <p:nvPr/>
        </p:nvGrpSpPr>
        <p:grpSpPr>
          <a:xfrm>
            <a:off x="1154221" y="1209360"/>
            <a:ext cx="3479774" cy="1384995"/>
            <a:chOff x="1154221" y="1209360"/>
            <a:chExt cx="3479774" cy="1384995"/>
          </a:xfrm>
        </p:grpSpPr>
        <p:sp>
          <p:nvSpPr>
            <p:cNvPr id="9" name="TextBox 8">
              <a:extLst>
                <a:ext uri="{FF2B5EF4-FFF2-40B4-BE49-F238E27FC236}">
                  <a16:creationId xmlns:a16="http://schemas.microsoft.com/office/drawing/2014/main" id="{7C8FB9FB-FC35-8044-8D1E-69CD0C8E3822}"/>
                </a:ext>
              </a:extLst>
            </p:cNvPr>
            <p:cNvSpPr txBox="1"/>
            <p:nvPr/>
          </p:nvSpPr>
          <p:spPr>
            <a:xfrm>
              <a:off x="1154221" y="1209360"/>
              <a:ext cx="3479774" cy="13849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400" b="1" dirty="0">
                  <a:latin typeface="+mj-lt"/>
                </a:rPr>
                <a:t>FAIR Findable Essential</a:t>
              </a:r>
            </a:p>
            <a:p>
              <a:r>
                <a:rPr lang="en-US" sz="1400" dirty="0">
                  <a:solidFill>
                    <a:schemeClr val="bg1">
                      <a:lumMod val="50000"/>
                    </a:schemeClr>
                  </a:solidFill>
                  <a:latin typeface="+mj-lt"/>
                </a:rPr>
                <a:t>Date Created</a:t>
              </a:r>
            </a:p>
            <a:p>
              <a:r>
                <a:rPr lang="en-US" sz="1400" dirty="0">
                  <a:solidFill>
                    <a:schemeClr val="bg1">
                      <a:lumMod val="50000"/>
                    </a:schemeClr>
                  </a:solidFill>
                  <a:latin typeface="+mj-lt"/>
                </a:rPr>
                <a:t>Keyword</a:t>
              </a:r>
            </a:p>
            <a:p>
              <a:r>
                <a:rPr lang="en-US" sz="1400" dirty="0">
                  <a:solidFill>
                    <a:schemeClr val="bg1">
                      <a:lumMod val="50000"/>
                    </a:schemeClr>
                  </a:solidFill>
                </a:rPr>
                <a:t>Keyword Vocabulary</a:t>
              </a:r>
              <a:endParaRPr lang="en-US" sz="1400" dirty="0">
                <a:solidFill>
                  <a:schemeClr val="bg1">
                    <a:lumMod val="50000"/>
                  </a:schemeClr>
                </a:solidFill>
                <a:latin typeface="+mj-lt"/>
              </a:endParaRPr>
            </a:p>
            <a:p>
              <a:r>
                <a:rPr lang="en-US" sz="1400" dirty="0">
                  <a:solidFill>
                    <a:schemeClr val="bg1">
                      <a:lumMod val="50000"/>
                    </a:schemeClr>
                  </a:solidFill>
                </a:rPr>
                <a:t>Funder Project Identifier</a:t>
              </a:r>
              <a:endParaRPr lang="en-US" sz="1400" dirty="0">
                <a:solidFill>
                  <a:schemeClr val="bg1">
                    <a:lumMod val="50000"/>
                  </a:schemeClr>
                </a:solidFill>
                <a:latin typeface="+mj-lt"/>
              </a:endParaRPr>
            </a:p>
            <a:p>
              <a:r>
                <a:rPr lang="en-US" sz="1400" dirty="0">
                  <a:solidFill>
                    <a:schemeClr val="bg1">
                      <a:lumMod val="50000"/>
                    </a:schemeClr>
                  </a:solidFill>
                </a:rPr>
                <a:t>Resource Author Affiliation</a:t>
              </a:r>
            </a:p>
          </p:txBody>
        </p:sp>
        <p:sp>
          <p:nvSpPr>
            <p:cNvPr id="10" name="TextBox 9">
              <a:extLst>
                <a:ext uri="{FF2B5EF4-FFF2-40B4-BE49-F238E27FC236}">
                  <a16:creationId xmlns:a16="http://schemas.microsoft.com/office/drawing/2014/main" id="{F6ECF426-8B8B-20A5-9258-3E59C86BDC9E}"/>
                </a:ext>
              </a:extLst>
            </p:cNvPr>
            <p:cNvSpPr txBox="1"/>
            <p:nvPr/>
          </p:nvSpPr>
          <p:spPr>
            <a:xfrm>
              <a:off x="3233861" y="1433569"/>
              <a:ext cx="1395639" cy="954107"/>
            </a:xfrm>
            <a:prstGeom prst="rect">
              <a:avLst/>
            </a:prstGeom>
            <a:noFill/>
          </p:spPr>
          <p:txBody>
            <a:bodyPr wrap="none" rtlCol="0">
              <a:spAutoFit/>
            </a:bodyPr>
            <a:lstStyle/>
            <a:p>
              <a:pPr algn="r"/>
              <a:r>
                <a:rPr lang="en-US" sz="1400" dirty="0">
                  <a:solidFill>
                    <a:schemeClr val="bg1">
                      <a:lumMod val="50000"/>
                    </a:schemeClr>
                  </a:solidFill>
                </a:rPr>
                <a:t>Abstract</a:t>
              </a:r>
            </a:p>
            <a:p>
              <a:pPr algn="r"/>
              <a:r>
                <a:rPr lang="en-US" sz="1400" dirty="0">
                  <a:solidFill>
                    <a:schemeClr val="bg1">
                      <a:lumMod val="50000"/>
                    </a:schemeClr>
                  </a:solidFill>
                </a:rPr>
                <a:t>Project Funder</a:t>
              </a:r>
            </a:p>
            <a:p>
              <a:pPr algn="r"/>
              <a:r>
                <a:rPr lang="en-US" sz="1400" dirty="0">
                  <a:solidFill>
                    <a:schemeClr val="bg1">
                      <a:lumMod val="50000"/>
                    </a:schemeClr>
                  </a:solidFill>
                </a:rPr>
                <a:t>Temporal Extent</a:t>
              </a:r>
            </a:p>
            <a:p>
              <a:pPr algn="r"/>
              <a:r>
                <a:rPr lang="en-US" sz="1400" dirty="0">
                  <a:solidFill>
                    <a:schemeClr val="bg1">
                      <a:lumMod val="50000"/>
                    </a:schemeClr>
                  </a:solidFill>
                </a:rPr>
                <a:t>Spatial Extent</a:t>
              </a:r>
            </a:p>
          </p:txBody>
        </p:sp>
      </p:grpSp>
      <p:sp>
        <p:nvSpPr>
          <p:cNvPr id="11" name="Line 3">
            <a:extLst>
              <a:ext uri="{FF2B5EF4-FFF2-40B4-BE49-F238E27FC236}">
                <a16:creationId xmlns:a16="http://schemas.microsoft.com/office/drawing/2014/main" id="{77EE6BCD-4ED4-F296-3396-2EBF7E578057}"/>
              </a:ext>
            </a:extLst>
          </p:cNvPr>
          <p:cNvSpPr>
            <a:spLocks noChangeShapeType="1"/>
          </p:cNvSpPr>
          <p:nvPr/>
        </p:nvSpPr>
        <p:spPr bwMode="auto">
          <a:xfrm>
            <a:off x="471488" y="5988320"/>
            <a:ext cx="10006012" cy="0"/>
          </a:xfrm>
          <a:prstGeom prst="line">
            <a:avLst/>
          </a:prstGeom>
          <a:noFill/>
          <a:ln w="19050">
            <a:solidFill>
              <a:schemeClr val="tx1"/>
            </a:solidFill>
            <a:round/>
            <a:headEnd/>
            <a:tailEnd type="triangle" w="lg" len="lg"/>
          </a:ln>
        </p:spPr>
        <p:txBody>
          <a:bodyPr>
            <a:prstTxWarp prst="textNoShape">
              <a:avLst/>
            </a:prstTxWarp>
          </a:bodyPr>
          <a:lstStyle/>
          <a:p>
            <a:endParaRPr lang="en-US"/>
          </a:p>
        </p:txBody>
      </p:sp>
      <p:sp>
        <p:nvSpPr>
          <p:cNvPr id="12" name="Oval 11">
            <a:extLst>
              <a:ext uri="{FF2B5EF4-FFF2-40B4-BE49-F238E27FC236}">
                <a16:creationId xmlns:a16="http://schemas.microsoft.com/office/drawing/2014/main" id="{FCCC19FA-C9B4-02AD-2BAE-6FEC29C17899}"/>
              </a:ext>
            </a:extLst>
          </p:cNvPr>
          <p:cNvSpPr/>
          <p:nvPr/>
        </p:nvSpPr>
        <p:spPr>
          <a:xfrm>
            <a:off x="2634552" y="5505720"/>
            <a:ext cx="519112"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a:extLst>
              <a:ext uri="{FF2B5EF4-FFF2-40B4-BE49-F238E27FC236}">
                <a16:creationId xmlns:a16="http://schemas.microsoft.com/office/drawing/2014/main" id="{14842D76-C70C-A2BB-CE13-9CB3F4CFDDF2}"/>
              </a:ext>
            </a:extLst>
          </p:cNvPr>
          <p:cNvSpPr/>
          <p:nvPr/>
        </p:nvSpPr>
        <p:spPr>
          <a:xfrm>
            <a:off x="4285605" y="5505720"/>
            <a:ext cx="520700"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DA87D492-AC3B-25CA-0EF1-FE31EF354A2B}"/>
              </a:ext>
            </a:extLst>
          </p:cNvPr>
          <p:cNvSpPr/>
          <p:nvPr/>
        </p:nvSpPr>
        <p:spPr>
          <a:xfrm>
            <a:off x="6181692" y="5505720"/>
            <a:ext cx="519112"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a:extLst>
              <a:ext uri="{FF2B5EF4-FFF2-40B4-BE49-F238E27FC236}">
                <a16:creationId xmlns:a16="http://schemas.microsoft.com/office/drawing/2014/main" id="{7E79E61C-761D-DEEB-19CD-772DAF697363}"/>
              </a:ext>
            </a:extLst>
          </p:cNvPr>
          <p:cNvSpPr/>
          <p:nvPr/>
        </p:nvSpPr>
        <p:spPr>
          <a:xfrm>
            <a:off x="8055023" y="5505720"/>
            <a:ext cx="519113"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a:extLst>
              <a:ext uri="{FF2B5EF4-FFF2-40B4-BE49-F238E27FC236}">
                <a16:creationId xmlns:a16="http://schemas.microsoft.com/office/drawing/2014/main" id="{02A87D11-2963-1988-C1DA-5EB95F25E700}"/>
              </a:ext>
            </a:extLst>
          </p:cNvPr>
          <p:cNvSpPr/>
          <p:nvPr/>
        </p:nvSpPr>
        <p:spPr>
          <a:xfrm>
            <a:off x="1238732" y="5508895"/>
            <a:ext cx="519113" cy="4810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 name="Straight Connector 16">
            <a:extLst>
              <a:ext uri="{FF2B5EF4-FFF2-40B4-BE49-F238E27FC236}">
                <a16:creationId xmlns:a16="http://schemas.microsoft.com/office/drawing/2014/main" id="{0F49F05A-BED2-5EA6-D75A-B77BD8691A68}"/>
              </a:ext>
            </a:extLst>
          </p:cNvPr>
          <p:cNvCxnSpPr/>
          <p:nvPr/>
        </p:nvCxnSpPr>
        <p:spPr>
          <a:xfrm flipH="1">
            <a:off x="1498289" y="4883194"/>
            <a:ext cx="7935" cy="62570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2C3F5C-564B-9738-ABA8-E15D8BAB572C}"/>
              </a:ext>
            </a:extLst>
          </p:cNvPr>
          <p:cNvCxnSpPr>
            <a:cxnSpLocks/>
            <a:stCxn id="9" idx="2"/>
            <a:endCxn id="12" idx="0"/>
          </p:cNvCxnSpPr>
          <p:nvPr/>
        </p:nvCxnSpPr>
        <p:spPr>
          <a:xfrm>
            <a:off x="2894108" y="2594355"/>
            <a:ext cx="0" cy="291136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95078-ED7A-F397-5C78-F9B1486E51AE}"/>
              </a:ext>
            </a:extLst>
          </p:cNvPr>
          <p:cNvCxnSpPr>
            <a:cxnSpLocks/>
            <a:stCxn id="5" idx="2"/>
            <a:endCxn id="13" idx="0"/>
          </p:cNvCxnSpPr>
          <p:nvPr/>
        </p:nvCxnSpPr>
        <p:spPr>
          <a:xfrm>
            <a:off x="4542877" y="5248577"/>
            <a:ext cx="3078" cy="257143"/>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797E3F-26D1-D219-5675-D2908A6CF3BE}"/>
              </a:ext>
            </a:extLst>
          </p:cNvPr>
          <p:cNvCxnSpPr>
            <a:cxnSpLocks/>
            <a:stCxn id="23" idx="2"/>
            <a:endCxn id="14" idx="0"/>
          </p:cNvCxnSpPr>
          <p:nvPr/>
        </p:nvCxnSpPr>
        <p:spPr>
          <a:xfrm flipH="1">
            <a:off x="6441248" y="3197866"/>
            <a:ext cx="1" cy="2307854"/>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5849BCC-6B11-6FCF-3F07-B22551A6E52A}"/>
              </a:ext>
            </a:extLst>
          </p:cNvPr>
          <p:cNvGrpSpPr/>
          <p:nvPr/>
        </p:nvGrpSpPr>
        <p:grpSpPr>
          <a:xfrm>
            <a:off x="6156823" y="1180424"/>
            <a:ext cx="4714193" cy="2031325"/>
            <a:chOff x="6156823" y="1180424"/>
            <a:chExt cx="4714193" cy="2031325"/>
          </a:xfrm>
        </p:grpSpPr>
        <p:grpSp>
          <p:nvGrpSpPr>
            <p:cNvPr id="22" name="Group 21">
              <a:extLst>
                <a:ext uri="{FF2B5EF4-FFF2-40B4-BE49-F238E27FC236}">
                  <a16:creationId xmlns:a16="http://schemas.microsoft.com/office/drawing/2014/main" id="{F01AA2FE-58F1-BF8A-09AC-D1FB454B1C2E}"/>
                </a:ext>
              </a:extLst>
            </p:cNvPr>
            <p:cNvGrpSpPr/>
            <p:nvPr/>
          </p:nvGrpSpPr>
          <p:grpSpPr>
            <a:xfrm>
              <a:off x="6156823" y="1180424"/>
              <a:ext cx="4714193" cy="2031325"/>
              <a:chOff x="2272016" y="3847176"/>
              <a:chExt cx="4714193" cy="2031325"/>
            </a:xfrm>
          </p:grpSpPr>
          <p:sp>
            <p:nvSpPr>
              <p:cNvPr id="24" name="TextBox 23">
                <a:extLst>
                  <a:ext uri="{FF2B5EF4-FFF2-40B4-BE49-F238E27FC236}">
                    <a16:creationId xmlns:a16="http://schemas.microsoft.com/office/drawing/2014/main" id="{408418DD-5BF1-60B1-2196-E6657C42BC0C}"/>
                  </a:ext>
                </a:extLst>
              </p:cNvPr>
              <p:cNvSpPr txBox="1"/>
              <p:nvPr/>
            </p:nvSpPr>
            <p:spPr>
              <a:xfrm>
                <a:off x="2272016" y="3847176"/>
                <a:ext cx="4714193"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a:solidFill>
                      <a:srgbClr val="3B2322"/>
                    </a:solidFill>
                  </a:defRPr>
                </a:lvl1pPr>
              </a:lstStyle>
              <a:p>
                <a:r>
                  <a:rPr lang="en-US" sz="1400" b="1" dirty="0">
                    <a:solidFill>
                      <a:schemeClr val="tx1"/>
                    </a:solidFill>
                    <a:latin typeface="+mj-lt"/>
                  </a:rPr>
                  <a:t>FAIR Findable Support</a:t>
                </a:r>
              </a:p>
              <a:p>
                <a:pPr algn="l"/>
                <a:r>
                  <a:rPr lang="en-US" sz="1400" dirty="0">
                    <a:solidFill>
                      <a:schemeClr val="bg1">
                        <a:lumMod val="50000"/>
                      </a:schemeClr>
                    </a:solidFill>
                    <a:latin typeface="+mj-lt"/>
                  </a:rPr>
                  <a:t>Date Submitted</a:t>
                </a:r>
              </a:p>
              <a:p>
                <a:pPr algn="l"/>
                <a:r>
                  <a:rPr lang="en-US" sz="1400" dirty="0">
                    <a:solidFill>
                      <a:schemeClr val="bg1">
                        <a:lumMod val="50000"/>
                      </a:schemeClr>
                    </a:solidFill>
                    <a:latin typeface="+mj-lt"/>
                  </a:rPr>
                  <a:t>Keyword Value URI</a:t>
                </a:r>
              </a:p>
              <a:p>
                <a:pPr algn="l"/>
                <a:r>
                  <a:rPr lang="en-US" sz="1400" dirty="0">
                    <a:solidFill>
                      <a:schemeClr val="bg1">
                        <a:lumMod val="50000"/>
                      </a:schemeClr>
                    </a:solidFill>
                    <a:latin typeface="+mj-lt"/>
                  </a:rPr>
                  <a:t>Keyword Vocabulary URI</a:t>
                </a:r>
              </a:p>
              <a:p>
                <a:pPr algn="l"/>
                <a:r>
                  <a:rPr lang="en-US" sz="1400" dirty="0">
                    <a:solidFill>
                      <a:schemeClr val="bg1">
                        <a:lumMod val="50000"/>
                      </a:schemeClr>
                    </a:solidFill>
                    <a:latin typeface="+mj-lt"/>
                  </a:rPr>
                  <a:t>Funder Identifier</a:t>
                </a:r>
              </a:p>
              <a:p>
                <a:pPr algn="l"/>
                <a:r>
                  <a:rPr lang="en-US" sz="1400" dirty="0">
                    <a:solidFill>
                      <a:schemeClr val="bg1">
                        <a:lumMod val="50000"/>
                      </a:schemeClr>
                    </a:solidFill>
                    <a:latin typeface="+mj-lt"/>
                  </a:rPr>
                  <a:t>Funder Identifier Type</a:t>
                </a:r>
              </a:p>
              <a:p>
                <a:pPr algn="l"/>
                <a:r>
                  <a:rPr lang="en-US" sz="1400" dirty="0">
                    <a:solidFill>
                      <a:schemeClr val="bg1">
                        <a:lumMod val="50000"/>
                      </a:schemeClr>
                    </a:solidFill>
                  </a:rPr>
                  <a:t>Award Number</a:t>
                </a:r>
              </a:p>
              <a:p>
                <a:pPr algn="l"/>
                <a:r>
                  <a:rPr lang="en-US" sz="1400" dirty="0">
                    <a:solidFill>
                      <a:schemeClr val="bg1">
                        <a:lumMod val="50000"/>
                      </a:schemeClr>
                    </a:solidFill>
                    <a:latin typeface="+mj-lt"/>
                  </a:rPr>
                  <a:t>Award URI</a:t>
                </a:r>
              </a:p>
              <a:p>
                <a:pPr algn="l"/>
                <a:r>
                  <a:rPr lang="en-US" sz="1400" dirty="0">
                    <a:solidFill>
                      <a:schemeClr val="bg1">
                        <a:lumMod val="50000"/>
                      </a:schemeClr>
                    </a:solidFill>
                    <a:latin typeface="+mj-lt"/>
                  </a:rPr>
                  <a:t>Award Title</a:t>
                </a:r>
              </a:p>
            </p:txBody>
          </p:sp>
          <p:sp>
            <p:nvSpPr>
              <p:cNvPr id="25" name="TextBox 24">
                <a:extLst>
                  <a:ext uri="{FF2B5EF4-FFF2-40B4-BE49-F238E27FC236}">
                    <a16:creationId xmlns:a16="http://schemas.microsoft.com/office/drawing/2014/main" id="{2F340A64-4C80-79EA-A7AC-3939A00AF7F4}"/>
                  </a:ext>
                </a:extLst>
              </p:cNvPr>
              <p:cNvSpPr txBox="1"/>
              <p:nvPr/>
            </p:nvSpPr>
            <p:spPr>
              <a:xfrm>
                <a:off x="3202417" y="4062619"/>
                <a:ext cx="3783792" cy="1815882"/>
              </a:xfrm>
              <a:prstGeom prst="rect">
                <a:avLst/>
              </a:prstGeom>
              <a:noFill/>
            </p:spPr>
            <p:txBody>
              <a:bodyPr wrap="none" rtlCol="0">
                <a:spAutoFit/>
              </a:bodyPr>
              <a:lstStyle/>
              <a:p>
                <a:pPr algn="r"/>
                <a:r>
                  <a:rPr lang="en-US" sz="1400" dirty="0">
                    <a:solidFill>
                      <a:schemeClr val="bg1">
                        <a:lumMod val="50000"/>
                      </a:schemeClr>
                    </a:solidFill>
                    <a:latin typeface="+mj-lt"/>
                  </a:rPr>
                  <a:t>Resource Type</a:t>
                </a:r>
              </a:p>
              <a:p>
                <a:pPr algn="r"/>
                <a:r>
                  <a:rPr lang="en-US" sz="1400" dirty="0">
                    <a:solidFill>
                      <a:schemeClr val="bg1">
                        <a:lumMod val="50000"/>
                      </a:schemeClr>
                    </a:solidFill>
                    <a:latin typeface="+mj-lt"/>
                  </a:rPr>
                  <a:t>Resource Author Type</a:t>
                </a:r>
              </a:p>
              <a:p>
                <a:pPr algn="r"/>
                <a:r>
                  <a:rPr lang="en-US" sz="1400" dirty="0">
                    <a:solidFill>
                      <a:schemeClr val="bg1">
                        <a:lumMod val="50000"/>
                      </a:schemeClr>
                    </a:solidFill>
                    <a:latin typeface="+mj-lt"/>
                  </a:rPr>
                  <a:t>Resource Identifier Type</a:t>
                </a:r>
              </a:p>
              <a:p>
                <a:pPr algn="r"/>
                <a:r>
                  <a:rPr lang="en-US" sz="1400" dirty="0">
                    <a:solidFill>
                      <a:schemeClr val="bg1">
                        <a:lumMod val="50000"/>
                      </a:schemeClr>
                    </a:solidFill>
                    <a:latin typeface="+mj-lt"/>
                  </a:rPr>
                  <a:t>Resource Author Identifier</a:t>
                </a:r>
              </a:p>
              <a:p>
                <a:pPr algn="r"/>
                <a:r>
                  <a:rPr lang="en-US" sz="1400" dirty="0">
                    <a:solidFill>
                      <a:schemeClr val="bg1">
                        <a:lumMod val="50000"/>
                      </a:schemeClr>
                    </a:solidFill>
                    <a:latin typeface="+mj-lt"/>
                  </a:rPr>
                  <a:t>Resource Author Identifier Type</a:t>
                </a:r>
              </a:p>
              <a:p>
                <a:pPr algn="r"/>
                <a:r>
                  <a:rPr lang="en-US" sz="1400" dirty="0">
                    <a:solidFill>
                      <a:schemeClr val="bg1">
                        <a:lumMod val="50000"/>
                      </a:schemeClr>
                    </a:solidFill>
                    <a:latin typeface="+mj-lt"/>
                  </a:rPr>
                  <a:t>Resource Author Affiliation Identifier</a:t>
                </a:r>
              </a:p>
              <a:p>
                <a:pPr algn="r"/>
                <a:r>
                  <a:rPr lang="en-US" sz="1400" dirty="0">
                    <a:solidFill>
                      <a:schemeClr val="bg1">
                        <a:lumMod val="50000"/>
                      </a:schemeClr>
                    </a:solidFill>
                    <a:latin typeface="+mj-lt"/>
                  </a:rPr>
                  <a:t>Resource Author Affiliation Identifier Type</a:t>
                </a:r>
              </a:p>
              <a:p>
                <a:pPr algn="r"/>
                <a:r>
                  <a:rPr lang="en-US" sz="1400" dirty="0">
                    <a:solidFill>
                      <a:schemeClr val="bg1">
                        <a:lumMod val="50000"/>
                      </a:schemeClr>
                    </a:solidFill>
                    <a:latin typeface="+mj-lt"/>
                  </a:rPr>
                  <a:t>Resource Author Affiliation Identifier Scheme URI</a:t>
                </a:r>
              </a:p>
            </p:txBody>
          </p:sp>
        </p:grpSp>
        <p:sp>
          <p:nvSpPr>
            <p:cNvPr id="23" name="Rectangle 22">
              <a:extLst>
                <a:ext uri="{FF2B5EF4-FFF2-40B4-BE49-F238E27FC236}">
                  <a16:creationId xmlns:a16="http://schemas.microsoft.com/office/drawing/2014/main" id="{93EDA1C1-6C58-7B98-5E58-C0D942E66E14}"/>
                </a:ext>
              </a:extLst>
            </p:cNvPr>
            <p:cNvSpPr/>
            <p:nvPr/>
          </p:nvSpPr>
          <p:spPr>
            <a:xfrm>
              <a:off x="6336910" y="3067312"/>
              <a:ext cx="208677" cy="130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933E6279-B0CD-B9E6-F970-000145C06E89}"/>
              </a:ext>
            </a:extLst>
          </p:cNvPr>
          <p:cNvGrpSpPr/>
          <p:nvPr/>
        </p:nvGrpSpPr>
        <p:grpSpPr>
          <a:xfrm>
            <a:off x="6936080" y="3343072"/>
            <a:ext cx="4558992" cy="2162648"/>
            <a:chOff x="6936080" y="3343072"/>
            <a:chExt cx="4558992" cy="2162648"/>
          </a:xfrm>
        </p:grpSpPr>
        <p:grpSp>
          <p:nvGrpSpPr>
            <p:cNvPr id="27" name="Group 26">
              <a:extLst>
                <a:ext uri="{FF2B5EF4-FFF2-40B4-BE49-F238E27FC236}">
                  <a16:creationId xmlns:a16="http://schemas.microsoft.com/office/drawing/2014/main" id="{F2108F28-FD4D-6A54-C539-6965799B6DFF}"/>
                </a:ext>
              </a:extLst>
            </p:cNvPr>
            <p:cNvGrpSpPr/>
            <p:nvPr/>
          </p:nvGrpSpPr>
          <p:grpSpPr>
            <a:xfrm>
              <a:off x="6936080" y="3343072"/>
              <a:ext cx="4558992" cy="2031325"/>
              <a:chOff x="6936080" y="3343072"/>
              <a:chExt cx="4558992" cy="2031325"/>
            </a:xfrm>
          </p:grpSpPr>
          <p:sp>
            <p:nvSpPr>
              <p:cNvPr id="30" name="TextBox 29">
                <a:extLst>
                  <a:ext uri="{FF2B5EF4-FFF2-40B4-BE49-F238E27FC236}">
                    <a16:creationId xmlns:a16="http://schemas.microsoft.com/office/drawing/2014/main" id="{3AA37058-3AC9-7446-B433-5827D825195B}"/>
                  </a:ext>
                </a:extLst>
              </p:cNvPr>
              <p:cNvSpPr txBox="1"/>
              <p:nvPr/>
            </p:nvSpPr>
            <p:spPr>
              <a:xfrm>
                <a:off x="6936080" y="3343072"/>
                <a:ext cx="4558992"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a:solidFill>
                      <a:srgbClr val="3B2322"/>
                    </a:solidFill>
                  </a:defRPr>
                </a:lvl1pPr>
              </a:lstStyle>
              <a:p>
                <a:r>
                  <a:rPr lang="en-US" sz="1400" b="1" dirty="0">
                    <a:solidFill>
                      <a:schemeClr val="tx1"/>
                    </a:solidFill>
                    <a:latin typeface="+mj-lt"/>
                  </a:rPr>
                  <a:t>FAIR AIR Support</a:t>
                </a:r>
              </a:p>
              <a:p>
                <a:pPr algn="l"/>
                <a:r>
                  <a:rPr lang="en-US" sz="1400" dirty="0">
                    <a:solidFill>
                      <a:schemeClr val="bg1">
                        <a:lumMod val="50000"/>
                      </a:schemeClr>
                    </a:solidFill>
                    <a:latin typeface="+mj-lt"/>
                  </a:rPr>
                  <a:t>Resource Contact Identifier</a:t>
                </a:r>
              </a:p>
              <a:p>
                <a:pPr algn="l"/>
                <a:r>
                  <a:rPr lang="en-US" sz="1400" dirty="0">
                    <a:solidFill>
                      <a:schemeClr val="bg1">
                        <a:lumMod val="50000"/>
                      </a:schemeClr>
                    </a:solidFill>
                    <a:latin typeface="+mj-lt"/>
                  </a:rPr>
                  <a:t>Resource Contact Identifier Scheme</a:t>
                </a:r>
              </a:p>
              <a:p>
                <a:pPr algn="l"/>
                <a:r>
                  <a:rPr lang="en-US" sz="1400" dirty="0">
                    <a:solidFill>
                      <a:schemeClr val="bg1">
                        <a:lumMod val="50000"/>
                      </a:schemeClr>
                    </a:solidFill>
                    <a:latin typeface="+mj-lt"/>
                  </a:rPr>
                  <a:t>Resource Contact Identifier Scheme URI</a:t>
                </a:r>
              </a:p>
              <a:p>
                <a:pPr algn="l"/>
                <a:r>
                  <a:rPr lang="en-US" sz="1400" dirty="0">
                    <a:solidFill>
                      <a:schemeClr val="bg1">
                        <a:lumMod val="50000"/>
                      </a:schemeClr>
                    </a:solidFill>
                    <a:latin typeface="+mj-lt"/>
                  </a:rPr>
                  <a:t>Distribution Contact Identifier</a:t>
                </a:r>
              </a:p>
              <a:p>
                <a:pPr algn="l"/>
                <a:r>
                  <a:rPr lang="en-US" sz="1400" dirty="0">
                    <a:solidFill>
                      <a:schemeClr val="bg1">
                        <a:lumMod val="50000"/>
                      </a:schemeClr>
                    </a:solidFill>
                    <a:latin typeface="+mj-lt"/>
                  </a:rPr>
                  <a:t>Distribution Contact Identifier Scheme</a:t>
                </a:r>
              </a:p>
              <a:p>
                <a:pPr algn="l"/>
                <a:r>
                  <a:rPr lang="en-US" sz="1400" dirty="0">
                    <a:solidFill>
                      <a:schemeClr val="bg1">
                        <a:lumMod val="50000"/>
                      </a:schemeClr>
                    </a:solidFill>
                    <a:latin typeface="+mj-lt"/>
                  </a:rPr>
                  <a:t>Distribution Contact Identifier Scheme URI</a:t>
                </a:r>
              </a:p>
              <a:p>
                <a:pPr algn="l"/>
                <a:r>
                  <a:rPr lang="en-US" sz="1400" dirty="0">
                    <a:solidFill>
                      <a:schemeClr val="bg1">
                        <a:lumMod val="50000"/>
                      </a:schemeClr>
                    </a:solidFill>
                    <a:latin typeface="+mj-lt"/>
                  </a:rPr>
                  <a:t>Rights Holder Identifier Scheme</a:t>
                </a:r>
              </a:p>
              <a:p>
                <a:pPr algn="l"/>
                <a:r>
                  <a:rPr lang="en-US" sz="1400" dirty="0">
                    <a:solidFill>
                      <a:schemeClr val="bg1">
                        <a:lumMod val="50000"/>
                      </a:schemeClr>
                    </a:solidFill>
                    <a:latin typeface="+mj-lt"/>
                  </a:rPr>
                  <a:t>Rights Holder Identifier Scheme URI</a:t>
                </a:r>
              </a:p>
            </p:txBody>
          </p:sp>
          <p:sp>
            <p:nvSpPr>
              <p:cNvPr id="31" name="TextBox 30">
                <a:extLst>
                  <a:ext uri="{FF2B5EF4-FFF2-40B4-BE49-F238E27FC236}">
                    <a16:creationId xmlns:a16="http://schemas.microsoft.com/office/drawing/2014/main" id="{E7824419-261B-763B-5CBC-84D7D5C82DC0}"/>
                  </a:ext>
                </a:extLst>
              </p:cNvPr>
              <p:cNvSpPr txBox="1"/>
              <p:nvPr/>
            </p:nvSpPr>
            <p:spPr>
              <a:xfrm>
                <a:off x="9643539" y="3564124"/>
                <a:ext cx="1851533" cy="523220"/>
              </a:xfrm>
              <a:prstGeom prst="rect">
                <a:avLst/>
              </a:prstGeom>
              <a:noFill/>
            </p:spPr>
            <p:txBody>
              <a:bodyPr wrap="none" rtlCol="0">
                <a:spAutoFit/>
              </a:bodyPr>
              <a:lstStyle/>
              <a:p>
                <a:pPr algn="r"/>
                <a:r>
                  <a:rPr lang="en-US" sz="1400" dirty="0">
                    <a:solidFill>
                      <a:schemeClr val="bg1">
                        <a:lumMod val="50000"/>
                      </a:schemeClr>
                    </a:solidFill>
                    <a:latin typeface="+mj-lt"/>
                  </a:rPr>
                  <a:t>Rights Holder Identifier</a:t>
                </a:r>
              </a:p>
              <a:p>
                <a:pPr algn="r"/>
                <a:r>
                  <a:rPr lang="en-US" sz="1400" dirty="0">
                    <a:solidFill>
                      <a:schemeClr val="bg1">
                        <a:lumMod val="50000"/>
                      </a:schemeClr>
                    </a:solidFill>
                    <a:latin typeface="+mj-lt"/>
                  </a:rPr>
                  <a:t>Rights URI</a:t>
                </a:r>
              </a:p>
            </p:txBody>
          </p:sp>
        </p:grpSp>
        <p:sp>
          <p:nvSpPr>
            <p:cNvPr id="28" name="Rectangle 27">
              <a:extLst>
                <a:ext uri="{FF2B5EF4-FFF2-40B4-BE49-F238E27FC236}">
                  <a16:creationId xmlns:a16="http://schemas.microsoft.com/office/drawing/2014/main" id="{FDFA73F7-3C7E-AEC5-C760-D769FE4C0B4F}"/>
                </a:ext>
              </a:extLst>
            </p:cNvPr>
            <p:cNvSpPr/>
            <p:nvPr/>
          </p:nvSpPr>
          <p:spPr>
            <a:xfrm>
              <a:off x="8210241" y="5276269"/>
              <a:ext cx="208677" cy="881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DD73BAB-9F98-B739-6885-853E768D0B61}"/>
                </a:ext>
              </a:extLst>
            </p:cNvPr>
            <p:cNvCxnSpPr>
              <a:cxnSpLocks/>
              <a:stCxn id="28" idx="2"/>
              <a:endCxn id="15" idx="0"/>
            </p:cNvCxnSpPr>
            <p:nvPr/>
          </p:nvCxnSpPr>
          <p:spPr>
            <a:xfrm>
              <a:off x="8314580" y="5364440"/>
              <a:ext cx="0" cy="14128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5A153690-BB14-D28A-73ED-25C684F7F292}"/>
              </a:ext>
            </a:extLst>
          </p:cNvPr>
          <p:cNvSpPr txBox="1"/>
          <p:nvPr/>
        </p:nvSpPr>
        <p:spPr>
          <a:xfrm>
            <a:off x="9724445" y="5924066"/>
            <a:ext cx="649537" cy="369332"/>
          </a:xfrm>
          <a:prstGeom prst="rect">
            <a:avLst/>
          </a:prstGeom>
          <a:noFill/>
        </p:spPr>
        <p:txBody>
          <a:bodyPr wrap="none" rtlCol="0">
            <a:spAutoFit/>
          </a:bodyPr>
          <a:lstStyle/>
          <a:p>
            <a:r>
              <a:rPr lang="en-US"/>
              <a:t>Time</a:t>
            </a:r>
          </a:p>
        </p:txBody>
      </p:sp>
      <p:pic>
        <p:nvPicPr>
          <p:cNvPr id="33" name="Picture 32" descr="Chart, radar chart&#10;&#10;Description automatically generated">
            <a:extLst>
              <a:ext uri="{FF2B5EF4-FFF2-40B4-BE49-F238E27FC236}">
                <a16:creationId xmlns:a16="http://schemas.microsoft.com/office/drawing/2014/main" id="{A4B34F83-99C2-7F86-EB85-836B165AB938}"/>
              </a:ext>
            </a:extLst>
          </p:cNvPr>
          <p:cNvPicPr>
            <a:picLocks noChangeAspect="1"/>
          </p:cNvPicPr>
          <p:nvPr/>
        </p:nvPicPr>
        <p:blipFill>
          <a:blip r:embed="rId2"/>
          <a:stretch>
            <a:fillRect/>
          </a:stretch>
        </p:blipFill>
        <p:spPr>
          <a:xfrm>
            <a:off x="4662100" y="1096599"/>
            <a:ext cx="6866820" cy="4664801"/>
          </a:xfrm>
          <a:prstGeom prst="rect">
            <a:avLst/>
          </a:prstGeom>
          <a:ln>
            <a:solidFill>
              <a:schemeClr val="tx1"/>
            </a:solidFill>
          </a:ln>
        </p:spPr>
      </p:pic>
      <p:sp>
        <p:nvSpPr>
          <p:cNvPr id="34" name="TextBox 33">
            <a:extLst>
              <a:ext uri="{FF2B5EF4-FFF2-40B4-BE49-F238E27FC236}">
                <a16:creationId xmlns:a16="http://schemas.microsoft.com/office/drawing/2014/main" id="{7F304AF9-1650-D075-2D84-97CAEBA99DA0}"/>
              </a:ext>
            </a:extLst>
          </p:cNvPr>
          <p:cNvSpPr txBox="1"/>
          <p:nvPr/>
        </p:nvSpPr>
        <p:spPr>
          <a:xfrm>
            <a:off x="660957" y="1357511"/>
            <a:ext cx="3353777" cy="224676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1400" b="1">
                <a:latin typeface="+mj-lt"/>
              </a:defRPr>
            </a:lvl1pPr>
          </a:lstStyle>
          <a:p>
            <a:pPr algn="l"/>
            <a:r>
              <a:rPr lang="en-US" sz="2800" dirty="0"/>
              <a:t>Measure % Complete for all recommended fields.</a:t>
            </a:r>
          </a:p>
          <a:p>
            <a:pPr algn="l"/>
            <a:r>
              <a:rPr lang="en-US" sz="2800" dirty="0"/>
              <a:t>Show results in one Figure.</a:t>
            </a:r>
          </a:p>
        </p:txBody>
      </p:sp>
      <p:sp>
        <p:nvSpPr>
          <p:cNvPr id="35" name="Rectangle 34">
            <a:extLst>
              <a:ext uri="{FF2B5EF4-FFF2-40B4-BE49-F238E27FC236}">
                <a16:creationId xmlns:a16="http://schemas.microsoft.com/office/drawing/2014/main" id="{7E944EA6-3F70-B726-54C7-F0F07A56D8DA}"/>
              </a:ext>
            </a:extLst>
          </p:cNvPr>
          <p:cNvSpPr/>
          <p:nvPr/>
        </p:nvSpPr>
        <p:spPr>
          <a:xfrm>
            <a:off x="7087224" y="2134356"/>
            <a:ext cx="415755" cy="19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15D476DE-768A-C141-9F1E-2D9B018E3C70}"/>
              </a:ext>
            </a:extLst>
          </p:cNvPr>
          <p:cNvCxnSpPr/>
          <p:nvPr/>
        </p:nvCxnSpPr>
        <p:spPr>
          <a:xfrm flipV="1">
            <a:off x="6278268" y="2444680"/>
            <a:ext cx="430872" cy="131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59216A3-421D-5F6C-249C-14E630EA7EBA}"/>
              </a:ext>
            </a:extLst>
          </p:cNvPr>
          <p:cNvSpPr txBox="1"/>
          <p:nvPr/>
        </p:nvSpPr>
        <p:spPr>
          <a:xfrm>
            <a:off x="6551547" y="2444680"/>
            <a:ext cx="699230" cy="369332"/>
          </a:xfrm>
          <a:prstGeom prst="rect">
            <a:avLst/>
          </a:prstGeom>
          <a:noFill/>
        </p:spPr>
        <p:txBody>
          <a:bodyPr wrap="none" rtlCol="0">
            <a:spAutoFit/>
          </a:bodyPr>
          <a:lstStyle/>
          <a:p>
            <a:r>
              <a:rPr lang="en-US">
                <a:solidFill>
                  <a:srgbClr val="FF0000"/>
                </a:solidFill>
              </a:rPr>
              <a:t>~50%</a:t>
            </a:r>
          </a:p>
        </p:txBody>
      </p:sp>
      <p:sp>
        <p:nvSpPr>
          <p:cNvPr id="38" name="TextBox 37">
            <a:extLst>
              <a:ext uri="{FF2B5EF4-FFF2-40B4-BE49-F238E27FC236}">
                <a16:creationId xmlns:a16="http://schemas.microsoft.com/office/drawing/2014/main" id="{8EE0DBF5-D3CA-A11A-9D7C-BCF4A0237EF7}"/>
              </a:ext>
            </a:extLst>
          </p:cNvPr>
          <p:cNvSpPr txBox="1"/>
          <p:nvPr/>
        </p:nvSpPr>
        <p:spPr>
          <a:xfrm>
            <a:off x="4810555" y="2714386"/>
            <a:ext cx="1437330" cy="646331"/>
          </a:xfrm>
          <a:prstGeom prst="rect">
            <a:avLst/>
          </a:prstGeom>
          <a:noFill/>
        </p:spPr>
        <p:txBody>
          <a:bodyPr wrap="square" rtlCol="0">
            <a:spAutoFit/>
          </a:bodyPr>
          <a:lstStyle/>
          <a:p>
            <a:r>
              <a:rPr lang="en-US">
                <a:solidFill>
                  <a:srgbClr val="FF0000"/>
                </a:solidFill>
              </a:rPr>
              <a:t>Mandatory fields ~100%</a:t>
            </a:r>
          </a:p>
        </p:txBody>
      </p:sp>
      <p:grpSp>
        <p:nvGrpSpPr>
          <p:cNvPr id="45" name="Group 44">
            <a:extLst>
              <a:ext uri="{FF2B5EF4-FFF2-40B4-BE49-F238E27FC236}">
                <a16:creationId xmlns:a16="http://schemas.microsoft.com/office/drawing/2014/main" id="{FE2CCE92-CAF0-ADFA-4EAB-60074282F5B0}"/>
              </a:ext>
            </a:extLst>
          </p:cNvPr>
          <p:cNvGrpSpPr/>
          <p:nvPr/>
        </p:nvGrpSpPr>
        <p:grpSpPr>
          <a:xfrm>
            <a:off x="8314580" y="1429041"/>
            <a:ext cx="2804953" cy="2143707"/>
            <a:chOff x="8314580" y="1429041"/>
            <a:chExt cx="2804953" cy="2143707"/>
          </a:xfrm>
        </p:grpSpPr>
        <p:sp>
          <p:nvSpPr>
            <p:cNvPr id="41" name="Oval 40">
              <a:extLst>
                <a:ext uri="{FF2B5EF4-FFF2-40B4-BE49-F238E27FC236}">
                  <a16:creationId xmlns:a16="http://schemas.microsoft.com/office/drawing/2014/main" id="{455D5FDC-E5E5-F45E-FF23-B79C9A1F6AD6}"/>
                </a:ext>
              </a:extLst>
            </p:cNvPr>
            <p:cNvSpPr/>
            <p:nvPr/>
          </p:nvSpPr>
          <p:spPr>
            <a:xfrm>
              <a:off x="8314580" y="1513346"/>
              <a:ext cx="2059402" cy="20594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92121E4-3671-DF33-5752-FAB1EEB09ADB}"/>
                </a:ext>
              </a:extLst>
            </p:cNvPr>
            <p:cNvSpPr txBox="1"/>
            <p:nvPr/>
          </p:nvSpPr>
          <p:spPr>
            <a:xfrm>
              <a:off x="10068155" y="1602462"/>
              <a:ext cx="1051378" cy="369332"/>
            </a:xfrm>
            <a:prstGeom prst="rect">
              <a:avLst/>
            </a:prstGeom>
            <a:noFill/>
          </p:spPr>
          <p:txBody>
            <a:bodyPr wrap="none" rtlCol="0">
              <a:spAutoFit/>
            </a:bodyPr>
            <a:lstStyle/>
            <a:p>
              <a:r>
                <a:rPr lang="en-US">
                  <a:solidFill>
                    <a:srgbClr val="FF0000"/>
                  </a:solidFill>
                </a:rPr>
                <a:t>Elements</a:t>
              </a:r>
            </a:p>
          </p:txBody>
        </p:sp>
        <p:sp>
          <p:nvSpPr>
            <p:cNvPr id="43" name="Rectangle 42">
              <a:extLst>
                <a:ext uri="{FF2B5EF4-FFF2-40B4-BE49-F238E27FC236}">
                  <a16:creationId xmlns:a16="http://schemas.microsoft.com/office/drawing/2014/main" id="{371CFC81-64A6-EC5C-B83A-AD57F9D493D8}"/>
                </a:ext>
              </a:extLst>
            </p:cNvPr>
            <p:cNvSpPr/>
            <p:nvPr/>
          </p:nvSpPr>
          <p:spPr>
            <a:xfrm>
              <a:off x="9278640" y="1449335"/>
              <a:ext cx="128705" cy="124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B522E3C2-7822-C7E6-43AC-72945B3DD1A3}"/>
                </a:ext>
              </a:extLst>
            </p:cNvPr>
            <p:cNvSpPr/>
            <p:nvPr/>
          </p:nvSpPr>
          <p:spPr>
            <a:xfrm rot="5400000">
              <a:off x="9143740" y="1425409"/>
              <a:ext cx="173421" cy="18068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884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17"/>
                                        </p:tgtEl>
                                      </p:cBhvr>
                                    </p:animEffect>
                                    <p:set>
                                      <p:cBhvr>
                                        <p:cTn id="39" dur="1" fill="hold">
                                          <p:stCondLst>
                                            <p:cond delay="499"/>
                                          </p:stCondLst>
                                        </p:cTn>
                                        <p:tgtEl>
                                          <p:spTgt spid="17"/>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par>
                                <p:cTn id="43" presetID="9" presetClass="exit" presetSubtype="0" fill="hold" nodeType="withEffect">
                                  <p:stCondLst>
                                    <p:cond delay="0"/>
                                  </p:stCondLst>
                                  <p:childTnLst>
                                    <p:animEffect transition="out" filter="dissolve">
                                      <p:cBhvr>
                                        <p:cTn id="44" dur="500"/>
                                        <p:tgtEl>
                                          <p:spTgt spid="19"/>
                                        </p:tgtEl>
                                      </p:cBhvr>
                                    </p:animEffect>
                                    <p:set>
                                      <p:cBhvr>
                                        <p:cTn id="45" dur="1" fill="hold">
                                          <p:stCondLst>
                                            <p:cond delay="499"/>
                                          </p:stCondLst>
                                        </p:cTn>
                                        <p:tgtEl>
                                          <p:spTgt spid="19"/>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9" presetClass="exit" presetSubtype="0" fill="hold" grpId="0" nodeType="withEffect">
                                  <p:stCondLst>
                                    <p:cond delay="0"/>
                                  </p:stCondLst>
                                  <p:childTnLst>
                                    <p:animEffect transition="out" filter="dissolve">
                                      <p:cBhvr>
                                        <p:cTn id="56" dur="500"/>
                                        <p:tgtEl>
                                          <p:spTgt spid="32"/>
                                        </p:tgtEl>
                                      </p:cBhvr>
                                    </p:animEffect>
                                    <p:set>
                                      <p:cBhvr>
                                        <p:cTn id="57" dur="1" fill="hold">
                                          <p:stCondLst>
                                            <p:cond delay="499"/>
                                          </p:stCondLst>
                                        </p:cTn>
                                        <p:tgtEl>
                                          <p:spTgt spid="32"/>
                                        </p:tgtEl>
                                        <p:attrNameLst>
                                          <p:attrName>style.visibility</p:attrName>
                                        </p:attrNameLst>
                                      </p:cBhvr>
                                      <p:to>
                                        <p:strVal val="hidden"/>
                                      </p:to>
                                    </p:set>
                                  </p:childTnLst>
                                </p:cTn>
                              </p:par>
                              <p:par>
                                <p:cTn id="58" presetID="9"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dissolv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dissolve">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dissolve">
                                      <p:cBhvr>
                                        <p:cTn id="70" dur="500"/>
                                        <p:tgtEl>
                                          <p:spTgt spid="35"/>
                                        </p:tgtEl>
                                      </p:cBhvr>
                                    </p:animEffect>
                                  </p:childTnLst>
                                </p:cTn>
                              </p:par>
                              <p:par>
                                <p:cTn id="71" presetID="22" presetClass="entr" presetSubtype="4"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down)">
                                      <p:cBhvr>
                                        <p:cTn id="73" dur="500"/>
                                        <p:tgtEl>
                                          <p:spTgt spid="3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dissolve">
                                      <p:cBhvr>
                                        <p:cTn id="8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16" grpId="0" animBg="1"/>
      <p:bldP spid="32" grpId="0"/>
      <p:bldP spid="34" grpId="0" animBg="1"/>
      <p:bldP spid="35" grpId="0" animBg="1"/>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AB29-0AFD-2806-0C3F-FAB8CC39C37F}"/>
              </a:ext>
            </a:extLst>
          </p:cNvPr>
          <p:cNvSpPr>
            <a:spLocks noGrp="1"/>
          </p:cNvSpPr>
          <p:nvPr>
            <p:ph type="title"/>
          </p:nvPr>
        </p:nvSpPr>
        <p:spPr>
          <a:xfrm>
            <a:off x="340360" y="288090"/>
            <a:ext cx="10515600" cy="915035"/>
          </a:xfrm>
        </p:spPr>
        <p:txBody>
          <a:bodyPr/>
          <a:lstStyle/>
          <a:p>
            <a:r>
              <a:rPr lang="en-US" dirty="0"/>
              <a:t>Opportunities:</a:t>
            </a:r>
            <a:endParaRPr lang="en-US"/>
          </a:p>
        </p:txBody>
      </p:sp>
      <p:grpSp>
        <p:nvGrpSpPr>
          <p:cNvPr id="4" name="Group 3">
            <a:extLst>
              <a:ext uri="{FF2B5EF4-FFF2-40B4-BE49-F238E27FC236}">
                <a16:creationId xmlns:a16="http://schemas.microsoft.com/office/drawing/2014/main" id="{80AE4A86-33BB-362A-5099-1C22D9DD6B46}"/>
              </a:ext>
            </a:extLst>
          </p:cNvPr>
          <p:cNvGrpSpPr/>
          <p:nvPr/>
        </p:nvGrpSpPr>
        <p:grpSpPr>
          <a:xfrm>
            <a:off x="3278909" y="895151"/>
            <a:ext cx="8102869" cy="5351645"/>
            <a:chOff x="2109535" y="895151"/>
            <a:chExt cx="8102869" cy="5351645"/>
          </a:xfrm>
        </p:grpSpPr>
        <p:pic>
          <p:nvPicPr>
            <p:cNvPr id="5" name="Picture 4">
              <a:extLst>
                <a:ext uri="{FF2B5EF4-FFF2-40B4-BE49-F238E27FC236}">
                  <a16:creationId xmlns:a16="http://schemas.microsoft.com/office/drawing/2014/main" id="{33F52619-75D3-2082-ACEE-8304829DFD3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09535" y="895151"/>
              <a:ext cx="7753472" cy="5351645"/>
            </a:xfrm>
            <a:prstGeom prst="rect">
              <a:avLst/>
            </a:prstGeom>
          </p:spPr>
        </p:pic>
        <p:sp>
          <p:nvSpPr>
            <p:cNvPr id="6" name="Rectangle 5">
              <a:extLst>
                <a:ext uri="{FF2B5EF4-FFF2-40B4-BE49-F238E27FC236}">
                  <a16:creationId xmlns:a16="http://schemas.microsoft.com/office/drawing/2014/main" id="{4747D779-7F11-E308-73CA-785DEF769AC7}"/>
                </a:ext>
              </a:extLst>
            </p:cNvPr>
            <p:cNvSpPr/>
            <p:nvPr/>
          </p:nvSpPr>
          <p:spPr>
            <a:xfrm>
              <a:off x="9548261" y="2156059"/>
              <a:ext cx="664143" cy="365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7E1ADF-DE0D-6F04-46E5-924BBD767B8B}"/>
                </a:ext>
              </a:extLst>
            </p:cNvPr>
            <p:cNvSpPr/>
            <p:nvPr/>
          </p:nvSpPr>
          <p:spPr>
            <a:xfrm>
              <a:off x="9418322" y="3205616"/>
              <a:ext cx="664143" cy="365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FB3110-6F6E-F20B-BDF5-30032C6CA61F}"/>
                </a:ext>
              </a:extLst>
            </p:cNvPr>
            <p:cNvSpPr/>
            <p:nvPr/>
          </p:nvSpPr>
          <p:spPr>
            <a:xfrm>
              <a:off x="8884118" y="4295878"/>
              <a:ext cx="1198347" cy="365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ight Arrow 8">
            <a:extLst>
              <a:ext uri="{FF2B5EF4-FFF2-40B4-BE49-F238E27FC236}">
                <a16:creationId xmlns:a16="http://schemas.microsoft.com/office/drawing/2014/main" id="{EECAA810-0F9C-60D8-056C-5D0730944907}"/>
              </a:ext>
            </a:extLst>
          </p:cNvPr>
          <p:cNvSpPr/>
          <p:nvPr/>
        </p:nvSpPr>
        <p:spPr>
          <a:xfrm>
            <a:off x="1875934" y="1304506"/>
            <a:ext cx="5077451" cy="1126478"/>
          </a:xfrm>
          <a:prstGeom prst="rightArrow">
            <a:avLst/>
          </a:prstGeom>
          <a:solidFill>
            <a:schemeClr val="bg1">
              <a:alpha val="68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entury Gothic" panose="020B0502020202020204" pitchFamily="34" charset="0"/>
              </a:rPr>
              <a:t>Improvement waiting to happen (gap)</a:t>
            </a:r>
          </a:p>
        </p:txBody>
      </p:sp>
      <p:sp>
        <p:nvSpPr>
          <p:cNvPr id="11" name="TextBox 10">
            <a:extLst>
              <a:ext uri="{FF2B5EF4-FFF2-40B4-BE49-F238E27FC236}">
                <a16:creationId xmlns:a16="http://schemas.microsoft.com/office/drawing/2014/main" id="{5196A7BE-EC7E-8FE8-472F-E751A7613CEB}"/>
              </a:ext>
            </a:extLst>
          </p:cNvPr>
          <p:cNvSpPr txBox="1"/>
          <p:nvPr/>
        </p:nvSpPr>
        <p:spPr>
          <a:xfrm>
            <a:off x="8162712" y="949913"/>
            <a:ext cx="3948517" cy="461665"/>
          </a:xfrm>
          <a:prstGeom prst="rect">
            <a:avLst/>
          </a:prstGeom>
          <a:noFill/>
          <a:ln>
            <a:solidFill>
              <a:schemeClr val="tx1"/>
            </a:solidFill>
          </a:ln>
        </p:spPr>
        <p:txBody>
          <a:bodyPr wrap="none" rtlCol="0">
            <a:spAutoFit/>
          </a:bodyPr>
          <a:lstStyle/>
          <a:p>
            <a:r>
              <a:rPr lang="en-US" sz="2400" dirty="0">
                <a:latin typeface="Century Gothic" panose="020B0502020202020204" pitchFamily="34" charset="0"/>
              </a:rPr>
              <a:t>       Completeness Metric</a:t>
            </a:r>
          </a:p>
        </p:txBody>
      </p:sp>
      <p:sp>
        <p:nvSpPr>
          <p:cNvPr id="12" name="Right Arrow 11">
            <a:extLst>
              <a:ext uri="{FF2B5EF4-FFF2-40B4-BE49-F238E27FC236}">
                <a16:creationId xmlns:a16="http://schemas.microsoft.com/office/drawing/2014/main" id="{F5AC0B65-A3C0-8D34-AA7D-394FFB479D56}"/>
              </a:ext>
            </a:extLst>
          </p:cNvPr>
          <p:cNvSpPr/>
          <p:nvPr/>
        </p:nvSpPr>
        <p:spPr>
          <a:xfrm>
            <a:off x="264822" y="3007734"/>
            <a:ext cx="4623336" cy="1126478"/>
          </a:xfrm>
          <a:prstGeom prst="rightArrow">
            <a:avLst/>
          </a:prstGeom>
          <a:solidFill>
            <a:schemeClr val="bg1">
              <a:alpha val="68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entury Gothic" panose="020B0502020202020204" pitchFamily="34" charset="0"/>
              </a:rPr>
              <a:t>Complete elements at edge of circle</a:t>
            </a:r>
          </a:p>
        </p:txBody>
      </p:sp>
      <p:sp>
        <p:nvSpPr>
          <p:cNvPr id="13" name="Right Arrow 12">
            <a:extLst>
              <a:ext uri="{FF2B5EF4-FFF2-40B4-BE49-F238E27FC236}">
                <a16:creationId xmlns:a16="http://schemas.microsoft.com/office/drawing/2014/main" id="{5A60A5BC-FD55-AD94-C1CA-99071AA1D3AA}"/>
              </a:ext>
            </a:extLst>
          </p:cNvPr>
          <p:cNvSpPr/>
          <p:nvPr/>
        </p:nvSpPr>
        <p:spPr>
          <a:xfrm>
            <a:off x="2349432" y="4990255"/>
            <a:ext cx="5077451" cy="1126478"/>
          </a:xfrm>
          <a:prstGeom prst="rightArrow">
            <a:avLst/>
          </a:prstGeom>
          <a:solidFill>
            <a:schemeClr val="bg1">
              <a:alpha val="68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entury Gothic" panose="020B0502020202020204" pitchFamily="34" charset="0"/>
              </a:rPr>
              <a:t>Improvement waiting to happen</a:t>
            </a:r>
          </a:p>
          <a:p>
            <a:pPr algn="ctr"/>
            <a:r>
              <a:rPr lang="en-US" dirty="0">
                <a:solidFill>
                  <a:srgbClr val="FF0000"/>
                </a:solidFill>
                <a:latin typeface="Century Gothic" panose="020B0502020202020204" pitchFamily="34" charset="0"/>
              </a:rPr>
              <a:t>(missing element)</a:t>
            </a:r>
          </a:p>
        </p:txBody>
      </p:sp>
    </p:spTree>
    <p:extLst>
      <p:ext uri="{BB962C8B-B14F-4D97-AF65-F5344CB8AC3E}">
        <p14:creationId xmlns:p14="http://schemas.microsoft.com/office/powerpoint/2010/main" val="188293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a:extLst>
              <a:ext uri="{FF2B5EF4-FFF2-40B4-BE49-F238E27FC236}">
                <a16:creationId xmlns:a16="http://schemas.microsoft.com/office/drawing/2014/main" id="{4E539817-B88D-F94D-A4E1-2CBBC40C5C0C}"/>
              </a:ext>
            </a:extLst>
          </p:cNvPr>
          <p:cNvSpPr/>
          <p:nvPr/>
        </p:nvSpPr>
        <p:spPr>
          <a:xfrm>
            <a:off x="2877207" y="1693188"/>
            <a:ext cx="1840961" cy="1124696"/>
          </a:xfrm>
          <a:prstGeom prst="triangle">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2DC210FD-2708-8344-872E-3700E25C5559}"/>
              </a:ext>
            </a:extLst>
          </p:cNvPr>
          <p:cNvSpPr txBox="1"/>
          <p:nvPr/>
        </p:nvSpPr>
        <p:spPr>
          <a:xfrm>
            <a:off x="4812774" y="2002464"/>
            <a:ext cx="3975127" cy="369332"/>
          </a:xfrm>
          <a:prstGeom prst="rect">
            <a:avLst/>
          </a:prstGeom>
          <a:noFill/>
        </p:spPr>
        <p:txBody>
          <a:bodyPr wrap="none" rtlCol="0">
            <a:spAutoFit/>
          </a:bodyPr>
          <a:lstStyle/>
          <a:p>
            <a:pPr marL="285750" indent="-285750">
              <a:buFont typeface="Arial" panose="020B0604020202020204" pitchFamily="34" charset="0"/>
              <a:buChar char="•"/>
            </a:pPr>
            <a:r>
              <a:rPr lang="en-US" dirty="0"/>
              <a:t>Minimum metadata required for DOI</a:t>
            </a:r>
          </a:p>
        </p:txBody>
      </p:sp>
      <p:sp>
        <p:nvSpPr>
          <p:cNvPr id="12" name="TextBox 11">
            <a:extLst>
              <a:ext uri="{FF2B5EF4-FFF2-40B4-BE49-F238E27FC236}">
                <a16:creationId xmlns:a16="http://schemas.microsoft.com/office/drawing/2014/main" id="{F0D84400-9B7B-FE46-A9B4-E5E6BDCCF848}"/>
              </a:ext>
            </a:extLst>
          </p:cNvPr>
          <p:cNvSpPr txBox="1"/>
          <p:nvPr/>
        </p:nvSpPr>
        <p:spPr>
          <a:xfrm>
            <a:off x="5654777" y="2806092"/>
            <a:ext cx="55049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Repository streams a subset of metadata about a dataset (more than sent to DataCite, but not everything)</a:t>
            </a:r>
          </a:p>
        </p:txBody>
      </p:sp>
      <p:sp>
        <p:nvSpPr>
          <p:cNvPr id="13" name="TextBox 12">
            <a:extLst>
              <a:ext uri="{FF2B5EF4-FFF2-40B4-BE49-F238E27FC236}">
                <a16:creationId xmlns:a16="http://schemas.microsoft.com/office/drawing/2014/main" id="{3BD64291-6F29-DB4E-8FA8-423A8F14B10D}"/>
              </a:ext>
            </a:extLst>
          </p:cNvPr>
          <p:cNvSpPr txBox="1"/>
          <p:nvPr/>
        </p:nvSpPr>
        <p:spPr>
          <a:xfrm>
            <a:off x="6416086" y="3856853"/>
            <a:ext cx="4743631" cy="646331"/>
          </a:xfrm>
          <a:prstGeom prst="rect">
            <a:avLst/>
          </a:prstGeom>
          <a:noFill/>
        </p:spPr>
        <p:txBody>
          <a:bodyPr wrap="square" rtlCol="0">
            <a:spAutoFit/>
          </a:bodyPr>
          <a:lstStyle/>
          <a:p>
            <a:pPr marL="285750" indent="-285750">
              <a:buFont typeface="Arial" panose="020B0604020202020204" pitchFamily="34" charset="0"/>
              <a:buChar char="•"/>
            </a:pPr>
            <a:r>
              <a:rPr lang="en-US" dirty="0"/>
              <a:t>Full set of metadata is collected/maintained within a system (e.g. Dublin Core)</a:t>
            </a:r>
          </a:p>
        </p:txBody>
      </p:sp>
      <p:sp>
        <p:nvSpPr>
          <p:cNvPr id="14" name="TextBox 13">
            <a:extLst>
              <a:ext uri="{FF2B5EF4-FFF2-40B4-BE49-F238E27FC236}">
                <a16:creationId xmlns:a16="http://schemas.microsoft.com/office/drawing/2014/main" id="{CD0F56F8-7F07-7343-99D3-55D8549B74D3}"/>
              </a:ext>
            </a:extLst>
          </p:cNvPr>
          <p:cNvSpPr txBox="1"/>
          <p:nvPr/>
        </p:nvSpPr>
        <p:spPr>
          <a:xfrm>
            <a:off x="7132157" y="4930414"/>
            <a:ext cx="4336744" cy="646331"/>
          </a:xfrm>
          <a:prstGeom prst="rect">
            <a:avLst/>
          </a:prstGeom>
          <a:noFill/>
        </p:spPr>
        <p:txBody>
          <a:bodyPr wrap="square" rtlCol="0">
            <a:spAutoFit/>
          </a:bodyPr>
          <a:lstStyle/>
          <a:p>
            <a:pPr marL="285750" indent="-285750">
              <a:buFont typeface="Arial" panose="020B0604020202020204" pitchFamily="34" charset="0"/>
              <a:buChar char="•"/>
            </a:pPr>
            <a:r>
              <a:rPr lang="en-US" dirty="0"/>
              <a:t>Description of the data captured within files to support reuse (e.g. readme files)</a:t>
            </a:r>
          </a:p>
        </p:txBody>
      </p:sp>
      <p:sp>
        <p:nvSpPr>
          <p:cNvPr id="22" name="Title 1">
            <a:extLst>
              <a:ext uri="{FF2B5EF4-FFF2-40B4-BE49-F238E27FC236}">
                <a16:creationId xmlns:a16="http://schemas.microsoft.com/office/drawing/2014/main" id="{8DC64F9C-A63E-2E4D-B850-CA1AD3E1D480}"/>
              </a:ext>
            </a:extLst>
          </p:cNvPr>
          <p:cNvSpPr txBox="1">
            <a:spLocks noGrp="1"/>
          </p:cNvSpPr>
          <p:nvPr>
            <p:ph type="title"/>
          </p:nvPr>
        </p:nvSpPr>
        <p:spPr>
          <a:xfrm>
            <a:off x="331572" y="305642"/>
            <a:ext cx="9283694" cy="915035"/>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800" b="1" dirty="0">
                <a:solidFill>
                  <a:schemeClr val="bg1">
                    <a:lumMod val="50000"/>
                  </a:schemeClr>
                </a:solidFill>
                <a:latin typeface="Century Gothic" panose="020B0502020202020204" pitchFamily="34" charset="0"/>
              </a:rPr>
              <a:t>Domain Repository Role</a:t>
            </a:r>
            <a:endParaRPr lang="en-US" sz="4800" dirty="0">
              <a:solidFill>
                <a:schemeClr val="bg1">
                  <a:lumMod val="75000"/>
                </a:schemeClr>
              </a:solidFill>
              <a:latin typeface="Century Gothic" panose="020B0502020202020204" pitchFamily="34" charset="0"/>
            </a:endParaRPr>
          </a:p>
        </p:txBody>
      </p:sp>
      <p:cxnSp>
        <p:nvCxnSpPr>
          <p:cNvPr id="31" name="Straight Arrow Connector 30">
            <a:extLst>
              <a:ext uri="{FF2B5EF4-FFF2-40B4-BE49-F238E27FC236}">
                <a16:creationId xmlns:a16="http://schemas.microsoft.com/office/drawing/2014/main" id="{4087C35C-241D-A3D6-5332-7247098018B3}"/>
              </a:ext>
            </a:extLst>
          </p:cNvPr>
          <p:cNvCxnSpPr>
            <a:cxnSpLocks/>
          </p:cNvCxnSpPr>
          <p:nvPr/>
        </p:nvCxnSpPr>
        <p:spPr>
          <a:xfrm>
            <a:off x="678136" y="5907251"/>
            <a:ext cx="6179864"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DB49A3-6394-587D-6443-68EB82EC977B}"/>
              </a:ext>
            </a:extLst>
          </p:cNvPr>
          <p:cNvSpPr txBox="1"/>
          <p:nvPr/>
        </p:nvSpPr>
        <p:spPr>
          <a:xfrm>
            <a:off x="2817968" y="5722585"/>
            <a:ext cx="1900200" cy="369332"/>
          </a:xfrm>
          <a:prstGeom prst="rect">
            <a:avLst/>
          </a:prstGeom>
          <a:solidFill>
            <a:schemeClr val="bg1"/>
          </a:solidFill>
        </p:spPr>
        <p:txBody>
          <a:bodyPr wrap="square" rtlCol="0">
            <a:spAutoFit/>
          </a:bodyPr>
          <a:lstStyle/>
          <a:p>
            <a:r>
              <a:rPr lang="en-US" dirty="0"/>
              <a:t>Metadata Content</a:t>
            </a:r>
          </a:p>
        </p:txBody>
      </p:sp>
      <p:sp>
        <p:nvSpPr>
          <p:cNvPr id="34" name="Trapezoid 33">
            <a:extLst>
              <a:ext uri="{FF2B5EF4-FFF2-40B4-BE49-F238E27FC236}">
                <a16:creationId xmlns:a16="http://schemas.microsoft.com/office/drawing/2014/main" id="{DC61A8B5-574B-CEAB-E125-4728E15AB0AA}"/>
              </a:ext>
            </a:extLst>
          </p:cNvPr>
          <p:cNvSpPr/>
          <p:nvPr/>
        </p:nvSpPr>
        <p:spPr>
          <a:xfrm>
            <a:off x="2175751" y="2825788"/>
            <a:ext cx="3247587" cy="908916"/>
          </a:xfrm>
          <a:prstGeom prst="trapezoid">
            <a:avLst>
              <a:gd name="adj" fmla="val 74021"/>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apezoid 36">
            <a:extLst>
              <a:ext uri="{FF2B5EF4-FFF2-40B4-BE49-F238E27FC236}">
                <a16:creationId xmlns:a16="http://schemas.microsoft.com/office/drawing/2014/main" id="{9C9B982B-B623-26E8-81AC-131AC9B37630}"/>
              </a:ext>
            </a:extLst>
          </p:cNvPr>
          <p:cNvSpPr/>
          <p:nvPr/>
        </p:nvSpPr>
        <p:spPr>
          <a:xfrm>
            <a:off x="1456728" y="3729422"/>
            <a:ext cx="4678580" cy="926473"/>
          </a:xfrm>
          <a:prstGeom prst="trapezoid">
            <a:avLst>
              <a:gd name="adj" fmla="val 76327"/>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apezoid 39">
            <a:extLst>
              <a:ext uri="{FF2B5EF4-FFF2-40B4-BE49-F238E27FC236}">
                <a16:creationId xmlns:a16="http://schemas.microsoft.com/office/drawing/2014/main" id="{AE8309AB-2238-3655-1120-F6D35970C8CE}"/>
              </a:ext>
            </a:extLst>
          </p:cNvPr>
          <p:cNvSpPr/>
          <p:nvPr/>
        </p:nvSpPr>
        <p:spPr>
          <a:xfrm>
            <a:off x="723098" y="4663799"/>
            <a:ext cx="6134901" cy="1051201"/>
          </a:xfrm>
          <a:prstGeom prst="trapezoid">
            <a:avLst>
              <a:gd name="adj" fmla="val 7031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apezoid 51">
            <a:extLst>
              <a:ext uri="{FF2B5EF4-FFF2-40B4-BE49-F238E27FC236}">
                <a16:creationId xmlns:a16="http://schemas.microsoft.com/office/drawing/2014/main" id="{9AE7E4C0-FF59-F11D-69A3-F342E65ADF6E}"/>
              </a:ext>
            </a:extLst>
          </p:cNvPr>
          <p:cNvSpPr/>
          <p:nvPr/>
        </p:nvSpPr>
        <p:spPr>
          <a:xfrm>
            <a:off x="719572" y="4653848"/>
            <a:ext cx="6130335" cy="1058832"/>
          </a:xfrm>
          <a:prstGeom prst="trapezoid">
            <a:avLst>
              <a:gd name="adj" fmla="val 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rapezoid 52">
            <a:extLst>
              <a:ext uri="{FF2B5EF4-FFF2-40B4-BE49-F238E27FC236}">
                <a16:creationId xmlns:a16="http://schemas.microsoft.com/office/drawing/2014/main" id="{09B6D871-F96D-D927-61FA-B89D35C84D3E}"/>
              </a:ext>
            </a:extLst>
          </p:cNvPr>
          <p:cNvSpPr/>
          <p:nvPr/>
        </p:nvSpPr>
        <p:spPr>
          <a:xfrm>
            <a:off x="713285" y="3706898"/>
            <a:ext cx="6130959" cy="939046"/>
          </a:xfrm>
          <a:prstGeom prst="trapezoid">
            <a:avLst>
              <a:gd name="adj" fmla="val 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54" name="Trapezoid 53">
            <a:extLst>
              <a:ext uri="{FF2B5EF4-FFF2-40B4-BE49-F238E27FC236}">
                <a16:creationId xmlns:a16="http://schemas.microsoft.com/office/drawing/2014/main" id="{7312A358-C605-658D-1F60-E381F914D33A}"/>
              </a:ext>
            </a:extLst>
          </p:cNvPr>
          <p:cNvSpPr/>
          <p:nvPr/>
        </p:nvSpPr>
        <p:spPr>
          <a:xfrm>
            <a:off x="711262" y="2817695"/>
            <a:ext cx="6130959" cy="880837"/>
          </a:xfrm>
          <a:prstGeom prst="trapezoid">
            <a:avLst>
              <a:gd name="adj" fmla="val 0"/>
            </a:avLst>
          </a:prstGeom>
          <a:solidFill>
            <a:srgbClr val="C6E0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apezoid 54">
            <a:extLst>
              <a:ext uri="{FF2B5EF4-FFF2-40B4-BE49-F238E27FC236}">
                <a16:creationId xmlns:a16="http://schemas.microsoft.com/office/drawing/2014/main" id="{6E1333B7-11CA-FB87-4017-DFF015C1456D}"/>
              </a:ext>
            </a:extLst>
          </p:cNvPr>
          <p:cNvSpPr/>
          <p:nvPr/>
        </p:nvSpPr>
        <p:spPr>
          <a:xfrm>
            <a:off x="711262" y="1699898"/>
            <a:ext cx="6134129" cy="1111508"/>
          </a:xfrm>
          <a:prstGeom prst="trapezoid">
            <a:avLst>
              <a:gd name="adj" fmla="val 0"/>
            </a:avLst>
          </a:prstGeom>
          <a:solidFill>
            <a:srgbClr val="E2F1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0B8B4EB-F055-0EA2-D54F-21BF7EA0A36E}"/>
              </a:ext>
            </a:extLst>
          </p:cNvPr>
          <p:cNvSpPr txBox="1"/>
          <p:nvPr/>
        </p:nvSpPr>
        <p:spPr>
          <a:xfrm>
            <a:off x="1510739" y="4863530"/>
            <a:ext cx="4570275" cy="646331"/>
          </a:xfrm>
          <a:prstGeom prst="rect">
            <a:avLst/>
          </a:prstGeom>
          <a:noFill/>
        </p:spPr>
        <p:txBody>
          <a:bodyPr wrap="square" rtlCol="0">
            <a:spAutoFit/>
          </a:bodyPr>
          <a:lstStyle/>
          <a:p>
            <a:pPr algn="ctr"/>
            <a:r>
              <a:rPr lang="en-US" dirty="0">
                <a:solidFill>
                  <a:schemeClr val="accent6">
                    <a:lumMod val="20000"/>
                    <a:lumOff val="80000"/>
                  </a:schemeClr>
                </a:solidFill>
              </a:rPr>
              <a:t>Hidden “data-level” metadata</a:t>
            </a:r>
          </a:p>
          <a:p>
            <a:pPr algn="ctr"/>
            <a:r>
              <a:rPr lang="en-US" dirty="0">
                <a:solidFill>
                  <a:schemeClr val="accent6">
                    <a:lumMod val="20000"/>
                    <a:lumOff val="80000"/>
                  </a:schemeClr>
                </a:solidFill>
              </a:rPr>
              <a:t>and documentation (unstructured)</a:t>
            </a:r>
          </a:p>
        </p:txBody>
      </p:sp>
      <p:sp>
        <p:nvSpPr>
          <p:cNvPr id="38" name="TextBox 37">
            <a:extLst>
              <a:ext uri="{FF2B5EF4-FFF2-40B4-BE49-F238E27FC236}">
                <a16:creationId xmlns:a16="http://schemas.microsoft.com/office/drawing/2014/main" id="{6F848D5A-1A2A-AD97-9AA5-9A3364B5BAEE}"/>
              </a:ext>
            </a:extLst>
          </p:cNvPr>
          <p:cNvSpPr txBox="1"/>
          <p:nvPr/>
        </p:nvSpPr>
        <p:spPr>
          <a:xfrm>
            <a:off x="2702152" y="4013285"/>
            <a:ext cx="2187732" cy="255596"/>
          </a:xfrm>
          <a:prstGeom prst="rect">
            <a:avLst/>
          </a:prstGeom>
          <a:noFill/>
        </p:spPr>
        <p:txBody>
          <a:bodyPr wrap="square" rtlCol="0">
            <a:spAutoFit/>
          </a:bodyPr>
          <a:lstStyle/>
          <a:p>
            <a:r>
              <a:rPr lang="en-US" dirty="0">
                <a:solidFill>
                  <a:schemeClr val="accent6">
                    <a:lumMod val="50000"/>
                  </a:schemeClr>
                </a:solidFill>
              </a:rPr>
              <a:t>Local Repository (IR)</a:t>
            </a:r>
          </a:p>
        </p:txBody>
      </p:sp>
      <p:sp>
        <p:nvSpPr>
          <p:cNvPr id="35" name="TextBox 34">
            <a:extLst>
              <a:ext uri="{FF2B5EF4-FFF2-40B4-BE49-F238E27FC236}">
                <a16:creationId xmlns:a16="http://schemas.microsoft.com/office/drawing/2014/main" id="{E20590AA-E54C-8B54-316E-8355B73257EA}"/>
              </a:ext>
            </a:extLst>
          </p:cNvPr>
          <p:cNvSpPr txBox="1"/>
          <p:nvPr/>
        </p:nvSpPr>
        <p:spPr>
          <a:xfrm>
            <a:off x="3315337" y="3077289"/>
            <a:ext cx="1104880" cy="250753"/>
          </a:xfrm>
          <a:prstGeom prst="rect">
            <a:avLst/>
          </a:prstGeom>
          <a:noFill/>
        </p:spPr>
        <p:txBody>
          <a:bodyPr wrap="square" rtlCol="0">
            <a:spAutoFit/>
          </a:bodyPr>
          <a:lstStyle/>
          <a:p>
            <a:r>
              <a:rPr lang="en-US" dirty="0">
                <a:solidFill>
                  <a:schemeClr val="accent6">
                    <a:lumMod val="50000"/>
                  </a:schemeClr>
                </a:solidFill>
              </a:rPr>
              <a:t>OAI Feed</a:t>
            </a:r>
          </a:p>
        </p:txBody>
      </p:sp>
      <p:sp>
        <p:nvSpPr>
          <p:cNvPr id="7" name="TextBox 6">
            <a:extLst>
              <a:ext uri="{FF2B5EF4-FFF2-40B4-BE49-F238E27FC236}">
                <a16:creationId xmlns:a16="http://schemas.microsoft.com/office/drawing/2014/main" id="{77ECB7F4-149D-9949-BD98-56F30759F7D8}"/>
              </a:ext>
            </a:extLst>
          </p:cNvPr>
          <p:cNvSpPr txBox="1"/>
          <p:nvPr/>
        </p:nvSpPr>
        <p:spPr>
          <a:xfrm>
            <a:off x="3505574" y="2216060"/>
            <a:ext cx="584226" cy="369332"/>
          </a:xfrm>
          <a:prstGeom prst="rect">
            <a:avLst/>
          </a:prstGeom>
          <a:noFill/>
        </p:spPr>
        <p:txBody>
          <a:bodyPr wrap="square" rtlCol="0">
            <a:spAutoFit/>
          </a:bodyPr>
          <a:lstStyle/>
          <a:p>
            <a:r>
              <a:rPr lang="en-US" dirty="0">
                <a:solidFill>
                  <a:schemeClr val="accent6">
                    <a:lumMod val="50000"/>
                  </a:schemeClr>
                </a:solidFill>
              </a:rPr>
              <a:t>DOI</a:t>
            </a:r>
          </a:p>
        </p:txBody>
      </p:sp>
      <p:sp>
        <p:nvSpPr>
          <p:cNvPr id="2" name="TextBox 1">
            <a:extLst>
              <a:ext uri="{FF2B5EF4-FFF2-40B4-BE49-F238E27FC236}">
                <a16:creationId xmlns:a16="http://schemas.microsoft.com/office/drawing/2014/main" id="{F7930ACA-35E5-B738-E821-C32FFC40499C}"/>
              </a:ext>
            </a:extLst>
          </p:cNvPr>
          <p:cNvSpPr txBox="1"/>
          <p:nvPr/>
        </p:nvSpPr>
        <p:spPr>
          <a:xfrm>
            <a:off x="719572" y="1699898"/>
            <a:ext cx="10941000" cy="1107996"/>
          </a:xfrm>
          <a:prstGeom prst="rect">
            <a:avLst/>
          </a:prstGeom>
          <a:solidFill>
            <a:schemeClr val="bg1">
              <a:lumMod val="95000"/>
              <a:alpha val="84372"/>
            </a:schemeClr>
          </a:solidFill>
          <a:ln>
            <a:solidFill>
              <a:schemeClr val="accent1"/>
            </a:solidFill>
          </a:ln>
        </p:spPr>
        <p:txBody>
          <a:bodyPr wrap="square" rtlCol="0">
            <a:spAutoFit/>
          </a:bodyPr>
          <a:lstStyle/>
          <a:p>
            <a:pPr algn="ctr"/>
            <a:r>
              <a:rPr lang="en-US" sz="5400">
                <a:solidFill>
                  <a:schemeClr val="bg2">
                    <a:lumMod val="50000"/>
                  </a:schemeClr>
                </a:solidFill>
                <a:latin typeface="+mj-lt"/>
              </a:rPr>
              <a:t>Global </a:t>
            </a:r>
            <a:r>
              <a:rPr lang="en-US" sz="6600">
                <a:solidFill>
                  <a:schemeClr val="bg2">
                    <a:lumMod val="50000"/>
                  </a:schemeClr>
                </a:solidFill>
                <a:latin typeface="+mj-lt"/>
              </a:rPr>
              <a:t>Research</a:t>
            </a:r>
            <a:r>
              <a:rPr lang="en-US" sz="5400">
                <a:solidFill>
                  <a:schemeClr val="bg2">
                    <a:lumMod val="50000"/>
                  </a:schemeClr>
                </a:solidFill>
                <a:latin typeface="+mj-lt"/>
              </a:rPr>
              <a:t> Infrastructure</a:t>
            </a:r>
          </a:p>
        </p:txBody>
      </p:sp>
    </p:spTree>
    <p:extLst>
      <p:ext uri="{BB962C8B-B14F-4D97-AF65-F5344CB8AC3E}">
        <p14:creationId xmlns:p14="http://schemas.microsoft.com/office/powerpoint/2010/main" val="36263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dissolve">
                                      <p:cBhvr>
                                        <p:cTn id="10" dur="500"/>
                                        <p:tgtEl>
                                          <p:spTgt spid="5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dissolve">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dissolve">
                                      <p:cBhvr>
                                        <p:cTn id="24" dur="500"/>
                                        <p:tgtEl>
                                          <p:spTgt spid="3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dissolv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1000" fill="hold"/>
                                        <p:tgtEl>
                                          <p:spTgt spid="2"/>
                                        </p:tgtEl>
                                        <p:attrNameLst>
                                          <p:attrName>ppt_w</p:attrName>
                                        </p:attrNameLst>
                                      </p:cBhvr>
                                      <p:tavLst>
                                        <p:tav tm="0">
                                          <p:val>
                                            <p:strVal val="#ppt_w*0.70"/>
                                          </p:val>
                                        </p:tav>
                                        <p:tav tm="100000">
                                          <p:val>
                                            <p:strVal val="#ppt_w"/>
                                          </p:val>
                                        </p:tav>
                                      </p:tavLst>
                                    </p:anim>
                                    <p:anim calcmode="lin" valueType="num">
                                      <p:cBhvr>
                                        <p:cTn id="58" dur="1000" fill="hold"/>
                                        <p:tgtEl>
                                          <p:spTgt spid="2"/>
                                        </p:tgtEl>
                                        <p:attrNameLst>
                                          <p:attrName>ppt_h</p:attrName>
                                        </p:attrNameLst>
                                      </p:cBhvr>
                                      <p:tavLst>
                                        <p:tav tm="0">
                                          <p:val>
                                            <p:strVal val="#ppt_h"/>
                                          </p:val>
                                        </p:tav>
                                        <p:tav tm="100000">
                                          <p:val>
                                            <p:strVal val="#ppt_h"/>
                                          </p:val>
                                        </p:tav>
                                      </p:tavLst>
                                    </p:anim>
                                    <p:animEffect transition="in" filter="fade">
                                      <p:cBhvr>
                                        <p:cTn id="59" dur="10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dissolve">
                                      <p:cBhvr>
                                        <p:cTn id="64" dur="500"/>
                                        <p:tgtEl>
                                          <p:spTgt spid="5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dissolve">
                                      <p:cBhvr>
                                        <p:cTn id="67" dur="500"/>
                                        <p:tgtEl>
                                          <p:spTgt spid="5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dissolve">
                                      <p:cBhvr>
                                        <p:cTn id="70" dur="500"/>
                                        <p:tgtEl>
                                          <p:spTgt spid="5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dissolve">
                                      <p:cBhvr>
                                        <p:cTn id="73" dur="500"/>
                                        <p:tgtEl>
                                          <p:spTgt spid="55"/>
                                        </p:tgtEl>
                                      </p:cBhvr>
                                    </p:animEffect>
                                  </p:childTnLst>
                                </p:cTn>
                              </p:par>
                              <p:par>
                                <p:cTn id="74" presetID="9" presetClass="exit" presetSubtype="0" fill="hold" grpId="1" nodeType="withEffect">
                                  <p:stCondLst>
                                    <p:cond delay="0"/>
                                  </p:stCondLst>
                                  <p:childTnLst>
                                    <p:animEffect transition="out" filter="dissolv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9" presetClass="exit" presetSubtype="0" fill="hold" grpId="1" nodeType="withEffect">
                                  <p:stCondLst>
                                    <p:cond delay="0"/>
                                  </p:stCondLst>
                                  <p:childTnLst>
                                    <p:animEffect transition="out" filter="dissolve">
                                      <p:cBhvr>
                                        <p:cTn id="78" dur="500"/>
                                        <p:tgtEl>
                                          <p:spTgt spid="12"/>
                                        </p:tgtEl>
                                      </p:cBhvr>
                                    </p:animEffect>
                                    <p:set>
                                      <p:cBhvr>
                                        <p:cTn id="79" dur="1" fill="hold">
                                          <p:stCondLst>
                                            <p:cond delay="499"/>
                                          </p:stCondLst>
                                        </p:cTn>
                                        <p:tgtEl>
                                          <p:spTgt spid="12"/>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13"/>
                                        </p:tgtEl>
                                      </p:cBhvr>
                                    </p:animEffect>
                                    <p:set>
                                      <p:cBhvr>
                                        <p:cTn id="82" dur="1" fill="hold">
                                          <p:stCondLst>
                                            <p:cond delay="499"/>
                                          </p:stCondLst>
                                        </p:cTn>
                                        <p:tgtEl>
                                          <p:spTgt spid="13"/>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14"/>
                                        </p:tgtEl>
                                      </p:cBhvr>
                                    </p:animEffect>
                                    <p:set>
                                      <p:cBhvr>
                                        <p:cTn id="85" dur="1" fill="hold">
                                          <p:stCondLst>
                                            <p:cond delay="499"/>
                                          </p:stCondLst>
                                        </p:cTn>
                                        <p:tgtEl>
                                          <p:spTgt spid="14"/>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7"/>
                                        </p:tgtEl>
                                      </p:cBhvr>
                                    </p:animEffect>
                                    <p:set>
                                      <p:cBhvr>
                                        <p:cTn id="8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1" grpId="1"/>
      <p:bldP spid="12" grpId="0"/>
      <p:bldP spid="12" grpId="1"/>
      <p:bldP spid="13" grpId="0"/>
      <p:bldP spid="13" grpId="1"/>
      <p:bldP spid="14" grpId="0"/>
      <p:bldP spid="14" grpId="1"/>
      <p:bldP spid="32" grpId="0" animBg="1"/>
      <p:bldP spid="34" grpId="0" animBg="1"/>
      <p:bldP spid="37" grpId="0" animBg="1"/>
      <p:bldP spid="40" grpId="0" animBg="1"/>
      <p:bldP spid="52" grpId="0" animBg="1"/>
      <p:bldP spid="53" grpId="0" animBg="1"/>
      <p:bldP spid="54" grpId="0" animBg="1"/>
      <p:bldP spid="55" grpId="0" animBg="1"/>
      <p:bldP spid="50" grpId="0"/>
      <p:bldP spid="38" grpId="0"/>
      <p:bldP spid="35" grpId="0"/>
      <p:bldP spid="7" grpId="0"/>
      <p:bldP spid="7" grpId="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808D951-7784-E14F-9203-1B1F84B0258A}"/>
              </a:ext>
            </a:extLst>
          </p:cNvPr>
          <p:cNvSpPr txBox="1">
            <a:spLocks/>
          </p:cNvSpPr>
          <p:nvPr/>
        </p:nvSpPr>
        <p:spPr>
          <a:xfrm>
            <a:off x="4901603" y="290684"/>
            <a:ext cx="6251110" cy="8547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dirty="0">
                <a:solidFill>
                  <a:schemeClr val="bg1">
                    <a:lumMod val="50000"/>
                  </a:schemeClr>
                </a:solidFill>
                <a:latin typeface="Century Gothic" panose="020B0502020202020204" pitchFamily="34" charset="0"/>
                <a:cs typeface="Gotham Medium" pitchFamily="2" charset="0"/>
              </a:rPr>
              <a:t>Questions?</a:t>
            </a:r>
          </a:p>
        </p:txBody>
      </p:sp>
      <p:pic>
        <p:nvPicPr>
          <p:cNvPr id="7" name="Picture 6">
            <a:extLst>
              <a:ext uri="{FF2B5EF4-FFF2-40B4-BE49-F238E27FC236}">
                <a16:creationId xmlns:a16="http://schemas.microsoft.com/office/drawing/2014/main" id="{6ACFBDE0-8874-C846-9E14-4B5FFFA3027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91" r="566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138A068-DF95-DF49-9D28-89E65C6C53B5}"/>
              </a:ext>
            </a:extLst>
          </p:cNvPr>
          <p:cNvSpPr/>
          <p:nvPr/>
        </p:nvSpPr>
        <p:spPr>
          <a:xfrm>
            <a:off x="5226518" y="2252312"/>
            <a:ext cx="4456497" cy="25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FBD81C-397F-C245-9DDB-A162CD6AAC12}"/>
              </a:ext>
            </a:extLst>
          </p:cNvPr>
          <p:cNvSpPr txBox="1"/>
          <p:nvPr/>
        </p:nvSpPr>
        <p:spPr>
          <a:xfrm>
            <a:off x="4901603" y="1436091"/>
            <a:ext cx="6927847" cy="3686877"/>
          </a:xfrm>
          <a:prstGeom prst="rect">
            <a:avLst/>
          </a:prstGeom>
        </p:spPr>
        <p:txBody>
          <a:bodyPr vert="horz" lIns="91440" tIns="45720" rIns="91440" bIns="45720" rtlCol="0">
            <a:noAutofit/>
          </a:bodyPr>
          <a:lstStyle/>
          <a:p>
            <a:pPr>
              <a:lnSpc>
                <a:spcPct val="90000"/>
              </a:lnSpc>
              <a:spcAft>
                <a:spcPts val="600"/>
              </a:spcAft>
            </a:pPr>
            <a:r>
              <a:rPr lang="en-US" sz="2000" dirty="0">
                <a:latin typeface="Century Gothic" panose="020B0502020202020204" pitchFamily="34" charset="0"/>
              </a:rPr>
              <a:t>Work with us on:</a:t>
            </a:r>
            <a:endParaRPr lang="en-US" dirty="0">
              <a:latin typeface="Century Gothic" panose="020B0502020202020204" pitchFamily="34" charset="0"/>
            </a:endParaRPr>
          </a:p>
          <a:p>
            <a:pPr marL="285750" indent="-285750">
              <a:lnSpc>
                <a:spcPct val="90000"/>
              </a:lnSpc>
              <a:spcAft>
                <a:spcPts val="600"/>
              </a:spcAft>
              <a:buFont typeface="Arial" panose="020B0604020202020204" pitchFamily="34" charset="0"/>
              <a:buChar char="•"/>
            </a:pPr>
            <a:r>
              <a:rPr lang="en-US" dirty="0">
                <a:latin typeface="Century Gothic" panose="020B0502020202020204" pitchFamily="34" charset="0"/>
              </a:rPr>
              <a:t>Repository and Journal Connectivity</a:t>
            </a:r>
          </a:p>
          <a:p>
            <a:pPr marL="285750" indent="-285750">
              <a:lnSpc>
                <a:spcPct val="90000"/>
              </a:lnSpc>
              <a:spcAft>
                <a:spcPts val="600"/>
              </a:spcAft>
              <a:buFont typeface="Arial" panose="020B0604020202020204" pitchFamily="34" charset="0"/>
              <a:buChar char="•"/>
            </a:pPr>
            <a:r>
              <a:rPr lang="en-US" dirty="0">
                <a:latin typeface="Century Gothic" panose="020B0502020202020204" pitchFamily="34" charset="0"/>
              </a:rPr>
              <a:t>Metadata evaluation and improvement (FAIR metadata)</a:t>
            </a:r>
          </a:p>
          <a:p>
            <a:pPr marL="285750" indent="-285750">
              <a:lnSpc>
                <a:spcPct val="90000"/>
              </a:lnSpc>
              <a:spcAft>
                <a:spcPts val="600"/>
              </a:spcAft>
              <a:buFont typeface="Arial" panose="020B0604020202020204" pitchFamily="34" charset="0"/>
              <a:buChar char="•"/>
            </a:pPr>
            <a:r>
              <a:rPr lang="en-US" dirty="0">
                <a:latin typeface="Century Gothic" panose="020B0502020202020204" pitchFamily="34" charset="0"/>
              </a:rPr>
              <a:t>Community building strategy</a:t>
            </a:r>
          </a:p>
          <a:p>
            <a:pPr marL="285750" indent="-285750">
              <a:lnSpc>
                <a:spcPct val="90000"/>
              </a:lnSpc>
              <a:spcAft>
                <a:spcPts val="600"/>
              </a:spcAft>
              <a:buFont typeface="Arial" panose="020B0604020202020204" pitchFamily="34" charset="0"/>
              <a:buChar char="•"/>
            </a:pPr>
            <a:r>
              <a:rPr lang="en-US" dirty="0">
                <a:latin typeface="Century Gothic" panose="020B0502020202020204" pitchFamily="34" charset="0"/>
              </a:rPr>
              <a:t>International Metadata Standards (ISO, </a:t>
            </a:r>
            <a:r>
              <a:rPr lang="en-US" dirty="0" err="1">
                <a:latin typeface="Century Gothic" panose="020B0502020202020204" pitchFamily="34" charset="0"/>
              </a:rPr>
              <a:t>DataCite</a:t>
            </a:r>
            <a:r>
              <a:rPr lang="en-US" dirty="0">
                <a:latin typeface="Century Gothic" panose="020B0502020202020204" pitchFamily="34" charset="0"/>
              </a:rPr>
              <a:t>, </a:t>
            </a:r>
            <a:r>
              <a:rPr lang="en-US" dirty="0" err="1">
                <a:latin typeface="Century Gothic" panose="020B0502020202020204" pitchFamily="34" charset="0"/>
              </a:rPr>
              <a:t>schema.org</a:t>
            </a:r>
            <a:r>
              <a:rPr lang="en-US" dirty="0">
                <a:latin typeface="Century Gothic" panose="020B0502020202020204" pitchFamily="34" charset="0"/>
              </a:rPr>
              <a:t>)</a:t>
            </a:r>
          </a:p>
          <a:p>
            <a:pPr marL="285750" indent="-285750">
              <a:lnSpc>
                <a:spcPct val="90000"/>
              </a:lnSpc>
              <a:spcAft>
                <a:spcPts val="600"/>
              </a:spcAft>
              <a:buFont typeface="Arial" panose="020B0604020202020204" pitchFamily="34" charset="0"/>
              <a:buChar char="•"/>
            </a:pPr>
            <a:r>
              <a:rPr lang="en-US" dirty="0">
                <a:latin typeface="Century Gothic" panose="020B0502020202020204" pitchFamily="34" charset="0"/>
              </a:rPr>
              <a:t>Workshop design and facilitation</a:t>
            </a:r>
          </a:p>
          <a:p>
            <a:pPr marL="285750" indent="-285750">
              <a:lnSpc>
                <a:spcPct val="90000"/>
              </a:lnSpc>
              <a:spcAft>
                <a:spcPts val="600"/>
              </a:spcAft>
              <a:buFont typeface="Arial" panose="020B0604020202020204" pitchFamily="34" charset="0"/>
              <a:buChar char="•"/>
            </a:pPr>
            <a:r>
              <a:rPr lang="en-US" dirty="0">
                <a:latin typeface="Century Gothic" panose="020B0502020202020204" pitchFamily="34" charset="0"/>
              </a:rPr>
              <a:t>Community conventions / profiles</a:t>
            </a:r>
          </a:p>
          <a:p>
            <a:pPr marL="285750" indent="-285750">
              <a:lnSpc>
                <a:spcPct val="90000"/>
              </a:lnSpc>
              <a:spcAft>
                <a:spcPts val="600"/>
              </a:spcAft>
              <a:buFont typeface="Arial" panose="020B0604020202020204" pitchFamily="34" charset="0"/>
              <a:buChar char="•"/>
            </a:pPr>
            <a:r>
              <a:rPr lang="en-US" dirty="0">
                <a:latin typeface="Century Gothic" panose="020B0502020202020204" pitchFamily="34" charset="0"/>
              </a:rPr>
              <a:t>Leadership coaching</a:t>
            </a:r>
          </a:p>
          <a:p>
            <a:pPr marL="285750" indent="-285750">
              <a:lnSpc>
                <a:spcPct val="90000"/>
              </a:lnSpc>
              <a:spcAft>
                <a:spcPts val="600"/>
              </a:spcAft>
              <a:buFont typeface="Arial" panose="020B0604020202020204" pitchFamily="34" charset="0"/>
              <a:buChar char="•"/>
            </a:pPr>
            <a:r>
              <a:rPr lang="en-US" dirty="0">
                <a:latin typeface="Century Gothic" panose="020B0502020202020204" pitchFamily="34" charset="0"/>
              </a:rPr>
              <a:t>Repository Certification (Core Trust Seal) </a:t>
            </a:r>
          </a:p>
          <a:p>
            <a:pPr>
              <a:lnSpc>
                <a:spcPct val="90000"/>
              </a:lnSpc>
              <a:spcAft>
                <a:spcPts val="600"/>
              </a:spcAft>
            </a:pPr>
            <a:endParaRPr lang="en-US" dirty="0">
              <a:latin typeface="Century Gothic" panose="020B0502020202020204" pitchFamily="34" charset="0"/>
            </a:endParaRPr>
          </a:p>
          <a:p>
            <a:pPr>
              <a:lnSpc>
                <a:spcPct val="90000"/>
              </a:lnSpc>
              <a:spcAft>
                <a:spcPts val="600"/>
              </a:spcAft>
            </a:pPr>
            <a:r>
              <a:rPr lang="en-US" dirty="0">
                <a:latin typeface="Century Gothic" panose="020B0502020202020204" pitchFamily="34" charset="0"/>
                <a:hlinkClick r:id="rId4">
                  <a:extLst>
                    <a:ext uri="{A12FA001-AC4F-418D-AE19-62706E023703}">
                      <ahyp:hlinkClr xmlns:ahyp="http://schemas.microsoft.com/office/drawing/2018/hyperlinkcolor" val="tx"/>
                    </a:ext>
                  </a:extLst>
                </a:hlinkClick>
              </a:rPr>
              <a:t>ted@metadatagamechangers.com</a:t>
            </a:r>
            <a:endParaRPr lang="en-US" dirty="0">
              <a:latin typeface="Century Gothic" panose="020B0502020202020204" pitchFamily="34" charset="0"/>
            </a:endParaRPr>
          </a:p>
          <a:p>
            <a:pPr>
              <a:lnSpc>
                <a:spcPct val="90000"/>
              </a:lnSpc>
              <a:spcAft>
                <a:spcPts val="600"/>
              </a:spcAft>
            </a:pPr>
            <a:r>
              <a:rPr lang="en-US" dirty="0">
                <a:latin typeface="Century Gothic" panose="020B0502020202020204" pitchFamily="34" charset="0"/>
                <a:hlinkClick r:id="rId5">
                  <a:extLst>
                    <a:ext uri="{A12FA001-AC4F-418D-AE19-62706E023703}">
                      <ahyp:hlinkClr xmlns:ahyp="http://schemas.microsoft.com/office/drawing/2018/hyperlinkcolor" val="tx"/>
                    </a:ext>
                  </a:extLst>
                </a:hlinkClick>
              </a:rPr>
              <a:t>erin@metadatagamechangers.com</a:t>
            </a:r>
            <a:endParaRPr lang="en-US" dirty="0">
              <a:latin typeface="Century Gothic" panose="020B0502020202020204" pitchFamily="34" charset="0"/>
            </a:endParaRPr>
          </a:p>
        </p:txBody>
      </p:sp>
      <p:pic>
        <p:nvPicPr>
          <p:cNvPr id="9" name="Picture 8" descr="A picture containing food, drawing&#10;&#10;Description automatically generated">
            <a:extLst>
              <a:ext uri="{FF2B5EF4-FFF2-40B4-BE49-F238E27FC236}">
                <a16:creationId xmlns:a16="http://schemas.microsoft.com/office/drawing/2014/main" id="{9A0D70F5-D885-45AC-6E9C-E25DFD9D968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220420" y="5727032"/>
            <a:ext cx="1498715" cy="900369"/>
          </a:xfrm>
          <a:prstGeom prst="rect">
            <a:avLst/>
          </a:prstGeom>
        </p:spPr>
      </p:pic>
    </p:spTree>
    <p:extLst>
      <p:ext uri="{BB962C8B-B14F-4D97-AF65-F5344CB8AC3E}">
        <p14:creationId xmlns:p14="http://schemas.microsoft.com/office/powerpoint/2010/main" val="183323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monDataContainers" id="{DEE06FE8-61E8-9046-AA21-80AF64127EA6}" vid="{C58EF0BC-0F03-354D-B930-F9C93ED557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19761</TotalTime>
  <Words>661</Words>
  <Application>Microsoft Macintosh PowerPoint</Application>
  <PresentationFormat>Widescreen</PresentationFormat>
  <Paragraphs>204</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Century Gothic</vt:lpstr>
      <vt:lpstr>Office Theme</vt:lpstr>
      <vt:lpstr>Measuring Metadata Completeness</vt:lpstr>
      <vt:lpstr>Metadata 2020: Lifecycle</vt:lpstr>
      <vt:lpstr>FAIR Recommendation </vt:lpstr>
      <vt:lpstr>Visualizinging FAIRness</vt:lpstr>
      <vt:lpstr>Opportunities:</vt:lpstr>
      <vt:lpstr>Domain Repository Role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Connectivity</dc:title>
  <dc:creator>Ted Habermann</dc:creator>
  <cp:lastModifiedBy>Ted Habermann</cp:lastModifiedBy>
  <cp:revision>82</cp:revision>
  <dcterms:created xsi:type="dcterms:W3CDTF">2021-01-26T21:58:54Z</dcterms:created>
  <dcterms:modified xsi:type="dcterms:W3CDTF">2022-05-12T20:38:04Z</dcterms:modified>
</cp:coreProperties>
</file>