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715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24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5c49f379e7_1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5c49f379e7_1_48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4bb2893c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814bb2893c_0_4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4bb2893c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814bb2893c_0_46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c49f379e7_1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c49f379e7_1_53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07d78ddb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607d78ddb4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14bb2893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814bb2893c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526fe039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5526fe0394_0_0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14bb2893c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814bb2893c_0_6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4bb2893c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14bb2893c_0_11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4bb2893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814bb2893c_0_59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4bb2893c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814bb2893c_0_28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4bb2893c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814bb2893c_0_34:notes"/>
          <p:cNvSpPr/>
          <p:nvPr>
            <p:ph idx="2" type="sldImg"/>
          </p:nvPr>
        </p:nvSpPr>
        <p:spPr>
          <a:xfrm>
            <a:off x="960120" y="1143000"/>
            <a:ext cx="493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6118" y="-7441"/>
            <a:ext cx="5168174" cy="516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5593873" y="539323"/>
            <a:ext cx="2694899" cy="8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802053" y="3065575"/>
            <a:ext cx="3940200" cy="10149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802003" y="4449925"/>
            <a:ext cx="3940200" cy="7443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>
            <a:lvl1pPr lvl="0">
              <a:spcBef>
                <a:spcPts val="7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7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7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7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7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7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7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7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7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" showMasterSp="0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6118" y="-7441"/>
            <a:ext cx="5168174" cy="51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5593874" y="2011601"/>
            <a:ext cx="31485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you!</a:t>
            </a:r>
            <a:endParaRPr sz="3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https://datacite.org</a:t>
            </a:r>
            <a:endParaRPr sz="23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Twitter: @datacite</a:t>
            </a:r>
            <a:endParaRPr sz="2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5593873" y="539323"/>
            <a:ext cx="2694899" cy="8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Zwei Inhal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1301" y="221265"/>
            <a:ext cx="7305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0949" y="1017202"/>
            <a:ext cx="3809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965943" y="1017202"/>
            <a:ext cx="3809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showMasterSp="0">
  <p:cSld name="2_WP1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2_WP1 conte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2_WP1 content_1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i="0" sz="3200" u="none" cap="none" strike="noStrike">
                <a:solidFill>
                  <a:srgbClr val="3F3F3F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7909" l="0" r="8408" t="63738"/>
          <a:stretch/>
        </p:blipFill>
        <p:spPr>
          <a:xfrm rot="10800000">
            <a:off x="-23642" y="3350172"/>
            <a:ext cx="9167642" cy="236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2_WP1 content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1305" y="221258"/>
            <a:ext cx="82509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60700" lIns="60700" spcFirstLastPara="1" rIns="60700" wrap="square" tIns="60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27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396" l="0" r="0" t="396"/>
          <a:stretch/>
        </p:blipFill>
        <p:spPr>
          <a:xfrm>
            <a:off x="7949223" y="259296"/>
            <a:ext cx="642748" cy="5390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399618" y="848292"/>
            <a:ext cx="8344782" cy="5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 w="9525">
            <a:solidFill>
              <a:srgbClr val="9A9A9A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7975" lIns="17975" spcFirstLastPara="1" rIns="17975" wrap="square" tIns="179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0949" y="1017207"/>
            <a:ext cx="8270100" cy="4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700" lIns="60700" spcFirstLastPara="1" rIns="60700" wrap="square" tIns="60700">
            <a:noAutofit/>
          </a:bodyPr>
          <a:lstStyle>
            <a:lvl1pPr indent="-3048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●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○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747474"/>
              </a:buClr>
              <a:buSzPts val="1200"/>
              <a:buFont typeface="Helvetica Neue"/>
              <a:buChar char="■"/>
              <a:defRPr i="0" sz="1600" u="none" cap="none" strike="noStrik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cite.org/roadmap.html" TargetMode="External"/><Relationship Id="rId4" Type="http://schemas.openxmlformats.org/officeDocument/2006/relationships/hyperlink" Target="mailto:support@datacite.org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802053" y="3065575"/>
            <a:ext cx="3940200" cy="10149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Roadmap Process</a:t>
            </a:r>
            <a:endParaRPr/>
          </a:p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4802003" y="4449925"/>
            <a:ext cx="3940200" cy="7443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Open Hours, March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4: Share with you	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As features move from ideas to something we’re developing, we’ll update the roadmap portal.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Feel free to leave us feedback at any step of the process. It helps us to adjust course.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4853"/>
            <a:ext cx="9143999" cy="31464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Feedback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2020 Strategic Priorities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1128600" y="4100300"/>
            <a:ext cx="6886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overarching theme for 2020 is </a:t>
            </a:r>
            <a:endParaRPr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making our services and operations</a:t>
            </a:r>
            <a:endParaRPr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streamlined, shipshape, and watertight</a:t>
            </a: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63" y="-1146175"/>
            <a:ext cx="6411474" cy="641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2020 Strategic Priorities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This year, we have 4 strategic priorities: 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Formalising the new business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Optimising internal operations, systems, and processes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Consolidation of services and infrastructure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Member-driven product development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We’re tying everything we do to at least one of these strategic priorities.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37427" y="210339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Roadmapping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1: Your Contributions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/>
              <a:t>Send us your feedback!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Vote or leave a suggestion on our roadmap portal: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https://datacite.org/roadmap.html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Send a message to support: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support@datacite.org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39954"/>
          <a:stretch/>
        </p:blipFill>
        <p:spPr>
          <a:xfrm>
            <a:off x="0" y="2815200"/>
            <a:ext cx="9144000" cy="2529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to know about the roadmap portal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Your comments and suggestions aren’t public, so you can say whatever you want.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portal will ask you for an email address. We’ll use this to follow up with you if we need to clarify your suggestion.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We put things on the roadmap portal that are small project-sized chunks of work. We continue to do maintenance and bug fixes at the same time.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39954"/>
          <a:stretch/>
        </p:blipFill>
        <p:spPr>
          <a:xfrm>
            <a:off x="0" y="2815200"/>
            <a:ext cx="9144000" cy="2529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2: We triage the requests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All feature requests go into one central list.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We regularly review the list and see which features should be prioritized.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9054" l="0" r="0" t="0"/>
          <a:stretch/>
        </p:blipFill>
        <p:spPr>
          <a:xfrm>
            <a:off x="14000" y="2267498"/>
            <a:ext cx="9144000" cy="3037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1305" y="221258"/>
            <a:ext cx="8269200" cy="615300"/>
          </a:xfrm>
          <a:prstGeom prst="rect">
            <a:avLst/>
          </a:prstGeom>
        </p:spPr>
        <p:txBody>
          <a:bodyPr anchorCtr="0" anchor="b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3: Move through the development process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0949" y="1017207"/>
            <a:ext cx="8270100" cy="4322100"/>
          </a:xfrm>
          <a:prstGeom prst="rect">
            <a:avLst/>
          </a:prstGeom>
        </p:spPr>
        <p:txBody>
          <a:bodyPr anchorCtr="0" anchor="t" bIns="60700" lIns="60700" spcFirstLastPara="1" rIns="60700" wrap="square" tIns="60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Features that are chosen to be developed then move through our development process.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Features are fleshed out as they go to more specifically identify what needs to be built.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2817"/>
            <a:ext cx="9143999" cy="34505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Cite Template">
  <a:themeElements>
    <a:clrScheme name="ModernPortfolio">
      <a:dk1>
        <a:srgbClr val="000000"/>
      </a:dk1>
      <a:lt1>
        <a:srgbClr val="FFFFFF"/>
      </a:lt1>
      <a:dk2>
        <a:srgbClr val="6C6C6C"/>
      </a:dk2>
      <a:lt2>
        <a:srgbClr val="B4B4B4"/>
      </a:lt2>
      <a:accent1>
        <a:srgbClr val="246C8C"/>
      </a:accent1>
      <a:accent2>
        <a:srgbClr val="64ACBC"/>
      </a:accent2>
      <a:accent3>
        <a:srgbClr val="FC6404"/>
      </a:accent3>
      <a:accent4>
        <a:srgbClr val="E3DA04"/>
      </a:accent4>
      <a:accent5>
        <a:srgbClr val="55BD9C"/>
      </a:accent5>
      <a:accent6>
        <a:srgbClr val="139DEA"/>
      </a:accent6>
      <a:hlink>
        <a:srgbClr val="139DE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