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27a0f497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727a0f4976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27a0f497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727a0f4976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27a0f49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0"/>
              </a:spcBef>
              <a:spcAft>
                <a:spcPts val="0"/>
              </a:spcAft>
              <a:buNone/>
            </a:pPr>
            <a:r>
              <a:rPr b="1" lang="en-US">
                <a:solidFill>
                  <a:schemeClr val="dk1"/>
                </a:solidFill>
              </a:rPr>
              <a:t>What kinds of sessions would be of most interest to you?</a:t>
            </a:r>
            <a:endParaRPr b="1">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228600" rtl="0" algn="l">
              <a:lnSpc>
                <a:spcPct val="138000"/>
              </a:lnSpc>
              <a:spcBef>
                <a:spcPts val="1200"/>
              </a:spcBef>
              <a:spcAft>
                <a:spcPts val="0"/>
              </a:spcAft>
              <a:buNone/>
            </a:pPr>
            <a:r>
              <a:t/>
            </a:r>
            <a:endParaRPr sz="1800">
              <a:solidFill>
                <a:srgbClr val="222222"/>
              </a:solidFill>
              <a:highlight>
                <a:schemeClr val="lt1"/>
              </a:highlight>
            </a:endParaRPr>
          </a:p>
          <a:p>
            <a:pPr indent="0" lvl="0" marL="228600" rtl="0" algn="l">
              <a:lnSpc>
                <a:spcPct val="138000"/>
              </a:lnSpc>
              <a:spcBef>
                <a:spcPts val="0"/>
              </a:spcBef>
              <a:spcAft>
                <a:spcPts val="0"/>
              </a:spcAft>
              <a:buClr>
                <a:schemeClr val="dk1"/>
              </a:buClr>
              <a:buSzPts val="1100"/>
              <a:buFont typeface="Arial"/>
              <a:buNone/>
            </a:pPr>
            <a:r>
              <a:t/>
            </a:r>
            <a:endParaRPr sz="1800">
              <a:solidFill>
                <a:srgbClr val="222222"/>
              </a:solidFill>
              <a:highlight>
                <a:schemeClr val="lt1"/>
              </a:highlight>
            </a:endParaRPr>
          </a:p>
        </p:txBody>
      </p:sp>
      <p:sp>
        <p:nvSpPr>
          <p:cNvPr id="168" name="Google Shape;168;g727a0f497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27a0f49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727a0f497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27a0f497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000"/>
              </a:spcAft>
              <a:buClr>
                <a:schemeClr val="dk1"/>
              </a:buClr>
              <a:buSzPts val="1100"/>
              <a:buFont typeface="Arial"/>
              <a:buNone/>
            </a:pPr>
            <a:r>
              <a:t/>
            </a:r>
            <a:endParaRPr/>
          </a:p>
        </p:txBody>
      </p:sp>
      <p:sp>
        <p:nvSpPr>
          <p:cNvPr id="118" name="Google Shape;118;g727a0f497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27a0f497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727a0f4976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27a0f49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727a0f497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27a0f497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727a0f4976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27a0f497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727a0f4976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7" name="Shape 17"/>
        <p:cNvGrpSpPr/>
        <p:nvPr/>
      </p:nvGrpSpPr>
      <p:grpSpPr>
        <a:xfrm>
          <a:off x="0" y="0"/>
          <a:ext cx="0" cy="0"/>
          <a:chOff x="0" y="0"/>
          <a:chExt cx="0" cy="0"/>
        </a:xfrm>
      </p:grpSpPr>
      <p:sp>
        <p:nvSpPr>
          <p:cNvPr id="18" name="Google Shape;18;p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 name="Google Shape;20;p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 name="Google Shape;22;p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upport@datacite.org" TargetMode="External"/><Relationship Id="rId4" Type="http://schemas.openxmlformats.org/officeDocument/2006/relationships/image" Target="../media/image5.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i.datacite.org/providers/orbisco" TargetMode="External"/><Relationship Id="rId4" Type="http://schemas.openxmlformats.org/officeDocument/2006/relationships/hyperlink" Target="https://doi.datacite.org/providers/vivaco" TargetMode="External"/><Relationship Id="rId5" Type="http://schemas.openxmlformats.org/officeDocument/2006/relationships/hyperlink" Target="https://doi.datacite.org/providers/tuwienco" TargetMode="External"/><Relationship Id="rId6" Type="http://schemas.openxmlformats.org/officeDocument/2006/relationships/hyperlink" Target="https://doi.datacite.org/providers/doinzco" TargetMode="External"/><Relationship Id="rId7" Type="http://schemas.openxmlformats.org/officeDocument/2006/relationships/hyperlink" Target="https://doi.test.datacite.org/providers/dcan" TargetMode="External"/><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6201125" y="1610250"/>
            <a:ext cx="5019600" cy="2779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sz="4800"/>
              <a:t>Welcome</a:t>
            </a:r>
            <a:endParaRPr sz="4800"/>
          </a:p>
          <a:p>
            <a:pPr indent="0" lvl="0" marL="0" rtl="0" algn="ctr">
              <a:lnSpc>
                <a:spcPct val="90000"/>
              </a:lnSpc>
              <a:spcBef>
                <a:spcPts val="0"/>
              </a:spcBef>
              <a:spcAft>
                <a:spcPts val="0"/>
              </a:spcAft>
              <a:buClr>
                <a:schemeClr val="dk1"/>
              </a:buClr>
              <a:buSzPts val="6000"/>
              <a:buFont typeface="Calibri"/>
              <a:buNone/>
            </a:pPr>
            <a:r>
              <a:rPr lang="en-US" sz="4800"/>
              <a:t>DataCite Open Hours</a:t>
            </a:r>
            <a:endParaRPr sz="4800"/>
          </a:p>
        </p:txBody>
      </p:sp>
      <p:sp>
        <p:nvSpPr>
          <p:cNvPr id="85" name="Google Shape;85;p13"/>
          <p:cNvSpPr txBox="1"/>
          <p:nvPr>
            <p:ph idx="1" type="subTitle"/>
          </p:nvPr>
        </p:nvSpPr>
        <p:spPr>
          <a:xfrm>
            <a:off x="6397450" y="4277579"/>
            <a:ext cx="5630700" cy="1802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sz="3400"/>
              <a:t>Bringing the DataCite community together to learn, discuss, and share ideas</a:t>
            </a:r>
            <a:endParaRPr sz="3400"/>
          </a:p>
        </p:txBody>
      </p:sp>
      <p:pic>
        <p:nvPicPr>
          <p:cNvPr id="86" name="Google Shape;86;p13"/>
          <p:cNvPicPr preferRelativeResize="0"/>
          <p:nvPr/>
        </p:nvPicPr>
        <p:blipFill rotWithShape="1">
          <a:blip r:embed="rId3">
            <a:alphaModFix/>
          </a:blip>
          <a:srcRect b="0" l="2146" r="8823" t="0"/>
          <a:stretch/>
        </p:blipFill>
        <p:spPr>
          <a:xfrm>
            <a:off x="20" y="10"/>
            <a:ext cx="6105635" cy="6857990"/>
          </a:xfrm>
          <a:prstGeom prst="rect">
            <a:avLst/>
          </a:prstGeom>
          <a:noFill/>
          <a:ln>
            <a:noFill/>
          </a:ln>
        </p:spPr>
      </p:pic>
      <p:pic>
        <p:nvPicPr>
          <p:cNvPr descr="logo-big.png" id="87" name="Google Shape;87;p13"/>
          <p:cNvPicPr preferRelativeResize="0"/>
          <p:nvPr/>
        </p:nvPicPr>
        <p:blipFill rotWithShape="1">
          <a:blip r:embed="rId4">
            <a:alphaModFix/>
          </a:blip>
          <a:srcRect b="0" l="0" r="0" t="0"/>
          <a:stretch/>
        </p:blipFill>
        <p:spPr>
          <a:xfrm>
            <a:off x="8652983" y="1318509"/>
            <a:ext cx="2831637" cy="10528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idx="2" type="body"/>
          </p:nvPr>
        </p:nvSpPr>
        <p:spPr>
          <a:xfrm>
            <a:off x="839900" y="718875"/>
            <a:ext cx="10515600" cy="4922400"/>
          </a:xfrm>
          <a:prstGeom prst="rect">
            <a:avLst/>
          </a:prstGeom>
          <a:noFill/>
          <a:ln>
            <a:noFill/>
          </a:ln>
        </p:spPr>
        <p:txBody>
          <a:bodyPr anchorCtr="0" anchor="t" bIns="45700" lIns="91425" spcFirstLastPara="1" rIns="91425" wrap="square" tIns="45700">
            <a:noAutofit/>
          </a:bodyPr>
          <a:lstStyle/>
          <a:p>
            <a:pPr indent="0" lvl="0" marL="0" marR="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Each consortium organization has</a:t>
            </a:r>
            <a:r>
              <a:rPr lang="en-US" sz="2400">
                <a:solidFill>
                  <a:srgbClr val="222222"/>
                </a:solidFill>
                <a:highlight>
                  <a:srgbClr val="FFFFFF"/>
                </a:highlight>
                <a:latin typeface="Arial"/>
                <a:ea typeface="Arial"/>
                <a:cs typeface="Arial"/>
                <a:sym typeface="Arial"/>
              </a:rPr>
              <a:t> </a:t>
            </a:r>
            <a:r>
              <a:rPr b="1" lang="en-US" sz="2400">
                <a:solidFill>
                  <a:srgbClr val="222222"/>
                </a:solidFill>
                <a:highlight>
                  <a:srgbClr val="FFFFFF"/>
                </a:highlight>
                <a:latin typeface="Arial"/>
                <a:ea typeface="Arial"/>
                <a:cs typeface="Arial"/>
                <a:sym typeface="Arial"/>
              </a:rPr>
              <a:t>1 or more repositories</a:t>
            </a:r>
            <a:endParaRPr b="1" sz="2400">
              <a:solidFill>
                <a:srgbClr val="222222"/>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None/>
            </a:pPr>
            <a:r>
              <a:rPr i="1" lang="en-US" sz="1800">
                <a:solidFill>
                  <a:srgbClr val="222222"/>
                </a:solidFill>
                <a:highlight>
                  <a:srgbClr val="FFFFFF"/>
                </a:highlight>
                <a:latin typeface="Arial"/>
                <a:ea typeface="Arial"/>
                <a:cs typeface="Arial"/>
                <a:sym typeface="Arial"/>
              </a:rPr>
              <a:t>with permission to create and manage DOIs and metadata</a:t>
            </a:r>
            <a:endParaRPr i="1" sz="1800">
              <a:solidFill>
                <a:srgbClr val="222222"/>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457200" rtl="0" algn="l">
              <a:lnSpc>
                <a:spcPct val="115000"/>
              </a:lnSpc>
              <a:spcBef>
                <a:spcPts val="1400"/>
              </a:spcBef>
              <a:spcAft>
                <a:spcPts val="0"/>
              </a:spcAft>
              <a:buNone/>
            </a:pPr>
            <a:r>
              <a:t/>
            </a:r>
            <a:endParaRPr sz="1800">
              <a:solidFill>
                <a:srgbClr val="000000"/>
              </a:solidFill>
              <a:latin typeface="Arial"/>
              <a:ea typeface="Arial"/>
              <a:cs typeface="Arial"/>
              <a:sym typeface="Arial"/>
            </a:endParaRPr>
          </a:p>
          <a:p>
            <a:pPr indent="0" lvl="0" marL="228600" marR="0" rtl="0" algn="l">
              <a:lnSpc>
                <a:spcPct val="138000"/>
              </a:lnSpc>
              <a:spcBef>
                <a:spcPts val="40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1800">
              <a:solidFill>
                <a:srgbClr val="222222"/>
              </a:solidFill>
              <a:latin typeface="Arial"/>
              <a:ea typeface="Arial"/>
              <a:cs typeface="Arial"/>
              <a:sym typeface="Arial"/>
            </a:endParaRPr>
          </a:p>
          <a:p>
            <a:pPr indent="0" lvl="0" marL="228600" rtl="0" algn="l">
              <a:lnSpc>
                <a:spcPct val="115000"/>
              </a:lnSpc>
              <a:spcBef>
                <a:spcPts val="1000"/>
              </a:spcBef>
              <a:spcAft>
                <a:spcPts val="1000"/>
              </a:spcAft>
              <a:buNone/>
            </a:pPr>
            <a:r>
              <a:t/>
            </a:r>
            <a:endParaRPr sz="2400">
              <a:latin typeface="Arial"/>
              <a:ea typeface="Arial"/>
              <a:cs typeface="Arial"/>
              <a:sym typeface="Arial"/>
            </a:endParaRPr>
          </a:p>
        </p:txBody>
      </p:sp>
      <p:pic>
        <p:nvPicPr>
          <p:cNvPr descr="logo-big.png" id="157" name="Google Shape;157;p22"/>
          <p:cNvPicPr preferRelativeResize="0"/>
          <p:nvPr/>
        </p:nvPicPr>
        <p:blipFill rotWithShape="1">
          <a:blip r:embed="rId3">
            <a:alphaModFix/>
          </a:blip>
          <a:srcRect b="0" l="0" r="0" t="0"/>
          <a:stretch/>
        </p:blipFill>
        <p:spPr>
          <a:xfrm>
            <a:off x="187968" y="6039734"/>
            <a:ext cx="2643669" cy="818266"/>
          </a:xfrm>
          <a:prstGeom prst="rect">
            <a:avLst/>
          </a:prstGeom>
          <a:noFill/>
          <a:ln>
            <a:noFill/>
          </a:ln>
        </p:spPr>
      </p:pic>
      <p:pic>
        <p:nvPicPr>
          <p:cNvPr id="158" name="Google Shape;158;p22"/>
          <p:cNvPicPr preferRelativeResize="0"/>
          <p:nvPr/>
        </p:nvPicPr>
        <p:blipFill>
          <a:blip r:embed="rId4">
            <a:alphaModFix/>
          </a:blip>
          <a:stretch>
            <a:fillRect/>
          </a:stretch>
        </p:blipFill>
        <p:spPr>
          <a:xfrm>
            <a:off x="1912225" y="1953025"/>
            <a:ext cx="9172747" cy="3799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 </a:t>
            </a:r>
            <a:r>
              <a:rPr b="1" lang="en-US" sz="2400">
                <a:solidFill>
                  <a:srgbClr val="222222"/>
                </a:solidFill>
                <a:highlight>
                  <a:srgbClr val="FFFFFF"/>
                </a:highlight>
                <a:latin typeface="Arial"/>
                <a:ea typeface="Arial"/>
                <a:cs typeface="Arial"/>
                <a:sym typeface="Arial"/>
              </a:rPr>
              <a:t>What’s next?</a:t>
            </a:r>
            <a:endParaRPr b="1"/>
          </a:p>
        </p:txBody>
      </p:sp>
      <p:sp>
        <p:nvSpPr>
          <p:cNvPr id="164" name="Google Shape;164;p23"/>
          <p:cNvSpPr txBox="1"/>
          <p:nvPr>
            <p:ph idx="2" type="body"/>
          </p:nvPr>
        </p:nvSpPr>
        <p:spPr>
          <a:xfrm>
            <a:off x="839800" y="1351475"/>
            <a:ext cx="10515600" cy="4407600"/>
          </a:xfrm>
          <a:prstGeom prst="rect">
            <a:avLst/>
          </a:prstGeom>
          <a:noFill/>
          <a:ln>
            <a:noFill/>
          </a:ln>
        </p:spPr>
        <p:txBody>
          <a:bodyPr anchorCtr="0" anchor="t" bIns="45700" lIns="91425" spcFirstLastPara="1" rIns="91425" wrap="square" tIns="45700">
            <a:noAutofit/>
          </a:bodyPr>
          <a:lstStyle/>
          <a:p>
            <a:pPr indent="0" lvl="0" marL="0" marR="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For all new consortia, the transition to the new Fabrica structure should be completed by the end of 2020.  You will need to:</a:t>
            </a:r>
            <a:br>
              <a:rPr lang="en-US" sz="2400">
                <a:solidFill>
                  <a:srgbClr val="222222"/>
                </a:solidFill>
                <a:highlight>
                  <a:srgbClr val="FFFFFF"/>
                </a:highlight>
                <a:latin typeface="Arial"/>
                <a:ea typeface="Arial"/>
                <a:cs typeface="Arial"/>
                <a:sym typeface="Arial"/>
              </a:rPr>
            </a:br>
            <a:endParaRPr sz="2400">
              <a:solidFill>
                <a:srgbClr val="222222"/>
              </a:solidFill>
              <a:highlight>
                <a:srgbClr val="FFFFFF"/>
              </a:highlight>
              <a:latin typeface="Arial"/>
              <a:ea typeface="Arial"/>
              <a:cs typeface="Arial"/>
              <a:sym typeface="Arial"/>
            </a:endParaRPr>
          </a:p>
          <a:p>
            <a:pPr indent="-381000" lvl="0" marL="457200" marR="0" rtl="0" algn="l">
              <a:lnSpc>
                <a:spcPct val="138000"/>
              </a:lnSpc>
              <a:spcBef>
                <a:spcPts val="0"/>
              </a:spcBef>
              <a:spcAft>
                <a:spcPts val="0"/>
              </a:spcAft>
              <a:buClr>
                <a:srgbClr val="222222"/>
              </a:buClr>
              <a:buSzPts val="2400"/>
              <a:buFont typeface="Arial"/>
              <a:buAutoNum type="arabicPeriod"/>
            </a:pPr>
            <a:r>
              <a:rPr lang="en-US" sz="2400">
                <a:solidFill>
                  <a:srgbClr val="222222"/>
                </a:solidFill>
                <a:highlight>
                  <a:srgbClr val="FFFFFF"/>
                </a:highlight>
                <a:latin typeface="Arial"/>
                <a:ea typeface="Arial"/>
                <a:cs typeface="Arial"/>
                <a:sym typeface="Arial"/>
              </a:rPr>
              <a:t>Contact us when your consortium is ready to start the process</a:t>
            </a:r>
            <a:endParaRPr sz="2400">
              <a:solidFill>
                <a:srgbClr val="222222"/>
              </a:solidFill>
              <a:highlight>
                <a:srgbClr val="FFFFFF"/>
              </a:highlight>
              <a:latin typeface="Arial"/>
              <a:ea typeface="Arial"/>
              <a:cs typeface="Arial"/>
              <a:sym typeface="Arial"/>
            </a:endParaRPr>
          </a:p>
          <a:p>
            <a:pPr indent="-381000" lvl="0" marL="457200" marR="0" rtl="0" algn="l">
              <a:lnSpc>
                <a:spcPct val="138000"/>
              </a:lnSpc>
              <a:spcBef>
                <a:spcPts val="0"/>
              </a:spcBef>
              <a:spcAft>
                <a:spcPts val="0"/>
              </a:spcAft>
              <a:buClr>
                <a:srgbClr val="222222"/>
              </a:buClr>
              <a:buSzPts val="2400"/>
              <a:buFont typeface="Arial"/>
              <a:buAutoNum type="arabicPeriod"/>
            </a:pPr>
            <a:r>
              <a:rPr lang="en-US" sz="2400">
                <a:solidFill>
                  <a:srgbClr val="222222"/>
                </a:solidFill>
                <a:highlight>
                  <a:srgbClr val="FFFFFF"/>
                </a:highlight>
                <a:latin typeface="Arial"/>
                <a:ea typeface="Arial"/>
                <a:cs typeface="Arial"/>
                <a:sym typeface="Arial"/>
              </a:rPr>
              <a:t>Set up your consortium accounts in the Fabrica test environment</a:t>
            </a:r>
            <a:endParaRPr sz="2400">
              <a:solidFill>
                <a:srgbClr val="222222"/>
              </a:solidFill>
              <a:highlight>
                <a:srgbClr val="FFFFFF"/>
              </a:highlight>
              <a:latin typeface="Arial"/>
              <a:ea typeface="Arial"/>
              <a:cs typeface="Arial"/>
              <a:sym typeface="Arial"/>
            </a:endParaRPr>
          </a:p>
          <a:p>
            <a:pPr indent="-381000" lvl="0" marL="457200" marR="0" rtl="0" algn="l">
              <a:lnSpc>
                <a:spcPct val="138000"/>
              </a:lnSpc>
              <a:spcBef>
                <a:spcPts val="0"/>
              </a:spcBef>
              <a:spcAft>
                <a:spcPts val="0"/>
              </a:spcAft>
              <a:buClr>
                <a:srgbClr val="222222"/>
              </a:buClr>
              <a:buSzPts val="2400"/>
              <a:buFont typeface="Arial"/>
              <a:buAutoNum type="arabicPeriod"/>
            </a:pPr>
            <a:r>
              <a:rPr lang="en-US" sz="2400">
                <a:solidFill>
                  <a:srgbClr val="222222"/>
                </a:solidFill>
                <a:highlight>
                  <a:srgbClr val="FFFFFF"/>
                </a:highlight>
                <a:latin typeface="Arial"/>
                <a:ea typeface="Arial"/>
                <a:cs typeface="Arial"/>
                <a:sym typeface="Arial"/>
              </a:rPr>
              <a:t>We will replicate the structure in the Fabrica production environment</a:t>
            </a:r>
            <a:endParaRPr sz="2400">
              <a:solidFill>
                <a:srgbClr val="222222"/>
              </a:solidFill>
              <a:highlight>
                <a:srgbClr val="FFFFFF"/>
              </a:highlight>
              <a:latin typeface="Arial"/>
              <a:ea typeface="Arial"/>
              <a:cs typeface="Arial"/>
              <a:sym typeface="Arial"/>
            </a:endParaRPr>
          </a:p>
          <a:p>
            <a:pPr indent="0" lvl="0" marL="457200" marR="0" rtl="0" algn="l">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We will guide you through the process. Don’t hesitate to contact us if you have any questions at </a:t>
            </a:r>
            <a:r>
              <a:rPr b="1" lang="en-US" sz="2400">
                <a:solidFill>
                  <a:srgbClr val="222222"/>
                </a:solidFill>
                <a:highlight>
                  <a:srgbClr val="FFFFFF"/>
                </a:highlight>
                <a:latin typeface="Arial"/>
                <a:ea typeface="Arial"/>
                <a:cs typeface="Arial"/>
                <a:sym typeface="Arial"/>
              </a:rPr>
              <a:t>support@datacite.org.</a:t>
            </a:r>
            <a:endParaRPr b="1" sz="2400">
              <a:solidFill>
                <a:srgbClr val="222222"/>
              </a:solidFill>
              <a:highlight>
                <a:srgbClr val="FFFFFF"/>
              </a:highlight>
              <a:latin typeface="Arial"/>
              <a:ea typeface="Arial"/>
              <a:cs typeface="Arial"/>
              <a:sym typeface="Arial"/>
            </a:endParaRPr>
          </a:p>
          <a:p>
            <a:pPr indent="0" lvl="0" marL="457200" rtl="0" algn="l">
              <a:lnSpc>
                <a:spcPct val="115000"/>
              </a:lnSpc>
              <a:spcBef>
                <a:spcPts val="1400"/>
              </a:spcBef>
              <a:spcAft>
                <a:spcPts val="0"/>
              </a:spcAft>
              <a:buNone/>
            </a:pPr>
            <a:r>
              <a:t/>
            </a:r>
            <a:endParaRPr sz="1800">
              <a:solidFill>
                <a:srgbClr val="000000"/>
              </a:solidFill>
              <a:latin typeface="Arial"/>
              <a:ea typeface="Arial"/>
              <a:cs typeface="Arial"/>
              <a:sym typeface="Arial"/>
            </a:endParaRPr>
          </a:p>
          <a:p>
            <a:pPr indent="0" lvl="0" marL="228600" marR="0" rtl="0" algn="l">
              <a:lnSpc>
                <a:spcPct val="138000"/>
              </a:lnSpc>
              <a:spcBef>
                <a:spcPts val="40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1800">
              <a:solidFill>
                <a:srgbClr val="222222"/>
              </a:solidFill>
              <a:latin typeface="Arial"/>
              <a:ea typeface="Arial"/>
              <a:cs typeface="Arial"/>
              <a:sym typeface="Arial"/>
            </a:endParaRPr>
          </a:p>
          <a:p>
            <a:pPr indent="0" lvl="0" marL="228600" rtl="0" algn="l">
              <a:lnSpc>
                <a:spcPct val="115000"/>
              </a:lnSpc>
              <a:spcBef>
                <a:spcPts val="1000"/>
              </a:spcBef>
              <a:spcAft>
                <a:spcPts val="1000"/>
              </a:spcAft>
              <a:buNone/>
            </a:pPr>
            <a:r>
              <a:t/>
            </a:r>
            <a:endParaRPr sz="2400">
              <a:latin typeface="Arial"/>
              <a:ea typeface="Arial"/>
              <a:cs typeface="Arial"/>
              <a:sym typeface="Arial"/>
            </a:endParaRPr>
          </a:p>
        </p:txBody>
      </p:sp>
      <p:pic>
        <p:nvPicPr>
          <p:cNvPr descr="logo-big.png" id="165" name="Google Shape;165;p23"/>
          <p:cNvPicPr preferRelativeResize="0"/>
          <p:nvPr/>
        </p:nvPicPr>
        <p:blipFill rotWithShape="1">
          <a:blip r:embed="rId3">
            <a:alphaModFix/>
          </a:blip>
          <a:srcRect b="0" l="0" r="0" t="0"/>
          <a:stretch/>
        </p:blipFill>
        <p:spPr>
          <a:xfrm>
            <a:off x="187968" y="6039734"/>
            <a:ext cx="2643669" cy="8182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 </a:t>
            </a:r>
            <a:r>
              <a:rPr b="1" lang="en-US" sz="2400">
                <a:solidFill>
                  <a:srgbClr val="222222"/>
                </a:solidFill>
                <a:highlight>
                  <a:srgbClr val="FFFFFF"/>
                </a:highlight>
                <a:latin typeface="Arial"/>
                <a:ea typeface="Arial"/>
                <a:cs typeface="Arial"/>
                <a:sym typeface="Arial"/>
              </a:rPr>
              <a:t>Member Meeting 2020 - Update</a:t>
            </a:r>
            <a:endParaRPr b="1"/>
          </a:p>
        </p:txBody>
      </p:sp>
      <p:sp>
        <p:nvSpPr>
          <p:cNvPr id="171" name="Google Shape;171;p24"/>
          <p:cNvSpPr txBox="1"/>
          <p:nvPr>
            <p:ph idx="2" type="body"/>
          </p:nvPr>
        </p:nvSpPr>
        <p:spPr>
          <a:xfrm>
            <a:off x="839800" y="2696650"/>
            <a:ext cx="10515600" cy="3428100"/>
          </a:xfrm>
          <a:prstGeom prst="rect">
            <a:avLst/>
          </a:prstGeom>
          <a:noFill/>
          <a:ln>
            <a:noFill/>
          </a:ln>
        </p:spPr>
        <p:txBody>
          <a:bodyPr anchorCtr="0" anchor="t" bIns="45700" lIns="91425" spcFirstLastPara="1" rIns="91425" wrap="square" tIns="45700">
            <a:noAutofit/>
          </a:bodyPr>
          <a:lstStyle/>
          <a:p>
            <a:pPr indent="0" lvl="0" marL="228600" marR="0" rtl="0" algn="l">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ctr">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1800">
              <a:solidFill>
                <a:srgbClr val="222222"/>
              </a:solidFill>
              <a:latin typeface="Arial"/>
              <a:ea typeface="Arial"/>
              <a:cs typeface="Arial"/>
              <a:sym typeface="Arial"/>
            </a:endParaRPr>
          </a:p>
          <a:p>
            <a:pPr indent="0" lvl="0" marL="228600" rtl="0" algn="l">
              <a:lnSpc>
                <a:spcPct val="115000"/>
              </a:lnSpc>
              <a:spcBef>
                <a:spcPts val="1000"/>
              </a:spcBef>
              <a:spcAft>
                <a:spcPts val="1000"/>
              </a:spcAft>
              <a:buNone/>
            </a:pPr>
            <a:r>
              <a:t/>
            </a:r>
            <a:endParaRPr sz="2400">
              <a:latin typeface="Arial"/>
              <a:ea typeface="Arial"/>
              <a:cs typeface="Arial"/>
              <a:sym typeface="Arial"/>
            </a:endParaRPr>
          </a:p>
        </p:txBody>
      </p:sp>
      <p:pic>
        <p:nvPicPr>
          <p:cNvPr descr="logo-big.png" id="172" name="Google Shape;172;p24"/>
          <p:cNvPicPr preferRelativeResize="0"/>
          <p:nvPr/>
        </p:nvPicPr>
        <p:blipFill rotWithShape="1">
          <a:blip r:embed="rId3">
            <a:alphaModFix/>
          </a:blip>
          <a:srcRect b="0" l="0" r="0" t="0"/>
          <a:stretch/>
        </p:blipFill>
        <p:spPr>
          <a:xfrm>
            <a:off x="187968" y="6039734"/>
            <a:ext cx="2643669" cy="818266"/>
          </a:xfrm>
          <a:prstGeom prst="rect">
            <a:avLst/>
          </a:prstGeom>
          <a:noFill/>
          <a:ln>
            <a:noFill/>
          </a:ln>
        </p:spPr>
      </p:pic>
      <p:pic>
        <p:nvPicPr>
          <p:cNvPr id="173" name="Google Shape;173;p24"/>
          <p:cNvPicPr preferRelativeResize="0"/>
          <p:nvPr/>
        </p:nvPicPr>
        <p:blipFill>
          <a:blip r:embed="rId4">
            <a:alphaModFix/>
          </a:blip>
          <a:stretch>
            <a:fillRect/>
          </a:stretch>
        </p:blipFill>
        <p:spPr>
          <a:xfrm>
            <a:off x="3551225" y="1356900"/>
            <a:ext cx="5319624" cy="3307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Remember...</a:t>
            </a:r>
            <a:endParaRPr/>
          </a:p>
        </p:txBody>
      </p:sp>
      <p:sp>
        <p:nvSpPr>
          <p:cNvPr id="93" name="Google Shape;93;p14"/>
          <p:cNvSpPr txBox="1"/>
          <p:nvPr>
            <p:ph idx="1" type="body"/>
          </p:nvPr>
        </p:nvSpPr>
        <p:spPr>
          <a:xfrm>
            <a:off x="838200" y="1621675"/>
            <a:ext cx="10515600" cy="4631400"/>
          </a:xfrm>
          <a:prstGeom prst="rect">
            <a:avLst/>
          </a:prstGeom>
          <a:noFill/>
          <a:ln>
            <a:noFill/>
          </a:ln>
        </p:spPr>
        <p:txBody>
          <a:bodyPr anchorCtr="0" anchor="t" bIns="45700" lIns="91425" spcFirstLastPara="1" rIns="91425" wrap="square" tIns="45700">
            <a:noAutofit/>
          </a:bodyPr>
          <a:lstStyle/>
          <a:p>
            <a:pPr indent="-292100" lvl="0" marL="228600" rtl="0" algn="l">
              <a:lnSpc>
                <a:spcPct val="90000"/>
              </a:lnSpc>
              <a:spcBef>
                <a:spcPts val="0"/>
              </a:spcBef>
              <a:spcAft>
                <a:spcPts val="0"/>
              </a:spcAft>
              <a:buSzPts val="2800"/>
              <a:buFont typeface="Calibri"/>
              <a:buChar char="•"/>
            </a:pPr>
            <a:r>
              <a:rPr lang="en-US"/>
              <a:t>P</a:t>
            </a:r>
            <a:r>
              <a:rPr lang="en-US"/>
              <a:t>lease </a:t>
            </a:r>
            <a:r>
              <a:rPr b="1" lang="en-US"/>
              <a:t>mute</a:t>
            </a:r>
            <a:r>
              <a:rPr lang="en-US"/>
              <a:t> w</a:t>
            </a:r>
            <a:r>
              <a:rPr lang="en-US"/>
              <a:t>hile presenters are speaking </a:t>
            </a:r>
            <a:endParaRPr/>
          </a:p>
          <a:p>
            <a:pPr indent="-292100" lvl="0" marL="228600" rtl="0" algn="l">
              <a:lnSpc>
                <a:spcPct val="90000"/>
              </a:lnSpc>
              <a:spcBef>
                <a:spcPts val="0"/>
              </a:spcBef>
              <a:spcAft>
                <a:spcPts val="0"/>
              </a:spcAft>
              <a:buSzPts val="2800"/>
              <a:buFont typeface="Calibri"/>
              <a:buChar char="•"/>
            </a:pPr>
            <a:r>
              <a:rPr lang="en-US"/>
              <a:t>Please </a:t>
            </a:r>
            <a:r>
              <a:rPr b="1" lang="en-US"/>
              <a:t>raise your hand</a:t>
            </a:r>
            <a:r>
              <a:rPr lang="en-US"/>
              <a:t> if you would like to ask a question</a:t>
            </a:r>
            <a:endParaRPr/>
          </a:p>
          <a:p>
            <a:pPr indent="-292100" lvl="0" marL="228600" rtl="0" algn="l">
              <a:lnSpc>
                <a:spcPct val="90000"/>
              </a:lnSpc>
              <a:spcBef>
                <a:spcPts val="0"/>
              </a:spcBef>
              <a:spcAft>
                <a:spcPts val="0"/>
              </a:spcAft>
              <a:buSzPts val="2800"/>
              <a:buFont typeface="Calibri"/>
              <a:buChar char="•"/>
            </a:pPr>
            <a:r>
              <a:rPr lang="en-US"/>
              <a:t>You can also use the </a:t>
            </a:r>
            <a:r>
              <a:rPr b="1" lang="en-US"/>
              <a:t>chat</a:t>
            </a:r>
            <a:r>
              <a:rPr lang="en-US"/>
              <a:t> box to ask us questions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br>
              <a:rPr lang="en-US"/>
            </a:br>
            <a:endParaRPr/>
          </a:p>
          <a:p>
            <a:pPr indent="-292100" lvl="0" marL="228600" rtl="0" algn="l">
              <a:lnSpc>
                <a:spcPct val="90000"/>
              </a:lnSpc>
              <a:spcBef>
                <a:spcPts val="0"/>
              </a:spcBef>
              <a:spcAft>
                <a:spcPts val="0"/>
              </a:spcAft>
              <a:buSzPts val="2800"/>
              <a:buFont typeface="Calibri"/>
              <a:buChar char="•"/>
            </a:pPr>
            <a:r>
              <a:rPr lang="en-US"/>
              <a:t>Suggestions and feedback on the session is always</a:t>
            </a:r>
            <a:r>
              <a:rPr lang="en-US" sz="1800">
                <a:solidFill>
                  <a:srgbClr val="000000"/>
                </a:solidFill>
              </a:rPr>
              <a:t> </a:t>
            </a:r>
            <a:r>
              <a:rPr lang="en-US"/>
              <a:t>welcome, contact </a:t>
            </a:r>
            <a:r>
              <a:rPr lang="en-US" u="sng">
                <a:solidFill>
                  <a:schemeClr val="hlink"/>
                </a:solidFill>
                <a:hlinkClick r:id="rId3"/>
              </a:rPr>
              <a:t>support@datacite.org</a:t>
            </a:r>
            <a:r>
              <a:rPr lang="en-US"/>
              <a:t> </a:t>
            </a:r>
            <a:endParaRPr/>
          </a:p>
          <a:p>
            <a:pPr indent="-50800" lvl="0" marL="228600" rtl="0" algn="l">
              <a:lnSpc>
                <a:spcPct val="90000"/>
              </a:lnSpc>
              <a:spcBef>
                <a:spcPts val="1000"/>
              </a:spcBef>
              <a:spcAft>
                <a:spcPts val="0"/>
              </a:spcAft>
              <a:buClr>
                <a:schemeClr val="dk1"/>
              </a:buClr>
              <a:buSzPts val="2800"/>
              <a:buNone/>
            </a:pPr>
            <a:r>
              <a:t/>
            </a:r>
            <a:endParaRPr/>
          </a:p>
          <a:p>
            <a:pPr indent="0" lvl="0" marL="1778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logo-big.png" id="94" name="Google Shape;94;p14"/>
          <p:cNvPicPr preferRelativeResize="0"/>
          <p:nvPr/>
        </p:nvPicPr>
        <p:blipFill rotWithShape="1">
          <a:blip r:embed="rId4">
            <a:alphaModFix/>
          </a:blip>
          <a:srcRect b="0" l="0" r="0" t="0"/>
          <a:stretch/>
        </p:blipFill>
        <p:spPr>
          <a:xfrm>
            <a:off x="187968" y="6039734"/>
            <a:ext cx="2643669" cy="818266"/>
          </a:xfrm>
          <a:prstGeom prst="rect">
            <a:avLst/>
          </a:prstGeom>
          <a:noFill/>
          <a:ln>
            <a:noFill/>
          </a:ln>
        </p:spPr>
      </p:pic>
      <p:pic>
        <p:nvPicPr>
          <p:cNvPr id="95" name="Google Shape;95;p14"/>
          <p:cNvPicPr preferRelativeResize="0"/>
          <p:nvPr/>
        </p:nvPicPr>
        <p:blipFill rotWithShape="1">
          <a:blip r:embed="rId5">
            <a:alphaModFix/>
          </a:blip>
          <a:srcRect b="0" l="0" r="0" t="0"/>
          <a:stretch/>
        </p:blipFill>
        <p:spPr>
          <a:xfrm>
            <a:off x="1270313" y="3824725"/>
            <a:ext cx="9651374" cy="573050"/>
          </a:xfrm>
          <a:prstGeom prst="rect">
            <a:avLst/>
          </a:prstGeom>
          <a:noFill/>
          <a:ln>
            <a:noFill/>
          </a:ln>
        </p:spPr>
      </p:pic>
      <p:sp>
        <p:nvSpPr>
          <p:cNvPr id="96" name="Google Shape;96;p14"/>
          <p:cNvSpPr txBox="1"/>
          <p:nvPr/>
        </p:nvSpPr>
        <p:spPr>
          <a:xfrm>
            <a:off x="1204950" y="457313"/>
            <a:ext cx="9782100" cy="11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p:txBody>
      </p:sp>
      <p:sp>
        <p:nvSpPr>
          <p:cNvPr id="97" name="Google Shape;97;p14"/>
          <p:cNvSpPr txBox="1"/>
          <p:nvPr/>
        </p:nvSpPr>
        <p:spPr>
          <a:xfrm>
            <a:off x="1293800" y="3349250"/>
            <a:ext cx="850500" cy="372000"/>
          </a:xfrm>
          <a:prstGeom prst="rect">
            <a:avLst/>
          </a:prstGeom>
          <a:solidFill>
            <a:srgbClr val="D9D9D9"/>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Mute</a:t>
            </a:r>
            <a:endParaRPr sz="1800">
              <a:latin typeface="Calibri"/>
              <a:ea typeface="Calibri"/>
              <a:cs typeface="Calibri"/>
              <a:sym typeface="Calibri"/>
            </a:endParaRPr>
          </a:p>
        </p:txBody>
      </p:sp>
      <p:sp>
        <p:nvSpPr>
          <p:cNvPr id="98" name="Google Shape;98;p14"/>
          <p:cNvSpPr txBox="1"/>
          <p:nvPr/>
        </p:nvSpPr>
        <p:spPr>
          <a:xfrm>
            <a:off x="5741875" y="3349250"/>
            <a:ext cx="1470600" cy="372000"/>
          </a:xfrm>
          <a:prstGeom prst="rect">
            <a:avLst/>
          </a:prstGeom>
          <a:solidFill>
            <a:srgbClr val="D9D9D9"/>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Raise Hand</a:t>
            </a:r>
            <a:endParaRPr sz="1800">
              <a:latin typeface="Calibri"/>
              <a:ea typeface="Calibri"/>
              <a:cs typeface="Calibri"/>
              <a:sym typeface="Calibri"/>
            </a:endParaRPr>
          </a:p>
        </p:txBody>
      </p:sp>
      <p:sp>
        <p:nvSpPr>
          <p:cNvPr id="99" name="Google Shape;99;p14"/>
          <p:cNvSpPr txBox="1"/>
          <p:nvPr/>
        </p:nvSpPr>
        <p:spPr>
          <a:xfrm>
            <a:off x="4689125" y="3349250"/>
            <a:ext cx="850500" cy="372000"/>
          </a:xfrm>
          <a:prstGeom prst="rect">
            <a:avLst/>
          </a:prstGeom>
          <a:solidFill>
            <a:srgbClr val="D9D9D9"/>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Chat</a:t>
            </a:r>
            <a:endParaRPr sz="1800">
              <a:latin typeface="Calibri"/>
              <a:ea typeface="Calibri"/>
              <a:cs typeface="Calibri"/>
              <a:sym typeface="Calibri"/>
            </a:endParaRPr>
          </a:p>
        </p:txBody>
      </p:sp>
      <p:sp>
        <p:nvSpPr>
          <p:cNvPr id="100" name="Google Shape;100;p14"/>
          <p:cNvSpPr txBox="1"/>
          <p:nvPr/>
        </p:nvSpPr>
        <p:spPr>
          <a:xfrm>
            <a:off x="6498450" y="3928775"/>
            <a:ext cx="407700" cy="37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800">
                <a:solidFill>
                  <a:srgbClr val="FF0000"/>
                </a:solidFill>
                <a:latin typeface="Calibri"/>
                <a:ea typeface="Calibri"/>
                <a:cs typeface="Calibri"/>
                <a:sym typeface="Calibri"/>
              </a:rPr>
              <a:t>X</a:t>
            </a:r>
            <a:endParaRPr sz="4800">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Open Hours: April 2020</a:t>
            </a:r>
            <a:endParaRPr/>
          </a:p>
        </p:txBody>
      </p:sp>
      <p:sp>
        <p:nvSpPr>
          <p:cNvPr id="106" name="Google Shape;106;p15"/>
          <p:cNvSpPr txBox="1"/>
          <p:nvPr>
            <p:ph idx="1" type="body"/>
          </p:nvPr>
        </p:nvSpPr>
        <p:spPr>
          <a:xfrm>
            <a:off x="839788" y="1223963"/>
            <a:ext cx="51579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What will we be sharing</a:t>
            </a:r>
            <a:endParaRPr/>
          </a:p>
        </p:txBody>
      </p:sp>
      <p:sp>
        <p:nvSpPr>
          <p:cNvPr id="107" name="Google Shape;107;p15"/>
          <p:cNvSpPr txBox="1"/>
          <p:nvPr>
            <p:ph idx="2" type="body"/>
          </p:nvPr>
        </p:nvSpPr>
        <p:spPr>
          <a:xfrm>
            <a:off x="839800" y="2207825"/>
            <a:ext cx="10515600" cy="3433200"/>
          </a:xfrm>
          <a:prstGeom prst="rect">
            <a:avLst/>
          </a:prstGeom>
          <a:noFill/>
          <a:ln>
            <a:noFill/>
          </a:ln>
        </p:spPr>
        <p:txBody>
          <a:bodyPr anchorCtr="0" anchor="t" bIns="45700" lIns="91425" spcFirstLastPara="1" rIns="91425" wrap="square" tIns="45700">
            <a:noAutofit/>
          </a:bodyPr>
          <a:lstStyle/>
          <a:p>
            <a:pPr indent="-266700" lvl="0" marL="228600" marR="0" rtl="0" algn="l">
              <a:lnSpc>
                <a:spcPct val="138000"/>
              </a:lnSpc>
              <a:spcBef>
                <a:spcPts val="0"/>
              </a:spcBef>
              <a:spcAft>
                <a:spcPts val="0"/>
              </a:spcAft>
              <a:buSzPts val="2400"/>
              <a:buFont typeface="Calibri"/>
              <a:buChar char="•"/>
            </a:pPr>
            <a:r>
              <a:rPr lang="en-US" sz="2400">
                <a:solidFill>
                  <a:srgbClr val="222222"/>
                </a:solidFill>
                <a:highlight>
                  <a:srgbClr val="FFFFFF"/>
                </a:highlight>
                <a:latin typeface="Arial"/>
                <a:ea typeface="Arial"/>
                <a:cs typeface="Arial"/>
                <a:sym typeface="Arial"/>
              </a:rPr>
              <a:t>updating contact information in Fabrica (Mary)</a:t>
            </a:r>
            <a:endParaRPr sz="2400">
              <a:solidFill>
                <a:srgbClr val="222222"/>
              </a:solidFill>
              <a:highlight>
                <a:srgbClr val="FFFFFF"/>
              </a:highlight>
              <a:latin typeface="Arial"/>
              <a:ea typeface="Arial"/>
              <a:cs typeface="Arial"/>
              <a:sym typeface="Arial"/>
            </a:endParaRPr>
          </a:p>
          <a:p>
            <a:pPr indent="-266700" lvl="0" marL="228600" marR="0" rtl="0" algn="l">
              <a:lnSpc>
                <a:spcPct val="138000"/>
              </a:lnSpc>
              <a:spcBef>
                <a:spcPts val="0"/>
              </a:spcBef>
              <a:spcAft>
                <a:spcPts val="0"/>
              </a:spcAft>
              <a:buSzPts val="2400"/>
              <a:buFont typeface="Calibri"/>
              <a:buChar char="•"/>
            </a:pPr>
            <a:r>
              <a:rPr lang="en-US" sz="2400">
                <a:solidFill>
                  <a:srgbClr val="222222"/>
                </a:solidFill>
                <a:highlight>
                  <a:srgbClr val="FFFFFF"/>
                </a:highlight>
                <a:latin typeface="Arial"/>
                <a:ea typeface="Arial"/>
                <a:cs typeface="Arial"/>
                <a:sym typeface="Arial"/>
              </a:rPr>
              <a:t>consortia transfers (Mary)</a:t>
            </a:r>
            <a:endParaRPr sz="2400">
              <a:solidFill>
                <a:srgbClr val="222222"/>
              </a:solidFill>
              <a:highlight>
                <a:srgbClr val="FFFFFF"/>
              </a:highlight>
              <a:latin typeface="Arial"/>
              <a:ea typeface="Arial"/>
              <a:cs typeface="Arial"/>
              <a:sym typeface="Arial"/>
            </a:endParaRPr>
          </a:p>
          <a:p>
            <a:pPr indent="-266700" lvl="0" marL="228600" marR="0" rtl="0" algn="l">
              <a:lnSpc>
                <a:spcPct val="138000"/>
              </a:lnSpc>
              <a:spcBef>
                <a:spcPts val="0"/>
              </a:spcBef>
              <a:spcAft>
                <a:spcPts val="0"/>
              </a:spcAft>
              <a:buSzPts val="2400"/>
              <a:buFont typeface="Calibri"/>
              <a:buChar char="•"/>
            </a:pPr>
            <a:r>
              <a:rPr lang="en-US" sz="2400">
                <a:solidFill>
                  <a:srgbClr val="222222"/>
                </a:solidFill>
                <a:highlight>
                  <a:srgbClr val="FFFFFF"/>
                </a:highlight>
                <a:latin typeface="Arial"/>
                <a:ea typeface="Arial"/>
                <a:cs typeface="Arial"/>
                <a:sym typeface="Arial"/>
              </a:rPr>
              <a:t>member meeting in October (Mary)</a:t>
            </a:r>
            <a:endParaRPr sz="2400">
              <a:solidFill>
                <a:srgbClr val="222222"/>
              </a:solidFill>
              <a:highlight>
                <a:srgbClr val="FFFFFF"/>
              </a:highlight>
              <a:latin typeface="Arial"/>
              <a:ea typeface="Arial"/>
              <a:cs typeface="Arial"/>
              <a:sym typeface="Arial"/>
            </a:endParaRPr>
          </a:p>
          <a:p>
            <a:pPr indent="-266700" lvl="0" marL="228600" marR="0" rtl="0" algn="l">
              <a:lnSpc>
                <a:spcPct val="138000"/>
              </a:lnSpc>
              <a:spcBef>
                <a:spcPts val="0"/>
              </a:spcBef>
              <a:spcAft>
                <a:spcPts val="0"/>
              </a:spcAft>
              <a:buSzPts val="2400"/>
              <a:buFont typeface="Calibri"/>
              <a:buChar char="•"/>
            </a:pPr>
            <a:r>
              <a:rPr lang="en-US" sz="2400">
                <a:solidFill>
                  <a:srgbClr val="222222"/>
                </a:solidFill>
                <a:highlight>
                  <a:srgbClr val="FFFFFF"/>
                </a:highlight>
                <a:latin typeface="Arial"/>
                <a:ea typeface="Arial"/>
                <a:cs typeface="Arial"/>
                <a:sym typeface="Arial"/>
              </a:rPr>
              <a:t>voting at the business meeting (Matt)</a:t>
            </a:r>
            <a:endParaRPr sz="2400">
              <a:solidFill>
                <a:srgbClr val="222222"/>
              </a:solidFill>
              <a:highlight>
                <a:srgbClr val="FFFFFF"/>
              </a:highlight>
              <a:latin typeface="Arial"/>
              <a:ea typeface="Arial"/>
              <a:cs typeface="Arial"/>
              <a:sym typeface="Arial"/>
            </a:endParaRPr>
          </a:p>
          <a:p>
            <a:pPr indent="-266700" lvl="0" marL="228600" marR="0" rtl="0" algn="l">
              <a:lnSpc>
                <a:spcPct val="138000"/>
              </a:lnSpc>
              <a:spcBef>
                <a:spcPts val="0"/>
              </a:spcBef>
              <a:spcAft>
                <a:spcPts val="0"/>
              </a:spcAft>
              <a:buClr>
                <a:schemeClr val="dk1"/>
              </a:buClr>
              <a:buSzPts val="2400"/>
              <a:buFont typeface="Calibri"/>
              <a:buChar char="•"/>
            </a:pPr>
            <a:r>
              <a:rPr lang="en-US" sz="2400">
                <a:solidFill>
                  <a:srgbClr val="222222"/>
                </a:solidFill>
                <a:highlight>
                  <a:srgbClr val="FFFFFF"/>
                </a:highlight>
                <a:latin typeface="Arial"/>
                <a:ea typeface="Arial"/>
                <a:cs typeface="Arial"/>
                <a:sym typeface="Arial"/>
              </a:rPr>
              <a:t>business meeting materials (all)</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1800">
              <a:solidFill>
                <a:srgbClr val="222222"/>
              </a:solidFill>
              <a:latin typeface="Arial"/>
              <a:ea typeface="Arial"/>
              <a:cs typeface="Arial"/>
              <a:sym typeface="Arial"/>
            </a:endParaRPr>
          </a:p>
          <a:p>
            <a:pPr indent="0" lvl="0" marL="228600" rtl="0" algn="l">
              <a:lnSpc>
                <a:spcPct val="115000"/>
              </a:lnSpc>
              <a:spcBef>
                <a:spcPts val="1000"/>
              </a:spcBef>
              <a:spcAft>
                <a:spcPts val="1000"/>
              </a:spcAft>
              <a:buNone/>
            </a:pPr>
            <a:r>
              <a:t/>
            </a:r>
            <a:endParaRPr sz="2400">
              <a:latin typeface="Arial"/>
              <a:ea typeface="Arial"/>
              <a:cs typeface="Arial"/>
              <a:sym typeface="Arial"/>
            </a:endParaRPr>
          </a:p>
        </p:txBody>
      </p:sp>
      <p:pic>
        <p:nvPicPr>
          <p:cNvPr descr="logo-big.png" id="108" name="Google Shape;108;p15"/>
          <p:cNvPicPr preferRelativeResize="0"/>
          <p:nvPr/>
        </p:nvPicPr>
        <p:blipFill rotWithShape="1">
          <a:blip r:embed="rId3">
            <a:alphaModFix/>
          </a:blip>
          <a:srcRect b="0" l="0" r="0" t="0"/>
          <a:stretch/>
        </p:blipFill>
        <p:spPr>
          <a:xfrm>
            <a:off x="187968" y="6039734"/>
            <a:ext cx="2643669" cy="8182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38000"/>
              </a:lnSpc>
              <a:spcBef>
                <a:spcPts val="0"/>
              </a:spcBef>
              <a:spcAft>
                <a:spcPts val="0"/>
              </a:spcAft>
              <a:buNone/>
            </a:pPr>
            <a:r>
              <a:rPr b="1" lang="en-US" sz="2400">
                <a:solidFill>
                  <a:srgbClr val="222222"/>
                </a:solidFill>
                <a:highlight>
                  <a:srgbClr val="FFFFFF"/>
                </a:highlight>
                <a:latin typeface="Arial"/>
                <a:ea typeface="Arial"/>
                <a:cs typeface="Arial"/>
                <a:sym typeface="Arial"/>
              </a:rPr>
              <a:t> U</a:t>
            </a:r>
            <a:r>
              <a:rPr b="1" lang="en-US" sz="2400">
                <a:solidFill>
                  <a:srgbClr val="222222"/>
                </a:solidFill>
                <a:highlight>
                  <a:srgbClr val="FFFFFF"/>
                </a:highlight>
                <a:latin typeface="Arial"/>
                <a:ea typeface="Arial"/>
                <a:cs typeface="Arial"/>
                <a:sym typeface="Arial"/>
              </a:rPr>
              <a:t>pdating contact information in Fabrica</a:t>
            </a:r>
            <a:endParaRPr b="1"/>
          </a:p>
        </p:txBody>
      </p:sp>
      <p:sp>
        <p:nvSpPr>
          <p:cNvPr id="114" name="Google Shape;114;p16"/>
          <p:cNvSpPr txBox="1"/>
          <p:nvPr>
            <p:ph idx="2" type="body"/>
          </p:nvPr>
        </p:nvSpPr>
        <p:spPr>
          <a:xfrm>
            <a:off x="839800" y="1690825"/>
            <a:ext cx="10515600" cy="3950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400">
                <a:latin typeface="Arial"/>
                <a:ea typeface="Arial"/>
                <a:cs typeface="Arial"/>
                <a:sym typeface="Arial"/>
              </a:rPr>
              <a:t>We are planning to use the contact information stored in Fabrica to create targeted mailing lists to make sure the right information gets to the right people. We will also use the voting contacts from Fabrica for voting during the General Assembly.</a:t>
            </a:r>
            <a:endParaRPr sz="2400">
              <a:latin typeface="Arial"/>
              <a:ea typeface="Arial"/>
              <a:cs typeface="Arial"/>
              <a:sym typeface="Arial"/>
            </a:endParaRPr>
          </a:p>
          <a:p>
            <a:pPr indent="0" lvl="0" marL="0" rtl="0" algn="l">
              <a:lnSpc>
                <a:spcPct val="115000"/>
              </a:lnSpc>
              <a:spcBef>
                <a:spcPts val="1000"/>
              </a:spcBef>
              <a:spcAft>
                <a:spcPts val="0"/>
              </a:spcAft>
              <a:buNone/>
            </a:pPr>
            <a:r>
              <a:t/>
            </a:r>
            <a:endParaRPr sz="2400">
              <a:latin typeface="Arial"/>
              <a:ea typeface="Arial"/>
              <a:cs typeface="Arial"/>
              <a:sym typeface="Arial"/>
            </a:endParaRPr>
          </a:p>
          <a:p>
            <a:pPr indent="0" lvl="0" marL="0" rtl="0" algn="l">
              <a:lnSpc>
                <a:spcPct val="115000"/>
              </a:lnSpc>
              <a:spcBef>
                <a:spcPts val="1000"/>
              </a:spcBef>
              <a:spcAft>
                <a:spcPts val="1000"/>
              </a:spcAft>
              <a:buNone/>
            </a:pPr>
            <a:r>
              <a:rPr lang="en-US" sz="2400">
                <a:solidFill>
                  <a:srgbClr val="FF0000"/>
                </a:solidFill>
                <a:latin typeface="Arial"/>
                <a:ea typeface="Arial"/>
                <a:cs typeface="Arial"/>
                <a:sym typeface="Arial"/>
              </a:rPr>
              <a:t>This means the contact information in your Fabrica accounts must be </a:t>
            </a:r>
            <a:r>
              <a:rPr b="1" lang="en-US" sz="2400">
                <a:solidFill>
                  <a:srgbClr val="FF0000"/>
                </a:solidFill>
                <a:latin typeface="Arial"/>
                <a:ea typeface="Arial"/>
                <a:cs typeface="Arial"/>
                <a:sym typeface="Arial"/>
              </a:rPr>
              <a:t>added and kept up to date.</a:t>
            </a:r>
            <a:endParaRPr b="1" sz="2400">
              <a:solidFill>
                <a:srgbClr val="FF0000"/>
              </a:solidFill>
              <a:latin typeface="Arial"/>
              <a:ea typeface="Arial"/>
              <a:cs typeface="Arial"/>
              <a:sym typeface="Arial"/>
            </a:endParaRPr>
          </a:p>
        </p:txBody>
      </p:sp>
      <p:pic>
        <p:nvPicPr>
          <p:cNvPr descr="logo-big.png" id="115" name="Google Shape;115;p16"/>
          <p:cNvPicPr preferRelativeResize="0"/>
          <p:nvPr/>
        </p:nvPicPr>
        <p:blipFill rotWithShape="1">
          <a:blip r:embed="rId3">
            <a:alphaModFix/>
          </a:blip>
          <a:srcRect b="0" l="0" r="0" t="0"/>
          <a:stretch/>
        </p:blipFill>
        <p:spPr>
          <a:xfrm>
            <a:off x="187968" y="6039734"/>
            <a:ext cx="2643669" cy="8182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38000"/>
              </a:lnSpc>
              <a:spcBef>
                <a:spcPts val="0"/>
              </a:spcBef>
              <a:spcAft>
                <a:spcPts val="0"/>
              </a:spcAft>
              <a:buNone/>
            </a:pPr>
            <a:r>
              <a:rPr b="1" lang="en-US" sz="2400">
                <a:solidFill>
                  <a:srgbClr val="222222"/>
                </a:solidFill>
                <a:highlight>
                  <a:srgbClr val="FFFFFF"/>
                </a:highlight>
                <a:latin typeface="Arial"/>
                <a:ea typeface="Arial"/>
                <a:cs typeface="Arial"/>
                <a:sym typeface="Arial"/>
              </a:rPr>
              <a:t>How to update</a:t>
            </a:r>
            <a:r>
              <a:rPr b="1" lang="en-US" sz="2400">
                <a:solidFill>
                  <a:srgbClr val="222222"/>
                </a:solidFill>
                <a:highlight>
                  <a:srgbClr val="FFFFFF"/>
                </a:highlight>
                <a:latin typeface="Arial"/>
                <a:ea typeface="Arial"/>
                <a:cs typeface="Arial"/>
                <a:sym typeface="Arial"/>
              </a:rPr>
              <a:t> contact information in Fabrica</a:t>
            </a:r>
            <a:endParaRPr b="1"/>
          </a:p>
        </p:txBody>
      </p:sp>
      <p:sp>
        <p:nvSpPr>
          <p:cNvPr id="121" name="Google Shape;121;p17"/>
          <p:cNvSpPr txBox="1"/>
          <p:nvPr>
            <p:ph idx="2" type="body"/>
          </p:nvPr>
        </p:nvSpPr>
        <p:spPr>
          <a:xfrm>
            <a:off x="839800" y="1690825"/>
            <a:ext cx="10515600" cy="3780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Font typeface="Arial"/>
              <a:buAutoNum type="arabicPeriod"/>
            </a:pPr>
            <a:r>
              <a:rPr lang="en-US" sz="2400">
                <a:solidFill>
                  <a:srgbClr val="222222"/>
                </a:solidFill>
                <a:highlight>
                  <a:srgbClr val="FFFFFF"/>
                </a:highlight>
                <a:latin typeface="Arial"/>
                <a:ea typeface="Arial"/>
                <a:cs typeface="Arial"/>
                <a:sym typeface="Arial"/>
              </a:rPr>
              <a:t>Log into your member account, consortium account or consortium organization account</a:t>
            </a:r>
            <a:endParaRPr sz="2400">
              <a:solidFill>
                <a:srgbClr val="222222"/>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222222"/>
              </a:buClr>
              <a:buSzPts val="2400"/>
              <a:buFont typeface="Arial"/>
              <a:buAutoNum type="arabicPeriod"/>
            </a:pPr>
            <a:r>
              <a:rPr lang="en-US" sz="2400">
                <a:solidFill>
                  <a:srgbClr val="222222"/>
                </a:solidFill>
                <a:highlight>
                  <a:srgbClr val="FFFFFF"/>
                </a:highlight>
                <a:latin typeface="Arial"/>
                <a:ea typeface="Arial"/>
                <a:cs typeface="Arial"/>
                <a:sym typeface="Arial"/>
              </a:rPr>
              <a:t>Click “Update Organization”</a:t>
            </a:r>
            <a:endParaRPr sz="2400">
              <a:solidFill>
                <a:srgbClr val="222222"/>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222222"/>
              </a:buClr>
              <a:buSzPts val="2400"/>
              <a:buFont typeface="Arial"/>
              <a:buAutoNum type="arabicPeriod"/>
            </a:pPr>
            <a:r>
              <a:rPr lang="en-US" sz="2400">
                <a:solidFill>
                  <a:srgbClr val="222222"/>
                </a:solidFill>
                <a:highlight>
                  <a:srgbClr val="FFFFFF"/>
                </a:highlight>
                <a:latin typeface="Arial"/>
                <a:ea typeface="Arial"/>
                <a:cs typeface="Arial"/>
                <a:sym typeface="Arial"/>
              </a:rPr>
              <a:t>Add “voting contact” </a:t>
            </a:r>
            <a:r>
              <a:rPr lang="en-US" sz="2400">
                <a:solidFill>
                  <a:srgbClr val="222222"/>
                </a:solidFill>
                <a:highlight>
                  <a:schemeClr val="lt1"/>
                </a:highlight>
                <a:latin typeface="Arial"/>
                <a:ea typeface="Arial"/>
                <a:cs typeface="Arial"/>
                <a:sym typeface="Arial"/>
              </a:rPr>
              <a:t>(members and consortium lead only)</a:t>
            </a:r>
            <a:endParaRPr sz="2400">
              <a:solidFill>
                <a:srgbClr val="222222"/>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222222"/>
              </a:buClr>
              <a:buSzPts val="2400"/>
              <a:buFont typeface="Arial"/>
              <a:buAutoNum type="arabicPeriod"/>
            </a:pPr>
            <a:r>
              <a:rPr lang="en-US" sz="2400">
                <a:solidFill>
                  <a:srgbClr val="222222"/>
                </a:solidFill>
                <a:highlight>
                  <a:srgbClr val="FFFFFF"/>
                </a:highlight>
                <a:latin typeface="Arial"/>
                <a:ea typeface="Arial"/>
                <a:cs typeface="Arial"/>
                <a:sym typeface="Arial"/>
              </a:rPr>
              <a:t>Add contact information including “service contact” and “technical contact” (all)</a:t>
            </a:r>
            <a:endParaRPr sz="2400">
              <a:solidFill>
                <a:srgbClr val="222222"/>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222222"/>
              </a:buClr>
              <a:buSzPts val="2400"/>
              <a:buFont typeface="Arial"/>
              <a:buAutoNum type="arabicPeriod"/>
            </a:pPr>
            <a:r>
              <a:rPr lang="en-US" sz="2400">
                <a:solidFill>
                  <a:srgbClr val="222222"/>
                </a:solidFill>
                <a:highlight>
                  <a:srgbClr val="FFFFFF"/>
                </a:highlight>
                <a:latin typeface="Arial"/>
                <a:ea typeface="Arial"/>
                <a:cs typeface="Arial"/>
                <a:sym typeface="Arial"/>
              </a:rPr>
              <a:t>Scroll down and add the “billing contact” (members and consortium lead only)</a:t>
            </a:r>
            <a:endParaRPr sz="2400">
              <a:solidFill>
                <a:srgbClr val="222222"/>
              </a:solidFill>
              <a:highlight>
                <a:srgbClr val="FFFFFF"/>
              </a:highlight>
              <a:latin typeface="Arial"/>
              <a:ea typeface="Arial"/>
              <a:cs typeface="Arial"/>
              <a:sym typeface="Arial"/>
            </a:endParaRPr>
          </a:p>
          <a:p>
            <a:pPr indent="0" lvl="0" marL="0" rtl="0" algn="l">
              <a:lnSpc>
                <a:spcPct val="115000"/>
              </a:lnSpc>
              <a:spcBef>
                <a:spcPts val="1000"/>
              </a:spcBef>
              <a:spcAft>
                <a:spcPts val="1000"/>
              </a:spcAft>
              <a:buNone/>
            </a:pPr>
            <a:r>
              <a:t/>
            </a:r>
            <a:endParaRPr sz="2400">
              <a:solidFill>
                <a:srgbClr val="222222"/>
              </a:solidFill>
              <a:highlight>
                <a:srgbClr val="FFFFFF"/>
              </a:highlight>
              <a:latin typeface="Arial"/>
              <a:ea typeface="Arial"/>
              <a:cs typeface="Arial"/>
              <a:sym typeface="Arial"/>
            </a:endParaRPr>
          </a:p>
        </p:txBody>
      </p:sp>
      <p:pic>
        <p:nvPicPr>
          <p:cNvPr descr="logo-big.png" id="122" name="Google Shape;122;p17"/>
          <p:cNvPicPr preferRelativeResize="0"/>
          <p:nvPr/>
        </p:nvPicPr>
        <p:blipFill rotWithShape="1">
          <a:blip r:embed="rId3">
            <a:alphaModFix/>
          </a:blip>
          <a:srcRect b="0" l="0" r="0" t="0"/>
          <a:stretch/>
        </p:blipFill>
        <p:spPr>
          <a:xfrm>
            <a:off x="187968" y="6039734"/>
            <a:ext cx="2643669" cy="8182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38000"/>
              </a:lnSpc>
              <a:spcBef>
                <a:spcPts val="0"/>
              </a:spcBef>
              <a:spcAft>
                <a:spcPts val="0"/>
              </a:spcAft>
              <a:buNone/>
            </a:pPr>
            <a:r>
              <a:rPr b="1" lang="en-US" sz="2400">
                <a:solidFill>
                  <a:srgbClr val="222222"/>
                </a:solidFill>
                <a:highlight>
                  <a:srgbClr val="FFFFFF"/>
                </a:highlight>
                <a:latin typeface="Arial"/>
                <a:ea typeface="Arial"/>
                <a:cs typeface="Arial"/>
                <a:sym typeface="Arial"/>
              </a:rPr>
              <a:t>How to update contact information in Fabrica</a:t>
            </a:r>
            <a:endParaRPr b="1"/>
          </a:p>
        </p:txBody>
      </p:sp>
      <p:pic>
        <p:nvPicPr>
          <p:cNvPr descr="logo-big.png" id="128" name="Google Shape;128;p18"/>
          <p:cNvPicPr preferRelativeResize="0"/>
          <p:nvPr/>
        </p:nvPicPr>
        <p:blipFill rotWithShape="1">
          <a:blip r:embed="rId3">
            <a:alphaModFix/>
          </a:blip>
          <a:srcRect b="0" l="0" r="0" t="0"/>
          <a:stretch/>
        </p:blipFill>
        <p:spPr>
          <a:xfrm>
            <a:off x="187968" y="6039734"/>
            <a:ext cx="2643669" cy="818266"/>
          </a:xfrm>
          <a:prstGeom prst="rect">
            <a:avLst/>
          </a:prstGeom>
          <a:noFill/>
          <a:ln>
            <a:noFill/>
          </a:ln>
        </p:spPr>
      </p:pic>
      <p:pic>
        <p:nvPicPr>
          <p:cNvPr id="129" name="Google Shape;129;p18"/>
          <p:cNvPicPr preferRelativeResize="0"/>
          <p:nvPr/>
        </p:nvPicPr>
        <p:blipFill>
          <a:blip r:embed="rId4">
            <a:alphaModFix/>
          </a:blip>
          <a:stretch>
            <a:fillRect/>
          </a:stretch>
        </p:blipFill>
        <p:spPr>
          <a:xfrm>
            <a:off x="990975" y="1457550"/>
            <a:ext cx="11014127" cy="4408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 </a:t>
            </a:r>
            <a:r>
              <a:rPr b="1" lang="en-US" sz="2400">
                <a:solidFill>
                  <a:srgbClr val="222222"/>
                </a:solidFill>
                <a:highlight>
                  <a:srgbClr val="FFFFFF"/>
                </a:highlight>
                <a:latin typeface="Arial"/>
                <a:ea typeface="Arial"/>
                <a:cs typeface="Arial"/>
                <a:sym typeface="Arial"/>
              </a:rPr>
              <a:t>C</a:t>
            </a:r>
            <a:r>
              <a:rPr b="1" lang="en-US" sz="2400">
                <a:solidFill>
                  <a:srgbClr val="222222"/>
                </a:solidFill>
                <a:highlight>
                  <a:srgbClr val="FFFFFF"/>
                </a:highlight>
                <a:latin typeface="Arial"/>
                <a:ea typeface="Arial"/>
                <a:cs typeface="Arial"/>
                <a:sym typeface="Arial"/>
              </a:rPr>
              <a:t>onsortia </a:t>
            </a:r>
            <a:endParaRPr b="1"/>
          </a:p>
        </p:txBody>
      </p:sp>
      <p:sp>
        <p:nvSpPr>
          <p:cNvPr id="135" name="Google Shape;135;p19"/>
          <p:cNvSpPr txBox="1"/>
          <p:nvPr>
            <p:ph idx="2" type="body"/>
          </p:nvPr>
        </p:nvSpPr>
        <p:spPr>
          <a:xfrm>
            <a:off x="1020800" y="1552750"/>
            <a:ext cx="10334700" cy="4339800"/>
          </a:xfrm>
          <a:prstGeom prst="rect">
            <a:avLst/>
          </a:prstGeom>
          <a:noFill/>
          <a:ln>
            <a:noFill/>
          </a:ln>
        </p:spPr>
        <p:txBody>
          <a:bodyPr anchorCtr="0" anchor="t" bIns="45700" lIns="91425" spcFirstLastPara="1" rIns="91425" wrap="square" tIns="45700">
            <a:noAutofit/>
          </a:bodyPr>
          <a:lstStyle/>
          <a:p>
            <a:pPr indent="0" lvl="0" marL="228600" marR="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At the end of 2019 we began the process of transferring consortia to the new 3 tiered structure. There are now</a:t>
            </a:r>
            <a:r>
              <a:rPr lang="en-US" sz="2400">
                <a:solidFill>
                  <a:srgbClr val="222222"/>
                </a:solidFill>
                <a:highlight>
                  <a:srgbClr val="FFFFFF"/>
                </a:highlight>
                <a:latin typeface="Arial"/>
                <a:ea typeface="Arial"/>
                <a:cs typeface="Arial"/>
                <a:sym typeface="Arial"/>
              </a:rPr>
              <a:t> 6 consortia </a:t>
            </a:r>
            <a:r>
              <a:rPr lang="en-US" sz="2400">
                <a:solidFill>
                  <a:srgbClr val="222222"/>
                </a:solidFill>
                <a:highlight>
                  <a:srgbClr val="FFFFFF"/>
                </a:highlight>
                <a:latin typeface="Arial"/>
                <a:ea typeface="Arial"/>
                <a:cs typeface="Arial"/>
                <a:sym typeface="Arial"/>
              </a:rPr>
              <a:t>that are integrated into this structure </a:t>
            </a:r>
            <a:r>
              <a:rPr lang="en-US" sz="2400">
                <a:latin typeface="Arial"/>
                <a:ea typeface="Arial"/>
                <a:cs typeface="Arial"/>
                <a:sym typeface="Arial"/>
              </a:rPr>
              <a:t>😀 :</a:t>
            </a:r>
            <a:endParaRPr sz="1800">
              <a:solidFill>
                <a:srgbClr val="000000"/>
              </a:solidFill>
              <a:highlight>
                <a:srgbClr val="FFFFFF"/>
              </a:highlight>
              <a:latin typeface="Arial"/>
              <a:ea typeface="Arial"/>
              <a:cs typeface="Arial"/>
              <a:sym typeface="Arial"/>
            </a:endParaRPr>
          </a:p>
          <a:p>
            <a:pPr indent="-381000" lvl="0" marL="457200" rtl="0" algn="l">
              <a:lnSpc>
                <a:spcPct val="115000"/>
              </a:lnSpc>
              <a:spcBef>
                <a:spcPts val="1800"/>
              </a:spcBef>
              <a:spcAft>
                <a:spcPts val="0"/>
              </a:spcAft>
              <a:buClr>
                <a:srgbClr val="000000"/>
              </a:buClr>
              <a:buSzPts val="2400"/>
              <a:buFont typeface="Arial"/>
              <a:buChar char="➢"/>
            </a:pPr>
            <a:r>
              <a:rPr lang="en-US" sz="2400">
                <a:solidFill>
                  <a:srgbClr val="000000"/>
                </a:solidFill>
                <a:latin typeface="Arial"/>
                <a:ea typeface="Arial"/>
                <a:cs typeface="Arial"/>
                <a:sym typeface="Arial"/>
              </a:rPr>
              <a:t>University College Dublin </a:t>
            </a:r>
            <a:endParaRPr sz="2400">
              <a:solidFill>
                <a:srgbClr val="000000"/>
              </a:solidFill>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solidFill>
                  <a:srgbClr val="000000"/>
                </a:solidFill>
                <a:uFill>
                  <a:noFill/>
                </a:uFill>
                <a:latin typeface="Arial"/>
                <a:ea typeface="Arial"/>
                <a:cs typeface="Arial"/>
                <a:sym typeface="Arial"/>
                <a:hlinkClick r:id="rId3"/>
              </a:rPr>
              <a:t>Orbis Cascade Alliance</a:t>
            </a:r>
            <a:endParaRPr sz="2400">
              <a:solidFill>
                <a:srgbClr val="000000"/>
              </a:solidFill>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solidFill>
                  <a:srgbClr val="000000"/>
                </a:solidFill>
                <a:uFill>
                  <a:noFill/>
                </a:uFill>
                <a:latin typeface="Arial"/>
                <a:ea typeface="Arial"/>
                <a:cs typeface="Arial"/>
                <a:sym typeface="Arial"/>
                <a:hlinkClick r:id="rId4"/>
              </a:rPr>
              <a:t>Virtual Library of Virginia</a:t>
            </a:r>
            <a:endParaRPr sz="2400">
              <a:solidFill>
                <a:srgbClr val="000000"/>
              </a:solidFill>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solidFill>
                  <a:srgbClr val="000000"/>
                </a:solidFill>
                <a:uFill>
                  <a:noFill/>
                </a:uFill>
                <a:latin typeface="Arial"/>
                <a:ea typeface="Arial"/>
                <a:cs typeface="Arial"/>
                <a:sym typeface="Arial"/>
                <a:hlinkClick r:id="rId5"/>
              </a:rPr>
              <a:t>DOI Service Austria (TU Wien)</a:t>
            </a:r>
            <a:endParaRPr sz="2400">
              <a:solidFill>
                <a:srgbClr val="000000"/>
              </a:solidFill>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solidFill>
                  <a:srgbClr val="000000"/>
                </a:solidFill>
                <a:uFill>
                  <a:noFill/>
                </a:uFill>
                <a:latin typeface="Arial"/>
                <a:ea typeface="Arial"/>
                <a:cs typeface="Arial"/>
                <a:sym typeface="Arial"/>
                <a:hlinkClick r:id="rId6"/>
              </a:rPr>
              <a:t>National Library of New Zealand</a:t>
            </a:r>
            <a:endParaRPr sz="2400">
              <a:solidFill>
                <a:srgbClr val="000000"/>
              </a:solidFill>
              <a:latin typeface="Arial"/>
              <a:ea typeface="Arial"/>
              <a:cs typeface="Arial"/>
              <a:sym typeface="Arial"/>
            </a:endParaRPr>
          </a:p>
          <a:p>
            <a:pPr indent="-381000" lvl="0" marL="457200" rtl="0" algn="l">
              <a:lnSpc>
                <a:spcPct val="140000"/>
              </a:lnSpc>
              <a:spcBef>
                <a:spcPts val="0"/>
              </a:spcBef>
              <a:spcAft>
                <a:spcPts val="0"/>
              </a:spcAft>
              <a:buClr>
                <a:srgbClr val="000000"/>
              </a:buClr>
              <a:buSzPts val="2400"/>
              <a:buChar char="➢"/>
            </a:pPr>
            <a:r>
              <a:rPr lang="en-US" sz="2400">
                <a:solidFill>
                  <a:srgbClr val="000000"/>
                </a:solidFill>
                <a:highlight>
                  <a:srgbClr val="FFFFFF"/>
                </a:highlight>
                <a:uFill>
                  <a:noFill/>
                </a:uFill>
                <a:latin typeface="Arial"/>
                <a:ea typeface="Arial"/>
                <a:cs typeface="Arial"/>
                <a:sym typeface="Arial"/>
                <a:hlinkClick r:id="rId7"/>
              </a:rPr>
              <a:t>DataCite Canada Consortium</a:t>
            </a:r>
            <a:endParaRPr sz="2400">
              <a:solidFill>
                <a:srgbClr val="000000"/>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000000"/>
              </a:buClr>
              <a:buSzPts val="2400"/>
              <a:buFont typeface="Arial"/>
              <a:buChar char="➢"/>
            </a:pPr>
            <a:r>
              <a:t/>
            </a:r>
            <a:endParaRPr sz="2400">
              <a:solidFill>
                <a:srgbClr val="000000"/>
              </a:solidFill>
              <a:latin typeface="Arial"/>
              <a:ea typeface="Arial"/>
              <a:cs typeface="Arial"/>
              <a:sym typeface="Arial"/>
            </a:endParaRPr>
          </a:p>
          <a:p>
            <a:pPr indent="0" lvl="0" marL="228600" marR="0" rtl="0" algn="l">
              <a:lnSpc>
                <a:spcPct val="138000"/>
              </a:lnSpc>
              <a:spcBef>
                <a:spcPts val="40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1800">
              <a:solidFill>
                <a:srgbClr val="222222"/>
              </a:solidFill>
              <a:latin typeface="Arial"/>
              <a:ea typeface="Arial"/>
              <a:cs typeface="Arial"/>
              <a:sym typeface="Arial"/>
            </a:endParaRPr>
          </a:p>
          <a:p>
            <a:pPr indent="0" lvl="0" marL="228600" rtl="0" algn="l">
              <a:lnSpc>
                <a:spcPct val="115000"/>
              </a:lnSpc>
              <a:spcBef>
                <a:spcPts val="1000"/>
              </a:spcBef>
              <a:spcAft>
                <a:spcPts val="1000"/>
              </a:spcAft>
              <a:buNone/>
            </a:pPr>
            <a:r>
              <a:t/>
            </a:r>
            <a:endParaRPr sz="2400">
              <a:latin typeface="Arial"/>
              <a:ea typeface="Arial"/>
              <a:cs typeface="Arial"/>
              <a:sym typeface="Arial"/>
            </a:endParaRPr>
          </a:p>
        </p:txBody>
      </p:sp>
      <p:pic>
        <p:nvPicPr>
          <p:cNvPr descr="logo-big.png" id="136" name="Google Shape;136;p19"/>
          <p:cNvPicPr preferRelativeResize="0"/>
          <p:nvPr/>
        </p:nvPicPr>
        <p:blipFill rotWithShape="1">
          <a:blip r:embed="rId8">
            <a:alphaModFix/>
          </a:blip>
          <a:srcRect b="0" l="0" r="0" t="0"/>
          <a:stretch/>
        </p:blipFill>
        <p:spPr>
          <a:xfrm>
            <a:off x="187968" y="6039734"/>
            <a:ext cx="2643669" cy="818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839888" y="2788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 </a:t>
            </a:r>
            <a:r>
              <a:rPr b="1" lang="en-US" sz="2400">
                <a:solidFill>
                  <a:srgbClr val="222222"/>
                </a:solidFill>
                <a:highlight>
                  <a:srgbClr val="FFFFFF"/>
                </a:highlight>
                <a:latin typeface="Arial"/>
                <a:ea typeface="Arial"/>
                <a:cs typeface="Arial"/>
                <a:sym typeface="Arial"/>
              </a:rPr>
              <a:t>What does that mean?</a:t>
            </a:r>
            <a:endParaRPr b="1"/>
          </a:p>
        </p:txBody>
      </p:sp>
      <p:sp>
        <p:nvSpPr>
          <p:cNvPr id="142" name="Google Shape;142;p20"/>
          <p:cNvSpPr txBox="1"/>
          <p:nvPr>
            <p:ph idx="2" type="body"/>
          </p:nvPr>
        </p:nvSpPr>
        <p:spPr>
          <a:xfrm>
            <a:off x="839900" y="1322725"/>
            <a:ext cx="10515600" cy="4318500"/>
          </a:xfrm>
          <a:prstGeom prst="rect">
            <a:avLst/>
          </a:prstGeom>
          <a:noFill/>
          <a:ln>
            <a:noFill/>
          </a:ln>
        </p:spPr>
        <p:txBody>
          <a:bodyPr anchorCtr="0" anchor="t" bIns="45700" lIns="91425" spcFirstLastPara="1" rIns="91425" wrap="square" tIns="45700">
            <a:noAutofit/>
          </a:bodyPr>
          <a:lstStyle/>
          <a:p>
            <a:pPr indent="0" lvl="0" marL="0" marR="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T</a:t>
            </a:r>
            <a:r>
              <a:rPr lang="en-US" sz="2400">
                <a:solidFill>
                  <a:srgbClr val="222222"/>
                </a:solidFill>
                <a:highlight>
                  <a:srgbClr val="FFFFFF"/>
                </a:highlight>
                <a:latin typeface="Arial"/>
                <a:ea typeface="Arial"/>
                <a:cs typeface="Arial"/>
                <a:sym typeface="Arial"/>
              </a:rPr>
              <a:t>hese consortia now have </a:t>
            </a:r>
            <a:r>
              <a:rPr b="1" lang="en-US" sz="2400">
                <a:solidFill>
                  <a:srgbClr val="222222"/>
                </a:solidFill>
                <a:highlight>
                  <a:srgbClr val="FFFFFF"/>
                </a:highlight>
                <a:latin typeface="Arial"/>
                <a:ea typeface="Arial"/>
                <a:cs typeface="Arial"/>
                <a:sym typeface="Arial"/>
              </a:rPr>
              <a:t>1 consortium lead account </a:t>
            </a:r>
            <a:endParaRPr b="1" sz="2400">
              <a:solidFill>
                <a:srgbClr val="222222"/>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None/>
            </a:pPr>
            <a:r>
              <a:rPr i="1" lang="en-US" sz="1800">
                <a:solidFill>
                  <a:srgbClr val="222222"/>
                </a:solidFill>
                <a:highlight>
                  <a:srgbClr val="FFFFFF"/>
                </a:highlight>
                <a:latin typeface="Arial"/>
                <a:ea typeface="Arial"/>
                <a:cs typeface="Arial"/>
                <a:sym typeface="Arial"/>
              </a:rPr>
              <a:t>with permission to create and manage consortium organizations and their repositories and prefixes</a:t>
            </a:r>
            <a:endParaRPr i="1" sz="18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457200" rtl="0" algn="l">
              <a:lnSpc>
                <a:spcPct val="115000"/>
              </a:lnSpc>
              <a:spcBef>
                <a:spcPts val="1400"/>
              </a:spcBef>
              <a:spcAft>
                <a:spcPts val="0"/>
              </a:spcAft>
              <a:buNone/>
            </a:pPr>
            <a:r>
              <a:t/>
            </a:r>
            <a:endParaRPr sz="1800">
              <a:solidFill>
                <a:srgbClr val="000000"/>
              </a:solidFill>
              <a:latin typeface="Arial"/>
              <a:ea typeface="Arial"/>
              <a:cs typeface="Arial"/>
              <a:sym typeface="Arial"/>
            </a:endParaRPr>
          </a:p>
          <a:p>
            <a:pPr indent="0" lvl="0" marL="228600" marR="0" rtl="0" algn="l">
              <a:lnSpc>
                <a:spcPct val="138000"/>
              </a:lnSpc>
              <a:spcBef>
                <a:spcPts val="40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1800">
              <a:solidFill>
                <a:srgbClr val="222222"/>
              </a:solidFill>
              <a:latin typeface="Arial"/>
              <a:ea typeface="Arial"/>
              <a:cs typeface="Arial"/>
              <a:sym typeface="Arial"/>
            </a:endParaRPr>
          </a:p>
          <a:p>
            <a:pPr indent="0" lvl="0" marL="228600" rtl="0" algn="l">
              <a:lnSpc>
                <a:spcPct val="115000"/>
              </a:lnSpc>
              <a:spcBef>
                <a:spcPts val="1000"/>
              </a:spcBef>
              <a:spcAft>
                <a:spcPts val="1000"/>
              </a:spcAft>
              <a:buNone/>
            </a:pPr>
            <a:r>
              <a:t/>
            </a:r>
            <a:endParaRPr sz="2400">
              <a:latin typeface="Arial"/>
              <a:ea typeface="Arial"/>
              <a:cs typeface="Arial"/>
              <a:sym typeface="Arial"/>
            </a:endParaRPr>
          </a:p>
        </p:txBody>
      </p:sp>
      <p:pic>
        <p:nvPicPr>
          <p:cNvPr descr="logo-big.png" id="143" name="Google Shape;143;p20"/>
          <p:cNvPicPr preferRelativeResize="0"/>
          <p:nvPr/>
        </p:nvPicPr>
        <p:blipFill rotWithShape="1">
          <a:blip r:embed="rId3">
            <a:alphaModFix/>
          </a:blip>
          <a:srcRect b="0" l="0" r="0" t="0"/>
          <a:stretch/>
        </p:blipFill>
        <p:spPr>
          <a:xfrm>
            <a:off x="187968" y="6039734"/>
            <a:ext cx="2643669" cy="818266"/>
          </a:xfrm>
          <a:prstGeom prst="rect">
            <a:avLst/>
          </a:prstGeom>
          <a:noFill/>
          <a:ln>
            <a:noFill/>
          </a:ln>
        </p:spPr>
      </p:pic>
      <p:pic>
        <p:nvPicPr>
          <p:cNvPr id="144" name="Google Shape;144;p20"/>
          <p:cNvPicPr preferRelativeResize="0"/>
          <p:nvPr/>
        </p:nvPicPr>
        <p:blipFill>
          <a:blip r:embed="rId4">
            <a:alphaModFix/>
          </a:blip>
          <a:stretch>
            <a:fillRect/>
          </a:stretch>
        </p:blipFill>
        <p:spPr>
          <a:xfrm>
            <a:off x="3102700" y="2314750"/>
            <a:ext cx="6760174" cy="4228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idx="2" type="body"/>
          </p:nvPr>
        </p:nvSpPr>
        <p:spPr>
          <a:xfrm>
            <a:off x="839900" y="833875"/>
            <a:ext cx="10515600" cy="4807200"/>
          </a:xfrm>
          <a:prstGeom prst="rect">
            <a:avLst/>
          </a:prstGeom>
          <a:noFill/>
          <a:ln>
            <a:noFill/>
          </a:ln>
        </p:spPr>
        <p:txBody>
          <a:bodyPr anchorCtr="0" anchor="t" bIns="45700" lIns="91425" spcFirstLastPara="1" rIns="91425" wrap="square" tIns="45700">
            <a:noAutofit/>
          </a:bodyPr>
          <a:lstStyle/>
          <a:p>
            <a:pPr indent="0" lvl="0" marL="0" marR="0" rtl="0" algn="l">
              <a:lnSpc>
                <a:spcPct val="138000"/>
              </a:lnSpc>
              <a:spcBef>
                <a:spcPts val="0"/>
              </a:spcBef>
              <a:spcAft>
                <a:spcPts val="0"/>
              </a:spcAft>
              <a:buNone/>
            </a:pPr>
            <a:r>
              <a:rPr lang="en-US" sz="2400">
                <a:solidFill>
                  <a:srgbClr val="222222"/>
                </a:solidFill>
                <a:highlight>
                  <a:srgbClr val="FFFFFF"/>
                </a:highlight>
                <a:latin typeface="Arial"/>
                <a:ea typeface="Arial"/>
                <a:cs typeface="Arial"/>
                <a:sym typeface="Arial"/>
              </a:rPr>
              <a:t>With </a:t>
            </a:r>
            <a:r>
              <a:rPr b="1" lang="en-US" sz="2400">
                <a:solidFill>
                  <a:srgbClr val="222222"/>
                </a:solidFill>
                <a:highlight>
                  <a:srgbClr val="FFFFFF"/>
                </a:highlight>
                <a:latin typeface="Arial"/>
                <a:ea typeface="Arial"/>
                <a:cs typeface="Arial"/>
                <a:sym typeface="Arial"/>
              </a:rPr>
              <a:t>X number of consortium organization accounts</a:t>
            </a:r>
            <a:endParaRPr b="1" sz="2400">
              <a:solidFill>
                <a:srgbClr val="222222"/>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None/>
            </a:pPr>
            <a:r>
              <a:rPr i="1" lang="en-US" sz="1800">
                <a:solidFill>
                  <a:srgbClr val="222222"/>
                </a:solidFill>
                <a:highlight>
                  <a:srgbClr val="FFFFFF"/>
                </a:highlight>
                <a:latin typeface="Arial"/>
                <a:ea typeface="Arial"/>
                <a:cs typeface="Arial"/>
                <a:sym typeface="Arial"/>
              </a:rPr>
              <a:t>with permission to create and manage their repositories and prefixes</a:t>
            </a:r>
            <a:r>
              <a:rPr b="1" lang="en-US" sz="2400">
                <a:solidFill>
                  <a:srgbClr val="222222"/>
                </a:solidFill>
                <a:highlight>
                  <a:srgbClr val="FFFFFF"/>
                </a:highlight>
                <a:latin typeface="Arial"/>
                <a:ea typeface="Arial"/>
                <a:cs typeface="Arial"/>
                <a:sym typeface="Arial"/>
              </a:rPr>
              <a:t> </a:t>
            </a:r>
            <a:endParaRPr b="1"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2400">
              <a:solidFill>
                <a:srgbClr val="222222"/>
              </a:solidFill>
              <a:highlight>
                <a:srgbClr val="FFFFFF"/>
              </a:highlight>
              <a:latin typeface="Arial"/>
              <a:ea typeface="Arial"/>
              <a:cs typeface="Arial"/>
              <a:sym typeface="Arial"/>
            </a:endParaRPr>
          </a:p>
          <a:p>
            <a:pPr indent="0" lvl="0" marL="457200" rtl="0" algn="l">
              <a:lnSpc>
                <a:spcPct val="115000"/>
              </a:lnSpc>
              <a:spcBef>
                <a:spcPts val="1400"/>
              </a:spcBef>
              <a:spcAft>
                <a:spcPts val="0"/>
              </a:spcAft>
              <a:buNone/>
            </a:pPr>
            <a:r>
              <a:t/>
            </a:r>
            <a:endParaRPr sz="1800">
              <a:solidFill>
                <a:srgbClr val="000000"/>
              </a:solidFill>
              <a:latin typeface="Arial"/>
              <a:ea typeface="Arial"/>
              <a:cs typeface="Arial"/>
              <a:sym typeface="Arial"/>
            </a:endParaRPr>
          </a:p>
          <a:p>
            <a:pPr indent="0" lvl="0" marL="228600" marR="0" rtl="0" algn="l">
              <a:lnSpc>
                <a:spcPct val="138000"/>
              </a:lnSpc>
              <a:spcBef>
                <a:spcPts val="400"/>
              </a:spcBef>
              <a:spcAft>
                <a:spcPts val="0"/>
              </a:spcAft>
              <a:buNone/>
            </a:pPr>
            <a:r>
              <a:t/>
            </a:r>
            <a:endParaRPr sz="2400">
              <a:solidFill>
                <a:srgbClr val="222222"/>
              </a:solidFill>
              <a:highlight>
                <a:srgbClr val="FFFFFF"/>
              </a:highlight>
              <a:latin typeface="Arial"/>
              <a:ea typeface="Arial"/>
              <a:cs typeface="Arial"/>
              <a:sym typeface="Arial"/>
            </a:endParaRPr>
          </a:p>
          <a:p>
            <a:pPr indent="0" lvl="0" marL="228600" marR="0" rtl="0" algn="l">
              <a:lnSpc>
                <a:spcPct val="138000"/>
              </a:lnSpc>
              <a:spcBef>
                <a:spcPts val="0"/>
              </a:spcBef>
              <a:spcAft>
                <a:spcPts val="0"/>
              </a:spcAft>
              <a:buNone/>
            </a:pPr>
            <a:r>
              <a:t/>
            </a:r>
            <a:endParaRPr sz="1800">
              <a:solidFill>
                <a:srgbClr val="222222"/>
              </a:solidFill>
              <a:latin typeface="Arial"/>
              <a:ea typeface="Arial"/>
              <a:cs typeface="Arial"/>
              <a:sym typeface="Arial"/>
            </a:endParaRPr>
          </a:p>
          <a:p>
            <a:pPr indent="0" lvl="0" marL="228600" rtl="0" algn="l">
              <a:lnSpc>
                <a:spcPct val="115000"/>
              </a:lnSpc>
              <a:spcBef>
                <a:spcPts val="1000"/>
              </a:spcBef>
              <a:spcAft>
                <a:spcPts val="1000"/>
              </a:spcAft>
              <a:buNone/>
            </a:pPr>
            <a:r>
              <a:t/>
            </a:r>
            <a:endParaRPr sz="2400">
              <a:latin typeface="Arial"/>
              <a:ea typeface="Arial"/>
              <a:cs typeface="Arial"/>
              <a:sym typeface="Arial"/>
            </a:endParaRPr>
          </a:p>
        </p:txBody>
      </p:sp>
      <p:pic>
        <p:nvPicPr>
          <p:cNvPr descr="logo-big.png" id="150" name="Google Shape;150;p21"/>
          <p:cNvPicPr preferRelativeResize="0"/>
          <p:nvPr/>
        </p:nvPicPr>
        <p:blipFill rotWithShape="1">
          <a:blip r:embed="rId3">
            <a:alphaModFix/>
          </a:blip>
          <a:srcRect b="0" l="0" r="0" t="0"/>
          <a:stretch/>
        </p:blipFill>
        <p:spPr>
          <a:xfrm>
            <a:off x="187968" y="6039734"/>
            <a:ext cx="2643669" cy="818266"/>
          </a:xfrm>
          <a:prstGeom prst="rect">
            <a:avLst/>
          </a:prstGeom>
          <a:noFill/>
          <a:ln>
            <a:noFill/>
          </a:ln>
        </p:spPr>
      </p:pic>
      <p:pic>
        <p:nvPicPr>
          <p:cNvPr id="151" name="Google Shape;151;p21"/>
          <p:cNvPicPr preferRelativeResize="0"/>
          <p:nvPr/>
        </p:nvPicPr>
        <p:blipFill>
          <a:blip r:embed="rId4">
            <a:alphaModFix/>
          </a:blip>
          <a:stretch>
            <a:fillRect/>
          </a:stretch>
        </p:blipFill>
        <p:spPr>
          <a:xfrm>
            <a:off x="1869262" y="1912225"/>
            <a:ext cx="8807124" cy="4226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