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DE LOS DATOS A LA ACCIÓN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Maria Monserrat Perez Villanueva, Jorge Ruiz Reyez &amp; Alicia Valentina Franco Boscan Reyes</a:t>
            </a:r>
          </a:p>
        </p:txBody>
      </p:sp>
      <p:sp>
        <p:nvSpPr>
          <p:cNvPr id="4" name="Date Placeholder 3"/>
          <p:cNvSpPr>
            <a:spLocks noGrp="1"/>
          </p:cNvSpPr>
          <p:nvPr>
            <p:ph idx="10" sz="half" type="dt"/>
          </p:nvPr>
        </p:nvSpPr>
        <p:spPr/>
        <p:txBody>
          <a:bodyPr/>
          <a:lstStyle/>
          <a:p>
            <a:pPr lvl="0" indent="0" marL="0">
              <a:buNone/>
            </a:pPr>
            <a:r>
              <a:rPr/>
              <a:t>2022-09-28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¿Cuáles son los retos?</a:t>
            </a:r>
          </a:p>
        </p:txBody>
      </p:sp>
      <p:sp>
        <p:nvSpPr>
          <p:cNvPr id="3" name="Content Placeholder 2"/>
          <p:cNvSpPr>
            <a:spLocks noGrp="1"/>
          </p:cNvSpPr>
          <p:nvPr>
            <p:ph idx="1"/>
          </p:nvPr>
        </p:nvSpPr>
        <p:spPr/>
        <p:txBody>
          <a:bodyPr/>
          <a:lstStyle/>
          <a:p>
            <a:pPr lvl="0"/>
            <a:r>
              <a:rPr/>
              <a:t>Generar estos reportes toma un poco de tiempo por las expresiones reactive y por la generación de imágenes en formato PNG junto con ggplot.</a:t>
            </a:r>
          </a:p>
          <a:p>
            <a:pPr lvl="0"/>
            <a:r>
              <a:rPr/>
              <a:t>Además, es necesario modificar el botón original de desarcarga en Shiny para poder integrar nuestra propia clase en CSS.</a:t>
            </a:r>
          </a:p>
          <a:p>
            <a:pPr lvl="0" indent="0">
              <a:buNone/>
            </a:pPr>
            <a:r>
              <a:rPr>
                <a:latin typeface="Courier"/>
              </a:rPr>
              <a:t>myDownloadButton </a:t>
            </a:r>
            <a:r>
              <a:rPr>
                <a:solidFill>
                  <a:srgbClr val="007020"/>
                </a:solidFill>
                <a:latin typeface="Courier"/>
              </a:rPr>
              <a:t>&lt;-</a:t>
            </a:r>
            <a:r>
              <a:rPr>
                <a:latin typeface="Courier"/>
              </a:rPr>
              <a:t> </a:t>
            </a:r>
            <a:r>
              <a:rPr b="1">
                <a:solidFill>
                  <a:srgbClr val="007020"/>
                </a:solidFill>
                <a:latin typeface="Courier"/>
              </a:rPr>
              <a:t>function</a:t>
            </a:r>
            <a:r>
              <a:rPr>
                <a:latin typeface="Courier"/>
              </a:rPr>
              <a:t>(outputId, </a:t>
            </a:r>
            <a:br/>
            <a:r>
              <a:rPr>
                <a:latin typeface="Courier"/>
              </a:rPr>
              <a:t>                             </a:t>
            </a:r>
            <a:r>
              <a:rPr>
                <a:solidFill>
                  <a:srgbClr val="7D9029"/>
                </a:solidFill>
                <a:latin typeface="Courier"/>
              </a:rPr>
              <a:t>label =</a:t>
            </a:r>
            <a:r>
              <a:rPr>
                <a:latin typeface="Courier"/>
              </a:rPr>
              <a:t> </a:t>
            </a:r>
            <a:r>
              <a:rPr>
                <a:solidFill>
                  <a:srgbClr val="4070A0"/>
                </a:solidFill>
                <a:latin typeface="Courier"/>
              </a:rPr>
              <a:t>"DESCARGA Y COMPARTE TUS RESULTADOS"</a:t>
            </a:r>
            <a:r>
              <a:rPr>
                <a:latin typeface="Courier"/>
              </a:rPr>
              <a:t>){</a:t>
            </a:r>
            <a:br/>
            <a:r>
              <a:rPr>
                <a:latin typeface="Courier"/>
              </a:rPr>
              <a:t>  tags</a:t>
            </a:r>
            <a:r>
              <a:rPr>
                <a:solidFill>
                  <a:srgbClr val="4070A0"/>
                </a:solidFill>
                <a:latin typeface="Courier"/>
              </a:rPr>
              <a:t>$</a:t>
            </a:r>
            <a:r>
              <a:rPr>
                <a:solidFill>
                  <a:srgbClr val="06287E"/>
                </a:solidFill>
                <a:latin typeface="Courier"/>
              </a:rPr>
              <a:t>a</a:t>
            </a:r>
            <a:r>
              <a:rPr>
                <a:latin typeface="Courier"/>
              </a:rPr>
              <a:t>(</a:t>
            </a:r>
            <a:r>
              <a:rPr>
                <a:solidFill>
                  <a:srgbClr val="7D9029"/>
                </a:solidFill>
                <a:latin typeface="Courier"/>
              </a:rPr>
              <a:t>id =</a:t>
            </a:r>
            <a:r>
              <a:rPr>
                <a:latin typeface="Courier"/>
              </a:rPr>
              <a:t> outputId, </a:t>
            </a:r>
            <a:r>
              <a:rPr>
                <a:solidFill>
                  <a:srgbClr val="7D9029"/>
                </a:solidFill>
                <a:latin typeface="Courier"/>
              </a:rPr>
              <a:t>class =</a:t>
            </a:r>
            <a:r>
              <a:rPr>
                <a:latin typeface="Courier"/>
              </a:rPr>
              <a:t> </a:t>
            </a:r>
            <a:r>
              <a:rPr>
                <a:solidFill>
                  <a:srgbClr val="4070A0"/>
                </a:solidFill>
                <a:latin typeface="Courier"/>
              </a:rPr>
              <a:t>"download-results-button shiny-download-link"</a:t>
            </a:r>
            <a:r>
              <a:rPr>
                <a:latin typeface="Courier"/>
              </a:rPr>
              <a:t>, </a:t>
            </a:r>
            <a:r>
              <a:rPr>
                <a:solidFill>
                  <a:srgbClr val="7D9029"/>
                </a:solidFill>
                <a:latin typeface="Courier"/>
              </a:rPr>
              <a:t>href =</a:t>
            </a:r>
            <a:r>
              <a:rPr>
                <a:latin typeface="Courier"/>
              </a:rPr>
              <a:t> </a:t>
            </a:r>
            <a:r>
              <a:rPr>
                <a:solidFill>
                  <a:srgbClr val="4070A0"/>
                </a:solidFill>
                <a:latin typeface="Courier"/>
              </a:rPr>
              <a:t>""</a:t>
            </a:r>
            <a:r>
              <a:rPr>
                <a:latin typeface="Courier"/>
              </a:rPr>
              <a:t>,</a:t>
            </a:r>
            <a:br/>
            <a:r>
              <a:rPr>
                <a:latin typeface="Courier"/>
              </a:rPr>
              <a:t>         </a:t>
            </a:r>
            <a:r>
              <a:rPr>
                <a:solidFill>
                  <a:srgbClr val="7D9029"/>
                </a:solidFill>
                <a:latin typeface="Courier"/>
              </a:rPr>
              <a:t>target =</a:t>
            </a:r>
            <a:r>
              <a:rPr>
                <a:latin typeface="Courier"/>
              </a:rPr>
              <a:t> </a:t>
            </a:r>
            <a:r>
              <a:rPr>
                <a:solidFill>
                  <a:srgbClr val="4070A0"/>
                </a:solidFill>
                <a:latin typeface="Courier"/>
              </a:rPr>
              <a:t>"_blank"</a:t>
            </a:r>
            <a:r>
              <a:rPr>
                <a:latin typeface="Courier"/>
              </a:rPr>
              <a:t>, </a:t>
            </a:r>
            <a:r>
              <a:rPr>
                <a:solidFill>
                  <a:srgbClr val="7D9029"/>
                </a:solidFill>
                <a:latin typeface="Courier"/>
              </a:rPr>
              <a:t>download =</a:t>
            </a:r>
            <a:r>
              <a:rPr>
                <a:latin typeface="Courier"/>
              </a:rPr>
              <a:t> </a:t>
            </a:r>
            <a:r>
              <a:rPr>
                <a:solidFill>
                  <a:srgbClr val="880000"/>
                </a:solidFill>
                <a:latin typeface="Courier"/>
              </a:rPr>
              <a:t>NA</a:t>
            </a:r>
            <a:r>
              <a:rPr>
                <a:latin typeface="Courier"/>
              </a:rPr>
              <a:t>, </a:t>
            </a:r>
            <a:r>
              <a:rPr>
                <a:solidFill>
                  <a:srgbClr val="880000"/>
                </a:solidFill>
                <a:latin typeface="Courier"/>
              </a:rPr>
              <a:t>NULL</a:t>
            </a:r>
            <a:r>
              <a:rPr>
                <a:latin typeface="Courier"/>
              </a:rPr>
              <a:t>, label)</a:t>
            </a:r>
            <a:br/>
            <a:r>
              <a:rPr>
                <a:latin typeface="Courier"/>
              </a:rPr>
              <a:t>}</a:t>
            </a:r>
          </a:p>
          <a:p>
            <a:pPr lvl="0"/>
            <a:r>
              <a:rPr/>
              <a:t>Actualmente no hay un paquete en Shiny o R que permita generar estas infografías sin usar </a:t>
            </a:r>
            <a:r>
              <a:rPr i="1"/>
              <a:t>Rmarkdown</a:t>
            </a:r>
            <a: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Call to action de nuestra app</a:t>
            </a:r>
          </a:p>
        </p:txBody>
      </p:sp>
      <p:sp>
        <p:nvSpPr>
          <p:cNvPr id="3" name="Content Placeholder 2"/>
          <p:cNvSpPr>
            <a:spLocks noGrp="1"/>
          </p:cNvSpPr>
          <p:nvPr>
            <p:ph idx="1"/>
          </p:nvPr>
        </p:nvSpPr>
        <p:spPr/>
        <p:txBody>
          <a:bodyPr/>
          <a:lstStyle/>
          <a:p>
            <a:pPr lvl="0"/>
            <a:r>
              <a:rPr/>
              <a:t>Envío de correos a legisladores en México para crear el Sistema Nacional de Cuidados.</a:t>
            </a:r>
          </a:p>
          <a:p>
            <a:pPr lvl="0"/>
            <a:r>
              <a:rPr/>
              <a:t>Descarga de reportes con los resultados de las usuarias para concientizar sobre nuestra carga de cuidados en la sociedad y compartir en redes.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lo hicimos</a:t>
            </a:r>
          </a:p>
        </p:txBody>
      </p:sp>
      <p:sp>
        <p:nvSpPr>
          <p:cNvPr id="3" name="Content Placeholder 2"/>
          <p:cNvSpPr>
            <a:spLocks noGrp="1"/>
          </p:cNvSpPr>
          <p:nvPr>
            <p:ph idx="1"/>
          </p:nvPr>
        </p:nvSpPr>
        <p:spPr/>
        <p:txBody>
          <a:bodyPr/>
          <a:lstStyle/>
          <a:p>
            <a:pPr lvl="0" indent="0" marL="0">
              <a:spcBef>
                <a:spcPts val="3000"/>
              </a:spcBef>
              <a:buNone/>
            </a:pPr>
            <a:r>
              <a:rPr b="1"/>
              <a:t>1) Envío de correos</a:t>
            </a:r>
          </a:p>
          <a:p>
            <a:pPr lvl="0"/>
            <a:r>
              <a:rPr/>
              <a:t>Creamos un módulo en Shiny donde se leen CSVs con correos de legisladores en México (diputadxs y senadorx)</a:t>
            </a:r>
          </a:p>
          <a:p>
            <a:pPr lvl="0"/>
            <a:r>
              <a:rPr/>
              <a:t>El módulo utiliza dos funciones desarrolladas por Data Cívica. La primera </a:t>
            </a:r>
            <a:r>
              <a:rPr i="1"/>
              <a:t>r get_representative_emails</a:t>
            </a:r>
            <a:r>
              <a:rPr/>
              <a:t> carga los correos de los representantes y filtra por estados con base en la información ingresada por la usuaria.</a:t>
            </a:r>
          </a:p>
          <a:p>
            <a:pPr lvl="0"/>
            <a:r>
              <a:rPr/>
              <a:t>La segunda función </a:t>
            </a:r>
            <a:r>
              <a:rPr i="1"/>
              <a:t>mod_emails_details_server</a:t>
            </a:r>
            <a:r>
              <a:rPr/>
              <a:t> prepara el correo para enviar desde la aplicación con base en un template donde se incluyen datos y las exigencias puntuales del movimiento </a:t>
            </a:r>
            <a:r>
              <a:rPr i="1"/>
              <a:t>#YoCuidoMéxico</a:t>
            </a:r>
            <a:r>
              <a:rPr/>
              <a:t> y la </a:t>
            </a:r>
            <a:r>
              <a:rPr i="1"/>
              <a:t>#RedNacionalDeCuidados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Qué aprendimos</a:t>
            </a:r>
          </a:p>
        </p:txBody>
      </p:sp>
      <p:sp>
        <p:nvSpPr>
          <p:cNvPr id="3" name="Content Placeholder 2"/>
          <p:cNvSpPr>
            <a:spLocks noGrp="1"/>
          </p:cNvSpPr>
          <p:nvPr>
            <p:ph idx="1"/>
          </p:nvPr>
        </p:nvSpPr>
        <p:spPr/>
        <p:txBody>
          <a:bodyPr/>
          <a:lstStyle/>
          <a:p>
            <a:pPr lvl="0"/>
            <a:r>
              <a:rPr/>
              <a:t>Si el envío de correos depende de información ingresada previamente por las usuarias, existen ventajas en crear nuestro propio módulo y funciones para el envío de correos (Template y carga de bases de datos con contactos)</a:t>
            </a:r>
          </a:p>
          <a:p>
            <a:pPr lvl="0"/>
            <a:r>
              <a:rPr/>
              <a:t>Si los envíos de correos son sencillos podemos usar paquetes de R que solucionan esto como </a:t>
            </a:r>
            <a:r>
              <a:rPr i="1"/>
              <a:t>mailtoR</a:t>
            </a:r>
            <a:r>
              <a:rPr/>
              <a:t>. Actualmente estamos usando este paquete para una nueva app donde no tenemos que cargar listas de correos de personas.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lo hicimos</a:t>
            </a:r>
          </a:p>
        </p:txBody>
      </p:sp>
      <p:sp>
        <p:nvSpPr>
          <p:cNvPr id="3" name="Content Placeholder 2"/>
          <p:cNvSpPr>
            <a:spLocks noGrp="1"/>
          </p:cNvSpPr>
          <p:nvPr>
            <p:ph idx="1"/>
          </p:nvPr>
        </p:nvSpPr>
        <p:spPr/>
        <p:txBody>
          <a:bodyPr/>
          <a:lstStyle/>
          <a:p>
            <a:pPr lvl="0" indent="0" marL="0">
              <a:spcBef>
                <a:spcPts val="3000"/>
              </a:spcBef>
              <a:buNone/>
            </a:pPr>
            <a:r>
              <a:rPr b="1"/>
              <a:t>2) Reportes con resultados de las usuarias</a:t>
            </a:r>
          </a:p>
          <a:p>
            <a:pPr lvl="0"/>
            <a:r>
              <a:rPr/>
              <a:t>¿Qué queríamos?</a:t>
            </a:r>
          </a:p>
          <a:p>
            <a:pPr lvl="0"/>
            <a:r>
              <a:rPr/>
              <a:t>Queríamos que las usuarias pudieran descargar reportes con los resultados principales de su carga de cuidados. Es decir, su distribución de horas, las actividades que pueden o han dejado de hacer por su carga de cuidados y su contrafactual.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¿Cuál era el reto principal?</a:t>
            </a:r>
          </a:p>
          <a:p>
            <a:pPr lvl="0" indent="0" marL="0">
              <a:buNone/>
            </a:pPr>
            <a:r>
              <a:rPr/>
              <a:t>Queríamos generar infografías que se descargaran en formato PNG para que las usuarias puedan compartir sus carga de cuidados en redes sociales como </a:t>
            </a:r>
            <a:r>
              <a:rPr i="1"/>
              <a:t>Twitter</a:t>
            </a:r>
            <a:r>
              <a:rPr/>
              <a:t> o </a:t>
            </a:r>
            <a:r>
              <a:rPr i="1"/>
              <a:t>Instagram</a:t>
            </a:r>
          </a:p>
          <a:p>
            <a:pPr lvl="0" indent="0" marL="0">
              <a:buNone/>
            </a:pPr>
            <a:r>
              <a:rPr/>
              <a:t>Por lo tanto… tuvimos que desarrollar nuestra propia forma de generar reportes en Shiny, ya que no podíamos usar reportes de Rmarkdown ya que éste no permite descargar en PNG. Además, necesitábamos más flexibilidad para expresiones reactive de Shiny.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se generan los reportes de las usuarias?</a:t>
            </a:r>
          </a:p>
        </p:txBody>
      </p:sp>
      <p:sp>
        <p:nvSpPr>
          <p:cNvPr id="3" name="Content Placeholder 2"/>
          <p:cNvSpPr>
            <a:spLocks noGrp="1"/>
          </p:cNvSpPr>
          <p:nvPr>
            <p:ph idx="1"/>
          </p:nvPr>
        </p:nvSpPr>
        <p:spPr/>
        <p:txBody>
          <a:bodyPr/>
          <a:lstStyle/>
          <a:p>
            <a:pPr lvl="0"/>
            <a:r>
              <a:rPr/>
              <a:t>Creamos un módulo donde se generan los tres reportes de resultados y se unen al final en un zip con los botones de descarga integrados en Shiny.</a:t>
            </a:r>
          </a:p>
          <a:p>
            <a:pPr lvl="0"/>
            <a:r>
              <a:rPr/>
              <a:t>Unimos este módulo con los módulos donde se genera la gráfica de distribución y el contrafactual de la app.</a:t>
            </a:r>
          </a:p>
          <a:p>
            <a:pPr lvl="0"/>
            <a:r>
              <a:rPr/>
              <a:t>Utilizamos </a:t>
            </a:r>
            <a:r>
              <a:rPr i="1"/>
              <a:t>ggplot</a:t>
            </a:r>
            <a:r>
              <a:rPr/>
              <a:t>, </a:t>
            </a:r>
            <a:r>
              <a:rPr i="1"/>
              <a:t>ggtext</a:t>
            </a:r>
            <a:r>
              <a:rPr/>
              <a:t> y </a:t>
            </a:r>
            <a:r>
              <a:rPr i="1"/>
              <a:t>cowplot</a:t>
            </a:r>
            <a:r>
              <a:rPr/>
              <a:t> para generar cada uno de los reportes.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se generan los reportes de las usuarias?</a:t>
            </a:r>
          </a:p>
        </p:txBody>
      </p:sp>
      <p:sp>
        <p:nvSpPr>
          <p:cNvPr id="3" name="Content Placeholder 2"/>
          <p:cNvSpPr>
            <a:spLocks noGrp="1"/>
          </p:cNvSpPr>
          <p:nvPr>
            <p:ph idx="1"/>
          </p:nvPr>
        </p:nvSpPr>
        <p:spPr/>
        <p:txBody>
          <a:bodyPr/>
          <a:lstStyle/>
          <a:p>
            <a:pPr lvl="0" indent="0" marL="0">
              <a:spcBef>
                <a:spcPts val="3000"/>
              </a:spcBef>
              <a:buNone/>
            </a:pPr>
            <a:r>
              <a:rPr b="1"/>
              <a:t>Pasos:</a:t>
            </a:r>
          </a:p>
          <a:p>
            <a:pPr lvl="0" indent="-342900" marL="342900">
              <a:buAutoNum type="arabicPeriod"/>
            </a:pPr>
            <a:r>
              <a:rPr/>
              <a:t>Con base en el resultado de las usuarias, guardamos las gráficas en un archivo temporal dentro de la app.</a:t>
            </a:r>
          </a:p>
          <a:p>
            <a:pPr lvl="0" indent="-342900" marL="342900">
              <a:buAutoNum type="arabicPeriod"/>
            </a:pPr>
            <a:r>
              <a:rPr/>
              <a:t>Generamos ggplots donde se redactan los textos parametrizados con base en los resultados utilizando ggtext.</a:t>
            </a:r>
          </a:p>
          <a:p>
            <a:pPr lvl="0" indent="-342900" marL="342900">
              <a:buAutoNum type="arabicPeriod"/>
            </a:pPr>
            <a:r>
              <a:rPr/>
              <a:t>Unimos este ggplot con las gráficas de distribución y el contrafactual. Además, generamos otro reporte con imágenes de las actividades que como leer libros, ir al cine o cotizar seguridad social.</a:t>
            </a:r>
          </a:p>
          <a:p>
            <a:pPr lvl="0" indent="-342900" marL="342900">
              <a:buAutoNum type="arabicPeriod"/>
            </a:pPr>
            <a:r>
              <a:rPr/>
              <a:t>Las usarias obtienen un archivo zip con los resultados principales en formato PNG que podrán compartir en redes o con familiares y personas cercanas.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Ejemplo</a:t>
            </a:r>
          </a:p>
        </p:txBody>
      </p:sp>
      <p:pic>
        <p:nvPicPr>
          <p:cNvPr descr="input/mi-reporte-1.pn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LOS DATOS A LA ACCIÓN</dc:title>
  <dc:creator>Maria Monserrat Perez Villanueva, Jorge Ruiz Reyez &amp; Alicia Valentina Franco Boscan Reyes</dc:creator>
  <cp:keywords/>
  <dcterms:created xsi:type="dcterms:W3CDTF">2022-09-28T16:51:55Z</dcterms:created>
  <dcterms:modified xsi:type="dcterms:W3CDTF">2022-09-28T16:51:55Z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2022-09-28</vt:lpwstr>
  </property>
  <property fmtid="{D5CDD505-2E9C-101B-9397-08002B2CF9AE}" pid="3" name="output">
    <vt:lpwstr>powerpoint_presentation</vt:lpwstr>
  </property>
</Properties>
</file>