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Ps-1" TargetMode="Externa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1" TargetMode="Externa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3" TargetMode="Externa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unicipal-2" TargetMode="Externa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haz-parte" TargetMode="Externa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4.png"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6.png"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8.png"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svg" /><Relationship Id="rId2" Type="http://schemas.openxmlformats.org/officeDocument/2006/relationships/image" Target="../media/image4.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Shiny como herramienta para la divulgación y el cambio social</a:t>
            </a:r>
            <a:br/>
            <a:br/>
            <a:r>
              <a:rPr/>
              <a:t>Maria Monserrat Perez Villanueva, Jorge Ruiz Reyez &amp; Alicia Valentina Franco Boscan</a:t>
            </a:r>
          </a:p>
        </p:txBody>
      </p:sp>
      <p:sp>
        <p:nvSpPr>
          <p:cNvPr id="4" name="Date Placeholder 3"/>
          <p:cNvSpPr>
            <a:spLocks noGrp="1"/>
          </p:cNvSpPr>
          <p:nvPr>
            <p:ph idx="10" sz="half" type="dt"/>
          </p:nvPr>
        </p:nvSpPr>
        <p:spPr/>
        <p:txBody>
          <a:bodyPr/>
          <a:lstStyle/>
          <a:p>
            <a:pPr lvl="0" indent="0" marL="0">
              <a:buNone/>
            </a:pPr>
            <a:r>
              <a:rPr/>
              <a:t>2022-09-29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pic>
        <p:nvPicPr>
          <p:cNvPr descr="img/preguntas/p1.png" id="0" name="Picture 1">
            <a:hlinkClick r:id="rId3"/>
          </p:cNvPr>
          <p:cNvPicPr>
            <a:picLocks noGrp="1" noChangeAspect="1"/>
          </p:cNvPicPr>
          <p:nvPr/>
        </p:nvPicPr>
        <p:blipFill>
          <a:blip r:embed="rId2"/>
          <a:stretch>
            <a:fillRect/>
          </a:stretch>
        </p:blipFill>
        <p:spPr bwMode="auto">
          <a:xfrm>
            <a:off x="457200" y="1549400"/>
            <a:ext cx="4038600" cy="2171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P1</a:t>
            </a:r>
          </a:p>
        </p:txBody>
      </p:sp>
      <p:sp>
        <p:nvSpPr>
          <p:cNvPr id="4" name="Content Placeholder 3"/>
          <p:cNvSpPr>
            <a:spLocks noGrp="1"/>
          </p:cNvSpPr>
          <p:nvPr>
            <p:ph idx="2" sz="half"/>
          </p:nvPr>
        </p:nvSpPr>
        <p:spPr/>
        <p:txBody>
          <a:bodyPr/>
          <a:lstStyle/>
          <a:p>
            <a:pPr lvl="0" indent="0">
              <a:buNone/>
            </a:pPr>
            <a:r>
              <a:rPr>
                <a:latin typeface="Courier"/>
              </a:rPr>
              <a:t>mod_select_ui </a:t>
            </a:r>
            <a:r>
              <a:rPr>
                <a:solidFill>
                  <a:srgbClr val="007020"/>
                </a:solidFill>
                <a:latin typeface="Courier"/>
              </a:rPr>
              <a:t>&lt;-</a:t>
            </a:r>
            <a:r>
              <a:rPr>
                <a:latin typeface="Courier"/>
              </a:rPr>
              <a:t> </a:t>
            </a:r>
            <a:r>
              <a:rPr b="1">
                <a:solidFill>
                  <a:srgbClr val="007020"/>
                </a:solidFill>
                <a:latin typeface="Courier"/>
              </a:rPr>
              <a:t>function</a:t>
            </a:r>
            <a:r>
              <a:rPr>
                <a:latin typeface="Courier"/>
              </a:rPr>
              <a:t>(id) {</a:t>
            </a:r>
            <a:br/>
            <a:r>
              <a:rPr>
                <a:latin typeface="Courier"/>
              </a:rPr>
              <a:t>  ns </a:t>
            </a:r>
            <a:r>
              <a:rPr>
                <a:solidFill>
                  <a:srgbClr val="007020"/>
                </a:solidFill>
                <a:latin typeface="Courier"/>
              </a:rPr>
              <a:t>&lt;-</a:t>
            </a:r>
            <a:r>
              <a:rPr>
                <a:latin typeface="Courier"/>
              </a:rPr>
              <a:t> </a:t>
            </a:r>
            <a:r>
              <a:rPr>
                <a:solidFill>
                  <a:srgbClr val="06287E"/>
                </a:solidFill>
                <a:latin typeface="Courier"/>
              </a:rPr>
              <a:t>NS</a:t>
            </a:r>
            <a:r>
              <a:rPr>
                <a:latin typeface="Courier"/>
              </a:rPr>
              <a:t>(id)</a:t>
            </a:r>
            <a:br/>
            <a:r>
              <a:rPr>
                <a:latin typeface="Courier"/>
              </a:rPr>
              <a:t>  </a:t>
            </a:r>
            <a:r>
              <a:rPr>
                <a:solidFill>
                  <a:srgbClr val="06287E"/>
                </a:solidFill>
                <a:latin typeface="Courier"/>
              </a:rPr>
              <a:t>textInput</a:t>
            </a:r>
            <a:r>
              <a:rPr>
                <a:latin typeface="Courier"/>
              </a:rPr>
              <a:t>(</a:t>
            </a:r>
            <a:br/>
            <a:r>
              <a:rPr>
                <a:latin typeface="Courier"/>
              </a:rPr>
              <a:t>    </a:t>
            </a:r>
            <a:r>
              <a:rPr>
                <a:solidFill>
                  <a:srgbClr val="06287E"/>
                </a:solidFill>
                <a:latin typeface="Courier"/>
              </a:rPr>
              <a:t>ns</a:t>
            </a:r>
            <a:r>
              <a:rPr>
                <a:latin typeface="Courier"/>
              </a:rPr>
              <a:t>(</a:t>
            </a:r>
            <a:r>
              <a:rPr>
                <a:solidFill>
                  <a:srgbClr val="4070A0"/>
                </a:solidFill>
                <a:latin typeface="Courier"/>
              </a:rPr>
              <a:t>"nom"</a:t>
            </a:r>
            <a:r>
              <a:rPr>
                <a:latin typeface="Courier"/>
              </a:rPr>
              <a:t>),</a:t>
            </a:r>
            <a:br/>
            <a:r>
              <a:rPr>
                <a:latin typeface="Courier"/>
              </a:rPr>
              <a:t>    </a:t>
            </a:r>
            <a:r>
              <a:rPr>
                <a:solidFill>
                  <a:srgbClr val="4070A0"/>
                </a:solidFill>
                <a:latin typeface="Courier"/>
              </a:rPr>
              <a:t>"Pregunta"</a:t>
            </a:r>
            <a:r>
              <a:rPr>
                <a:latin typeface="Courier"/>
              </a:rPr>
              <a:t>,</a:t>
            </a:r>
            <a:br/>
            <a:r>
              <a:rPr>
                <a:latin typeface="Courier"/>
              </a:rPr>
              <a:t>    </a:t>
            </a:r>
            <a:r>
              <a:rPr>
                <a:solidFill>
                  <a:srgbClr val="4070A0"/>
                </a:solidFill>
                <a:latin typeface="Courier"/>
              </a:rPr>
              <a:t>"Sin default"</a:t>
            </a:r>
            <a:r>
              <a:rPr>
                <a:latin typeface="Courier"/>
              </a:rPr>
              <a:t>)</a:t>
            </a:r>
            <a:b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sp>
        <p:nvSpPr>
          <p:cNvPr id="3" name="Content Placeholder 2"/>
          <p:cNvSpPr>
            <a:spLocks noGrp="1"/>
          </p:cNvSpPr>
          <p:nvPr>
            <p:ph idx="1" sz="half"/>
          </p:nvPr>
        </p:nvSpPr>
        <p:spPr/>
        <p:txBody>
          <a:bodyPr/>
          <a:lstStyle/>
          <a:p>
            <a:pPr lvl="0" indent="0">
              <a:buNone/>
            </a:pPr>
            <a:r>
              <a:rPr>
                <a:latin typeface="Courier"/>
              </a:rPr>
              <a:t>mod_select_server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moduleServer</a:t>
            </a:r>
            <a:r>
              <a:rPr>
                <a:latin typeface="Courier"/>
              </a:rPr>
              <a:t>(id, </a:t>
            </a:r>
            <a:b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a:t>
            </a:r>
            <a:br/>
            <a:r>
              <a:rPr>
                <a:latin typeface="Courier"/>
              </a:rPr>
              <a:t>    ns </a:t>
            </a:r>
            <a:r>
              <a:rPr>
                <a:solidFill>
                  <a:srgbClr val="007020"/>
                </a:solidFill>
                <a:latin typeface="Courier"/>
              </a:rPr>
              <a:t>&lt;-</a:t>
            </a:r>
            <a:r>
              <a:rPr>
                <a:latin typeface="Courier"/>
              </a:rPr>
              <a:t> session</a:t>
            </a:r>
            <a:r>
              <a:rPr>
                <a:solidFill>
                  <a:srgbClr val="4070A0"/>
                </a:solidFill>
                <a:latin typeface="Courier"/>
              </a:rPr>
              <a:t>$</a:t>
            </a:r>
            <a:r>
              <a:rPr>
                <a:latin typeface="Courier"/>
              </a:rPr>
              <a:t>ns</a:t>
            </a:r>
            <a:br/>
            <a:br/>
            <a:r>
              <a:rPr>
                <a:latin typeface="Courier"/>
              </a:rPr>
              <a:t>    user_values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      </a:t>
            </a:r>
            <a:r>
              <a:rPr>
                <a:solidFill>
                  <a:srgbClr val="7D9029"/>
                </a:solidFill>
                <a:latin typeface="Courier"/>
              </a:rPr>
              <a:t>name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nom }),</a:t>
            </a:r>
            <a:br/>
            <a:r>
              <a:rPr>
                <a:latin typeface="Courier"/>
              </a:rPr>
              <a:t>      ...,</a:t>
            </a:r>
            <a:br/>
            <a:r>
              <a:rPr>
                <a:latin typeface="Courier"/>
              </a:rPr>
              <a:t>      </a:t>
            </a:r>
            <a:r>
              <a:rPr>
                <a:solidFill>
                  <a:srgbClr val="7D9029"/>
                </a:solidFill>
                <a:latin typeface="Courier"/>
              </a:rPr>
              <a:t>sex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sexo }))</a:t>
            </a:r>
            <a:br/>
            <a:r>
              <a:rPr>
                <a:latin typeface="Courier"/>
              </a:rPr>
              <a:t>    </a:t>
            </a:r>
            <a:r>
              <a:rPr b="1">
                <a:solidFill>
                  <a:srgbClr val="FF0000"/>
                </a:solidFill>
                <a:latin typeface="Courier"/>
              </a:rPr>
              <a:t>)</a:t>
            </a:r>
            <a:br/>
            <a:br/>
            <a:r>
              <a:rPr>
                <a:latin typeface="Courier"/>
              </a:rPr>
              <a:t>    </a:t>
            </a:r>
            <a:r>
              <a:rPr>
                <a:solidFill>
                  <a:srgbClr val="06287E"/>
                </a:solidFill>
                <a:latin typeface="Courier"/>
              </a:rPr>
              <a:t>return</a:t>
            </a:r>
            <a:r>
              <a:rPr>
                <a:latin typeface="Courier"/>
              </a:rPr>
              <a:t>(user_values)</a:t>
            </a:r>
            <a:br/>
            <a:r>
              <a:rPr>
                <a:latin typeface="Courier"/>
              </a:rPr>
              <a:t>  })</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app_server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 {</a:t>
            </a:r>
            <a:br/>
            <a:r>
              <a:rPr>
                <a:latin typeface="Courier"/>
              </a:rPr>
              <a:t>  </a:t>
            </a:r>
            <a:br/>
            <a:r>
              <a:rPr>
                <a:latin typeface="Courier"/>
              </a:rPr>
              <a:t>  input_values </a:t>
            </a:r>
            <a:r>
              <a:rPr>
                <a:solidFill>
                  <a:srgbClr val="007020"/>
                </a:solidFill>
                <a:latin typeface="Courier"/>
              </a:rPr>
              <a:t>&lt;-</a:t>
            </a:r>
            <a:r>
              <a:rPr>
                <a:latin typeface="Courier"/>
              </a:rPr>
              <a:t> </a:t>
            </a:r>
            <a:r>
              <a:rPr>
                <a:solidFill>
                  <a:srgbClr val="06287E"/>
                </a:solidFill>
                <a:latin typeface="Courier"/>
              </a:rPr>
              <a:t>mod_select_server</a:t>
            </a:r>
            <a:r>
              <a:rPr>
                <a:latin typeface="Courier"/>
              </a:rPr>
              <a:t>(</a:t>
            </a:r>
            <a:r>
              <a:rPr>
                <a:solidFill>
                  <a:srgbClr val="4070A0"/>
                </a:solidFill>
                <a:latin typeface="Courier"/>
              </a:rPr>
              <a:t>"user"</a:t>
            </a:r>
            <a:r>
              <a:rPr>
                <a:latin typeface="Courier"/>
              </a:rPr>
              <a:t>)</a:t>
            </a:r>
            <a:br/>
            <a:r>
              <a:rPr>
                <a:latin typeface="Courier"/>
              </a:rPr>
              <a:t>  enut_values </a:t>
            </a:r>
            <a:r>
              <a:rPr>
                <a:solidFill>
                  <a:srgbClr val="007020"/>
                </a:solidFill>
                <a:latin typeface="Courier"/>
              </a:rPr>
              <a:t>&lt;-</a:t>
            </a:r>
            <a:r>
              <a:rPr>
                <a:latin typeface="Courier"/>
              </a:rPr>
              <a:t> </a:t>
            </a:r>
            <a:r>
              <a:rPr>
                <a:solidFill>
                  <a:srgbClr val="06287E"/>
                </a:solidFill>
                <a:latin typeface="Courier"/>
              </a:rPr>
              <a:t>mod_hrst_server</a:t>
            </a:r>
            <a:r>
              <a:rPr>
                <a:latin typeface="Courier"/>
              </a:rPr>
              <a:t>(</a:t>
            </a:r>
            <a:r>
              <a:rPr>
                <a:solidFill>
                  <a:srgbClr val="4070A0"/>
                </a:solidFill>
                <a:latin typeface="Courier"/>
              </a:rPr>
              <a:t>"user"</a:t>
            </a:r>
            <a:r>
              <a:rPr>
                <a:latin typeface="Courier"/>
              </a:rPr>
              <a:t>,</a:t>
            </a:r>
            <a:br/>
            <a:r>
              <a:rPr>
                <a:latin typeface="Courier"/>
              </a:rPr>
              <a:t>                                        </a:t>
            </a:r>
            <a:r>
              <a:rPr>
                <a:solidFill>
                  <a:srgbClr val="7D9029"/>
                </a:solidFill>
                <a:latin typeface="Courier"/>
              </a:rPr>
              <a:t>user_values =</a:t>
            </a:r>
            <a:r>
              <a:rPr>
                <a:latin typeface="Courier"/>
              </a:rPr>
              <a:t> input_values,</a:t>
            </a:r>
            <a:br/>
            <a:r>
              <a:rPr>
                <a:latin typeface="Courier"/>
              </a:rPr>
              <a:t>                                        </a:t>
            </a:r>
            <a:r>
              <a:rPr>
                <a:solidFill>
                  <a:srgbClr val="7D9029"/>
                </a:solidFill>
                <a:latin typeface="Courier"/>
              </a:rPr>
              <a:t>input_data =</a:t>
            </a:r>
            <a:r>
              <a:rPr>
                <a:latin typeface="Courier"/>
              </a:rPr>
              <a:t> enut_data)</a:t>
            </a:r>
            <a:br/>
            <a:b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Posicionamiento del usuario con respecto al resto</a:t>
            </a:r>
          </a:p>
        </p:txBody>
      </p:sp>
      <p:pic>
        <p:nvPicPr>
          <p:cNvPr descr="img/preguntas/distri.png" id="0" name="Picture 1">
            <a:hlinkClick r:id="rId3"/>
          </p:cNvPr>
          <p:cNvPicPr>
            <a:picLocks noGrp="1" noChangeAspect="1"/>
          </p:cNvPicPr>
          <p:nvPr/>
        </p:nvPicPr>
        <p:blipFill>
          <a:blip r:embed="rId2"/>
          <a:stretch>
            <a:fillRect/>
          </a:stretch>
        </p:blipFill>
        <p:spPr bwMode="auto">
          <a:xfrm>
            <a:off x="1892300" y="1193800"/>
            <a:ext cx="5346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Distribución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i="1"/>
              <a:t>sensibilizar</a:t>
            </a:r>
            <a:r>
              <a:rPr/>
              <a:t>? Posicionamiento del usuario con respecto al resto</a:t>
            </a:r>
          </a:p>
        </p:txBody>
      </p:sp>
      <p:sp>
        <p:nvSpPr>
          <p:cNvPr id="3" name="Content Placeholder 2"/>
          <p:cNvSpPr>
            <a:spLocks noGrp="1"/>
          </p:cNvSpPr>
          <p:nvPr>
            <p:ph idx="1" sz="half"/>
          </p:nvPr>
        </p:nvSpPr>
        <p:spPr/>
        <p:txBody>
          <a:bodyPr/>
          <a:lstStyle/>
          <a:p>
            <a:pPr lvl="0" indent="0">
              <a:buNone/>
            </a:pPr>
            <a:r>
              <a:rPr>
                <a:latin typeface="Courier"/>
              </a:rPr>
              <a:t> mod_distribucion_server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 input_data, hrs_values) {</a:t>
            </a:r>
            <a:br/>
            <a:r>
              <a:rPr>
                <a:latin typeface="Courier"/>
              </a:rPr>
              <a:t>  </a:t>
            </a:r>
            <a:r>
              <a:rPr>
                <a:solidFill>
                  <a:srgbClr val="06287E"/>
                </a:solidFill>
                <a:latin typeface="Courier"/>
              </a:rPr>
              <a:t>moduleServer</a:t>
            </a:r>
            <a:r>
              <a:rPr>
                <a:latin typeface="Courier"/>
              </a:rPr>
              <a:t>(id, </a:t>
            </a:r>
            <a:r>
              <a:rPr b="1">
                <a:solidFill>
                  <a:srgbClr val="007020"/>
                </a:solidFill>
                <a:latin typeface="Courier"/>
              </a:rPr>
              <a:t>function</a:t>
            </a:r>
            <a:r>
              <a:rPr>
                <a:latin typeface="Courier"/>
              </a:rPr>
              <a:t>(input, output, session) {</a:t>
            </a:r>
            <a:br/>
            <a:r>
              <a:rPr>
                <a:latin typeface="Courier"/>
              </a:rPr>
              <a:t>    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output</a:t>
            </a:r>
            <a:r>
              <a:rPr>
                <a:solidFill>
                  <a:srgbClr val="4070A0"/>
                </a:solidFill>
                <a:latin typeface="Courier"/>
              </a:rPr>
              <a:t>$</a:t>
            </a:r>
            <a:r>
              <a:rPr>
                <a:latin typeface="Courier"/>
              </a:rPr>
              <a:t>distribucion </a:t>
            </a:r>
            <a:r>
              <a:rPr>
                <a:solidFill>
                  <a:srgbClr val="007020"/>
                </a:solidFill>
                <a:latin typeface="Courier"/>
              </a:rPr>
              <a:t>&lt;-</a:t>
            </a:r>
            <a:r>
              <a:rPr>
                <a:latin typeface="Courier"/>
              </a:rPr>
              <a:t> </a:t>
            </a:r>
            <a:r>
              <a:rPr>
                <a:solidFill>
                  <a:srgbClr val="06287E"/>
                </a:solidFill>
                <a:latin typeface="Courier"/>
              </a:rPr>
              <a:t>renderPlot</a:t>
            </a:r>
            <a:r>
              <a:rPr>
                <a:latin typeface="Courier"/>
              </a:rPr>
              <a:t>({</a:t>
            </a:r>
            <a:r>
              <a:rPr>
                <a:solidFill>
                  <a:srgbClr val="06287E"/>
                </a:solidFill>
                <a:latin typeface="Courier"/>
              </a:rPr>
              <a:t>dist_cuidados</a:t>
            </a:r>
            <a:r>
              <a:rPr>
                <a:latin typeface="Courier"/>
              </a:rPr>
              <a:t>()})</a:t>
            </a:r>
            <a:br/>
            <a:br/>
            <a:r>
              <a:rPr>
                <a:latin typeface="Courier"/>
              </a:rPr>
              <a:t>  }</a:t>
            </a:r>
            <a:br/>
            <a:r>
              <a:rPr>
                <a:latin typeface="Courier"/>
              </a:rPr>
              <a:t> </a:t>
            </a:r>
            <a:r>
              <a:rPr b="1">
                <a:solidFill>
                  <a:srgbClr val="FF0000"/>
                </a:solidFill>
                <a:latin typeface="Courier"/>
              </a:rPr>
              <a:t>}</a:t>
            </a:r>
            <a:br/>
            <a:br/>
            <a:r>
              <a:rPr>
                <a:latin typeface="Courier"/>
              </a:rPr>
              <a:t>mod_distribucion_ui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plotOutput</a:t>
            </a:r>
            <a:r>
              <a:rPr>
                <a:latin typeface="Courier"/>
              </a:rPr>
              <a:t>(</a:t>
            </a:r>
            <a:r>
              <a:rPr>
                <a:solidFill>
                  <a:srgbClr val="7D9029"/>
                </a:solidFill>
                <a:latin typeface="Courier"/>
              </a:rPr>
              <a:t>outputId =</a:t>
            </a:r>
            <a:r>
              <a:rPr>
                <a:latin typeface="Courier"/>
              </a:rPr>
              <a:t> </a:t>
            </a:r>
            <a:r>
              <a:rPr>
                <a:solidFill>
                  <a:srgbClr val="06287E"/>
                </a:solidFill>
                <a:latin typeface="Courier"/>
              </a:rPr>
              <a:t>ns</a:t>
            </a:r>
            <a:r>
              <a:rPr>
                <a:latin typeface="Courier"/>
              </a:rPr>
              <a:t>(</a:t>
            </a:r>
            <a:r>
              <a:rPr>
                <a:solidFill>
                  <a:srgbClr val="4070A0"/>
                </a:solidFill>
                <a:latin typeface="Courier"/>
              </a:rPr>
              <a:t>"distribucion"</a:t>
            </a:r>
            <a:r>
              <a:rPr>
                <a:latin typeface="Courier"/>
              </a:rPr>
              <a:t>))</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sym.grob </a:t>
            </a:r>
            <a:r>
              <a:rPr>
                <a:solidFill>
                  <a:srgbClr val="007020"/>
                </a:solidFill>
                <a:latin typeface="Courier"/>
              </a:rPr>
              <a:t>&lt;-</a:t>
            </a:r>
            <a:r>
              <a:rPr>
                <a:latin typeface="Courier"/>
              </a:rPr>
              <a:t> </a:t>
            </a:r>
            <a:r>
              <a:rPr>
                <a:solidFill>
                  <a:srgbClr val="06287E"/>
                </a:solidFill>
                <a:latin typeface="Courier"/>
              </a:rPr>
              <a:t>symbolsGrob</a:t>
            </a:r>
            <a:r>
              <a:rPr>
                <a:latin typeface="Courier"/>
              </a:rPr>
              <a:t>(huella,</a:t>
            </a:r>
            <a:br/>
            <a:r>
              <a:rPr>
                <a:latin typeface="Courier"/>
              </a:rPr>
              <a:t>                              </a:t>
            </a:r>
            <a:r>
              <a:rPr>
                <a:solidFill>
                  <a:srgbClr val="7D9029"/>
                </a:solidFill>
                <a:latin typeface="Courier"/>
              </a:rPr>
              <a:t>x=</a:t>
            </a:r>
            <a:r>
              <a:rPr>
                <a:solidFill>
                  <a:srgbClr val="06287E"/>
                </a:solidFill>
                <a:latin typeface="Courier"/>
              </a:rPr>
              <a:t>rescale</a:t>
            </a:r>
            <a:r>
              <a:rPr>
                <a:latin typeface="Courier"/>
              </a:rPr>
              <a:t>(...),</a:t>
            </a:r>
            <a:br/>
            <a:r>
              <a:rPr>
                <a:latin typeface="Courier"/>
              </a:rPr>
              <a:t>                              </a:t>
            </a:r>
            <a:r>
              <a:rPr>
                <a:solidFill>
                  <a:srgbClr val="7D9029"/>
                </a:solidFill>
                <a:latin typeface="Courier"/>
              </a:rPr>
              <a:t>y=</a:t>
            </a:r>
            <a:r>
              <a:rPr>
                <a:solidFill>
                  <a:srgbClr val="06287E"/>
                </a:solidFill>
                <a:latin typeface="Courier"/>
              </a:rPr>
              <a:t>rescale</a:t>
            </a:r>
            <a:r>
              <a:rPr>
                <a:latin typeface="Courier"/>
              </a:rPr>
              <a:t>(...))</a:t>
            </a:r>
            <a:b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geom_rect</a:t>
            </a:r>
            <a:r>
              <a:rPr>
                <a:latin typeface="Courier"/>
              </a:rPr>
              <a:t>(...)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br/>
            <a:r>
              <a:rPr>
                <a:latin typeface="Courier"/>
              </a:rPr>
              <a:t>          </a:t>
            </a:r>
            <a:r>
              <a:rPr>
                <a:solidFill>
                  <a:srgbClr val="7D9029"/>
                </a:solidFill>
                <a:latin typeface="Courier"/>
              </a:rPr>
              <a:t>data =</a:t>
            </a:r>
            <a:r>
              <a:rPr>
                <a:latin typeface="Courier"/>
              </a:rPr>
              <a:t> input_data </a:t>
            </a:r>
            <a:r>
              <a:rPr>
                <a:solidFill>
                  <a:srgbClr val="4070A0"/>
                </a:solidFill>
                <a:latin typeface="Courier"/>
              </a:rPr>
              <a:t>%&gt;%</a:t>
            </a:r>
            <a:r>
              <a:rPr>
                <a:latin typeface="Courier"/>
              </a:rPr>
              <a:t> </a:t>
            </a:r>
            <a:r>
              <a:rPr>
                <a:solidFill>
                  <a:srgbClr val="06287E"/>
                </a:solidFill>
                <a:latin typeface="Courier"/>
              </a:rPr>
              <a:t>filter</a:t>
            </a:r>
            <a:r>
              <a:rPr>
                <a:latin typeface="Courier"/>
              </a:rPr>
              <a:t>(saldo </a:t>
            </a:r>
            <a:r>
              <a:rPr>
                <a:solidFill>
                  <a:srgbClr val="4070A0"/>
                </a:solidFill>
                <a:latin typeface="Courier"/>
              </a:rPr>
              <a:t>&lt;</a:t>
            </a:r>
            <a:r>
              <a:rPr>
                <a:solidFill>
                  <a:srgbClr val="40A070"/>
                </a:solidFill>
                <a:latin typeface="Courier"/>
              </a:rPr>
              <a:t>100</a:t>
            </a:r>
            <a:r>
              <a:rPr>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saldo, </a:t>
            </a:r>
            <a:r>
              <a:rPr>
                <a:solidFill>
                  <a:srgbClr val="7D9029"/>
                </a:solidFill>
                <a:latin typeface="Courier"/>
              </a:rPr>
              <a:t>weight =</a:t>
            </a:r>
            <a:r>
              <a:rPr>
                <a:latin typeface="Courier"/>
              </a:rPr>
              <a:t> fac_per)) </a:t>
            </a:r>
            <a:r>
              <a:rPr>
                <a:solidFill>
                  <a:srgbClr val="4070A0"/>
                </a:solidFill>
                <a:latin typeface="Courier"/>
              </a:rPr>
              <a:t>+</a:t>
            </a:r>
            <a:br/>
            <a:r>
              <a:rPr>
                <a:latin typeface="Courier"/>
              </a:rPr>
              <a:t>        ...</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xend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y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yend =</a:t>
            </a:r>
            <a:r>
              <a:rPr>
                <a:latin typeface="Courier"/>
              </a:rPr>
              <a:t> ylim)) </a:t>
            </a:r>
            <a:r>
              <a:rPr>
                <a:solidFill>
                  <a:srgbClr val="4070A0"/>
                </a:solidFill>
                <a:latin typeface="Courier"/>
              </a:rPr>
              <a:t>+</a:t>
            </a:r>
            <a:br/>
            <a:r>
              <a:rPr>
                <a:latin typeface="Courier"/>
              </a:rPr>
              <a:t>        </a:t>
            </a:r>
            <a:r>
              <a:rPr>
                <a:solidFill>
                  <a:srgbClr val="06287E"/>
                </a:solidFill>
                <a:latin typeface="Courier"/>
              </a:rPr>
              <a:t>annotation_custom</a:t>
            </a:r>
            <a:r>
              <a:rPr>
                <a:latin typeface="Courier"/>
              </a:rPr>
              <a:t>(sym.grob)</a:t>
            </a:r>
            <a:br/>
            <a:r>
              <a:rPr>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Dimensionando la problemática de distintas formas</a:t>
            </a:r>
          </a:p>
        </p:txBody>
      </p:sp>
      <p:pic>
        <p:nvPicPr>
          <p:cNvPr descr="img/preguntas/costop.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Costos de Oportunidad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Rendición de cuentas a nivel local</a:t>
            </a:r>
          </a:p>
        </p:txBody>
      </p:sp>
      <p:pic>
        <p:nvPicPr>
          <p:cNvPr descr="img/preguntas/scat.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Infraestructura local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habilitar la </a:t>
            </a:r>
            <a:r>
              <a:rPr b="1"/>
              <a:t>toma de acción</a:t>
            </a:r>
            <a:r>
              <a:rPr/>
              <a:t>?</a:t>
            </a:r>
          </a:p>
        </p:txBody>
      </p:sp>
      <p:sp>
        <p:nvSpPr>
          <p:cNvPr id="3" name="Content Placeholder 2"/>
          <p:cNvSpPr>
            <a:spLocks noGrp="1"/>
          </p:cNvSpPr>
          <p:nvPr>
            <p:ph idx="1" sz="half"/>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pic>
        <p:nvPicPr>
          <p:cNvPr descr="img/preguntas/call2act.png" id="0" name="Picture 1">
            <a:hlinkClick r:id="rId3"/>
          </p:cNvPr>
          <p:cNvPicPr>
            <a:picLocks noGrp="1" noChangeAspect="1"/>
          </p:cNvPicPr>
          <p:nvPr/>
        </p:nvPicPr>
        <p:blipFill>
          <a:blip r:embed="rId2"/>
          <a:stretch>
            <a:fillRect/>
          </a:stretch>
        </p:blipFill>
        <p:spPr bwMode="auto">
          <a:xfrm>
            <a:off x="4648200" y="1549400"/>
            <a:ext cx="4038600" cy="21717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Infraestructura local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C_logo_2017-01.png" id="0" name="Picture 1"/>
          <p:cNvPicPr>
            <a:picLocks noGrp="1" noChangeAspect="1"/>
          </p:cNvPicPr>
          <p:nvPr/>
        </p:nvPicPr>
        <p:blipFill>
          <a:blip r:embed="rId2"/>
          <a:stretch>
            <a:fillRect/>
          </a:stretch>
        </p:blipFill>
        <p:spPr bwMode="auto">
          <a:xfrm>
            <a:off x="2209800" y="1193800"/>
            <a:ext cx="47371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mg/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Actualmente no hay un paquete en Shiny o R que permita generar estas infografías sin usar </a:t>
            </a:r>
            <a:r>
              <a:rPr i="1"/>
              <a:t>Rmarkdown</a:t>
            </a:r>
            <a:r>
              <a:rPr/>
              <a:t>.</a:t>
            </a:r>
          </a:p>
          <a:p>
            <a:pPr lvl="0" indent="0" marL="0">
              <a:spcBef>
                <a:spcPts val="3000"/>
              </a:spcBef>
              <a:buNone/>
            </a:pPr>
            <a:r>
              <a:rPr b="1"/>
              <a:t>Jorge</a:t>
            </a:r>
          </a:p>
          <a:p>
            <a:pPr lvl="0" indent="0" marL="0">
              <a:buNone/>
            </a:pPr>
            <a:r>
              <a:rPr/>
              <a:t>Slides Giorgi</a:t>
            </a:r>
          </a:p>
          <a:p>
            <a:pPr lvl="0" indent="0" marL="0">
              <a:spcBef>
                <a:spcPts val="3000"/>
              </a:spcBef>
              <a:buNone/>
            </a:pPr>
            <a:r>
              <a:rPr b="1"/>
              <a:t>Monse</a:t>
            </a:r>
          </a:p>
          <a:p>
            <a:pPr lvl="0" indent="0" marL="0">
              <a:buNone/>
            </a:pPr>
            <a:r>
              <a:rPr/>
              <a:t>Slides Monse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no-resp-lap.png" id="0" name="Picture 1"/>
          <p:cNvPicPr>
            <a:picLocks noGrp="1" noChangeAspect="1"/>
          </p:cNvPicPr>
          <p:nvPr/>
        </p:nvPicPr>
        <p:blipFill>
          <a:blip r:embed="rId2"/>
          <a:stretch>
            <a:fillRect/>
          </a:stretch>
        </p:blipFill>
        <p:spPr bwMode="auto">
          <a:xfrm>
            <a:off x="457200" y="1676400"/>
            <a:ext cx="4038600" cy="2425700"/>
          </a:xfrm>
          <a:prstGeom prst="rect">
            <a:avLst/>
          </a:prstGeom>
          <a:noFill/>
          <a:ln w="9525">
            <a:noFill/>
            <a:headEnd/>
            <a:tailEnd/>
          </a:ln>
        </p:spPr>
      </p:pic>
      <p:pic>
        <p:nvPicPr>
          <p:cNvPr descr="img/no-resp-mov.png" id="0" name="Picture 1"/>
          <p:cNvPicPr>
            <a:picLocks noGrp="1" noChangeAspect="1"/>
          </p:cNvPicPr>
          <p:nvPr/>
        </p:nvPicPr>
        <p:blipFill>
          <a:blip r:embed="rId3"/>
          <a:stretch>
            <a:fillRect/>
          </a:stretch>
        </p:blipFill>
        <p:spPr bwMode="auto">
          <a:xfrm>
            <a:off x="5499100" y="1193800"/>
            <a:ext cx="2336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resp-lap.png" id="0" name="Picture 1"/>
          <p:cNvPicPr>
            <a:picLocks noGrp="1" noChangeAspect="1"/>
          </p:cNvPicPr>
          <p:nvPr/>
        </p:nvPicPr>
        <p:blipFill>
          <a:blip r:embed="rId2"/>
          <a:stretch>
            <a:fillRect/>
          </a:stretch>
        </p:blipFill>
        <p:spPr bwMode="auto">
          <a:xfrm>
            <a:off x="457200" y="1524000"/>
            <a:ext cx="4038600" cy="2717800"/>
          </a:xfrm>
          <a:prstGeom prst="rect">
            <a:avLst/>
          </a:prstGeom>
          <a:noFill/>
          <a:ln w="9525">
            <a:noFill/>
            <a:headEnd/>
            <a:tailEnd/>
          </a:ln>
        </p:spPr>
      </p:pic>
      <p:pic>
        <p:nvPicPr>
          <p:cNvPr descr="img/resp-mov.png" id="0" name="Picture 1"/>
          <p:cNvPicPr>
            <a:picLocks noGrp="1" noChangeAspect="1"/>
          </p:cNvPicPr>
          <p:nvPr/>
        </p:nvPicPr>
        <p:blipFill>
          <a:blip r:embed="rId3"/>
          <a:stretch>
            <a:fillRect/>
          </a:stretch>
        </p:blipFill>
        <p:spPr bwMode="auto">
          <a:xfrm>
            <a:off x="5384800" y="1193800"/>
            <a:ext cx="25654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p:nvPr>
        </p:nvSpPr>
        <p:spPr/>
        <p:txBody>
          <a:bodyPr/>
          <a:lstStyle/>
          <a:p>
            <a:pPr lvl="0"/>
            <a:r>
              <a:rPr/>
              <a:t>Hacemos el tamaño de la fuente una </a:t>
            </a:r>
            <a:r>
              <a:rPr b="1"/>
              <a:t>función del ancho del ggplot rendereado</a:t>
            </a:r>
          </a:p>
          <a:p>
            <a:pPr lvl="0"/>
            <a:r>
              <a:rPr/>
              <a:t>¿De donde sacamos el ancho del ggplot rendereado? </a:t>
            </a:r>
            <a:r>
              <a:rPr>
                <a:latin typeface="Courier"/>
              </a:rPr>
              <a:t>session$clientData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movses.png" id="0" name="Picture 1"/>
          <p:cNvPicPr>
            <a:picLocks noGrp="1" noChangeAspect="1"/>
          </p:cNvPicPr>
          <p:nvPr/>
        </p:nvPicPr>
        <p:blipFill>
          <a:blip r:embed="rId2"/>
          <a:stretch>
            <a:fillRect/>
          </a:stretch>
        </p:blipFill>
        <p:spPr bwMode="auto">
          <a:xfrm>
            <a:off x="1244600" y="1193800"/>
            <a:ext cx="2463800" cy="3390900"/>
          </a:xfrm>
          <a:prstGeom prst="rect">
            <a:avLst/>
          </a:prstGeom>
          <a:noFill/>
          <a:ln w="9525">
            <a:noFill/>
            <a:headEnd/>
            <a:tailEnd/>
          </a:ln>
        </p:spPr>
      </p:pic>
      <p:pic>
        <p:nvPicPr>
          <p:cNvPr descr="img/1024x800ses.png" id="0" name="Picture 1"/>
          <p:cNvPicPr>
            <a:picLocks noGrp="1" noChangeAspect="1"/>
          </p:cNvPicPr>
          <p:nvPr/>
        </p:nvPicPr>
        <p:blipFill>
          <a:blip r:embed="rId3"/>
          <a:stretch>
            <a:fillRect/>
          </a:stretch>
        </p:blipFill>
        <p:spPr bwMode="auto">
          <a:xfrm>
            <a:off x="4648200" y="2006600"/>
            <a:ext cx="4038600" cy="17653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sz="half"/>
          </p:nvPr>
        </p:nvSpPr>
        <p:spPr/>
        <p:txBody>
          <a:bodyPr/>
          <a:lstStyle/>
          <a:p>
            <a:pPr lvl="0" indent="0">
              <a:buNone/>
            </a:pPr>
            <a:r>
              <a:rPr>
                <a:latin typeface="Courier"/>
              </a:rPr>
              <a:t>    output</a:t>
            </a:r>
            <a:r>
              <a:rPr>
                <a:solidFill>
                  <a:srgbClr val="4070A0"/>
                </a:solidFill>
                <a:latin typeface="Courier"/>
              </a:rPr>
              <a:t>$</a:t>
            </a:r>
            <a:r>
              <a:rPr>
                <a:latin typeface="Courier"/>
              </a:rPr>
              <a:t>graf </a:t>
            </a:r>
            <a:r>
              <a:rPr>
                <a:solidFill>
                  <a:srgbClr val="007020"/>
                </a:solidFill>
                <a:latin typeface="Courier"/>
              </a:rPr>
              <a:t>&lt;-</a:t>
            </a:r>
            <a:r>
              <a:rPr>
                <a:latin typeface="Courier"/>
              </a:rPr>
              <a:t> </a:t>
            </a:r>
            <a:r>
              <a:rPr>
                <a:solidFill>
                  <a:srgbClr val="06287E"/>
                </a:solidFill>
                <a:latin typeface="Courier"/>
              </a:rPr>
              <a:t>renderPlot</a:t>
            </a:r>
            <a:r>
              <a:rPr>
                <a:latin typeface="Courier"/>
              </a:rPr>
              <a:t>({</a:t>
            </a: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geom_text</a:t>
            </a:r>
            <a:r>
              <a:rPr>
                <a:latin typeface="Courier"/>
              </a:rPr>
              <a:t>(</a:t>
            </a:r>
            <a:br/>
            <a:r>
              <a:rPr>
                <a:latin typeface="Courier"/>
              </a:rPr>
              <a:t>          </a:t>
            </a:r>
            <a:r>
              <a:rPr>
                <a:solidFill>
                  <a:srgbClr val="7D9029"/>
                </a:solidFill>
                <a:latin typeface="Courier"/>
              </a:rPr>
              <a:t>size =</a:t>
            </a:r>
            <a:r>
              <a:rPr>
                <a:latin typeface="Courier"/>
              </a:rPr>
              <a:t> </a:t>
            </a:r>
            <a:r>
              <a:rPr>
                <a:solidFill>
                  <a:srgbClr val="40A070"/>
                </a:solidFill>
                <a:latin typeface="Courier"/>
              </a:rPr>
              <a:t>0.75</a:t>
            </a:r>
            <a:r>
              <a:rPr>
                <a:solidFill>
                  <a:srgbClr val="4070A0"/>
                </a:solidFill>
                <a:latin typeface="Courier"/>
              </a:rPr>
              <a:t>*</a:t>
            </a:r>
            <a:r>
              <a:rPr>
                <a:solidFill>
                  <a:srgbClr val="06287E"/>
                </a:solidFill>
                <a:latin typeface="Courier"/>
              </a:rPr>
              <a:t>textFunction</a:t>
            </a:r>
            <a:r>
              <a:rPr>
                <a:latin typeface="Courier"/>
              </a:rPr>
              <a:t>()</a:t>
            </a:r>
            <a:br/>
            <a:r>
              <a:rPr>
                <a:latin typeface="Courier"/>
              </a:rPr>
              <a:t>        ) </a:t>
            </a:r>
            <a:br/>
            <a:r>
              <a:rPr>
                <a:latin typeface="Courier"/>
              </a:rPr>
              <a:t>      }, </a:t>
            </a:r>
            <a:br/>
            <a:r>
              <a:rPr>
                <a:latin typeface="Courier"/>
              </a:rPr>
              <a:t>      </a:t>
            </a:r>
            <a:r>
              <a:rPr>
                <a:solidFill>
                  <a:srgbClr val="7D9029"/>
                </a:solidFill>
                <a:latin typeface="Courier"/>
              </a:rPr>
              <a:t>height =</a:t>
            </a:r>
            <a:r>
              <a:rPr>
                <a:latin typeface="Courier"/>
              </a:rPr>
              <a:t> plotHeight)</a:t>
            </a:r>
          </a:p>
        </p:txBody>
      </p:sp>
      <p:sp>
        <p:nvSpPr>
          <p:cNvPr id="4" name="Content Placeholder 3"/>
          <p:cNvSpPr>
            <a:spLocks noGrp="1"/>
          </p:cNvSpPr>
          <p:nvPr>
            <p:ph idx="2" sz="half"/>
          </p:nvPr>
        </p:nvSpPr>
        <p:spPr/>
        <p:txBody>
          <a:bodyPr/>
          <a:lstStyle/>
          <a:p>
            <a:pPr lvl="0" indent="0">
              <a:buNone/>
            </a:pPr>
            <a:r>
              <a:rPr>
                <a:latin typeface="Courier"/>
              </a:rPr>
              <a:t>f </a:t>
            </a:r>
            <a:r>
              <a:rPr>
                <a:solidFill>
                  <a:srgbClr val="007020"/>
                </a:solidFill>
                <a:latin typeface="Courier"/>
              </a:rPr>
              <a:t>&lt;-</a:t>
            </a:r>
            <a:r>
              <a:rPr>
                <a:latin typeface="Courier"/>
              </a:rPr>
              <a:t> </a:t>
            </a:r>
            <a:r>
              <a:rPr>
                <a:solidFill>
                  <a:srgbClr val="40A070"/>
                </a:solidFill>
                <a:latin typeface="Courier"/>
              </a:rPr>
              <a:t>8</a:t>
            </a:r>
            <a:br/>
            <a:r>
              <a:rPr>
                <a:latin typeface="Courier"/>
              </a:rPr>
              <a:t>w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session</a:t>
            </a:r>
            <a:r>
              <a:rPr>
                <a:solidFill>
                  <a:srgbClr val="4070A0"/>
                </a:solidFill>
                <a:latin typeface="Courier"/>
              </a:rPr>
              <a:t>$</a:t>
            </a:r>
            <a:r>
              <a:rPr>
                <a:latin typeface="Courier"/>
              </a:rPr>
              <a:t>clientData[[</a:t>
            </a:r>
            <a:r>
              <a:rPr>
                <a:solidFill>
                  <a:srgbClr val="4070A0"/>
                </a:solidFill>
                <a:latin typeface="Courier"/>
              </a:rPr>
              <a:t>"output_g_width"</a:t>
            </a:r>
            <a:r>
              <a:rPr>
                <a:latin typeface="Courier"/>
              </a:rPr>
              <a:t>]]</a:t>
            </a:r>
            <a:br/>
            <a:r>
              <a:rPr>
                <a:latin typeface="Courier"/>
              </a:rPr>
              <a:t>})</a:t>
            </a:r>
            <a:br/>
            <a:br/>
            <a:r>
              <a:rPr>
                <a:latin typeface="Courier"/>
              </a:rPr>
              <a:t>textFunction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j </a:t>
            </a:r>
            <a:r>
              <a:rPr>
                <a:solidFill>
                  <a:srgbClr val="007020"/>
                </a:solidFill>
                <a:latin typeface="Courier"/>
              </a:rPr>
              <a:t>&lt;-</a:t>
            </a:r>
            <a:r>
              <a:rPr>
                <a:latin typeface="Courier"/>
              </a:rPr>
              <a:t> </a:t>
            </a:r>
            <a:r>
              <a:rPr>
                <a:solidFill>
                  <a:srgbClr val="06287E"/>
                </a:solidFill>
                <a:latin typeface="Courier"/>
              </a:rPr>
              <a:t>ifelse</a:t>
            </a:r>
            <a:r>
              <a:rPr>
                <a:latin typeface="Courier"/>
              </a:rPr>
              <a:t>(w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f, </a:t>
            </a:r>
            <a:br/>
            <a:r>
              <a:rPr>
                <a:latin typeface="Courier"/>
              </a:rPr>
              <a:t>              </a:t>
            </a:r>
            <a:r>
              <a:rPr>
                <a:solidFill>
                  <a:srgbClr val="40A070"/>
                </a:solidFill>
                <a:latin typeface="Courier"/>
              </a:rPr>
              <a:t>0.45</a:t>
            </a:r>
            <a:r>
              <a:rPr>
                <a:latin typeface="Courier"/>
              </a:rPr>
              <a:t> </a:t>
            </a:r>
            <a:r>
              <a:rPr>
                <a:solidFill>
                  <a:srgbClr val="4070A0"/>
                </a:solidFill>
                <a:latin typeface="Courier"/>
              </a:rPr>
              <a:t>*</a:t>
            </a:r>
            <a:r>
              <a:rPr>
                <a:latin typeface="Courier"/>
              </a:rPr>
              <a:t> f)</a:t>
            </a:r>
            <a:br/>
            <a:r>
              <a:rPr>
                <a:latin typeface="Courier"/>
              </a:rPr>
              <a:t>  </a:t>
            </a:r>
            <a:r>
              <a:rPr>
                <a:solidFill>
                  <a:srgbClr val="06287E"/>
                </a:solidFill>
                <a:latin typeface="Courier"/>
              </a:rPr>
              <a:t>return</a:t>
            </a:r>
            <a:r>
              <a:rPr>
                <a:latin typeface="Courier"/>
              </a:rPr>
              <a:t>(j)</a:t>
            </a:r>
            <a:br/>
            <a:r>
              <a:rPr>
                <a:latin typeface="Courier"/>
              </a:rPr>
              <a:t>}</a:t>
            </a:r>
            <a:br/>
            <a:br/>
            <a:r>
              <a:rPr>
                <a:latin typeface="Courier"/>
              </a:rPr>
              <a:t>plotHeight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h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w</a:t>
            </a:r>
            <a:r>
              <a:rPr>
                <a:latin typeface="Courier"/>
              </a:rPr>
              <a:t>()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0.40</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0.70</a:t>
            </a:r>
            <a:r>
              <a:rPr>
                <a:latin typeface="Courier"/>
              </a:rPr>
              <a:t>)</a:t>
            </a:r>
            <a:br/>
            <a:r>
              <a:rPr>
                <a:latin typeface="Courier"/>
              </a:rPr>
              <a:t>  </a:t>
            </a:r>
            <a:r>
              <a:rPr>
                <a:solidFill>
                  <a:srgbClr val="06287E"/>
                </a:solidFill>
                <a:latin typeface="Courier"/>
              </a:rPr>
              <a:t>return</a:t>
            </a:r>
            <a:r>
              <a:rPr>
                <a:latin typeface="Courier"/>
              </a:rPr>
              <a:t>(h)</a:t>
            </a:r>
            <a:b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distri.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Limitaciones de Shiny como herramienta para la divulgación</a:t>
            </a:r>
          </a:p>
        </p:txBody>
      </p:sp>
      <p:sp>
        <p:nvSpPr>
          <p:cNvPr id="3" name="Content Placeholder 2"/>
          <p:cNvSpPr>
            <a:spLocks noGrp="1"/>
          </p:cNvSpPr>
          <p:nvPr>
            <p:ph idx="1"/>
          </p:nvPr>
        </p:nvSpPr>
        <p:spPr/>
        <p:txBody>
          <a:bodyPr/>
          <a:lstStyle/>
          <a:p>
            <a:pPr lvl="0"/>
            <a:r>
              <a:rPr b="1"/>
              <a:t>Lenguaje de alto nivel</a:t>
            </a:r>
            <a:r>
              <a:rPr/>
              <a:t>: más recursos</a:t>
            </a:r>
          </a:p>
          <a:p>
            <a:pPr lvl="0"/>
            <a:r>
              <a:rPr b="1"/>
              <a:t>Costo</a:t>
            </a:r>
            <a:r>
              <a:rPr/>
              <a:t> de Shiny Server para ONG: Shiny proxy (más recursos)</a:t>
            </a:r>
          </a:p>
          <a:p>
            <a:pPr lvl="0"/>
            <a:r>
              <a:rPr b="1"/>
              <a:t>Comunicación</a:t>
            </a:r>
            <a:r>
              <a:rPr/>
              <a:t> con el equipo de programación (más recursos)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boxplot.jp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los transformamos en cambio?</a:t>
            </a:r>
          </a:p>
        </p:txBody>
      </p:sp>
      <p:sp>
        <p:nvSpPr>
          <p:cNvPr id="3" name="Content Placeholder 2"/>
          <p:cNvSpPr>
            <a:spLocks noGrp="1"/>
          </p:cNvSpPr>
          <p:nvPr>
            <p:ph idx="1"/>
          </p:nvPr>
        </p:nvSpPr>
        <p:spPr/>
        <p:txBody>
          <a:bodyPr/>
          <a:lstStyle/>
          <a:p>
            <a:pPr lvl="0" indent="0" marL="0">
              <a:buNone/>
            </a:pPr>
            <a:r>
              <a:rPr/>
              <a:t>Necesitamos </a:t>
            </a:r>
            <a:r>
              <a:rPr b="1"/>
              <a:t>interpelar</a:t>
            </a:r>
            <a:r>
              <a:rPr/>
              <a:t> al usuario:</a:t>
            </a:r>
          </a:p>
          <a:p>
            <a:pPr lvl="0"/>
            <a:r>
              <a:rPr/>
              <a:t>Acercándole la problemática</a:t>
            </a:r>
          </a:p>
          <a:p>
            <a:pPr lvl="1"/>
            <a:r>
              <a:rPr/>
              <a:t>Personalizando el problema</a:t>
            </a:r>
          </a:p>
          <a:p>
            <a:pPr lvl="1"/>
            <a:r>
              <a:rPr/>
              <a:t>“TU”</a:t>
            </a:r>
          </a:p>
          <a:p>
            <a:pPr lvl="0"/>
            <a:r>
              <a:rPr/>
              <a:t>Reconceptualizando la problemática para dimensionar su magnitud</a:t>
            </a:r>
          </a:p>
          <a:p>
            <a:pPr lvl="0"/>
            <a:r>
              <a:rPr/>
              <a:t>Resquematizando los agentes de cambio de la problemática</a:t>
            </a:r>
          </a:p>
          <a:p>
            <a:pPr lvl="0"/>
            <a:r>
              <a:rPr/>
              <a:t>Proviendo herramientas para convertir la indignación en acción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a:t>
            </a:r>
            <a:r>
              <a:rPr b="1"/>
              <a:t>Shiny</a:t>
            </a:r>
            <a:r>
              <a:rPr/>
              <a:t>?</a:t>
            </a:r>
          </a:p>
        </p:txBody>
      </p:sp>
      <p:sp>
        <p:nvSpPr>
          <p:cNvPr id="3" name="Content Placeholder 2"/>
          <p:cNvSpPr>
            <a:spLocks noGrp="1"/>
          </p:cNvSpPr>
          <p:nvPr>
            <p:ph idx="1"/>
          </p:nvPr>
        </p:nvSpPr>
        <p:spPr/>
        <p:txBody>
          <a:bodyPr/>
          <a:lstStyle/>
          <a:p>
            <a:pPr lvl="0"/>
            <a:r>
              <a:rPr/>
              <a:t>Recursos limitados de parte del equipo de programación</a:t>
            </a:r>
          </a:p>
          <a:p>
            <a:pPr lvl="0"/>
            <a:r>
              <a:rPr/>
              <a:t>Somos científicos sociales que utilizamos R de manera autodidácta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OBJETIVO:</a:t>
            </a:r>
            <a:r>
              <a:rPr/>
              <a:t> ¿Cómo utilizar Shiny para generar herramientas que permitan no solo </a:t>
            </a:r>
            <a:r>
              <a:rPr b="1"/>
              <a:t>sensibilizar</a:t>
            </a:r>
            <a:r>
              <a:rPr/>
              <a:t> sino </a:t>
            </a:r>
            <a:r>
              <a:rPr b="1"/>
              <a:t>tomar acción</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“Tu huella”</a:t>
            </a:r>
          </a:p>
        </p:txBody>
      </p:sp>
      <p:pic>
        <p:nvPicPr>
          <p:cNvPr descr="img/group-3.svg" id="0" name="Picture 1"/>
          <p:cNvPicPr>
            <a:picLocks noGrp="1" noChangeAspect="1"/>
          </p:cNvPicPr>
          <p:nvPr/>
        </p:nvPicPr>
        <p:blipFill>
          <a:blip r:embed="rId2"/>
          <a:stretch>
            <a:fillRect/>
          </a:stretch>
        </p:blipFill>
        <p:spPr bwMode="auto">
          <a:xfrm>
            <a:off x="457200" y="2286000"/>
            <a:ext cx="4038600" cy="1193800"/>
          </a:xfrm>
          <a:prstGeom prst="rect">
            <a:avLst/>
          </a:prstGeom>
          <a:noFill/>
          <a:ln w="9525">
            <a:noFill/>
            <a:headEnd/>
            <a:tailEnd/>
          </a:ln>
        </p:spPr>
      </p:pic>
      <p:pic>
        <p:nvPicPr>
          <p:cNvPr descr="img/manita_marcador.sv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Niveles del problema</a:t>
            </a:r>
          </a:p>
        </p:txBody>
      </p:sp>
      <p:pic>
        <p:nvPicPr>
          <p:cNvPr descr="ppt-LatinR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dc:creator>
  <cp:keywords/>
  <dcterms:created xsi:type="dcterms:W3CDTF">2022-09-29T15:05:00Z</dcterms:created>
  <dcterms:modified xsi:type="dcterms:W3CDTF">2022-09-29T15:05:00Z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2022-09-29</vt:lpwstr>
  </property>
  <property fmtid="{D5CDD505-2E9C-101B-9397-08002B2CF9AE}" pid="3" name="output">
    <vt:lpwstr/>
  </property>
  <property fmtid="{D5CDD505-2E9C-101B-9397-08002B2CF9AE}" pid="4" name="subtitle">
    <vt:lpwstr>Shiny como herramienta para la divulgación y el cambio social</vt:lpwstr>
  </property>
</Properties>
</file>