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huelladecuidados.datacivica.org/#Ps-1" TargetMode="Externa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huelladecuidados.datacivica.org/#mi-huella-1" TargetMode="Externa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huelladecuidados.datacivica.org/#mi-huella-3" TargetMode="External" /><Relationship Id="rId2"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huelladecuidados.datacivica.org/#municipal-2" TargetMode="Externa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huelladecuidados.datacivica.org/#haz-parte" TargetMode="Externa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4.png"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6.png"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8.png"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svg" /><Relationship Id="rId2" Type="http://schemas.openxmlformats.org/officeDocument/2006/relationships/image" Target="../media/image4.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DE LOS DATOS A LA ACCIÓN: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Shiny como herramienta para la divulgación y el cambio social</a:t>
            </a:r>
            <a:br/>
            <a:br/>
            <a:r>
              <a:rPr/>
              <a:t>Maria Monserrat Perez Villanueva, Jorge Ruiz Reyez &amp; Alicia Valentina Franco Boscan</a:t>
            </a:r>
          </a:p>
        </p:txBody>
      </p:sp>
      <p:sp>
        <p:nvSpPr>
          <p:cNvPr id="4" name="Date Placeholder 3"/>
          <p:cNvSpPr>
            <a:spLocks noGrp="1"/>
          </p:cNvSpPr>
          <p:nvPr>
            <p:ph idx="10" sz="half" type="dt"/>
          </p:nvPr>
        </p:nvSpPr>
        <p:spPr/>
        <p:txBody>
          <a:bodyPr/>
          <a:lstStyle/>
          <a:p>
            <a:pPr lvl="0" indent="0" marL="0">
              <a:buNone/>
            </a:pPr>
            <a:r>
              <a:rPr/>
              <a:t>2022-09-29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Personalización del problema</a:t>
            </a:r>
          </a:p>
        </p:txBody>
      </p:sp>
      <p:pic>
        <p:nvPicPr>
          <p:cNvPr descr="img/preguntas/p1.png" id="0" name="Picture 1">
            <a:hlinkClick r:id="rId3"/>
          </p:cNvPr>
          <p:cNvPicPr>
            <a:picLocks noGrp="1" noChangeAspect="1"/>
          </p:cNvPicPr>
          <p:nvPr/>
        </p:nvPicPr>
        <p:blipFill>
          <a:blip r:embed="rId2"/>
          <a:stretch>
            <a:fillRect/>
          </a:stretch>
        </p:blipFill>
        <p:spPr bwMode="auto">
          <a:xfrm>
            <a:off x="457200" y="1549400"/>
            <a:ext cx="4038600" cy="2171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P1</a:t>
            </a:r>
          </a:p>
        </p:txBody>
      </p:sp>
      <p:sp>
        <p:nvSpPr>
          <p:cNvPr id="4" name="Content Placeholder 3"/>
          <p:cNvSpPr>
            <a:spLocks noGrp="1"/>
          </p:cNvSpPr>
          <p:nvPr>
            <p:ph idx="2" sz="half"/>
          </p:nvPr>
        </p:nvSpPr>
        <p:spPr/>
        <p:txBody>
          <a:bodyPr/>
          <a:lstStyle/>
          <a:p>
            <a:pPr lvl="0" indent="0">
              <a:buNone/>
            </a:pPr>
            <a:r>
              <a:rPr>
                <a:latin typeface="Courier"/>
              </a:rPr>
              <a:t>mod_select_ui </a:t>
            </a:r>
            <a:r>
              <a:rPr>
                <a:solidFill>
                  <a:srgbClr val="007020"/>
                </a:solidFill>
                <a:latin typeface="Courier"/>
              </a:rPr>
              <a:t>&lt;-</a:t>
            </a:r>
            <a:r>
              <a:rPr>
                <a:latin typeface="Courier"/>
              </a:rPr>
              <a:t> </a:t>
            </a:r>
            <a:r>
              <a:rPr b="1">
                <a:solidFill>
                  <a:srgbClr val="007020"/>
                </a:solidFill>
                <a:latin typeface="Courier"/>
              </a:rPr>
              <a:t>function</a:t>
            </a:r>
            <a:r>
              <a:rPr>
                <a:latin typeface="Courier"/>
              </a:rPr>
              <a:t>(id) {</a:t>
            </a:r>
            <a:br/>
            <a:r>
              <a:rPr>
                <a:latin typeface="Courier"/>
              </a:rPr>
              <a:t>  ns </a:t>
            </a:r>
            <a:r>
              <a:rPr>
                <a:solidFill>
                  <a:srgbClr val="007020"/>
                </a:solidFill>
                <a:latin typeface="Courier"/>
              </a:rPr>
              <a:t>&lt;-</a:t>
            </a:r>
            <a:r>
              <a:rPr>
                <a:latin typeface="Courier"/>
              </a:rPr>
              <a:t> </a:t>
            </a:r>
            <a:r>
              <a:rPr>
                <a:solidFill>
                  <a:srgbClr val="06287E"/>
                </a:solidFill>
                <a:latin typeface="Courier"/>
              </a:rPr>
              <a:t>NS</a:t>
            </a:r>
            <a:r>
              <a:rPr>
                <a:latin typeface="Courier"/>
              </a:rPr>
              <a:t>(id)</a:t>
            </a:r>
            <a:br/>
            <a:r>
              <a:rPr>
                <a:latin typeface="Courier"/>
              </a:rPr>
              <a:t>  </a:t>
            </a:r>
            <a:r>
              <a:rPr>
                <a:solidFill>
                  <a:srgbClr val="06287E"/>
                </a:solidFill>
                <a:latin typeface="Courier"/>
              </a:rPr>
              <a:t>textInput</a:t>
            </a:r>
            <a:r>
              <a:rPr>
                <a:latin typeface="Courier"/>
              </a:rPr>
              <a:t>(</a:t>
            </a:r>
            <a:br/>
            <a:r>
              <a:rPr>
                <a:latin typeface="Courier"/>
              </a:rPr>
              <a:t>    </a:t>
            </a:r>
            <a:r>
              <a:rPr>
                <a:solidFill>
                  <a:srgbClr val="06287E"/>
                </a:solidFill>
                <a:latin typeface="Courier"/>
              </a:rPr>
              <a:t>ns</a:t>
            </a:r>
            <a:r>
              <a:rPr>
                <a:latin typeface="Courier"/>
              </a:rPr>
              <a:t>(</a:t>
            </a:r>
            <a:r>
              <a:rPr>
                <a:solidFill>
                  <a:srgbClr val="4070A0"/>
                </a:solidFill>
                <a:latin typeface="Courier"/>
              </a:rPr>
              <a:t>"nom"</a:t>
            </a:r>
            <a:r>
              <a:rPr>
                <a:latin typeface="Courier"/>
              </a:rPr>
              <a:t>),</a:t>
            </a:r>
            <a:br/>
            <a:r>
              <a:rPr>
                <a:latin typeface="Courier"/>
              </a:rPr>
              <a:t>    </a:t>
            </a:r>
            <a:r>
              <a:rPr>
                <a:solidFill>
                  <a:srgbClr val="4070A0"/>
                </a:solidFill>
                <a:latin typeface="Courier"/>
              </a:rPr>
              <a:t>"Pregunta"</a:t>
            </a:r>
            <a:r>
              <a:rPr>
                <a:latin typeface="Courier"/>
              </a:rPr>
              <a:t>,</a:t>
            </a:r>
            <a:br/>
            <a:r>
              <a:rPr>
                <a:latin typeface="Courier"/>
              </a:rPr>
              <a:t>    </a:t>
            </a:r>
            <a:r>
              <a:rPr>
                <a:solidFill>
                  <a:srgbClr val="4070A0"/>
                </a:solidFill>
                <a:latin typeface="Courier"/>
              </a:rPr>
              <a:t>"Sin default"</a:t>
            </a:r>
            <a:r>
              <a:rPr>
                <a:latin typeface="Courier"/>
              </a:rPr>
              <a:t>)</a:t>
            </a:r>
            <a:br/>
            <a:r>
              <a:rPr>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Personalización del problema</a:t>
            </a:r>
          </a:p>
        </p:txBody>
      </p:sp>
      <p:sp>
        <p:nvSpPr>
          <p:cNvPr id="3" name="Content Placeholder 2"/>
          <p:cNvSpPr>
            <a:spLocks noGrp="1"/>
          </p:cNvSpPr>
          <p:nvPr>
            <p:ph idx="1" sz="half"/>
          </p:nvPr>
        </p:nvSpPr>
        <p:spPr/>
        <p:txBody>
          <a:bodyPr/>
          <a:lstStyle/>
          <a:p>
            <a:pPr lvl="0" indent="0">
              <a:buNone/>
            </a:pPr>
            <a:r>
              <a:rPr>
                <a:latin typeface="Courier"/>
              </a:rPr>
              <a:t>mod_select_server </a:t>
            </a:r>
            <a:r>
              <a:rPr>
                <a:solidFill>
                  <a:srgbClr val="007020"/>
                </a:solidFill>
                <a:latin typeface="Courier"/>
              </a:rPr>
              <a:t>&lt;-</a:t>
            </a:r>
            <a:r>
              <a:rPr>
                <a:latin typeface="Courier"/>
              </a:rPr>
              <a:t> </a:t>
            </a:r>
            <a:r>
              <a:rPr b="1">
                <a:solidFill>
                  <a:srgbClr val="007020"/>
                </a:solidFill>
                <a:latin typeface="Courier"/>
              </a:rPr>
              <a:t>function</a:t>
            </a:r>
            <a:r>
              <a:rPr>
                <a:latin typeface="Courier"/>
              </a:rPr>
              <a:t>(id){</a:t>
            </a:r>
            <a:br/>
            <a:r>
              <a:rPr>
                <a:latin typeface="Courier"/>
              </a:rPr>
              <a:t>  </a:t>
            </a:r>
            <a:r>
              <a:rPr>
                <a:solidFill>
                  <a:srgbClr val="06287E"/>
                </a:solidFill>
                <a:latin typeface="Courier"/>
              </a:rPr>
              <a:t>moduleServer</a:t>
            </a:r>
            <a:r>
              <a:rPr>
                <a:latin typeface="Courier"/>
              </a:rPr>
              <a:t>(id, </a:t>
            </a:r>
            <a:br/>
            <a:r>
              <a:rPr>
                <a:latin typeface="Courier"/>
              </a:rPr>
              <a:t>               </a:t>
            </a:r>
            <a:r>
              <a:rPr b="1">
                <a:solidFill>
                  <a:srgbClr val="007020"/>
                </a:solidFill>
                <a:latin typeface="Courier"/>
              </a:rPr>
              <a:t>function</a:t>
            </a:r>
            <a:r>
              <a:rPr>
                <a:latin typeface="Courier"/>
              </a:rPr>
              <a:t>(input, </a:t>
            </a:r>
            <a:br/>
            <a:r>
              <a:rPr>
                <a:latin typeface="Courier"/>
              </a:rPr>
              <a:t>                        output, </a:t>
            </a:r>
            <a:br/>
            <a:r>
              <a:rPr>
                <a:latin typeface="Courier"/>
              </a:rPr>
              <a:t>                        session){</a:t>
            </a:r>
            <a:br/>
            <a:r>
              <a:rPr>
                <a:latin typeface="Courier"/>
              </a:rPr>
              <a:t>    ns </a:t>
            </a:r>
            <a:r>
              <a:rPr>
                <a:solidFill>
                  <a:srgbClr val="007020"/>
                </a:solidFill>
                <a:latin typeface="Courier"/>
              </a:rPr>
              <a:t>&lt;-</a:t>
            </a:r>
            <a:r>
              <a:rPr>
                <a:latin typeface="Courier"/>
              </a:rPr>
              <a:t> session</a:t>
            </a:r>
            <a:r>
              <a:rPr>
                <a:solidFill>
                  <a:srgbClr val="4070A0"/>
                </a:solidFill>
                <a:latin typeface="Courier"/>
              </a:rPr>
              <a:t>$</a:t>
            </a:r>
            <a:r>
              <a:rPr>
                <a:latin typeface="Courier"/>
              </a:rPr>
              <a:t>ns</a:t>
            </a:r>
            <a:br/>
            <a:br/>
            <a:r>
              <a:rPr>
                <a:latin typeface="Courier"/>
              </a:rPr>
              <a:t>    user_values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      </a:t>
            </a:r>
            <a:r>
              <a:rPr>
                <a:solidFill>
                  <a:srgbClr val="7D9029"/>
                </a:solidFill>
                <a:latin typeface="Courier"/>
              </a:rPr>
              <a:t>name =</a:t>
            </a:r>
            <a:r>
              <a:rPr>
                <a:latin typeface="Courier"/>
              </a:rPr>
              <a:t> </a:t>
            </a:r>
            <a:r>
              <a:rPr>
                <a:solidFill>
                  <a:srgbClr val="06287E"/>
                </a:solidFill>
                <a:latin typeface="Courier"/>
              </a:rPr>
              <a:t>reactive</a:t>
            </a:r>
            <a:r>
              <a:rPr>
                <a:latin typeface="Courier"/>
              </a:rPr>
              <a:t>({ input</a:t>
            </a:r>
            <a:r>
              <a:rPr>
                <a:solidFill>
                  <a:srgbClr val="4070A0"/>
                </a:solidFill>
                <a:latin typeface="Courier"/>
              </a:rPr>
              <a:t>$</a:t>
            </a:r>
            <a:r>
              <a:rPr>
                <a:latin typeface="Courier"/>
              </a:rPr>
              <a:t>nom }),</a:t>
            </a:r>
            <a:br/>
            <a:r>
              <a:rPr>
                <a:latin typeface="Courier"/>
              </a:rPr>
              <a:t>      ...,</a:t>
            </a:r>
            <a:br/>
            <a:r>
              <a:rPr>
                <a:latin typeface="Courier"/>
              </a:rPr>
              <a:t>      </a:t>
            </a:r>
            <a:r>
              <a:rPr>
                <a:solidFill>
                  <a:srgbClr val="7D9029"/>
                </a:solidFill>
                <a:latin typeface="Courier"/>
              </a:rPr>
              <a:t>sex =</a:t>
            </a:r>
            <a:r>
              <a:rPr>
                <a:latin typeface="Courier"/>
              </a:rPr>
              <a:t> </a:t>
            </a:r>
            <a:r>
              <a:rPr>
                <a:solidFill>
                  <a:srgbClr val="06287E"/>
                </a:solidFill>
                <a:latin typeface="Courier"/>
              </a:rPr>
              <a:t>reactive</a:t>
            </a:r>
            <a:r>
              <a:rPr>
                <a:latin typeface="Courier"/>
              </a:rPr>
              <a:t>({ input</a:t>
            </a:r>
            <a:r>
              <a:rPr>
                <a:solidFill>
                  <a:srgbClr val="4070A0"/>
                </a:solidFill>
                <a:latin typeface="Courier"/>
              </a:rPr>
              <a:t>$</a:t>
            </a:r>
            <a:r>
              <a:rPr>
                <a:latin typeface="Courier"/>
              </a:rPr>
              <a:t>sexo }))</a:t>
            </a:r>
            <a:br/>
            <a:r>
              <a:rPr>
                <a:latin typeface="Courier"/>
              </a:rPr>
              <a:t>    </a:t>
            </a:r>
            <a:r>
              <a:rPr b="1">
                <a:solidFill>
                  <a:srgbClr val="FF0000"/>
                </a:solidFill>
                <a:latin typeface="Courier"/>
              </a:rPr>
              <a:t>)</a:t>
            </a:r>
            <a:br/>
            <a:br/>
            <a:r>
              <a:rPr>
                <a:latin typeface="Courier"/>
              </a:rPr>
              <a:t>    </a:t>
            </a:r>
            <a:r>
              <a:rPr>
                <a:solidFill>
                  <a:srgbClr val="06287E"/>
                </a:solidFill>
                <a:latin typeface="Courier"/>
              </a:rPr>
              <a:t>return</a:t>
            </a:r>
            <a:r>
              <a:rPr>
                <a:latin typeface="Courier"/>
              </a:rPr>
              <a:t>(user_values)</a:t>
            </a:r>
            <a:br/>
            <a:r>
              <a:rPr>
                <a:latin typeface="Courier"/>
              </a:rPr>
              <a:t>  })</a:t>
            </a:r>
            <a:br/>
            <a:r>
              <a:rPr>
                <a:latin typeface="Courier"/>
              </a:rPr>
              <a:t>}</a:t>
            </a:r>
          </a:p>
        </p:txBody>
      </p:sp>
      <p:sp>
        <p:nvSpPr>
          <p:cNvPr id="4" name="Content Placeholder 3"/>
          <p:cNvSpPr>
            <a:spLocks noGrp="1"/>
          </p:cNvSpPr>
          <p:nvPr>
            <p:ph idx="2" sz="half"/>
          </p:nvPr>
        </p:nvSpPr>
        <p:spPr/>
        <p:txBody>
          <a:bodyPr/>
          <a:lstStyle/>
          <a:p>
            <a:pPr lvl="0" indent="0">
              <a:buNone/>
            </a:pPr>
            <a:r>
              <a:rPr>
                <a:latin typeface="Courier"/>
              </a:rPr>
              <a:t>app_server </a:t>
            </a:r>
            <a:r>
              <a:rPr>
                <a:solidFill>
                  <a:srgbClr val="007020"/>
                </a:solidFill>
                <a:latin typeface="Courier"/>
              </a:rPr>
              <a:t>&lt;-</a:t>
            </a:r>
            <a:r>
              <a:rPr>
                <a:latin typeface="Courier"/>
              </a:rPr>
              <a:t> </a:t>
            </a:r>
            <a:r>
              <a:rPr b="1">
                <a:solidFill>
                  <a:srgbClr val="007020"/>
                </a:solidFill>
                <a:latin typeface="Courier"/>
              </a:rPr>
              <a:t>function</a:t>
            </a:r>
            <a:r>
              <a:rPr>
                <a:latin typeface="Courier"/>
              </a:rPr>
              <a:t>(input, </a:t>
            </a:r>
            <a:br/>
            <a:r>
              <a:rPr>
                <a:latin typeface="Courier"/>
              </a:rPr>
              <a:t>                       output, </a:t>
            </a:r>
            <a:br/>
            <a:r>
              <a:rPr>
                <a:latin typeface="Courier"/>
              </a:rPr>
              <a:t>                       session) {</a:t>
            </a:r>
            <a:br/>
            <a:r>
              <a:rPr>
                <a:latin typeface="Courier"/>
              </a:rPr>
              <a:t>  </a:t>
            </a:r>
            <a:br/>
            <a:r>
              <a:rPr>
                <a:latin typeface="Courier"/>
              </a:rPr>
              <a:t>  input_values </a:t>
            </a:r>
            <a:r>
              <a:rPr>
                <a:solidFill>
                  <a:srgbClr val="007020"/>
                </a:solidFill>
                <a:latin typeface="Courier"/>
              </a:rPr>
              <a:t>&lt;-</a:t>
            </a:r>
            <a:r>
              <a:rPr>
                <a:latin typeface="Courier"/>
              </a:rPr>
              <a:t> </a:t>
            </a:r>
            <a:r>
              <a:rPr>
                <a:solidFill>
                  <a:srgbClr val="06287E"/>
                </a:solidFill>
                <a:latin typeface="Courier"/>
              </a:rPr>
              <a:t>mod_select_server</a:t>
            </a:r>
            <a:r>
              <a:rPr>
                <a:latin typeface="Courier"/>
              </a:rPr>
              <a:t>(</a:t>
            </a:r>
            <a:r>
              <a:rPr>
                <a:solidFill>
                  <a:srgbClr val="4070A0"/>
                </a:solidFill>
                <a:latin typeface="Courier"/>
              </a:rPr>
              <a:t>"user"</a:t>
            </a:r>
            <a:r>
              <a:rPr>
                <a:latin typeface="Courier"/>
              </a:rPr>
              <a:t>)</a:t>
            </a:r>
            <a:br/>
            <a:r>
              <a:rPr>
                <a:latin typeface="Courier"/>
              </a:rPr>
              <a:t>  enut_values </a:t>
            </a:r>
            <a:r>
              <a:rPr>
                <a:solidFill>
                  <a:srgbClr val="007020"/>
                </a:solidFill>
                <a:latin typeface="Courier"/>
              </a:rPr>
              <a:t>&lt;-</a:t>
            </a:r>
            <a:r>
              <a:rPr>
                <a:latin typeface="Courier"/>
              </a:rPr>
              <a:t> </a:t>
            </a:r>
            <a:r>
              <a:rPr>
                <a:solidFill>
                  <a:srgbClr val="06287E"/>
                </a:solidFill>
                <a:latin typeface="Courier"/>
              </a:rPr>
              <a:t>mod_hrst_server</a:t>
            </a:r>
            <a:r>
              <a:rPr>
                <a:latin typeface="Courier"/>
              </a:rPr>
              <a:t>(</a:t>
            </a:r>
            <a:r>
              <a:rPr>
                <a:solidFill>
                  <a:srgbClr val="4070A0"/>
                </a:solidFill>
                <a:latin typeface="Courier"/>
              </a:rPr>
              <a:t>"user"</a:t>
            </a:r>
            <a:r>
              <a:rPr>
                <a:latin typeface="Courier"/>
              </a:rPr>
              <a:t>,</a:t>
            </a:r>
            <a:br/>
            <a:r>
              <a:rPr>
                <a:latin typeface="Courier"/>
              </a:rPr>
              <a:t>                                        </a:t>
            </a:r>
            <a:r>
              <a:rPr>
                <a:solidFill>
                  <a:srgbClr val="7D9029"/>
                </a:solidFill>
                <a:latin typeface="Courier"/>
              </a:rPr>
              <a:t>user_values =</a:t>
            </a:r>
            <a:r>
              <a:rPr>
                <a:latin typeface="Courier"/>
              </a:rPr>
              <a:t> input_values,</a:t>
            </a:r>
            <a:br/>
            <a:r>
              <a:rPr>
                <a:latin typeface="Courier"/>
              </a:rPr>
              <a:t>                                        </a:t>
            </a:r>
            <a:r>
              <a:rPr>
                <a:solidFill>
                  <a:srgbClr val="7D9029"/>
                </a:solidFill>
                <a:latin typeface="Courier"/>
              </a:rPr>
              <a:t>input_data =</a:t>
            </a:r>
            <a:r>
              <a:rPr>
                <a:latin typeface="Courier"/>
              </a:rPr>
              <a:t> enut_data)</a:t>
            </a:r>
            <a:br/>
            <a:b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Posicionamiento del usuario con respecto al resto</a:t>
            </a:r>
          </a:p>
        </p:txBody>
      </p:sp>
      <p:pic>
        <p:nvPicPr>
          <p:cNvPr descr="img/preguntas/distri.png" id="0" name="Picture 1">
            <a:hlinkClick r:id="rId3"/>
          </p:cNvPr>
          <p:cNvPicPr>
            <a:picLocks noGrp="1" noChangeAspect="1"/>
          </p:cNvPicPr>
          <p:nvPr/>
        </p:nvPicPr>
        <p:blipFill>
          <a:blip r:embed="rId2"/>
          <a:stretch>
            <a:fillRect/>
          </a:stretch>
        </p:blipFill>
        <p:spPr bwMode="auto">
          <a:xfrm>
            <a:off x="1892300" y="1193800"/>
            <a:ext cx="5346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Distribución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Posicionamiento del usuario con respecto al resto</a:t>
            </a:r>
          </a:p>
        </p:txBody>
      </p:sp>
      <p:sp>
        <p:nvSpPr>
          <p:cNvPr id="3" name="Content Placeholder 2"/>
          <p:cNvSpPr>
            <a:spLocks noGrp="1"/>
          </p:cNvSpPr>
          <p:nvPr>
            <p:ph idx="1" sz="half"/>
          </p:nvPr>
        </p:nvSpPr>
        <p:spPr/>
        <p:txBody>
          <a:bodyPr/>
          <a:lstStyle/>
          <a:p>
            <a:pPr lvl="0" indent="0">
              <a:buNone/>
            </a:pPr>
            <a:r>
              <a:rPr>
                <a:latin typeface="Courier"/>
              </a:rPr>
              <a:t> mod_distribucion_server </a:t>
            </a:r>
            <a:r>
              <a:rPr>
                <a:solidFill>
                  <a:srgbClr val="007020"/>
                </a:solidFill>
                <a:latin typeface="Courier"/>
              </a:rPr>
              <a:t>&lt;-</a:t>
            </a:r>
            <a:r>
              <a:rPr>
                <a:latin typeface="Courier"/>
              </a:rPr>
              <a:t> </a:t>
            </a:r>
            <a:r>
              <a:rPr b="1">
                <a:solidFill>
                  <a:srgbClr val="007020"/>
                </a:solidFill>
                <a:latin typeface="Courier"/>
              </a:rPr>
              <a:t>function</a:t>
            </a:r>
            <a:r>
              <a:rPr>
                <a:latin typeface="Courier"/>
              </a:rPr>
              <a:t>(id, input_data, hrs_values) {</a:t>
            </a:r>
            <a:br/>
            <a:r>
              <a:rPr>
                <a:latin typeface="Courier"/>
              </a:rPr>
              <a:t>  </a:t>
            </a:r>
            <a:r>
              <a:rPr>
                <a:solidFill>
                  <a:srgbClr val="06287E"/>
                </a:solidFill>
                <a:latin typeface="Courier"/>
              </a:rPr>
              <a:t>moduleServer</a:t>
            </a:r>
            <a:r>
              <a:rPr>
                <a:latin typeface="Courier"/>
              </a:rPr>
              <a:t>(id, </a:t>
            </a:r>
            <a:r>
              <a:rPr b="1">
                <a:solidFill>
                  <a:srgbClr val="007020"/>
                </a:solidFill>
                <a:latin typeface="Courier"/>
              </a:rPr>
              <a:t>function</a:t>
            </a:r>
            <a:r>
              <a:rPr>
                <a:latin typeface="Courier"/>
              </a:rPr>
              <a:t>(input, output, session) {</a:t>
            </a:r>
            <a:br/>
            <a:r>
              <a:rPr>
                <a:latin typeface="Courier"/>
              </a:rPr>
              <a:t>    dist_cuidados </a:t>
            </a:r>
            <a:r>
              <a:rPr>
                <a:solidFill>
                  <a:srgbClr val="007020"/>
                </a:solidFill>
                <a:latin typeface="Courier"/>
              </a:rPr>
              <a:t>&lt;-</a:t>
            </a:r>
            <a:r>
              <a:rPr>
                <a:latin typeface="Courier"/>
              </a:rPr>
              <a:t> </a:t>
            </a:r>
            <a:r>
              <a:rPr>
                <a:solidFill>
                  <a:srgbClr val="06287E"/>
                </a:solidFill>
                <a:latin typeface="Courier"/>
              </a:rPr>
              <a:t>reactive</a:t>
            </a:r>
            <a:r>
              <a:rPr>
                <a:latin typeface="Courier"/>
              </a:rPr>
              <a:t>({...})</a:t>
            </a:r>
            <a:br/>
            <a:r>
              <a:rPr>
                <a:latin typeface="Courier"/>
              </a:rPr>
              <a:t>    output</a:t>
            </a:r>
            <a:r>
              <a:rPr>
                <a:solidFill>
                  <a:srgbClr val="4070A0"/>
                </a:solidFill>
                <a:latin typeface="Courier"/>
              </a:rPr>
              <a:t>$</a:t>
            </a:r>
            <a:r>
              <a:rPr>
                <a:latin typeface="Courier"/>
              </a:rPr>
              <a:t>distribucion </a:t>
            </a:r>
            <a:r>
              <a:rPr>
                <a:solidFill>
                  <a:srgbClr val="007020"/>
                </a:solidFill>
                <a:latin typeface="Courier"/>
              </a:rPr>
              <a:t>&lt;-</a:t>
            </a:r>
            <a:r>
              <a:rPr>
                <a:latin typeface="Courier"/>
              </a:rPr>
              <a:t> </a:t>
            </a:r>
            <a:r>
              <a:rPr>
                <a:solidFill>
                  <a:srgbClr val="06287E"/>
                </a:solidFill>
                <a:latin typeface="Courier"/>
              </a:rPr>
              <a:t>renderPlot</a:t>
            </a:r>
            <a:r>
              <a:rPr>
                <a:latin typeface="Courier"/>
              </a:rPr>
              <a:t>({</a:t>
            </a:r>
            <a:r>
              <a:rPr>
                <a:solidFill>
                  <a:srgbClr val="06287E"/>
                </a:solidFill>
                <a:latin typeface="Courier"/>
              </a:rPr>
              <a:t>dist_cuidados</a:t>
            </a:r>
            <a:r>
              <a:rPr>
                <a:latin typeface="Courier"/>
              </a:rPr>
              <a:t>()})</a:t>
            </a:r>
            <a:br/>
            <a:br/>
            <a:r>
              <a:rPr>
                <a:latin typeface="Courier"/>
              </a:rPr>
              <a:t>  }</a:t>
            </a:r>
            <a:br/>
            <a:r>
              <a:rPr>
                <a:latin typeface="Courier"/>
              </a:rPr>
              <a:t> </a:t>
            </a:r>
            <a:r>
              <a:rPr b="1">
                <a:solidFill>
                  <a:srgbClr val="FF0000"/>
                </a:solidFill>
                <a:latin typeface="Courier"/>
              </a:rPr>
              <a:t>}</a:t>
            </a:r>
            <a:br/>
            <a:br/>
            <a:r>
              <a:rPr>
                <a:latin typeface="Courier"/>
              </a:rPr>
              <a:t>mod_distribucion_ui </a:t>
            </a:r>
            <a:r>
              <a:rPr>
                <a:solidFill>
                  <a:srgbClr val="007020"/>
                </a:solidFill>
                <a:latin typeface="Courier"/>
              </a:rPr>
              <a:t>&lt;-</a:t>
            </a:r>
            <a:r>
              <a:rPr>
                <a:latin typeface="Courier"/>
              </a:rPr>
              <a:t> </a:t>
            </a:r>
            <a:r>
              <a:rPr b="1">
                <a:solidFill>
                  <a:srgbClr val="007020"/>
                </a:solidFill>
                <a:latin typeface="Courier"/>
              </a:rPr>
              <a:t>function</a:t>
            </a:r>
            <a:r>
              <a:rPr>
                <a:latin typeface="Courier"/>
              </a:rPr>
              <a:t>(id){</a:t>
            </a:r>
            <a:br/>
            <a:r>
              <a:rPr>
                <a:latin typeface="Courier"/>
              </a:rPr>
              <a:t>  </a:t>
            </a:r>
            <a:r>
              <a:rPr>
                <a:solidFill>
                  <a:srgbClr val="06287E"/>
                </a:solidFill>
                <a:latin typeface="Courier"/>
              </a:rPr>
              <a:t>plotOutput</a:t>
            </a:r>
            <a:r>
              <a:rPr>
                <a:latin typeface="Courier"/>
              </a:rPr>
              <a:t>(</a:t>
            </a:r>
            <a:r>
              <a:rPr>
                <a:solidFill>
                  <a:srgbClr val="7D9029"/>
                </a:solidFill>
                <a:latin typeface="Courier"/>
              </a:rPr>
              <a:t>outputId =</a:t>
            </a:r>
            <a:r>
              <a:rPr>
                <a:latin typeface="Courier"/>
              </a:rPr>
              <a:t> </a:t>
            </a:r>
            <a:r>
              <a:rPr>
                <a:solidFill>
                  <a:srgbClr val="06287E"/>
                </a:solidFill>
                <a:latin typeface="Courier"/>
              </a:rPr>
              <a:t>ns</a:t>
            </a:r>
            <a:r>
              <a:rPr>
                <a:latin typeface="Courier"/>
              </a:rPr>
              <a:t>(</a:t>
            </a:r>
            <a:r>
              <a:rPr>
                <a:solidFill>
                  <a:srgbClr val="4070A0"/>
                </a:solidFill>
                <a:latin typeface="Courier"/>
              </a:rPr>
              <a:t>"distribucion"</a:t>
            </a:r>
            <a:r>
              <a:rPr>
                <a:latin typeface="Courier"/>
              </a:rPr>
              <a:t>))</a:t>
            </a:r>
            <a:br/>
            <a:r>
              <a:rPr>
                <a:latin typeface="Courier"/>
              </a:rPr>
              <a:t>}</a:t>
            </a:r>
          </a:p>
        </p:txBody>
      </p:sp>
      <p:sp>
        <p:nvSpPr>
          <p:cNvPr id="4" name="Content Placeholder 3"/>
          <p:cNvSpPr>
            <a:spLocks noGrp="1"/>
          </p:cNvSpPr>
          <p:nvPr>
            <p:ph idx="2" sz="half"/>
          </p:nvPr>
        </p:nvSpPr>
        <p:spPr/>
        <p:txBody>
          <a:bodyPr/>
          <a:lstStyle/>
          <a:p>
            <a:pPr lvl="0" indent="0">
              <a:buNone/>
            </a:pPr>
            <a:r>
              <a:rPr>
                <a:latin typeface="Courier"/>
              </a:rPr>
              <a:t>dist_cuidados  </a:t>
            </a:r>
            <a:r>
              <a:rPr>
                <a:solidFill>
                  <a:srgbClr val="007020"/>
                </a:solidFill>
                <a:latin typeface="Courier"/>
              </a:rPr>
              <a:t>&lt;-</a:t>
            </a:r>
            <a:r>
              <a:rPr>
                <a:latin typeface="Courier"/>
              </a:rPr>
              <a:t> </a:t>
            </a:r>
            <a:r>
              <a:rPr>
                <a:solidFill>
                  <a:srgbClr val="06287E"/>
                </a:solidFill>
                <a:latin typeface="Courier"/>
              </a:rPr>
              <a:t>reactive</a:t>
            </a:r>
            <a:r>
              <a:rPr>
                <a:latin typeface="Courier"/>
              </a:rPr>
              <a:t>({</a:t>
            </a:r>
            <a:br/>
            <a:r>
              <a:rPr>
                <a:latin typeface="Courier"/>
              </a:rPr>
              <a:t>      sym.grob </a:t>
            </a:r>
            <a:r>
              <a:rPr>
                <a:solidFill>
                  <a:srgbClr val="007020"/>
                </a:solidFill>
                <a:latin typeface="Courier"/>
              </a:rPr>
              <a:t>&lt;-</a:t>
            </a:r>
            <a:r>
              <a:rPr>
                <a:latin typeface="Courier"/>
              </a:rPr>
              <a:t> </a:t>
            </a:r>
            <a:r>
              <a:rPr>
                <a:solidFill>
                  <a:srgbClr val="06287E"/>
                </a:solidFill>
                <a:latin typeface="Courier"/>
              </a:rPr>
              <a:t>symbolsGrob</a:t>
            </a:r>
            <a:r>
              <a:rPr>
                <a:latin typeface="Courier"/>
              </a:rPr>
              <a:t>(huella,</a:t>
            </a:r>
            <a:br/>
            <a:r>
              <a:rPr>
                <a:latin typeface="Courier"/>
              </a:rPr>
              <a:t>                              </a:t>
            </a:r>
            <a:r>
              <a:rPr>
                <a:solidFill>
                  <a:srgbClr val="7D9029"/>
                </a:solidFill>
                <a:latin typeface="Courier"/>
              </a:rPr>
              <a:t>x=</a:t>
            </a:r>
            <a:r>
              <a:rPr>
                <a:solidFill>
                  <a:srgbClr val="06287E"/>
                </a:solidFill>
                <a:latin typeface="Courier"/>
              </a:rPr>
              <a:t>rescale</a:t>
            </a:r>
            <a:r>
              <a:rPr>
                <a:latin typeface="Courier"/>
              </a:rPr>
              <a:t>(...),</a:t>
            </a:r>
            <a:br/>
            <a:r>
              <a:rPr>
                <a:latin typeface="Courier"/>
              </a:rPr>
              <a:t>                              </a:t>
            </a:r>
            <a:r>
              <a:rPr>
                <a:solidFill>
                  <a:srgbClr val="7D9029"/>
                </a:solidFill>
                <a:latin typeface="Courier"/>
              </a:rPr>
              <a:t>y=</a:t>
            </a:r>
            <a:r>
              <a:rPr>
                <a:solidFill>
                  <a:srgbClr val="06287E"/>
                </a:solidFill>
                <a:latin typeface="Courier"/>
              </a:rPr>
              <a:t>rescale</a:t>
            </a:r>
            <a:r>
              <a:rPr>
                <a:latin typeface="Courier"/>
              </a:rPr>
              <a:t>(...))</a:t>
            </a:r>
            <a:br/>
            <a:br/>
            <a:r>
              <a:rPr>
                <a:latin typeface="Courier"/>
              </a:rPr>
              <a:t>      </a:t>
            </a:r>
            <a:r>
              <a:rPr>
                <a:solidFill>
                  <a:srgbClr val="06287E"/>
                </a:solidFill>
                <a:latin typeface="Courier"/>
              </a:rPr>
              <a:t>ggplot</a:t>
            </a:r>
            <a:r>
              <a:rPr>
                <a:latin typeface="Courier"/>
              </a:rPr>
              <a:t>() </a:t>
            </a:r>
            <a:r>
              <a:rPr>
                <a:solidFill>
                  <a:srgbClr val="4070A0"/>
                </a:solidFill>
                <a:latin typeface="Courier"/>
              </a:rPr>
              <a:t>+</a:t>
            </a:r>
            <a:br/>
            <a:r>
              <a:rPr>
                <a:latin typeface="Courier"/>
              </a:rPr>
              <a:t>        </a:t>
            </a:r>
            <a:r>
              <a:rPr>
                <a:solidFill>
                  <a:srgbClr val="06287E"/>
                </a:solidFill>
                <a:latin typeface="Courier"/>
              </a:rPr>
              <a:t>geom_rect</a:t>
            </a:r>
            <a:r>
              <a:rPr>
                <a:latin typeface="Courier"/>
              </a:rPr>
              <a:t>(...) </a:t>
            </a:r>
            <a:r>
              <a:rPr>
                <a:solidFill>
                  <a:srgbClr val="4070A0"/>
                </a:solidFill>
                <a:latin typeface="Courier"/>
              </a:rPr>
              <a:t>+</a:t>
            </a:r>
            <a:br/>
            <a:r>
              <a:rPr>
                <a:latin typeface="Courier"/>
              </a:rPr>
              <a:t>        </a:t>
            </a:r>
            <a:r>
              <a:rPr>
                <a:solidFill>
                  <a:srgbClr val="06287E"/>
                </a:solidFill>
                <a:latin typeface="Courier"/>
              </a:rPr>
              <a:t>geom_density</a:t>
            </a:r>
            <a:r>
              <a:rPr>
                <a:latin typeface="Courier"/>
              </a:rPr>
              <a:t>(</a:t>
            </a:r>
            <a:br/>
            <a:r>
              <a:rPr>
                <a:latin typeface="Courier"/>
              </a:rPr>
              <a:t>          </a:t>
            </a:r>
            <a:r>
              <a:rPr>
                <a:solidFill>
                  <a:srgbClr val="7D9029"/>
                </a:solidFill>
                <a:latin typeface="Courier"/>
              </a:rPr>
              <a:t>data =</a:t>
            </a:r>
            <a:r>
              <a:rPr>
                <a:latin typeface="Courier"/>
              </a:rPr>
              <a:t> input_data </a:t>
            </a:r>
            <a:r>
              <a:rPr>
                <a:solidFill>
                  <a:srgbClr val="4070A0"/>
                </a:solidFill>
                <a:latin typeface="Courier"/>
              </a:rPr>
              <a:t>%&gt;%</a:t>
            </a:r>
            <a:r>
              <a:rPr>
                <a:latin typeface="Courier"/>
              </a:rPr>
              <a:t> </a:t>
            </a:r>
            <a:r>
              <a:rPr>
                <a:solidFill>
                  <a:srgbClr val="06287E"/>
                </a:solidFill>
                <a:latin typeface="Courier"/>
              </a:rPr>
              <a:t>filter</a:t>
            </a:r>
            <a:r>
              <a:rPr>
                <a:latin typeface="Courier"/>
              </a:rPr>
              <a:t>(saldo </a:t>
            </a:r>
            <a:r>
              <a:rPr>
                <a:solidFill>
                  <a:srgbClr val="4070A0"/>
                </a:solidFill>
                <a:latin typeface="Courier"/>
              </a:rPr>
              <a:t>&lt;</a:t>
            </a:r>
            <a:r>
              <a:rPr>
                <a:solidFill>
                  <a:srgbClr val="40A070"/>
                </a:solidFill>
                <a:latin typeface="Courier"/>
              </a:rPr>
              <a:t>100</a:t>
            </a:r>
            <a:r>
              <a:rPr>
                <a:latin typeface="Courier"/>
              </a:rPr>
              <a:t>),</a:t>
            </a:r>
            <a:b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saldo, </a:t>
            </a:r>
            <a:r>
              <a:rPr>
                <a:solidFill>
                  <a:srgbClr val="7D9029"/>
                </a:solidFill>
                <a:latin typeface="Courier"/>
              </a:rPr>
              <a:t>weight =</a:t>
            </a:r>
            <a:r>
              <a:rPr>
                <a:latin typeface="Courier"/>
              </a:rPr>
              <a:t> fac_per)) </a:t>
            </a:r>
            <a:r>
              <a:rPr>
                <a:solidFill>
                  <a:srgbClr val="4070A0"/>
                </a:solidFill>
                <a:latin typeface="Courier"/>
              </a:rPr>
              <a:t>+</a:t>
            </a:r>
            <a:br/>
            <a:r>
              <a:rPr>
                <a:latin typeface="Courier"/>
              </a:rPr>
              <a:t>        ...</a:t>
            </a:r>
            <a:br/>
            <a:r>
              <a:rPr>
                <a:latin typeface="Courier"/>
              </a:rPr>
              <a:t>        </a:t>
            </a:r>
            <a:r>
              <a:rPr>
                <a:solidFill>
                  <a:srgbClr val="06287E"/>
                </a:solidFill>
                <a:latin typeface="Courier"/>
              </a:rPr>
              <a:t>geom_segment</a:t>
            </a:r>
            <a:r>
              <a:rPr>
                <a:latin typeface="Courier"/>
              </a:rPr>
              <a:t>(</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a:t>
            </a:r>
            <a:r>
              <a:rPr>
                <a:solidFill>
                  <a:srgbClr val="06287E"/>
                </a:solidFill>
                <a:latin typeface="Courier"/>
              </a:rPr>
              <a:t>hrs_values</a:t>
            </a:r>
            <a:r>
              <a:rPr>
                <a:latin typeface="Courier"/>
              </a:rPr>
              <a:t>()</a:t>
            </a:r>
            <a:r>
              <a:rPr>
                <a:solidFill>
                  <a:srgbClr val="4070A0"/>
                </a:solidFill>
                <a:latin typeface="Courier"/>
              </a:rPr>
              <a:t>$</a:t>
            </a:r>
            <a:r>
              <a:rPr>
                <a:latin typeface="Courier"/>
              </a:rPr>
              <a:t>saldo,</a:t>
            </a:r>
            <a:br/>
            <a:r>
              <a:rPr>
                <a:latin typeface="Courier"/>
              </a:rPr>
              <a:t>          </a:t>
            </a:r>
            <a:r>
              <a:rPr>
                <a:solidFill>
                  <a:srgbClr val="7D9029"/>
                </a:solidFill>
                <a:latin typeface="Courier"/>
              </a:rPr>
              <a:t>xend =</a:t>
            </a:r>
            <a:r>
              <a:rPr>
                <a:latin typeface="Courier"/>
              </a:rPr>
              <a:t> </a:t>
            </a:r>
            <a:r>
              <a:rPr>
                <a:solidFill>
                  <a:srgbClr val="06287E"/>
                </a:solidFill>
                <a:latin typeface="Courier"/>
              </a:rPr>
              <a:t>hrs_values</a:t>
            </a:r>
            <a:r>
              <a:rPr>
                <a:latin typeface="Courier"/>
              </a:rPr>
              <a:t>()</a:t>
            </a:r>
            <a:r>
              <a:rPr>
                <a:solidFill>
                  <a:srgbClr val="4070A0"/>
                </a:solidFill>
                <a:latin typeface="Courier"/>
              </a:rPr>
              <a:t>$</a:t>
            </a:r>
            <a:r>
              <a:rPr>
                <a:latin typeface="Courier"/>
              </a:rPr>
              <a:t>saldo,</a:t>
            </a:r>
            <a:br/>
            <a:r>
              <a:rPr>
                <a:latin typeface="Courier"/>
              </a:rPr>
              <a:t>          </a:t>
            </a:r>
            <a:r>
              <a:rPr>
                <a:solidFill>
                  <a:srgbClr val="7D9029"/>
                </a:solidFill>
                <a:latin typeface="Courier"/>
              </a:rPr>
              <a:t>y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yend =</a:t>
            </a:r>
            <a:r>
              <a:rPr>
                <a:latin typeface="Courier"/>
              </a:rPr>
              <a:t> ylim)) </a:t>
            </a:r>
            <a:r>
              <a:rPr>
                <a:solidFill>
                  <a:srgbClr val="4070A0"/>
                </a:solidFill>
                <a:latin typeface="Courier"/>
              </a:rPr>
              <a:t>+</a:t>
            </a:r>
            <a:br/>
            <a:r>
              <a:rPr>
                <a:latin typeface="Courier"/>
              </a:rPr>
              <a:t>        </a:t>
            </a:r>
            <a:r>
              <a:rPr>
                <a:solidFill>
                  <a:srgbClr val="06287E"/>
                </a:solidFill>
                <a:latin typeface="Courier"/>
              </a:rPr>
              <a:t>annotation_custom</a:t>
            </a:r>
            <a:r>
              <a:rPr>
                <a:latin typeface="Courier"/>
              </a:rPr>
              <a:t>(sym.grob)</a:t>
            </a:r>
            <a:br/>
            <a:r>
              <a:rPr>
                <a:latin typeface="Courie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Dimensionando la problemática de distintas formas</a:t>
            </a:r>
          </a:p>
        </p:txBody>
      </p:sp>
      <p:pic>
        <p:nvPicPr>
          <p:cNvPr descr="img/preguntas/costop.png" id="0" name="Picture 1">
            <a:hlinkClick r:id="rId3"/>
          </p:cNvPr>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Costos de Oportunidad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Rendición de cuentas a nivel local</a:t>
            </a:r>
          </a:p>
        </p:txBody>
      </p:sp>
      <p:pic>
        <p:nvPicPr>
          <p:cNvPr descr="img/preguntas/scat.png" id="0" name="Picture 1">
            <a:hlinkClick r:id="rId3"/>
          </p:cNvPr>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Infraestructura local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habilitar la </a:t>
            </a:r>
            <a:r>
              <a:rPr b="1"/>
              <a:t>toma de acción</a:t>
            </a:r>
            <a:r>
              <a:rPr/>
              <a:t>?</a:t>
            </a:r>
          </a:p>
        </p:txBody>
      </p:sp>
      <p:sp>
        <p:nvSpPr>
          <p:cNvPr id="3" name="Content Placeholder 2"/>
          <p:cNvSpPr>
            <a:spLocks noGrp="1"/>
          </p:cNvSpPr>
          <p:nvPr>
            <p:ph idx="1" sz="half"/>
          </p:nvPr>
        </p:nvSpPr>
        <p:spPr/>
        <p:txBody>
          <a:bodyPr/>
          <a:lstStyle/>
          <a:p>
            <a:pPr lvl="0"/>
            <a:r>
              <a:rPr/>
              <a:t>Envío de correos a legisladores en México para crear el Sistema Nacional de Cuidados.</a:t>
            </a:r>
          </a:p>
          <a:p>
            <a:pPr lvl="0"/>
            <a:r>
              <a:rPr/>
              <a:t>Descarga de reportes con los resultados de las usuarias para concientizar sobre nuestra carga de cuidados en la sociedad y compartir en redes.</a:t>
            </a:r>
          </a:p>
        </p:txBody>
      </p:sp>
      <p:pic>
        <p:nvPicPr>
          <p:cNvPr descr="img/preguntas/call2act.png" id="0" name="Picture 1">
            <a:hlinkClick r:id="rId3"/>
          </p:cNvPr>
          <p:cNvPicPr>
            <a:picLocks noGrp="1" noChangeAspect="1"/>
          </p:cNvPicPr>
          <p:nvPr/>
        </p:nvPicPr>
        <p:blipFill>
          <a:blip r:embed="rId2"/>
          <a:stretch>
            <a:fillRect/>
          </a:stretch>
        </p:blipFill>
        <p:spPr bwMode="auto">
          <a:xfrm>
            <a:off x="4648200" y="1549400"/>
            <a:ext cx="4038600" cy="21717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Infraestructura local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1) Envío de correos</a:t>
            </a:r>
          </a:p>
          <a:p>
            <a:pPr lvl="0"/>
            <a:r>
              <a:rPr/>
              <a:t>Creamos un módulo en Shiny donde se leen CSVs con correos de legisladores en México (diputadxs y senadorx)</a:t>
            </a:r>
          </a:p>
          <a:p>
            <a:pPr lvl="0"/>
            <a:r>
              <a:rPr/>
              <a:t>El módulo utiliza dos funciones desarrolladas por Data Cívica. La primera </a:t>
            </a:r>
            <a:r>
              <a:rPr i="1"/>
              <a:t>r get_representative_emails</a:t>
            </a:r>
            <a:r>
              <a:rPr/>
              <a:t> carga los correos de los representantes y filtra por estados con base en la información ingresada por la usuaria.</a:t>
            </a:r>
          </a:p>
          <a:p>
            <a:pPr lvl="0"/>
            <a:r>
              <a:rPr/>
              <a:t>La segunda función </a:t>
            </a:r>
            <a:r>
              <a:rPr i="1"/>
              <a:t>mod_emails_details_server</a:t>
            </a:r>
            <a:r>
              <a:rPr/>
              <a:t> prepara el correo para enviar desde la aplicación con base en un template donde se incluyen datos y las exigencias puntuales del movimiento </a:t>
            </a:r>
            <a:r>
              <a:rPr i="1"/>
              <a:t>#YoCuidoMéxico</a:t>
            </a:r>
            <a:r>
              <a:rPr/>
              <a:t> y la </a:t>
            </a:r>
            <a:r>
              <a:rPr i="1"/>
              <a:t>#RedNacionalDeCuidados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aprendimos?</a:t>
            </a:r>
          </a:p>
        </p:txBody>
      </p:sp>
      <p:sp>
        <p:nvSpPr>
          <p:cNvPr id="3" name="Content Placeholder 2"/>
          <p:cNvSpPr>
            <a:spLocks noGrp="1"/>
          </p:cNvSpPr>
          <p:nvPr>
            <p:ph idx="1"/>
          </p:nvPr>
        </p:nvSpPr>
        <p:spPr/>
        <p:txBody>
          <a:bodyPr/>
          <a:lstStyle/>
          <a:p>
            <a:pPr lvl="0"/>
            <a:r>
              <a:rPr/>
              <a:t>Si el envío de correos depende de información ingresada previamente por las usuarias, existen ventajas en crear nuestro propio módulo y funciones para el envío de correos (Template y carga de bases de datos con contactos)</a:t>
            </a:r>
          </a:p>
          <a:p>
            <a:pPr lvl="0"/>
            <a:r>
              <a:rPr/>
              <a:t>Si los envíos de correos son sencillos podemos usar paquetes de R que solucionan esto como </a:t>
            </a:r>
            <a:r>
              <a:rPr i="1"/>
              <a:t>mailtoR</a:t>
            </a:r>
            <a:r>
              <a:rPr/>
              <a:t>. Actualmente estamos usando este paquete para una nueva app donde no tenemos que cargar listas de correos de personas.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2) Reportes con resultados de las usuarias</a:t>
            </a:r>
          </a:p>
          <a:p>
            <a:pPr lvl="0"/>
            <a:r>
              <a:rPr/>
              <a:t>¿Qué queríamos?</a:t>
            </a:r>
          </a:p>
          <a:p>
            <a:pPr lvl="0"/>
            <a:r>
              <a:rPr/>
              <a:t>Queríamos que las usuarias pudieran descargar reportes con los resultados principales de su carga de cuidados. Es decir, su distribución de horas, las actividades que pueden o han dejado de hacer por su carga de cuidados y su contrafactual.</a:t>
            </a:r>
          </a:p>
          <a:p>
            <a:pPr lvl="0" indent="0" marL="0">
              <a:buNone/>
            </a:pPr>
            <a:r>
              <a:rPr/>
              <a:t>¿Cuál era el reto principal?</a:t>
            </a:r>
          </a:p>
          <a:p>
            <a:pPr lvl="0" indent="0" marL="0">
              <a:buNone/>
            </a:pPr>
            <a:r>
              <a:rPr/>
              <a:t>Queríamos generar infografías que se descargaran en formato PNG para que las usuarias puedan compartir sus carga de cuidados en redes sociales como </a:t>
            </a:r>
            <a:r>
              <a:rPr i="1"/>
              <a:t>Twitter</a:t>
            </a:r>
            <a:r>
              <a:rPr/>
              <a:t> o </a:t>
            </a:r>
            <a:r>
              <a:rPr i="1"/>
              <a:t>Instagram</a:t>
            </a:r>
          </a:p>
          <a:p>
            <a:pPr lvl="0" indent="0" marL="0">
              <a:buNone/>
            </a:pPr>
            <a:r>
              <a:rPr/>
              <a:t>Por lo tanto… tuvimos que desarrollar nuestra propia forma de generar reportes en Shiny, ya que no podíamos usar reportes de Rmarkdown ya que éste no permite descargar en PNG. Además, necesitábamos más flexibilidad para expresiones reactive de Shiny.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DC_logo_2017-01.png" id="0" name="Picture 1"/>
          <p:cNvPicPr>
            <a:picLocks noGrp="1" noChangeAspect="1"/>
          </p:cNvPicPr>
          <p:nvPr/>
        </p:nvPicPr>
        <p:blipFill>
          <a:blip r:embed="rId2"/>
          <a:stretch>
            <a:fillRect/>
          </a:stretch>
        </p:blipFill>
        <p:spPr bwMode="auto">
          <a:xfrm>
            <a:off x="2209800" y="1193800"/>
            <a:ext cx="47371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a:r>
              <a:rPr/>
              <a:t>Creamos un módulo donde se generan los tres reportes de resultados y se unen al final en un zip con los botones de descarga integrados en Shiny.</a:t>
            </a:r>
          </a:p>
          <a:p>
            <a:pPr lvl="0"/>
            <a:r>
              <a:rPr/>
              <a:t>Unimos este módulo con los módulos donde se genera la gráfica de distribución y el contrafactual de la app.</a:t>
            </a:r>
          </a:p>
          <a:p>
            <a:pPr lvl="0"/>
            <a:r>
              <a:rPr/>
              <a:t>Utilizamos </a:t>
            </a:r>
            <a:r>
              <a:rPr i="1"/>
              <a:t>ggplot</a:t>
            </a:r>
            <a:r>
              <a:rPr/>
              <a:t>, </a:t>
            </a:r>
            <a:r>
              <a:rPr i="1"/>
              <a:t>ggtext</a:t>
            </a:r>
            <a:r>
              <a:rPr/>
              <a:t> y </a:t>
            </a:r>
            <a:r>
              <a:rPr i="1"/>
              <a:t>cowplot</a:t>
            </a:r>
            <a:r>
              <a:rPr/>
              <a:t> para generar cada uno de los reportes.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indent="0" marL="0">
              <a:spcBef>
                <a:spcPts val="3000"/>
              </a:spcBef>
              <a:buNone/>
            </a:pPr>
            <a:r>
              <a:rPr b="1"/>
              <a:t>Pasos:</a:t>
            </a:r>
          </a:p>
          <a:p>
            <a:pPr lvl="0" indent="-342900" marL="342900">
              <a:buAutoNum type="arabicPeriod"/>
            </a:pPr>
            <a:r>
              <a:rPr/>
              <a:t>Con base en el resultado de las usuarias, guardamos las gráficas en un archivo temporal dentro de la app.</a:t>
            </a:r>
          </a:p>
          <a:p>
            <a:pPr lvl="0" indent="-342900" marL="342900">
              <a:buAutoNum type="arabicPeriod"/>
            </a:pPr>
            <a:r>
              <a:rPr/>
              <a:t>Generamos ggplots donde se redactan los textos parametrizados con base en los resultados utilizando ggtext.</a:t>
            </a:r>
          </a:p>
          <a:p>
            <a:pPr lvl="0" indent="-342900" marL="342900">
              <a:buAutoNum type="arabicPeriod"/>
            </a:pPr>
            <a:r>
              <a:rPr/>
              <a:t>Unimos este ggplot con las gráficas de distribución y el contrafactual. Además, generamos otro reporte con imágenes de las actividades que como leer libros, ir al cine o cotizar seguridad social.</a:t>
            </a:r>
          </a:p>
          <a:p>
            <a:pPr lvl="0" indent="-342900" marL="342900">
              <a:buAutoNum type="arabicPeriod"/>
            </a:pPr>
            <a:r>
              <a:rPr/>
              <a:t>Las usarias obtienen un archivo zip con los resultados principales en formato PNG que podrán compartir en redes o con familiares y personas cercanas.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pic>
        <p:nvPicPr>
          <p:cNvPr descr="img/mi-reporte-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a:r>
              <a:rPr/>
              <a:t>Generar estos reportes toma un poco de tiempo por las expresiones reactive y por la generación de imágenes en formato PNG junto con ggplot.</a:t>
            </a:r>
          </a:p>
          <a:p>
            <a:pPr lvl="0"/>
            <a:r>
              <a:rPr/>
              <a:t>Además, es necesario modificar el botón original de desarcarga en Shiny para poder integrar nuestra propia clase en CSS.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a:r>
              <a:rPr/>
              <a:t>Actualmente no hay un paquete en Shiny o R que permita generar estas infografías sin usar </a:t>
            </a:r>
            <a:r>
              <a:rPr i="1"/>
              <a:t>Rmarkdown</a:t>
            </a:r>
            <a:r>
              <a:rPr/>
              <a:t>.</a:t>
            </a:r>
          </a:p>
          <a:p>
            <a:pPr lvl="0" indent="0" marL="0">
              <a:spcBef>
                <a:spcPts val="3000"/>
              </a:spcBef>
              <a:buNone/>
            </a:pPr>
            <a:r>
              <a:rPr b="1"/>
              <a:t>Jorge</a:t>
            </a:r>
          </a:p>
          <a:p>
            <a:pPr lvl="0" indent="0" marL="0">
              <a:buNone/>
            </a:pPr>
            <a:r>
              <a:rPr/>
              <a:t>Slides Giorgi</a:t>
            </a:r>
          </a:p>
          <a:p>
            <a:pPr lvl="0" indent="0" marL="0">
              <a:spcBef>
                <a:spcPts val="3000"/>
              </a:spcBef>
              <a:buNone/>
            </a:pPr>
            <a:r>
              <a:rPr b="1"/>
              <a:t>Monse</a:t>
            </a:r>
          </a:p>
          <a:p>
            <a:pPr lvl="0" indent="0" marL="0">
              <a:buNone/>
            </a:pPr>
            <a:r>
              <a:rPr/>
              <a:t>Slides Monse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pic>
        <p:nvPicPr>
          <p:cNvPr descr="img/no-resp-lap.png" id="0" name="Picture 1"/>
          <p:cNvPicPr>
            <a:picLocks noGrp="1" noChangeAspect="1"/>
          </p:cNvPicPr>
          <p:nvPr/>
        </p:nvPicPr>
        <p:blipFill>
          <a:blip r:embed="rId2"/>
          <a:stretch>
            <a:fillRect/>
          </a:stretch>
        </p:blipFill>
        <p:spPr bwMode="auto">
          <a:xfrm>
            <a:off x="457200" y="1676400"/>
            <a:ext cx="4038600" cy="2425700"/>
          </a:xfrm>
          <a:prstGeom prst="rect">
            <a:avLst/>
          </a:prstGeom>
          <a:noFill/>
          <a:ln w="9525">
            <a:noFill/>
            <a:headEnd/>
            <a:tailEnd/>
          </a:ln>
        </p:spPr>
      </p:pic>
      <p:pic>
        <p:nvPicPr>
          <p:cNvPr descr="img/no-resp-mov.png" id="0" name="Picture 1"/>
          <p:cNvPicPr>
            <a:picLocks noGrp="1" noChangeAspect="1"/>
          </p:cNvPicPr>
          <p:nvPr/>
        </p:nvPicPr>
        <p:blipFill>
          <a:blip r:embed="rId3"/>
          <a:stretch>
            <a:fillRect/>
          </a:stretch>
        </p:blipFill>
        <p:spPr bwMode="auto">
          <a:xfrm>
            <a:off x="5499100" y="1193800"/>
            <a:ext cx="2336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pic>
        <p:nvPicPr>
          <p:cNvPr descr="img/resp-lap.png" id="0" name="Picture 1"/>
          <p:cNvPicPr>
            <a:picLocks noGrp="1" noChangeAspect="1"/>
          </p:cNvPicPr>
          <p:nvPr/>
        </p:nvPicPr>
        <p:blipFill>
          <a:blip r:embed="rId2"/>
          <a:stretch>
            <a:fillRect/>
          </a:stretch>
        </p:blipFill>
        <p:spPr bwMode="auto">
          <a:xfrm>
            <a:off x="457200" y="1524000"/>
            <a:ext cx="4038600" cy="2717800"/>
          </a:xfrm>
          <a:prstGeom prst="rect">
            <a:avLst/>
          </a:prstGeom>
          <a:noFill/>
          <a:ln w="9525">
            <a:noFill/>
            <a:headEnd/>
            <a:tailEnd/>
          </a:ln>
        </p:spPr>
      </p:pic>
      <p:pic>
        <p:nvPicPr>
          <p:cNvPr descr="img/resp-mov.png" id="0" name="Picture 1"/>
          <p:cNvPicPr>
            <a:picLocks noGrp="1" noChangeAspect="1"/>
          </p:cNvPicPr>
          <p:nvPr/>
        </p:nvPicPr>
        <p:blipFill>
          <a:blip r:embed="rId3"/>
          <a:stretch>
            <a:fillRect/>
          </a:stretch>
        </p:blipFill>
        <p:spPr bwMode="auto">
          <a:xfrm>
            <a:off x="5384800" y="1193800"/>
            <a:ext cx="25654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sp>
        <p:nvSpPr>
          <p:cNvPr id="3" name="Content Placeholder 2"/>
          <p:cNvSpPr>
            <a:spLocks noGrp="1"/>
          </p:cNvSpPr>
          <p:nvPr>
            <p:ph idx="1"/>
          </p:nvPr>
        </p:nvSpPr>
        <p:spPr/>
        <p:txBody>
          <a:bodyPr/>
          <a:lstStyle/>
          <a:p>
            <a:pPr lvl="0"/>
            <a:r>
              <a:rPr/>
              <a:t>Hacemos el tamaño de la fuente una </a:t>
            </a:r>
            <a:r>
              <a:rPr b="1"/>
              <a:t>función del ancho del ggplot rendereado</a:t>
            </a:r>
          </a:p>
          <a:p>
            <a:pPr lvl="0"/>
            <a:r>
              <a:rPr/>
              <a:t>¿De donde sacamos el ancho del ggplot rendereado? </a:t>
            </a:r>
            <a:r>
              <a:rPr>
                <a:latin typeface="Courier"/>
              </a:rPr>
              <a:t>session$clientData</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pic>
        <p:nvPicPr>
          <p:cNvPr descr="img/movses.png" id="0" name="Picture 1"/>
          <p:cNvPicPr>
            <a:picLocks noGrp="1" noChangeAspect="1"/>
          </p:cNvPicPr>
          <p:nvPr/>
        </p:nvPicPr>
        <p:blipFill>
          <a:blip r:embed="rId2"/>
          <a:stretch>
            <a:fillRect/>
          </a:stretch>
        </p:blipFill>
        <p:spPr bwMode="auto">
          <a:xfrm>
            <a:off x="1244600" y="1193800"/>
            <a:ext cx="2463800" cy="3390900"/>
          </a:xfrm>
          <a:prstGeom prst="rect">
            <a:avLst/>
          </a:prstGeom>
          <a:noFill/>
          <a:ln w="9525">
            <a:noFill/>
            <a:headEnd/>
            <a:tailEnd/>
          </a:ln>
        </p:spPr>
      </p:pic>
      <p:pic>
        <p:nvPicPr>
          <p:cNvPr descr="img/1024x800ses.png" id="0" name="Picture 1"/>
          <p:cNvPicPr>
            <a:picLocks noGrp="1" noChangeAspect="1"/>
          </p:cNvPicPr>
          <p:nvPr/>
        </p:nvPicPr>
        <p:blipFill>
          <a:blip r:embed="rId3"/>
          <a:stretch>
            <a:fillRect/>
          </a:stretch>
        </p:blipFill>
        <p:spPr bwMode="auto">
          <a:xfrm>
            <a:off x="4648200" y="2006600"/>
            <a:ext cx="4038600" cy="17653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sp>
        <p:nvSpPr>
          <p:cNvPr id="3" name="Content Placeholder 2"/>
          <p:cNvSpPr>
            <a:spLocks noGrp="1"/>
          </p:cNvSpPr>
          <p:nvPr>
            <p:ph idx="1" sz="half"/>
          </p:nvPr>
        </p:nvSpPr>
        <p:spPr/>
        <p:txBody>
          <a:bodyPr/>
          <a:lstStyle/>
          <a:p>
            <a:pPr lvl="0" indent="0">
              <a:buNone/>
            </a:pPr>
            <a:r>
              <a:rPr>
                <a:latin typeface="Courier"/>
              </a:rPr>
              <a:t>    output</a:t>
            </a:r>
            <a:r>
              <a:rPr>
                <a:solidFill>
                  <a:srgbClr val="4070A0"/>
                </a:solidFill>
                <a:latin typeface="Courier"/>
              </a:rPr>
              <a:t>$</a:t>
            </a:r>
            <a:r>
              <a:rPr>
                <a:latin typeface="Courier"/>
              </a:rPr>
              <a:t>graf </a:t>
            </a:r>
            <a:r>
              <a:rPr>
                <a:solidFill>
                  <a:srgbClr val="007020"/>
                </a:solidFill>
                <a:latin typeface="Courier"/>
              </a:rPr>
              <a:t>&lt;-</a:t>
            </a:r>
            <a:r>
              <a:rPr>
                <a:latin typeface="Courier"/>
              </a:rPr>
              <a:t> </a:t>
            </a:r>
            <a:r>
              <a:rPr>
                <a:solidFill>
                  <a:srgbClr val="06287E"/>
                </a:solidFill>
                <a:latin typeface="Courier"/>
              </a:rPr>
              <a:t>renderPlot</a:t>
            </a:r>
            <a:r>
              <a:rPr>
                <a:latin typeface="Courier"/>
              </a:rPr>
              <a:t>({</a:t>
            </a:r>
            <a:br/>
            <a:r>
              <a:rPr>
                <a:latin typeface="Courier"/>
              </a:rPr>
              <a:t>      </a:t>
            </a:r>
            <a:r>
              <a:rPr>
                <a:solidFill>
                  <a:srgbClr val="06287E"/>
                </a:solidFill>
                <a:latin typeface="Courier"/>
              </a:rPr>
              <a:t>ggplot</a:t>
            </a:r>
            <a:r>
              <a:rPr>
                <a:latin typeface="Courier"/>
              </a:rPr>
              <a:t>() </a:t>
            </a:r>
            <a:r>
              <a:rPr>
                <a:solidFill>
                  <a:srgbClr val="4070A0"/>
                </a:solidFill>
                <a:latin typeface="Courier"/>
              </a:rPr>
              <a:t>+</a:t>
            </a:r>
            <a:br/>
            <a:r>
              <a:rPr>
                <a:latin typeface="Courier"/>
              </a:rPr>
              <a:t>        </a:t>
            </a:r>
            <a:r>
              <a:rPr>
                <a:solidFill>
                  <a:srgbClr val="06287E"/>
                </a:solidFill>
                <a:latin typeface="Courier"/>
              </a:rPr>
              <a:t>geom_text</a:t>
            </a:r>
            <a:r>
              <a:rPr>
                <a:latin typeface="Courier"/>
              </a:rPr>
              <a:t>(</a:t>
            </a:r>
            <a:br/>
            <a:r>
              <a:rPr>
                <a:latin typeface="Courier"/>
              </a:rPr>
              <a:t>          </a:t>
            </a:r>
            <a:r>
              <a:rPr>
                <a:solidFill>
                  <a:srgbClr val="7D9029"/>
                </a:solidFill>
                <a:latin typeface="Courier"/>
              </a:rPr>
              <a:t>size =</a:t>
            </a:r>
            <a:r>
              <a:rPr>
                <a:latin typeface="Courier"/>
              </a:rPr>
              <a:t> </a:t>
            </a:r>
            <a:r>
              <a:rPr>
                <a:solidFill>
                  <a:srgbClr val="40A070"/>
                </a:solidFill>
                <a:latin typeface="Courier"/>
              </a:rPr>
              <a:t>0.75</a:t>
            </a:r>
            <a:r>
              <a:rPr>
                <a:solidFill>
                  <a:srgbClr val="4070A0"/>
                </a:solidFill>
                <a:latin typeface="Courier"/>
              </a:rPr>
              <a:t>*</a:t>
            </a:r>
            <a:r>
              <a:rPr>
                <a:solidFill>
                  <a:srgbClr val="06287E"/>
                </a:solidFill>
                <a:latin typeface="Courier"/>
              </a:rPr>
              <a:t>textFunction</a:t>
            </a:r>
            <a:r>
              <a:rPr>
                <a:latin typeface="Courier"/>
              </a:rPr>
              <a:t>()</a:t>
            </a:r>
            <a:br/>
            <a:r>
              <a:rPr>
                <a:latin typeface="Courier"/>
              </a:rPr>
              <a:t>        ) </a:t>
            </a:r>
            <a:br/>
            <a:r>
              <a:rPr>
                <a:latin typeface="Courier"/>
              </a:rPr>
              <a:t>      }, </a:t>
            </a:r>
            <a:br/>
            <a:r>
              <a:rPr>
                <a:latin typeface="Courier"/>
              </a:rPr>
              <a:t>      </a:t>
            </a:r>
            <a:r>
              <a:rPr>
                <a:solidFill>
                  <a:srgbClr val="7D9029"/>
                </a:solidFill>
                <a:latin typeface="Courier"/>
              </a:rPr>
              <a:t>height =</a:t>
            </a:r>
            <a:r>
              <a:rPr>
                <a:latin typeface="Courier"/>
              </a:rPr>
              <a:t> plotHeight)</a:t>
            </a:r>
          </a:p>
        </p:txBody>
      </p:sp>
      <p:sp>
        <p:nvSpPr>
          <p:cNvPr id="4" name="Content Placeholder 3"/>
          <p:cNvSpPr>
            <a:spLocks noGrp="1"/>
          </p:cNvSpPr>
          <p:nvPr>
            <p:ph idx="2" sz="half"/>
          </p:nvPr>
        </p:nvSpPr>
        <p:spPr/>
        <p:txBody>
          <a:bodyPr/>
          <a:lstStyle/>
          <a:p>
            <a:pPr lvl="0" indent="0">
              <a:buNone/>
            </a:pPr>
            <a:r>
              <a:rPr>
                <a:latin typeface="Courier"/>
              </a:rPr>
              <a:t>f </a:t>
            </a:r>
            <a:r>
              <a:rPr>
                <a:solidFill>
                  <a:srgbClr val="007020"/>
                </a:solidFill>
                <a:latin typeface="Courier"/>
              </a:rPr>
              <a:t>&lt;-</a:t>
            </a:r>
            <a:r>
              <a:rPr>
                <a:latin typeface="Courier"/>
              </a:rPr>
              <a:t> </a:t>
            </a:r>
            <a:r>
              <a:rPr>
                <a:solidFill>
                  <a:srgbClr val="40A070"/>
                </a:solidFill>
                <a:latin typeface="Courier"/>
              </a:rPr>
              <a:t>8</a:t>
            </a:r>
            <a:br/>
            <a:r>
              <a:rPr>
                <a:latin typeface="Courier"/>
              </a:rPr>
              <a:t>w </a:t>
            </a:r>
            <a:r>
              <a:rPr>
                <a:solidFill>
                  <a:srgbClr val="007020"/>
                </a:solidFill>
                <a:latin typeface="Courier"/>
              </a:rPr>
              <a:t>&lt;-</a:t>
            </a:r>
            <a:r>
              <a:rPr>
                <a:latin typeface="Courier"/>
              </a:rPr>
              <a:t> </a:t>
            </a:r>
            <a:r>
              <a:rPr>
                <a:solidFill>
                  <a:srgbClr val="06287E"/>
                </a:solidFill>
                <a:latin typeface="Courier"/>
              </a:rPr>
              <a:t>reactive</a:t>
            </a:r>
            <a:r>
              <a:rPr>
                <a:latin typeface="Courier"/>
              </a:rPr>
              <a:t>({</a:t>
            </a:r>
            <a:br/>
            <a:r>
              <a:rPr>
                <a:latin typeface="Courier"/>
              </a:rPr>
              <a:t>  session</a:t>
            </a:r>
            <a:r>
              <a:rPr>
                <a:solidFill>
                  <a:srgbClr val="4070A0"/>
                </a:solidFill>
                <a:latin typeface="Courier"/>
              </a:rPr>
              <a:t>$</a:t>
            </a:r>
            <a:r>
              <a:rPr>
                <a:latin typeface="Courier"/>
              </a:rPr>
              <a:t>clientData[[</a:t>
            </a:r>
            <a:r>
              <a:rPr>
                <a:solidFill>
                  <a:srgbClr val="4070A0"/>
                </a:solidFill>
                <a:latin typeface="Courier"/>
              </a:rPr>
              <a:t>"output_g_width"</a:t>
            </a:r>
            <a:r>
              <a:rPr>
                <a:latin typeface="Courier"/>
              </a:rPr>
              <a:t>]]</a:t>
            </a:r>
            <a:br/>
            <a:r>
              <a:rPr>
                <a:latin typeface="Courier"/>
              </a:rPr>
              <a:t>})</a:t>
            </a:r>
            <a:br/>
            <a:br/>
            <a:r>
              <a:rPr>
                <a:latin typeface="Courier"/>
              </a:rPr>
              <a:t>textFunction </a:t>
            </a:r>
            <a:r>
              <a:rPr>
                <a:solidFill>
                  <a:srgbClr val="007020"/>
                </a:solidFill>
                <a:latin typeface="Courier"/>
              </a:rPr>
              <a:t>&lt;-</a:t>
            </a:r>
            <a:r>
              <a:rPr>
                <a:latin typeface="Courier"/>
              </a:rPr>
              <a:t> </a:t>
            </a:r>
            <a:r>
              <a:rPr b="1">
                <a:solidFill>
                  <a:srgbClr val="007020"/>
                </a:solidFill>
                <a:latin typeface="Courier"/>
              </a:rPr>
              <a:t>function</a:t>
            </a:r>
            <a:r>
              <a:rPr>
                <a:latin typeface="Courier"/>
              </a:rPr>
              <a:t>() {</a:t>
            </a:r>
            <a:br/>
            <a:r>
              <a:rPr>
                <a:latin typeface="Courier"/>
              </a:rPr>
              <a:t>  j </a:t>
            </a:r>
            <a:r>
              <a:rPr>
                <a:solidFill>
                  <a:srgbClr val="007020"/>
                </a:solidFill>
                <a:latin typeface="Courier"/>
              </a:rPr>
              <a:t>&lt;-</a:t>
            </a:r>
            <a:r>
              <a:rPr>
                <a:latin typeface="Courier"/>
              </a:rPr>
              <a:t> </a:t>
            </a:r>
            <a:r>
              <a:rPr>
                <a:solidFill>
                  <a:srgbClr val="06287E"/>
                </a:solidFill>
                <a:latin typeface="Courier"/>
              </a:rPr>
              <a:t>ifelse</a:t>
            </a:r>
            <a:r>
              <a:rPr>
                <a:latin typeface="Courier"/>
              </a:rPr>
              <a:t>(w </a:t>
            </a:r>
            <a:r>
              <a:rPr>
                <a:solidFill>
                  <a:srgbClr val="4070A0"/>
                </a:solidFill>
                <a:latin typeface="Courier"/>
              </a:rPr>
              <a:t>&gt;</a:t>
            </a:r>
            <a:r>
              <a:rPr>
                <a:latin typeface="Courier"/>
              </a:rPr>
              <a:t> </a:t>
            </a:r>
            <a:r>
              <a:rPr>
                <a:solidFill>
                  <a:srgbClr val="40A070"/>
                </a:solidFill>
                <a:latin typeface="Courier"/>
              </a:rPr>
              <a:t>425</a:t>
            </a:r>
            <a:r>
              <a:rPr>
                <a:latin typeface="Courier"/>
              </a:rPr>
              <a:t>, </a:t>
            </a:r>
            <a:br/>
            <a:r>
              <a:rPr>
                <a:latin typeface="Courier"/>
              </a:rPr>
              <a:t>              f, </a:t>
            </a:r>
            <a:br/>
            <a:r>
              <a:rPr>
                <a:latin typeface="Courier"/>
              </a:rPr>
              <a:t>              </a:t>
            </a:r>
            <a:r>
              <a:rPr>
                <a:solidFill>
                  <a:srgbClr val="40A070"/>
                </a:solidFill>
                <a:latin typeface="Courier"/>
              </a:rPr>
              <a:t>0.45</a:t>
            </a:r>
            <a:r>
              <a:rPr>
                <a:latin typeface="Courier"/>
              </a:rPr>
              <a:t> </a:t>
            </a:r>
            <a:r>
              <a:rPr>
                <a:solidFill>
                  <a:srgbClr val="4070A0"/>
                </a:solidFill>
                <a:latin typeface="Courier"/>
              </a:rPr>
              <a:t>*</a:t>
            </a:r>
            <a:r>
              <a:rPr>
                <a:latin typeface="Courier"/>
              </a:rPr>
              <a:t> f)</a:t>
            </a:r>
            <a:br/>
            <a:r>
              <a:rPr>
                <a:latin typeface="Courier"/>
              </a:rPr>
              <a:t>  </a:t>
            </a:r>
            <a:r>
              <a:rPr>
                <a:solidFill>
                  <a:srgbClr val="06287E"/>
                </a:solidFill>
                <a:latin typeface="Courier"/>
              </a:rPr>
              <a:t>return</a:t>
            </a:r>
            <a:r>
              <a:rPr>
                <a:latin typeface="Courier"/>
              </a:rPr>
              <a:t>(j)</a:t>
            </a:r>
            <a:br/>
            <a:r>
              <a:rPr>
                <a:latin typeface="Courier"/>
              </a:rPr>
              <a:t>}</a:t>
            </a:r>
            <a:br/>
            <a:br/>
            <a:r>
              <a:rPr>
                <a:latin typeface="Courier"/>
              </a:rPr>
              <a:t>plotHeight </a:t>
            </a:r>
            <a:r>
              <a:rPr>
                <a:solidFill>
                  <a:srgbClr val="007020"/>
                </a:solidFill>
                <a:latin typeface="Courier"/>
              </a:rPr>
              <a:t>&lt;-</a:t>
            </a:r>
            <a:r>
              <a:rPr>
                <a:latin typeface="Courier"/>
              </a:rPr>
              <a:t> </a:t>
            </a:r>
            <a:r>
              <a:rPr b="1">
                <a:solidFill>
                  <a:srgbClr val="007020"/>
                </a:solidFill>
                <a:latin typeface="Courier"/>
              </a:rPr>
              <a:t>function</a:t>
            </a:r>
            <a:r>
              <a:rPr>
                <a:latin typeface="Courier"/>
              </a:rPr>
              <a:t>() {</a:t>
            </a:r>
            <a:br/>
            <a:r>
              <a:rPr>
                <a:latin typeface="Courier"/>
              </a:rPr>
              <a:t>  h </a:t>
            </a:r>
            <a:r>
              <a:rPr>
                <a:solidFill>
                  <a:srgbClr val="007020"/>
                </a:solidFill>
                <a:latin typeface="Courier"/>
              </a:rPr>
              <a:t>&lt;-</a:t>
            </a:r>
            <a:r>
              <a:rPr>
                <a:latin typeface="Courier"/>
              </a:rPr>
              <a:t> </a:t>
            </a:r>
            <a:r>
              <a:rPr>
                <a:solidFill>
                  <a:srgbClr val="06287E"/>
                </a:solidFill>
                <a:latin typeface="Courier"/>
              </a:rPr>
              <a:t>ifelse</a:t>
            </a:r>
            <a:r>
              <a:rPr>
                <a:latin typeface="Courier"/>
              </a:rPr>
              <a:t>(</a:t>
            </a:r>
            <a:r>
              <a:rPr>
                <a:solidFill>
                  <a:srgbClr val="06287E"/>
                </a:solidFill>
                <a:latin typeface="Courier"/>
              </a:rPr>
              <a:t>w</a:t>
            </a:r>
            <a:r>
              <a:rPr>
                <a:latin typeface="Courier"/>
              </a:rPr>
              <a:t>() </a:t>
            </a:r>
            <a:r>
              <a:rPr>
                <a:solidFill>
                  <a:srgbClr val="4070A0"/>
                </a:solidFill>
                <a:latin typeface="Courier"/>
              </a:rPr>
              <a:t>&gt;</a:t>
            </a:r>
            <a:r>
              <a:rPr>
                <a:latin typeface="Courier"/>
              </a:rPr>
              <a:t> </a:t>
            </a:r>
            <a:r>
              <a:rPr>
                <a:solidFill>
                  <a:srgbClr val="40A070"/>
                </a:solidFill>
                <a:latin typeface="Courier"/>
              </a:rPr>
              <a:t>425</a:t>
            </a:r>
            <a:r>
              <a:rPr>
                <a:latin typeface="Courier"/>
              </a:rPr>
              <a:t>, </a:t>
            </a:r>
            <a:br/>
            <a:r>
              <a:rPr>
                <a:latin typeface="Courier"/>
              </a:rPr>
              <a:t>              </a:t>
            </a:r>
            <a:r>
              <a:rPr>
                <a:solidFill>
                  <a:srgbClr val="06287E"/>
                </a:solidFill>
                <a:latin typeface="Courier"/>
              </a:rPr>
              <a:t>w</a:t>
            </a:r>
            <a:r>
              <a:rPr>
                <a:latin typeface="Courier"/>
              </a:rPr>
              <a:t>() </a:t>
            </a:r>
            <a:r>
              <a:rPr>
                <a:solidFill>
                  <a:srgbClr val="4070A0"/>
                </a:solidFill>
                <a:latin typeface="Courier"/>
              </a:rPr>
              <a:t>*</a:t>
            </a:r>
            <a:r>
              <a:rPr>
                <a:latin typeface="Courier"/>
              </a:rPr>
              <a:t> </a:t>
            </a:r>
            <a:r>
              <a:rPr>
                <a:solidFill>
                  <a:srgbClr val="40A070"/>
                </a:solidFill>
                <a:latin typeface="Courier"/>
              </a:rPr>
              <a:t>0.40</a:t>
            </a:r>
            <a:r>
              <a:rPr>
                <a:latin typeface="Courier"/>
              </a:rPr>
              <a:t>, </a:t>
            </a:r>
            <a:br/>
            <a:r>
              <a:rPr>
                <a:latin typeface="Courier"/>
              </a:rPr>
              <a:t>              </a:t>
            </a:r>
            <a:r>
              <a:rPr>
                <a:solidFill>
                  <a:srgbClr val="06287E"/>
                </a:solidFill>
                <a:latin typeface="Courier"/>
              </a:rPr>
              <a:t>w</a:t>
            </a:r>
            <a:r>
              <a:rPr>
                <a:latin typeface="Courier"/>
              </a:rPr>
              <a:t>() </a:t>
            </a:r>
            <a:r>
              <a:rPr>
                <a:solidFill>
                  <a:srgbClr val="4070A0"/>
                </a:solidFill>
                <a:latin typeface="Courier"/>
              </a:rPr>
              <a:t>*</a:t>
            </a:r>
            <a:r>
              <a:rPr>
                <a:latin typeface="Courier"/>
              </a:rPr>
              <a:t> </a:t>
            </a:r>
            <a:r>
              <a:rPr>
                <a:solidFill>
                  <a:srgbClr val="40A070"/>
                </a:solidFill>
                <a:latin typeface="Courier"/>
              </a:rPr>
              <a:t>0.70</a:t>
            </a:r>
            <a:r>
              <a:rPr>
                <a:latin typeface="Courier"/>
              </a:rPr>
              <a:t>)</a:t>
            </a:r>
            <a:br/>
            <a:r>
              <a:rPr>
                <a:latin typeface="Courier"/>
              </a:rPr>
              <a:t>  </a:t>
            </a:r>
            <a:r>
              <a:rPr>
                <a:solidFill>
                  <a:srgbClr val="06287E"/>
                </a:solidFill>
                <a:latin typeface="Courier"/>
              </a:rPr>
              <a:t>return</a:t>
            </a:r>
            <a:r>
              <a:rPr>
                <a:latin typeface="Courier"/>
              </a:rPr>
              <a:t>(h)</a:t>
            </a:r>
            <a:b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hablar de cuidados?</a:t>
            </a:r>
          </a:p>
        </p:txBody>
      </p:sp>
      <p:pic>
        <p:nvPicPr>
          <p:cNvPr descr="img/distri.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Limitaciones de Shiny como herramienta para la divulgación</a:t>
            </a:r>
          </a:p>
        </p:txBody>
      </p:sp>
      <p:sp>
        <p:nvSpPr>
          <p:cNvPr id="3" name="Content Placeholder 2"/>
          <p:cNvSpPr>
            <a:spLocks noGrp="1"/>
          </p:cNvSpPr>
          <p:nvPr>
            <p:ph idx="1"/>
          </p:nvPr>
        </p:nvSpPr>
        <p:spPr/>
        <p:txBody>
          <a:bodyPr/>
          <a:lstStyle/>
          <a:p>
            <a:pPr lvl="0"/>
            <a:r>
              <a:rPr b="1"/>
              <a:t>Lenguaje de alto nivel</a:t>
            </a:r>
            <a:r>
              <a:rPr/>
              <a:t>: más recursos</a:t>
            </a:r>
          </a:p>
          <a:p>
            <a:pPr lvl="0"/>
            <a:r>
              <a:rPr b="1"/>
              <a:t>Costo</a:t>
            </a:r>
            <a:r>
              <a:rPr/>
              <a:t> de Shiny Server para ONG: Shiny proxy (más recursos)</a:t>
            </a:r>
          </a:p>
          <a:p>
            <a:pPr lvl="0"/>
            <a:r>
              <a:rPr b="1"/>
              <a:t>Comunicación</a:t>
            </a:r>
            <a:r>
              <a:rPr/>
              <a:t> con el equipo de programación (más recursos)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Gracias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hablar de cuidados?</a:t>
            </a:r>
          </a:p>
        </p:txBody>
      </p:sp>
      <p:pic>
        <p:nvPicPr>
          <p:cNvPr descr="img/boxplot.jp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los transformamos en cambio?</a:t>
            </a:r>
          </a:p>
        </p:txBody>
      </p:sp>
      <p:sp>
        <p:nvSpPr>
          <p:cNvPr id="3" name="Content Placeholder 2"/>
          <p:cNvSpPr>
            <a:spLocks noGrp="1"/>
          </p:cNvSpPr>
          <p:nvPr>
            <p:ph idx="1"/>
          </p:nvPr>
        </p:nvSpPr>
        <p:spPr/>
        <p:txBody>
          <a:bodyPr/>
          <a:lstStyle/>
          <a:p>
            <a:pPr lvl="0" indent="0" marL="0">
              <a:buNone/>
            </a:pPr>
            <a:r>
              <a:rPr/>
              <a:t>Necesitamos </a:t>
            </a:r>
            <a:r>
              <a:rPr b="1"/>
              <a:t>interpelar</a:t>
            </a:r>
            <a:r>
              <a:rPr/>
              <a:t> al usuario:</a:t>
            </a:r>
          </a:p>
          <a:p>
            <a:pPr lvl="0"/>
            <a:r>
              <a:rPr/>
              <a:t>Acercándole la problemática</a:t>
            </a:r>
          </a:p>
          <a:p>
            <a:pPr lvl="1"/>
            <a:r>
              <a:rPr/>
              <a:t>Personalizando el problema</a:t>
            </a:r>
          </a:p>
          <a:p>
            <a:pPr lvl="1"/>
            <a:r>
              <a:rPr/>
              <a:t>“TU”</a:t>
            </a:r>
          </a:p>
          <a:p>
            <a:pPr lvl="0"/>
            <a:r>
              <a:rPr/>
              <a:t>Reconceptualizando la problemática para dimensionar su magnitud</a:t>
            </a:r>
          </a:p>
          <a:p>
            <a:pPr lvl="0"/>
            <a:r>
              <a:rPr/>
              <a:t>Resquematizando los agentes de cambio de la problemática</a:t>
            </a:r>
          </a:p>
          <a:p>
            <a:pPr lvl="0"/>
            <a:r>
              <a:rPr/>
              <a:t>Proviendo herramientas para convertir la indignación en acción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a:t>
            </a:r>
            <a:r>
              <a:rPr b="1"/>
              <a:t>Shiny</a:t>
            </a:r>
            <a:r>
              <a:rPr/>
              <a:t>?</a:t>
            </a:r>
          </a:p>
        </p:txBody>
      </p:sp>
      <p:sp>
        <p:nvSpPr>
          <p:cNvPr id="3" name="Content Placeholder 2"/>
          <p:cNvSpPr>
            <a:spLocks noGrp="1"/>
          </p:cNvSpPr>
          <p:nvPr>
            <p:ph idx="1"/>
          </p:nvPr>
        </p:nvSpPr>
        <p:spPr/>
        <p:txBody>
          <a:bodyPr/>
          <a:lstStyle/>
          <a:p>
            <a:pPr lvl="0"/>
            <a:r>
              <a:rPr/>
              <a:t>Recursos limitados de parte del equipo de programación</a:t>
            </a:r>
          </a:p>
          <a:p>
            <a:pPr lvl="0"/>
            <a:r>
              <a:rPr/>
              <a:t>Somos científicos sociales que utilizamos R de manera autodidácta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OBJETIVO:</a:t>
            </a:r>
            <a:r>
              <a:rPr/>
              <a:t> ¿Cómo utilizar Shiny para generar herramientas que permitan no solo </a:t>
            </a:r>
            <a:r>
              <a:rPr b="1"/>
              <a:t>sensibilizar</a:t>
            </a:r>
            <a:r>
              <a:rPr/>
              <a:t> sino </a:t>
            </a:r>
            <a:r>
              <a:rPr b="1"/>
              <a:t>tomar acción</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Narrativa: “Tu huella”</a:t>
            </a:r>
          </a:p>
        </p:txBody>
      </p:sp>
      <p:pic>
        <p:nvPicPr>
          <p:cNvPr descr="img/group-3.svg" id="0" name="Picture 1"/>
          <p:cNvPicPr>
            <a:picLocks noGrp="1" noChangeAspect="1"/>
          </p:cNvPicPr>
          <p:nvPr/>
        </p:nvPicPr>
        <p:blipFill>
          <a:blip r:embed="rId2"/>
          <a:stretch>
            <a:fillRect/>
          </a:stretch>
        </p:blipFill>
        <p:spPr bwMode="auto">
          <a:xfrm>
            <a:off x="457200" y="2286000"/>
            <a:ext cx="4038600" cy="1193800"/>
          </a:xfrm>
          <a:prstGeom prst="rect">
            <a:avLst/>
          </a:prstGeom>
          <a:noFill/>
          <a:ln w="9525">
            <a:noFill/>
            <a:headEnd/>
            <a:tailEnd/>
          </a:ln>
        </p:spPr>
      </p:pic>
      <p:pic>
        <p:nvPicPr>
          <p:cNvPr descr="img/manita_marcador.sv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Narrativa: Niveles del problema</a:t>
            </a:r>
          </a:p>
        </p:txBody>
      </p:sp>
      <p:pic>
        <p:nvPicPr>
          <p:cNvPr descr="ppt-LatinR_files/figure-pptx/unnamed-chunk-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LOS DATOS A LA ACCIÓN:</dc:title>
  <dc:creator>Maria Monserrat Perez Villanueva, Jorge Ruiz Reyez &amp; Alicia Valentina Franco Boscan</dc:creator>
  <cp:keywords/>
  <dcterms:created xsi:type="dcterms:W3CDTF">2022-09-29T15:06:01Z</dcterms:created>
  <dcterms:modified xsi:type="dcterms:W3CDTF">2022-09-29T15:06:01Z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2022-09-29</vt:lpwstr>
  </property>
  <property fmtid="{D5CDD505-2E9C-101B-9397-08002B2CF9AE}" pid="3" name="output">
    <vt:lpwstr/>
  </property>
  <property fmtid="{D5CDD505-2E9C-101B-9397-08002B2CF9AE}" pid="4" name="subtitle">
    <vt:lpwstr>Shiny como herramienta para la divulgación y el cambio social</vt:lpwstr>
  </property>
</Properties>
</file>