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huelladecuidados.datacivica.org/#Ps-1" TargetMode="Externa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huelladecuidados.datacivica.org/#mi-huella-1" TargetMode="Externa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huelladecuidados.datacivica.org/#mi-huella-3" TargetMode="Externa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huelladecuidados.datacivica.org/#municipal-2" TargetMode="Externa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huelladecuidados.datacivica.org/#haz-parte" TargetMode="Externa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svg" /><Relationship Id="rId2" Type="http://schemas.openxmlformats.org/officeDocument/2006/relationships/image" Target="../media/image4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 LOS DATOS A LA ACCIÓN: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Shiny como herramienta para la divulgación y el cambio social</a:t>
            </a:r>
            <a:br/>
            <a:br/>
            <a:r>
              <a:rPr/>
              <a:t>Maria Monserrat Perez Villanueva, Jorge Ruiz Reyez &amp; Alicia Valentina Franco Boscan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</a:t>
            </a:r>
            <a:r>
              <a:rPr b="1"/>
              <a:t>sensibilizar</a:t>
            </a:r>
            <a:r>
              <a:rPr/>
              <a:t>? Personalización del problema</a:t>
            </a:r>
          </a:p>
        </p:txBody>
      </p:sp>
      <p:pic>
        <p:nvPicPr>
          <p:cNvPr descr="img/preguntas/p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mod_select_ui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(id) {</a:t>
            </a:r>
            <a:br/>
            <a:r>
              <a:rPr>
                <a:latin typeface="Courier"/>
              </a:rPr>
              <a:t>  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(id)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textInput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"nom"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"Pregunta"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"Sin default"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</a:t>
            </a:r>
            <a:r>
              <a:rPr b="1"/>
              <a:t>sensibilizar</a:t>
            </a:r>
            <a:r>
              <a:rPr/>
              <a:t>? Personalización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mod_select_server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(id){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moduleServer</a:t>
            </a:r>
            <a:r>
              <a:rPr>
                <a:latin typeface="Courier"/>
              </a:rPr>
              <a:t>(id, </a:t>
            </a:r>
            <a:br/>
            <a:r>
              <a:rPr>
                <a:latin typeface="Courier"/>
              </a:rPr>
              <a:t>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(input, </a:t>
            </a:r>
            <a:br/>
            <a:r>
              <a:rPr>
                <a:latin typeface="Courier"/>
              </a:rPr>
              <a:t>                        output, </a:t>
            </a:r>
            <a:br/>
            <a:r>
              <a:rPr>
                <a:latin typeface="Courier"/>
              </a:rPr>
              <a:t>                        session){</a:t>
            </a:r>
            <a:br/>
            <a:r>
              <a:rPr>
                <a:latin typeface="Courier"/>
              </a:rPr>
              <a:t>    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session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ns</a:t>
            </a:r>
            <a:br/>
            <a:br/>
            <a:r>
              <a:rPr>
                <a:latin typeface="Courier"/>
              </a:rPr>
              <a:t>    user_values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reactive</a:t>
            </a:r>
            <a:r>
              <a:rPr>
                <a:latin typeface="Courier"/>
              </a:rPr>
              <a:t>({ input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nom }),</a:t>
            </a:r>
            <a:br/>
            <a:r>
              <a:rPr>
                <a:latin typeface="Courier"/>
              </a:rPr>
              <a:t>      ...,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sex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reactive</a:t>
            </a:r>
            <a:r>
              <a:rPr>
                <a:latin typeface="Courier"/>
              </a:rPr>
              <a:t>({ input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sexo }))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FF0000"/>
                </a:solidFill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(user_values)</a:t>
            </a:r>
            <a:br/>
            <a:r>
              <a:rPr>
                <a:latin typeface="Courier"/>
              </a:rPr>
              <a:t>  })</a:t>
            </a:r>
            <a:br/>
            <a:r>
              <a:rPr>
                <a:latin typeface="Courier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app_server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(input, </a:t>
            </a:r>
            <a:br/>
            <a:r>
              <a:rPr>
                <a:latin typeface="Courier"/>
              </a:rPr>
              <a:t>                       output, </a:t>
            </a:r>
            <a:br/>
            <a:r>
              <a:rPr>
                <a:latin typeface="Courier"/>
              </a:rPr>
              <a:t>                       session) 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input_values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mod_select_server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enut_values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mod_hrst_server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user_values =</a:t>
            </a:r>
            <a:r>
              <a:rPr>
                <a:latin typeface="Courier"/>
              </a:rPr>
              <a:t> input_values,</a:t>
            </a:r>
            <a:br/>
            <a:r>
              <a:rPr>
                <a:latin typeface="Courier"/>
              </a:rPr>
              <a:t>        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input_data =</a:t>
            </a:r>
            <a:r>
              <a:rPr>
                <a:latin typeface="Courier"/>
              </a:rPr>
              <a:t> enut_data)</a:t>
            </a:r>
            <a:br/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</a:t>
            </a:r>
            <a:r>
              <a:rPr b="1"/>
              <a:t>sensibilizar</a:t>
            </a:r>
            <a:r>
              <a:rPr/>
              <a:t>? Posicionamiento del usuario con respecto al resto</a:t>
            </a:r>
          </a:p>
        </p:txBody>
      </p:sp>
      <p:pic>
        <p:nvPicPr>
          <p:cNvPr descr="img/preguntas/distri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46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Distribución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</a:t>
            </a:r>
            <a:r>
              <a:rPr i="1"/>
              <a:t>sensibilizar</a:t>
            </a:r>
            <a:r>
              <a:rPr/>
              <a:t>? Posicionamiento del usuario con respecto al resto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mod_distribucion_server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(id, input_data, hrs_values)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moduleServer</a:t>
            </a:r>
            <a:r>
              <a:rPr>
                <a:latin typeface="Courier"/>
              </a:rPr>
              <a:t>(id,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(input, output, session) {</a:t>
            </a:r>
            <a:br/>
            <a:r>
              <a:rPr>
                <a:latin typeface="Courier"/>
              </a:rPr>
              <a:t>    dist_cuidados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reactive</a:t>
            </a:r>
            <a:r>
              <a:rPr>
                <a:latin typeface="Courier"/>
              </a:rPr>
              <a:t>({...})</a:t>
            </a:r>
            <a:br/>
            <a:r>
              <a:rPr>
                <a:latin typeface="Courier"/>
              </a:rPr>
              <a:t>    output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distribucion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renderPlot</a:t>
            </a:r>
            <a:r>
              <a:rPr>
                <a:latin typeface="Courier"/>
              </a:rPr>
              <a:t>({</a:t>
            </a:r>
            <a:r>
              <a:rPr>
                <a:solidFill>
                  <a:srgbClr val="06287E"/>
                </a:solidFill>
                <a:latin typeface="Courier"/>
              </a:rPr>
              <a:t>dist_cuidados</a:t>
            </a:r>
            <a:r>
              <a:rPr>
                <a:latin typeface="Courier"/>
              </a:rPr>
              <a:t>()})</a:t>
            </a:r>
            <a:br/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mod_distribucion_ui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(id){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plotOutput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outputId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"distribucion"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dist_cuidados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reactive</a:t>
            </a:r>
            <a:r>
              <a:rPr>
                <a:latin typeface="Courier"/>
              </a:rPr>
              <a:t>({</a:t>
            </a:r>
            <a:br/>
            <a:r>
              <a:rPr>
                <a:latin typeface="Courier"/>
              </a:rPr>
              <a:t>      sym.grob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symbolsGrob</a:t>
            </a:r>
            <a:r>
              <a:rPr>
                <a:latin typeface="Courier"/>
              </a:rPr>
              <a:t>(huella,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rescale</a:t>
            </a:r>
            <a:r>
              <a:rPr>
                <a:latin typeface="Courier"/>
              </a:rPr>
              <a:t>(...),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rescale</a:t>
            </a:r>
            <a:r>
              <a:rPr>
                <a:latin typeface="Courier"/>
              </a:rPr>
              <a:t>(...))</a:t>
            </a:r>
            <a:br/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geom_rect</a:t>
            </a:r>
            <a:r>
              <a:rPr>
                <a:latin typeface="Courier"/>
              </a:rPr>
              <a:t>(...)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geom_density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input_data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(saldo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saldo, </a:t>
            </a:r>
            <a:r>
              <a:rPr>
                <a:solidFill>
                  <a:srgbClr val="7D9029"/>
                </a:solidFill>
                <a:latin typeface="Courier"/>
              </a:rPr>
              <a:t>weight =</a:t>
            </a:r>
            <a:r>
              <a:rPr>
                <a:latin typeface="Courier"/>
              </a:rPr>
              <a:t> fac_per))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...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geom_segment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hrs_values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saldo,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xend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hrs_values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saldo,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yend =</a:t>
            </a:r>
            <a:r>
              <a:rPr>
                <a:latin typeface="Courier"/>
              </a:rPr>
              <a:t> ylim))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annotation_custom</a:t>
            </a:r>
            <a:r>
              <a:rPr>
                <a:latin typeface="Courier"/>
              </a:rPr>
              <a:t>(sym.grob)</a:t>
            </a:r>
            <a:br/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</a:t>
            </a:r>
            <a:r>
              <a:rPr b="1"/>
              <a:t>sensibilizar</a:t>
            </a:r>
            <a:r>
              <a:rPr/>
              <a:t>? Dimensionando la problemática de distintas formas</a:t>
            </a:r>
          </a:p>
        </p:txBody>
      </p:sp>
      <p:pic>
        <p:nvPicPr>
          <p:cNvPr descr="img/preguntas/costop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5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Costos de Oportunidad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</a:t>
            </a:r>
            <a:r>
              <a:rPr b="1"/>
              <a:t>sensibilizar</a:t>
            </a:r>
            <a:r>
              <a:rPr/>
              <a:t>? Rendición de cuentas a nivel local</a:t>
            </a:r>
          </a:p>
        </p:txBody>
      </p:sp>
      <p:pic>
        <p:nvPicPr>
          <p:cNvPr descr="img/preguntas/sca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5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Infraestructura local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habilitar la </a:t>
            </a:r>
            <a:r>
              <a:rPr b="1"/>
              <a:t>toma de acción</a:t>
            </a:r>
            <a:r>
              <a:rPr/>
              <a:t>?</a:t>
            </a:r>
          </a:p>
        </p:txBody>
      </p:sp>
      <p:pic>
        <p:nvPicPr>
          <p:cNvPr descr="img/preguntas/call2ac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5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Infraestructura local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Giorgi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Monse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hacer un ggplot responsive?</a:t>
            </a:r>
          </a:p>
        </p:txBody>
      </p:sp>
      <p:pic>
        <p:nvPicPr>
          <p:cNvPr descr="img/no-resp-la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40386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g/no-resp-mov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99100" y="1193800"/>
            <a:ext cx="2336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DC_logo_2017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193800"/>
            <a:ext cx="473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hacer un ggplot responsive?</a:t>
            </a:r>
          </a:p>
        </p:txBody>
      </p:sp>
      <p:pic>
        <p:nvPicPr>
          <p:cNvPr descr="img/resp-la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g/resp-mov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84800" y="1193800"/>
            <a:ext cx="256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hacer un ggplot responsive?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Hacemos el tamaño de la fuente una </a:t>
            </a:r>
            <a:r>
              <a:rPr b="1"/>
              <a:t>función del ancho del ggplot rendereado</a:t>
            </a:r>
          </a:p>
          <a:p>
            <a:pPr lvl="0"/>
            <a:r>
              <a:rPr/>
              <a:t>¿De donde sacamos el ancho del ggplot rendereado? </a:t>
            </a:r>
            <a:r>
              <a:rPr>
                <a:latin typeface="Courier"/>
              </a:rPr>
              <a:t>session$clientData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hacer un ggplot responsive?</a:t>
            </a:r>
          </a:p>
        </p:txBody>
      </p:sp>
      <p:pic>
        <p:nvPicPr>
          <p:cNvPr descr="img/movs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193800"/>
            <a:ext cx="2463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g/1024x800s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06600"/>
            <a:ext cx="4038600" cy="176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hacer un ggplot responsive?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output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graf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renderPlot</a:t>
            </a:r>
            <a:r>
              <a:rPr>
                <a:latin typeface="Courier"/>
              </a:rPr>
              <a:t>({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0.75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textFunction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        ) </a:t>
            </a:r>
            <a:br/>
            <a:r>
              <a:rPr>
                <a:latin typeface="Courier"/>
              </a:rPr>
              <a:t>      },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height =</a:t>
            </a:r>
            <a:r>
              <a:rPr>
                <a:latin typeface="Courier"/>
              </a:rPr>
              <a:t> plotHeight)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br/>
            <a:r>
              <a:rPr>
                <a:latin typeface="Courier"/>
              </a:rPr>
              <a:t>w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reactive</a:t>
            </a:r>
            <a:r>
              <a:rPr>
                <a:latin typeface="Courier"/>
              </a:rPr>
              <a:t>({</a:t>
            </a:r>
            <a:br/>
            <a:r>
              <a:rPr>
                <a:latin typeface="Courier"/>
              </a:rPr>
              <a:t>  session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clientData[[</a:t>
            </a:r>
            <a:r>
              <a:rPr>
                <a:solidFill>
                  <a:srgbClr val="4070A0"/>
                </a:solidFill>
                <a:latin typeface="Courier"/>
              </a:rPr>
              <a:t>"output_g_width"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})</a:t>
            </a:r>
            <a:br/>
            <a:br/>
            <a:r>
              <a:rPr>
                <a:latin typeface="Courier"/>
              </a:rPr>
              <a:t>textFunction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j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ifelse</a:t>
            </a:r>
            <a:r>
              <a:rPr>
                <a:latin typeface="Courier"/>
              </a:rPr>
              <a:t>(w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425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f, 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40A070"/>
                </a:solidFill>
                <a:latin typeface="Courier"/>
              </a:rPr>
              <a:t>0.45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f)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(j)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plotHeight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ifelse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w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425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06287E"/>
                </a:solidFill>
                <a:latin typeface="Courier"/>
              </a:rPr>
              <a:t>w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0.40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06287E"/>
                </a:solidFill>
                <a:latin typeface="Courier"/>
              </a:rPr>
              <a:t>w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0.70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(h)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Limitaciones de Shiny como herramienta para la divulgación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Lenguaje de alto nivel</a:t>
            </a:r>
            <a:r>
              <a:rPr/>
              <a:t>: más recursos</a:t>
            </a:r>
          </a:p>
          <a:p>
            <a:pPr lvl="0"/>
            <a:r>
              <a:rPr b="1"/>
              <a:t>Costo</a:t>
            </a:r>
            <a:r>
              <a:rPr/>
              <a:t> de Shiny Server para ONG: Shiny proxy (más recursos)</a:t>
            </a:r>
          </a:p>
          <a:p>
            <a:pPr lvl="0"/>
            <a:r>
              <a:rPr b="1"/>
              <a:t>Comunicación</a:t>
            </a:r>
            <a:r>
              <a:rPr/>
              <a:t> con el equipo de programación (más recursos)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Gracias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¿Por qué hablar de cuidados?</a:t>
            </a:r>
          </a:p>
        </p:txBody>
      </p:sp>
      <p:pic>
        <p:nvPicPr>
          <p:cNvPr descr="img/distr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¿Por qué hablar de cuidados?</a:t>
            </a:r>
          </a:p>
        </p:txBody>
      </p:sp>
      <p:pic>
        <p:nvPicPr>
          <p:cNvPr descr="img/boxplo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los transformamos en cambio?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Necesitamos </a:t>
            </a:r>
            <a:r>
              <a:rPr b="1"/>
              <a:t>interpelar</a:t>
            </a:r>
            <a:r>
              <a:rPr/>
              <a:t> al usuario:</a:t>
            </a:r>
          </a:p>
          <a:p>
            <a:pPr lvl="0"/>
            <a:r>
              <a:rPr/>
              <a:t>Acercándole la problemática</a:t>
            </a:r>
          </a:p>
          <a:p>
            <a:pPr lvl="1"/>
            <a:r>
              <a:rPr/>
              <a:t>Personalizando el problema</a:t>
            </a:r>
          </a:p>
          <a:p>
            <a:pPr lvl="1"/>
            <a:r>
              <a:rPr/>
              <a:t>“TU”</a:t>
            </a:r>
          </a:p>
          <a:p>
            <a:pPr lvl="0"/>
            <a:r>
              <a:rPr/>
              <a:t>Reconceptualizando la problemática para dimensionar su magnitud</a:t>
            </a:r>
          </a:p>
          <a:p>
            <a:pPr lvl="0"/>
            <a:r>
              <a:rPr/>
              <a:t>Resquematizando los agentes de cambio de la problemática</a:t>
            </a:r>
          </a:p>
          <a:p>
            <a:pPr lvl="0"/>
            <a:r>
              <a:rPr/>
              <a:t>Proviendo herramientas para convertir la indignación en acción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¿Por qué </a:t>
            </a:r>
            <a:r>
              <a:rPr b="1"/>
              <a:t>Shiny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Recursos limitados de parte del equipo de programación</a:t>
            </a:r>
          </a:p>
          <a:p>
            <a:pPr lvl="0"/>
            <a:r>
              <a:rPr/>
              <a:t>Somos científicos sociales que utilizamos R de manera autodidácta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OBJETIVO: ¿Cómo utilizar Shiny para generar herramientas que permitan no solo </a:t>
            </a:r>
            <a:r>
              <a:rPr b="1"/>
              <a:t>sensibilizar</a:t>
            </a:r>
            <a:r>
              <a:rPr/>
              <a:t> sino </a:t>
            </a:r>
            <a:r>
              <a:rPr b="1"/>
              <a:t>tomar acción</a:t>
            </a:r>
            <a:r>
              <a:rPr/>
              <a:t>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</a:t>
            </a:r>
            <a:r>
              <a:rPr b="1"/>
              <a:t>sensibilizar</a:t>
            </a:r>
            <a:r>
              <a:rPr/>
              <a:t>? Narrativa: “Tu huella”</a:t>
            </a:r>
          </a:p>
        </p:txBody>
      </p:sp>
      <p:pic>
        <p:nvPicPr>
          <p:cNvPr descr="img/group-3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86000"/>
            <a:ext cx="4038600" cy="119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g/manita_marcador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</a:t>
            </a:r>
            <a:r>
              <a:rPr b="1"/>
              <a:t>sensibilizar</a:t>
            </a:r>
            <a:r>
              <a:rPr/>
              <a:t>? Narrativa: Niveles del problema</a:t>
            </a:r>
          </a:p>
        </p:txBody>
      </p:sp>
      <p:pic>
        <p:nvPicPr>
          <p:cNvPr descr="ppt-LatinR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LOS DATOS A LA ACCIÓN:</dc:title>
  <dc:creator>Maria Monserrat Perez Villanueva, Jorge Ruiz Reyez &amp; Alicia Valentina Franco Boscan</dc:creator>
  <cp:keywords/>
  <dcterms:created xsi:type="dcterms:W3CDTF">2022-09-29T14:29:14Z</dcterms:created>
  <dcterms:modified xsi:type="dcterms:W3CDTF">2022-09-29T14:29:14Z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2022-09-29</vt:lpwstr>
  </property>
  <property fmtid="{D5CDD505-2E9C-101B-9397-08002B2CF9AE}" pid="3" name="output">
    <vt:lpwstr/>
  </property>
  <property fmtid="{D5CDD505-2E9C-101B-9397-08002B2CF9AE}" pid="4" name="subtitle">
    <vt:lpwstr>Shiny como herramienta para la divulgación y el cambio social</vt:lpwstr>
  </property>
</Properties>
</file>