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notesMasterIdLst>
    <p:notesMasterId r:id="rId19"/>
  </p:notesMasterIdLst>
  <p:sldIdLst>
    <p:sldId id="262" r:id="rId2"/>
    <p:sldId id="264" r:id="rId3"/>
    <p:sldId id="263" r:id="rId4"/>
    <p:sldId id="265" r:id="rId5"/>
    <p:sldId id="266" r:id="rId6"/>
    <p:sldId id="267" r:id="rId7"/>
    <p:sldId id="269" r:id="rId8"/>
    <p:sldId id="272" r:id="rId9"/>
    <p:sldId id="268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de9514f295d26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1" autoAdjust="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B1FC-B575-43A5-B32D-B1C5C3E29A6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AE51BC-F538-47A8-8FE5-2D6266AED964}">
      <dgm:prSet/>
      <dgm:spPr/>
      <dgm:t>
        <a:bodyPr/>
        <a:lstStyle/>
        <a:p>
          <a:pPr>
            <a:defRPr b="1"/>
          </a:pPr>
          <a:r>
            <a:rPr lang="en-US" dirty="0"/>
            <a:t>Explanatory Variables</a:t>
          </a:r>
        </a:p>
      </dgm:t>
    </dgm:pt>
    <dgm:pt modelId="{53AC7EAE-E0C5-421A-A8C2-060FDD4F0160}" type="parTrans" cxnId="{4B7B890B-5988-45BB-860C-7952FEE82C63}">
      <dgm:prSet/>
      <dgm:spPr/>
      <dgm:t>
        <a:bodyPr/>
        <a:lstStyle/>
        <a:p>
          <a:endParaRPr lang="en-US"/>
        </a:p>
      </dgm:t>
    </dgm:pt>
    <dgm:pt modelId="{3C337E2C-5EDD-439E-9EB3-5BF4B4399C82}" type="sibTrans" cxnId="{4B7B890B-5988-45BB-860C-7952FEE82C63}">
      <dgm:prSet/>
      <dgm:spPr/>
      <dgm:t>
        <a:bodyPr/>
        <a:lstStyle/>
        <a:p>
          <a:endParaRPr lang="en-US"/>
        </a:p>
      </dgm:t>
    </dgm:pt>
    <dgm:pt modelId="{CB8B0F39-0111-4BC6-89E8-4BC0E211DA60}">
      <dgm:prSet/>
      <dgm:spPr/>
      <dgm:t>
        <a:bodyPr/>
        <a:lstStyle/>
        <a:p>
          <a:r>
            <a:rPr lang="en-US" dirty="0"/>
            <a:t>Literacy Rate of Adults</a:t>
          </a:r>
        </a:p>
      </dgm:t>
    </dgm:pt>
    <dgm:pt modelId="{AAA9B990-0C8D-4893-97BB-D6FD9154D644}" type="parTrans" cxnId="{DF5033D6-4EAF-4BEE-8A62-ED6686C33712}">
      <dgm:prSet/>
      <dgm:spPr/>
      <dgm:t>
        <a:bodyPr/>
        <a:lstStyle/>
        <a:p>
          <a:endParaRPr lang="en-US"/>
        </a:p>
      </dgm:t>
    </dgm:pt>
    <dgm:pt modelId="{5C79C7A9-B96B-4BDA-B215-559E136AF288}" type="sibTrans" cxnId="{DF5033D6-4EAF-4BEE-8A62-ED6686C33712}">
      <dgm:prSet/>
      <dgm:spPr/>
      <dgm:t>
        <a:bodyPr/>
        <a:lstStyle/>
        <a:p>
          <a:endParaRPr lang="en-US"/>
        </a:p>
      </dgm:t>
    </dgm:pt>
    <dgm:pt modelId="{55278070-E559-4CE3-ADA1-9D36F2D292D1}">
      <dgm:prSet/>
      <dgm:spPr/>
      <dgm:t>
        <a:bodyPr/>
        <a:lstStyle/>
        <a:p>
          <a:r>
            <a:rPr lang="en-US" dirty="0"/>
            <a:t>Primary School Completion Rate</a:t>
          </a:r>
        </a:p>
      </dgm:t>
    </dgm:pt>
    <dgm:pt modelId="{C1365797-7A9E-4DD4-884E-BD0FD938AC98}" type="parTrans" cxnId="{36ED067D-A313-42E2-827F-E7F432845068}">
      <dgm:prSet/>
      <dgm:spPr/>
      <dgm:t>
        <a:bodyPr/>
        <a:lstStyle/>
        <a:p>
          <a:endParaRPr lang="en-US"/>
        </a:p>
      </dgm:t>
    </dgm:pt>
    <dgm:pt modelId="{BC9472E2-C8A4-4246-9017-B07854B841FF}" type="sibTrans" cxnId="{36ED067D-A313-42E2-827F-E7F432845068}">
      <dgm:prSet/>
      <dgm:spPr/>
      <dgm:t>
        <a:bodyPr/>
        <a:lstStyle/>
        <a:p>
          <a:endParaRPr lang="en-US"/>
        </a:p>
      </dgm:t>
    </dgm:pt>
    <dgm:pt modelId="{0B96259D-08DC-49D7-99E2-B352AC3B33EF}">
      <dgm:prSet/>
      <dgm:spPr/>
      <dgm:t>
        <a:bodyPr/>
        <a:lstStyle/>
        <a:p>
          <a:r>
            <a:rPr lang="en-US" dirty="0"/>
            <a:t>Primary School Expenditure Rate (% of GDP)</a:t>
          </a:r>
        </a:p>
      </dgm:t>
    </dgm:pt>
    <dgm:pt modelId="{D3BF3A27-F5D1-4480-83ED-FC6FE3B3D86E}" type="parTrans" cxnId="{FEBC4E97-C83C-4117-B3AA-25B7C7B0F6E7}">
      <dgm:prSet/>
      <dgm:spPr/>
      <dgm:t>
        <a:bodyPr/>
        <a:lstStyle/>
        <a:p>
          <a:endParaRPr lang="en-US"/>
        </a:p>
      </dgm:t>
    </dgm:pt>
    <dgm:pt modelId="{361444EC-F18D-4FA9-B341-9872E236EC1F}" type="sibTrans" cxnId="{FEBC4E97-C83C-4117-B3AA-25B7C7B0F6E7}">
      <dgm:prSet/>
      <dgm:spPr/>
      <dgm:t>
        <a:bodyPr/>
        <a:lstStyle/>
        <a:p>
          <a:endParaRPr lang="en-US"/>
        </a:p>
      </dgm:t>
    </dgm:pt>
    <dgm:pt modelId="{FE617BF0-7C0F-4F23-B018-923B5E64D1AA}">
      <dgm:prSet/>
      <dgm:spPr/>
      <dgm:t>
        <a:bodyPr/>
        <a:lstStyle/>
        <a:p>
          <a:pPr>
            <a:defRPr b="1"/>
          </a:pPr>
          <a:r>
            <a:rPr lang="en-US" dirty="0"/>
            <a:t>Response Variables</a:t>
          </a:r>
        </a:p>
      </dgm:t>
    </dgm:pt>
    <dgm:pt modelId="{CFF47FB6-6C73-47D0-A271-98CF473AE33B}" type="parTrans" cxnId="{4ED341F2-0F5A-4207-A74E-49B8547D9749}">
      <dgm:prSet/>
      <dgm:spPr/>
      <dgm:t>
        <a:bodyPr/>
        <a:lstStyle/>
        <a:p>
          <a:endParaRPr lang="en-US"/>
        </a:p>
      </dgm:t>
    </dgm:pt>
    <dgm:pt modelId="{6EEE2C85-994D-47EB-BEDD-3F3BE266ACFE}" type="sibTrans" cxnId="{4ED341F2-0F5A-4207-A74E-49B8547D9749}">
      <dgm:prSet/>
      <dgm:spPr/>
      <dgm:t>
        <a:bodyPr/>
        <a:lstStyle/>
        <a:p>
          <a:endParaRPr lang="en-US"/>
        </a:p>
      </dgm:t>
    </dgm:pt>
    <dgm:pt modelId="{44D6DDE9-B95A-403C-9E62-4DCB0B7587D7}">
      <dgm:prSet/>
      <dgm:spPr/>
      <dgm:t>
        <a:bodyPr/>
        <a:lstStyle/>
        <a:p>
          <a:r>
            <a:rPr lang="en-US" dirty="0"/>
            <a:t>Murders per 100,000 people</a:t>
          </a:r>
        </a:p>
      </dgm:t>
    </dgm:pt>
    <dgm:pt modelId="{9B2EBDAE-75A3-4677-A60D-655DAE763761}" type="parTrans" cxnId="{CF82C77A-BEA3-4BAE-B639-32D48F73EA7F}">
      <dgm:prSet/>
      <dgm:spPr/>
      <dgm:t>
        <a:bodyPr/>
        <a:lstStyle/>
        <a:p>
          <a:endParaRPr lang="en-US"/>
        </a:p>
      </dgm:t>
    </dgm:pt>
    <dgm:pt modelId="{42E2CBC0-B083-45EB-8AA1-3DC0B7A5715C}" type="sibTrans" cxnId="{CF82C77A-BEA3-4BAE-B639-32D48F73EA7F}">
      <dgm:prSet/>
      <dgm:spPr/>
      <dgm:t>
        <a:bodyPr/>
        <a:lstStyle/>
        <a:p>
          <a:endParaRPr lang="en-US"/>
        </a:p>
      </dgm:t>
    </dgm:pt>
    <dgm:pt modelId="{EACE921B-38D6-47E0-A2AD-DFA6DA7D70C7}">
      <dgm:prSet/>
      <dgm:spPr/>
      <dgm:t>
        <a:bodyPr/>
        <a:lstStyle/>
        <a:p>
          <a:r>
            <a:rPr lang="en-US" dirty="0"/>
            <a:t>Suicides per 100,000 people</a:t>
          </a:r>
        </a:p>
      </dgm:t>
    </dgm:pt>
    <dgm:pt modelId="{FB840749-F3D1-47A6-B65C-342FFCA6E5EE}" type="parTrans" cxnId="{87CC23AE-C9A4-4D30-A53D-B294A5B35C78}">
      <dgm:prSet/>
      <dgm:spPr/>
      <dgm:t>
        <a:bodyPr/>
        <a:lstStyle/>
        <a:p>
          <a:endParaRPr lang="en-US"/>
        </a:p>
      </dgm:t>
    </dgm:pt>
    <dgm:pt modelId="{052B368B-F98F-4E0F-822F-E257D1A3CE92}" type="sibTrans" cxnId="{87CC23AE-C9A4-4D30-A53D-B294A5B35C78}">
      <dgm:prSet/>
      <dgm:spPr/>
      <dgm:t>
        <a:bodyPr/>
        <a:lstStyle/>
        <a:p>
          <a:endParaRPr lang="en-US"/>
        </a:p>
      </dgm:t>
    </dgm:pt>
    <dgm:pt modelId="{F19882D7-A298-4EEE-BDC7-F8C695BE20CC}">
      <dgm:prSet/>
      <dgm:spPr/>
      <dgm:t>
        <a:bodyPr/>
        <a:lstStyle/>
        <a:p>
          <a:r>
            <a:rPr lang="en-US" dirty="0"/>
            <a:t>Vaccination Rates</a:t>
          </a:r>
        </a:p>
      </dgm:t>
    </dgm:pt>
    <dgm:pt modelId="{20E440AC-E00A-4A55-AAAA-345AD44F73BA}" type="parTrans" cxnId="{2F13ADCC-93B4-44CC-B176-959B30D023F5}">
      <dgm:prSet/>
      <dgm:spPr/>
      <dgm:t>
        <a:bodyPr/>
        <a:lstStyle/>
        <a:p>
          <a:endParaRPr lang="en-US"/>
        </a:p>
      </dgm:t>
    </dgm:pt>
    <dgm:pt modelId="{B37786AB-7E96-45D6-B5FD-4C995175ADF9}" type="sibTrans" cxnId="{2F13ADCC-93B4-44CC-B176-959B30D023F5}">
      <dgm:prSet/>
      <dgm:spPr/>
      <dgm:t>
        <a:bodyPr/>
        <a:lstStyle/>
        <a:p>
          <a:endParaRPr lang="en-US"/>
        </a:p>
      </dgm:t>
    </dgm:pt>
    <dgm:pt modelId="{194510EF-D9C1-46E0-A63F-32FE526B9872}">
      <dgm:prSet/>
      <dgm:spPr/>
      <dgm:t>
        <a:bodyPr/>
        <a:lstStyle/>
        <a:p>
          <a:r>
            <a:rPr lang="en-US" dirty="0"/>
            <a:t>Inequality Index (Gini coefficient)</a:t>
          </a:r>
        </a:p>
      </dgm:t>
    </dgm:pt>
    <dgm:pt modelId="{302ABD92-49A0-4A55-BD5F-5EAC8DFA085D}" type="parTrans" cxnId="{D14C5525-38BF-4201-9198-5A60C1D87C16}">
      <dgm:prSet/>
      <dgm:spPr/>
      <dgm:t>
        <a:bodyPr/>
        <a:lstStyle/>
        <a:p>
          <a:endParaRPr lang="en-US"/>
        </a:p>
      </dgm:t>
    </dgm:pt>
    <dgm:pt modelId="{60CD7C6A-ED07-4F4D-B892-CD657E2E17B4}" type="sibTrans" cxnId="{D14C5525-38BF-4201-9198-5A60C1D87C16}">
      <dgm:prSet/>
      <dgm:spPr/>
      <dgm:t>
        <a:bodyPr/>
        <a:lstStyle/>
        <a:p>
          <a:endParaRPr lang="en-US"/>
        </a:p>
      </dgm:t>
    </dgm:pt>
    <dgm:pt modelId="{5BA191A9-8EA3-4415-84A5-C4DA3D75748E}" type="pres">
      <dgm:prSet presAssocID="{05A2B1FC-B575-43A5-B32D-B1C5C3E29A6E}" presName="root" presStyleCnt="0">
        <dgm:presLayoutVars>
          <dgm:dir/>
          <dgm:resizeHandles val="exact"/>
        </dgm:presLayoutVars>
      </dgm:prSet>
      <dgm:spPr/>
    </dgm:pt>
    <dgm:pt modelId="{69E46503-E1F1-467C-83A5-C19104CEF9F2}" type="pres">
      <dgm:prSet presAssocID="{6FAE51BC-F538-47A8-8FE5-2D6266AED964}" presName="compNode" presStyleCnt="0"/>
      <dgm:spPr/>
    </dgm:pt>
    <dgm:pt modelId="{F818D818-71EE-4B71-95F9-861637740AC0}" type="pres">
      <dgm:prSet presAssocID="{6FAE51BC-F538-47A8-8FE5-2D6266AED9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DCB4DB4-5AC1-44FA-811D-5B3E7D273AF4}" type="pres">
      <dgm:prSet presAssocID="{6FAE51BC-F538-47A8-8FE5-2D6266AED964}" presName="iconSpace" presStyleCnt="0"/>
      <dgm:spPr/>
    </dgm:pt>
    <dgm:pt modelId="{30FBF26B-C30D-4508-919F-76B11E5BDCA2}" type="pres">
      <dgm:prSet presAssocID="{6FAE51BC-F538-47A8-8FE5-2D6266AED964}" presName="parTx" presStyleLbl="revTx" presStyleIdx="0" presStyleCnt="4">
        <dgm:presLayoutVars>
          <dgm:chMax val="0"/>
          <dgm:chPref val="0"/>
        </dgm:presLayoutVars>
      </dgm:prSet>
      <dgm:spPr/>
    </dgm:pt>
    <dgm:pt modelId="{5AE5B835-DF0E-43E7-98F1-D5E5EEC90AC2}" type="pres">
      <dgm:prSet presAssocID="{6FAE51BC-F538-47A8-8FE5-2D6266AED964}" presName="txSpace" presStyleCnt="0"/>
      <dgm:spPr/>
    </dgm:pt>
    <dgm:pt modelId="{DB4690D9-375F-41E2-8452-0F135391BFFA}" type="pres">
      <dgm:prSet presAssocID="{6FAE51BC-F538-47A8-8FE5-2D6266AED964}" presName="desTx" presStyleLbl="revTx" presStyleIdx="1" presStyleCnt="4">
        <dgm:presLayoutVars/>
      </dgm:prSet>
      <dgm:spPr/>
    </dgm:pt>
    <dgm:pt modelId="{1966C498-5D3A-4B47-A526-F012FC7D4900}" type="pres">
      <dgm:prSet presAssocID="{3C337E2C-5EDD-439E-9EB3-5BF4B4399C82}" presName="sibTrans" presStyleCnt="0"/>
      <dgm:spPr/>
    </dgm:pt>
    <dgm:pt modelId="{F5A93F7C-FCD6-4E2D-8595-C3C9A995FF7A}" type="pres">
      <dgm:prSet presAssocID="{FE617BF0-7C0F-4F23-B018-923B5E64D1AA}" presName="compNode" presStyleCnt="0"/>
      <dgm:spPr/>
    </dgm:pt>
    <dgm:pt modelId="{B5B93403-A1ED-4525-BBE6-EC5F81EEBFA0}" type="pres">
      <dgm:prSet presAssocID="{FE617BF0-7C0F-4F23-B018-923B5E64D1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DCB84AB-1F58-4B61-9510-D8E2526C689A}" type="pres">
      <dgm:prSet presAssocID="{FE617BF0-7C0F-4F23-B018-923B5E64D1AA}" presName="iconSpace" presStyleCnt="0"/>
      <dgm:spPr/>
    </dgm:pt>
    <dgm:pt modelId="{E32BD0D8-F98C-4EC9-B392-C19FC762D24B}" type="pres">
      <dgm:prSet presAssocID="{FE617BF0-7C0F-4F23-B018-923B5E64D1AA}" presName="parTx" presStyleLbl="revTx" presStyleIdx="2" presStyleCnt="4">
        <dgm:presLayoutVars>
          <dgm:chMax val="0"/>
          <dgm:chPref val="0"/>
        </dgm:presLayoutVars>
      </dgm:prSet>
      <dgm:spPr/>
    </dgm:pt>
    <dgm:pt modelId="{902D3E71-8307-4444-B55C-AA17FC2A1730}" type="pres">
      <dgm:prSet presAssocID="{FE617BF0-7C0F-4F23-B018-923B5E64D1AA}" presName="txSpace" presStyleCnt="0"/>
      <dgm:spPr/>
    </dgm:pt>
    <dgm:pt modelId="{A2AAB27B-E908-40DD-9CA6-6BF8E635F204}" type="pres">
      <dgm:prSet presAssocID="{FE617BF0-7C0F-4F23-B018-923B5E64D1AA}" presName="desTx" presStyleLbl="revTx" presStyleIdx="3" presStyleCnt="4">
        <dgm:presLayoutVars/>
      </dgm:prSet>
      <dgm:spPr/>
    </dgm:pt>
  </dgm:ptLst>
  <dgm:cxnLst>
    <dgm:cxn modelId="{DB0C1D01-A673-481A-BAA9-F5AA52BFD795}" type="presOf" srcId="{05A2B1FC-B575-43A5-B32D-B1C5C3E29A6E}" destId="{5BA191A9-8EA3-4415-84A5-C4DA3D75748E}" srcOrd="0" destOrd="0" presId="urn:microsoft.com/office/officeart/2018/5/layout/CenteredIconLabelDescriptionList"/>
    <dgm:cxn modelId="{4B7B890B-5988-45BB-860C-7952FEE82C63}" srcId="{05A2B1FC-B575-43A5-B32D-B1C5C3E29A6E}" destId="{6FAE51BC-F538-47A8-8FE5-2D6266AED964}" srcOrd="0" destOrd="0" parTransId="{53AC7EAE-E0C5-421A-A8C2-060FDD4F0160}" sibTransId="{3C337E2C-5EDD-439E-9EB3-5BF4B4399C82}"/>
    <dgm:cxn modelId="{D14C5525-38BF-4201-9198-5A60C1D87C16}" srcId="{FE617BF0-7C0F-4F23-B018-923B5E64D1AA}" destId="{194510EF-D9C1-46E0-A63F-32FE526B9872}" srcOrd="3" destOrd="0" parTransId="{302ABD92-49A0-4A55-BD5F-5EAC8DFA085D}" sibTransId="{60CD7C6A-ED07-4F4D-B892-CD657E2E17B4}"/>
    <dgm:cxn modelId="{D5A77A31-DE63-458D-AEC9-56F16216D3C5}" type="presOf" srcId="{0B96259D-08DC-49D7-99E2-B352AC3B33EF}" destId="{DB4690D9-375F-41E2-8452-0F135391BFFA}" srcOrd="0" destOrd="2" presId="urn:microsoft.com/office/officeart/2018/5/layout/CenteredIconLabelDescriptionList"/>
    <dgm:cxn modelId="{21BE8332-F36F-4E77-AB8A-EA436C129D19}" type="presOf" srcId="{FE617BF0-7C0F-4F23-B018-923B5E64D1AA}" destId="{E32BD0D8-F98C-4EC9-B392-C19FC762D24B}" srcOrd="0" destOrd="0" presId="urn:microsoft.com/office/officeart/2018/5/layout/CenteredIconLabelDescriptionList"/>
    <dgm:cxn modelId="{8B9F8655-7113-44FA-BABF-D92923611222}" type="presOf" srcId="{F19882D7-A298-4EEE-BDC7-F8C695BE20CC}" destId="{A2AAB27B-E908-40DD-9CA6-6BF8E635F204}" srcOrd="0" destOrd="2" presId="urn:microsoft.com/office/officeart/2018/5/layout/CenteredIconLabelDescriptionList"/>
    <dgm:cxn modelId="{CF82C77A-BEA3-4BAE-B639-32D48F73EA7F}" srcId="{FE617BF0-7C0F-4F23-B018-923B5E64D1AA}" destId="{44D6DDE9-B95A-403C-9E62-4DCB0B7587D7}" srcOrd="0" destOrd="0" parTransId="{9B2EBDAE-75A3-4677-A60D-655DAE763761}" sibTransId="{42E2CBC0-B083-45EB-8AA1-3DC0B7A5715C}"/>
    <dgm:cxn modelId="{36ED067D-A313-42E2-827F-E7F432845068}" srcId="{6FAE51BC-F538-47A8-8FE5-2D6266AED964}" destId="{55278070-E559-4CE3-ADA1-9D36F2D292D1}" srcOrd="1" destOrd="0" parTransId="{C1365797-7A9E-4DD4-884E-BD0FD938AC98}" sibTransId="{BC9472E2-C8A4-4246-9017-B07854B841FF}"/>
    <dgm:cxn modelId="{8FC7C096-6FAE-4852-98B2-D304A2CB6562}" type="presOf" srcId="{EACE921B-38D6-47E0-A2AD-DFA6DA7D70C7}" destId="{A2AAB27B-E908-40DD-9CA6-6BF8E635F204}" srcOrd="0" destOrd="1" presId="urn:microsoft.com/office/officeart/2018/5/layout/CenteredIconLabelDescriptionList"/>
    <dgm:cxn modelId="{FEBC4E97-C83C-4117-B3AA-25B7C7B0F6E7}" srcId="{6FAE51BC-F538-47A8-8FE5-2D6266AED964}" destId="{0B96259D-08DC-49D7-99E2-B352AC3B33EF}" srcOrd="2" destOrd="0" parTransId="{D3BF3A27-F5D1-4480-83ED-FC6FE3B3D86E}" sibTransId="{361444EC-F18D-4FA9-B341-9872E236EC1F}"/>
    <dgm:cxn modelId="{87CC23AE-C9A4-4D30-A53D-B294A5B35C78}" srcId="{FE617BF0-7C0F-4F23-B018-923B5E64D1AA}" destId="{EACE921B-38D6-47E0-A2AD-DFA6DA7D70C7}" srcOrd="1" destOrd="0" parTransId="{FB840749-F3D1-47A6-B65C-342FFCA6E5EE}" sibTransId="{052B368B-F98F-4E0F-822F-E257D1A3CE92}"/>
    <dgm:cxn modelId="{6EDB73BC-3A15-41F1-90ED-1ACBA4489F39}" type="presOf" srcId="{6FAE51BC-F538-47A8-8FE5-2D6266AED964}" destId="{30FBF26B-C30D-4508-919F-76B11E5BDCA2}" srcOrd="0" destOrd="0" presId="urn:microsoft.com/office/officeart/2018/5/layout/CenteredIconLabelDescriptionList"/>
    <dgm:cxn modelId="{502EAAC3-A697-49FE-B71A-2C3F27F315A9}" type="presOf" srcId="{44D6DDE9-B95A-403C-9E62-4DCB0B7587D7}" destId="{A2AAB27B-E908-40DD-9CA6-6BF8E635F204}" srcOrd="0" destOrd="0" presId="urn:microsoft.com/office/officeart/2018/5/layout/CenteredIconLabelDescriptionList"/>
    <dgm:cxn modelId="{E290A0CC-F707-4014-BDFD-CC1A4614B6E9}" type="presOf" srcId="{CB8B0F39-0111-4BC6-89E8-4BC0E211DA60}" destId="{DB4690D9-375F-41E2-8452-0F135391BFFA}" srcOrd="0" destOrd="0" presId="urn:microsoft.com/office/officeart/2018/5/layout/CenteredIconLabelDescriptionList"/>
    <dgm:cxn modelId="{2F13ADCC-93B4-44CC-B176-959B30D023F5}" srcId="{FE617BF0-7C0F-4F23-B018-923B5E64D1AA}" destId="{F19882D7-A298-4EEE-BDC7-F8C695BE20CC}" srcOrd="2" destOrd="0" parTransId="{20E440AC-E00A-4A55-AAAA-345AD44F73BA}" sibTransId="{B37786AB-7E96-45D6-B5FD-4C995175ADF9}"/>
    <dgm:cxn modelId="{DF5033D6-4EAF-4BEE-8A62-ED6686C33712}" srcId="{6FAE51BC-F538-47A8-8FE5-2D6266AED964}" destId="{CB8B0F39-0111-4BC6-89E8-4BC0E211DA60}" srcOrd="0" destOrd="0" parTransId="{AAA9B990-0C8D-4893-97BB-D6FD9154D644}" sibTransId="{5C79C7A9-B96B-4BDA-B215-559E136AF288}"/>
    <dgm:cxn modelId="{207BB2EC-E94D-4F98-9B34-C76C721AD9CD}" type="presOf" srcId="{194510EF-D9C1-46E0-A63F-32FE526B9872}" destId="{A2AAB27B-E908-40DD-9CA6-6BF8E635F204}" srcOrd="0" destOrd="3" presId="urn:microsoft.com/office/officeart/2018/5/layout/CenteredIconLabelDescriptionList"/>
    <dgm:cxn modelId="{4ED341F2-0F5A-4207-A74E-49B8547D9749}" srcId="{05A2B1FC-B575-43A5-B32D-B1C5C3E29A6E}" destId="{FE617BF0-7C0F-4F23-B018-923B5E64D1AA}" srcOrd="1" destOrd="0" parTransId="{CFF47FB6-6C73-47D0-A271-98CF473AE33B}" sibTransId="{6EEE2C85-994D-47EB-BEDD-3F3BE266ACFE}"/>
    <dgm:cxn modelId="{9BD310F9-F83A-4458-AAA9-903389072F1D}" type="presOf" srcId="{55278070-E559-4CE3-ADA1-9D36F2D292D1}" destId="{DB4690D9-375F-41E2-8452-0F135391BFFA}" srcOrd="0" destOrd="1" presId="urn:microsoft.com/office/officeart/2018/5/layout/CenteredIconLabelDescriptionList"/>
    <dgm:cxn modelId="{CE46AEEE-6FA8-4801-A615-3BFE74A137FE}" type="presParOf" srcId="{5BA191A9-8EA3-4415-84A5-C4DA3D75748E}" destId="{69E46503-E1F1-467C-83A5-C19104CEF9F2}" srcOrd="0" destOrd="0" presId="urn:microsoft.com/office/officeart/2018/5/layout/CenteredIconLabelDescriptionList"/>
    <dgm:cxn modelId="{66F9FB6B-F5D5-48A4-87D0-9A193B86DAB4}" type="presParOf" srcId="{69E46503-E1F1-467C-83A5-C19104CEF9F2}" destId="{F818D818-71EE-4B71-95F9-861637740AC0}" srcOrd="0" destOrd="0" presId="urn:microsoft.com/office/officeart/2018/5/layout/CenteredIconLabelDescriptionList"/>
    <dgm:cxn modelId="{6CFA1A23-64E1-4724-B4FD-4B13CC4C453C}" type="presParOf" srcId="{69E46503-E1F1-467C-83A5-C19104CEF9F2}" destId="{FDCB4DB4-5AC1-44FA-811D-5B3E7D273AF4}" srcOrd="1" destOrd="0" presId="urn:microsoft.com/office/officeart/2018/5/layout/CenteredIconLabelDescriptionList"/>
    <dgm:cxn modelId="{BDB568FD-B744-4A21-AFD0-CBB6C1B820AF}" type="presParOf" srcId="{69E46503-E1F1-467C-83A5-C19104CEF9F2}" destId="{30FBF26B-C30D-4508-919F-76B11E5BDCA2}" srcOrd="2" destOrd="0" presId="urn:microsoft.com/office/officeart/2018/5/layout/CenteredIconLabelDescriptionList"/>
    <dgm:cxn modelId="{C3AC4FFC-1993-4D75-A74A-B603EE29AAA1}" type="presParOf" srcId="{69E46503-E1F1-467C-83A5-C19104CEF9F2}" destId="{5AE5B835-DF0E-43E7-98F1-D5E5EEC90AC2}" srcOrd="3" destOrd="0" presId="urn:microsoft.com/office/officeart/2018/5/layout/CenteredIconLabelDescriptionList"/>
    <dgm:cxn modelId="{17F805FD-56B2-404A-9194-5B2DF4781B58}" type="presParOf" srcId="{69E46503-E1F1-467C-83A5-C19104CEF9F2}" destId="{DB4690D9-375F-41E2-8452-0F135391BFFA}" srcOrd="4" destOrd="0" presId="urn:microsoft.com/office/officeart/2018/5/layout/CenteredIconLabelDescriptionList"/>
    <dgm:cxn modelId="{55762BE4-20AE-45CD-87C2-F550718E16DF}" type="presParOf" srcId="{5BA191A9-8EA3-4415-84A5-C4DA3D75748E}" destId="{1966C498-5D3A-4B47-A526-F012FC7D4900}" srcOrd="1" destOrd="0" presId="urn:microsoft.com/office/officeart/2018/5/layout/CenteredIconLabelDescriptionList"/>
    <dgm:cxn modelId="{1DB1197E-03BB-4A6F-A701-F9A07B31A842}" type="presParOf" srcId="{5BA191A9-8EA3-4415-84A5-C4DA3D75748E}" destId="{F5A93F7C-FCD6-4E2D-8595-C3C9A995FF7A}" srcOrd="2" destOrd="0" presId="urn:microsoft.com/office/officeart/2018/5/layout/CenteredIconLabelDescriptionList"/>
    <dgm:cxn modelId="{EC2427BC-38EA-4E6E-A56F-7ACD951A1921}" type="presParOf" srcId="{F5A93F7C-FCD6-4E2D-8595-C3C9A995FF7A}" destId="{B5B93403-A1ED-4525-BBE6-EC5F81EEBFA0}" srcOrd="0" destOrd="0" presId="urn:microsoft.com/office/officeart/2018/5/layout/CenteredIconLabelDescriptionList"/>
    <dgm:cxn modelId="{6A72C60C-3BD9-44DB-9410-3F5F48D9247D}" type="presParOf" srcId="{F5A93F7C-FCD6-4E2D-8595-C3C9A995FF7A}" destId="{9DCB84AB-1F58-4B61-9510-D8E2526C689A}" srcOrd="1" destOrd="0" presId="urn:microsoft.com/office/officeart/2018/5/layout/CenteredIconLabelDescriptionList"/>
    <dgm:cxn modelId="{E66C84F7-1524-462C-BCC9-904D1C2C0D8C}" type="presParOf" srcId="{F5A93F7C-FCD6-4E2D-8595-C3C9A995FF7A}" destId="{E32BD0D8-F98C-4EC9-B392-C19FC762D24B}" srcOrd="2" destOrd="0" presId="urn:microsoft.com/office/officeart/2018/5/layout/CenteredIconLabelDescriptionList"/>
    <dgm:cxn modelId="{FC074CC7-7E84-4B4F-891D-A40AAC503F9F}" type="presParOf" srcId="{F5A93F7C-FCD6-4E2D-8595-C3C9A995FF7A}" destId="{902D3E71-8307-4444-B55C-AA17FC2A1730}" srcOrd="3" destOrd="0" presId="urn:microsoft.com/office/officeart/2018/5/layout/CenteredIconLabelDescriptionList"/>
    <dgm:cxn modelId="{DD3C0B0B-4D98-49CE-92D1-6FC9562E1B8F}" type="presParOf" srcId="{F5A93F7C-FCD6-4E2D-8595-C3C9A995FF7A}" destId="{A2AAB27B-E908-40DD-9CA6-6BF8E635F20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8D818-71EE-4B71-95F9-861637740AC0}">
      <dsp:nvSpPr>
        <dsp:cNvPr id="0" name=""/>
        <dsp:cNvSpPr/>
      </dsp:nvSpPr>
      <dsp:spPr>
        <a:xfrm>
          <a:off x="1521908" y="93013"/>
          <a:ext cx="1510523" cy="14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F26B-C30D-4508-919F-76B11E5BDCA2}">
      <dsp:nvSpPr>
        <dsp:cNvPr id="0" name=""/>
        <dsp:cNvSpPr/>
      </dsp:nvSpPr>
      <dsp:spPr>
        <a:xfrm>
          <a:off x="119279" y="1660614"/>
          <a:ext cx="4315781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Explanatory Variables</a:t>
          </a:r>
        </a:p>
      </dsp:txBody>
      <dsp:txXfrm>
        <a:off x="119279" y="1660614"/>
        <a:ext cx="4315781" cy="612182"/>
      </dsp:txXfrm>
    </dsp:sp>
    <dsp:sp modelId="{DB4690D9-375F-41E2-8452-0F135391BFFA}">
      <dsp:nvSpPr>
        <dsp:cNvPr id="0" name=""/>
        <dsp:cNvSpPr/>
      </dsp:nvSpPr>
      <dsp:spPr>
        <a:xfrm>
          <a:off x="119279" y="2337529"/>
          <a:ext cx="4315781" cy="99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Literacy Rate of Adults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School Completion Rate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School Expenditure Rate (% of GDP)</a:t>
          </a:r>
        </a:p>
      </dsp:txBody>
      <dsp:txXfrm>
        <a:off x="119279" y="2337529"/>
        <a:ext cx="4315781" cy="992140"/>
      </dsp:txXfrm>
    </dsp:sp>
    <dsp:sp modelId="{B5B93403-A1ED-4525-BBE6-EC5F81EEBFA0}">
      <dsp:nvSpPr>
        <dsp:cNvPr id="0" name=""/>
        <dsp:cNvSpPr/>
      </dsp:nvSpPr>
      <dsp:spPr>
        <a:xfrm>
          <a:off x="6592951" y="93013"/>
          <a:ext cx="1510523" cy="14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BD0D8-F98C-4EC9-B392-C19FC762D24B}">
      <dsp:nvSpPr>
        <dsp:cNvPr id="0" name=""/>
        <dsp:cNvSpPr/>
      </dsp:nvSpPr>
      <dsp:spPr>
        <a:xfrm>
          <a:off x="5190322" y="1660614"/>
          <a:ext cx="4315781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Response Variables</a:t>
          </a:r>
        </a:p>
      </dsp:txBody>
      <dsp:txXfrm>
        <a:off x="5190322" y="1660614"/>
        <a:ext cx="4315781" cy="612182"/>
      </dsp:txXfrm>
    </dsp:sp>
    <dsp:sp modelId="{A2AAB27B-E908-40DD-9CA6-6BF8E635F204}">
      <dsp:nvSpPr>
        <dsp:cNvPr id="0" name=""/>
        <dsp:cNvSpPr/>
      </dsp:nvSpPr>
      <dsp:spPr>
        <a:xfrm>
          <a:off x="5190322" y="2337529"/>
          <a:ext cx="4315781" cy="99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Murders per 100,000 people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Suicides per 100,000 people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Vaccination Rates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Inequality Index (Gini coefficient)</a:t>
          </a:r>
        </a:p>
      </dsp:txBody>
      <dsp:txXfrm>
        <a:off x="5190322" y="2337529"/>
        <a:ext cx="4315781" cy="992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4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7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8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6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4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60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4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7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CC5CD3-323C-4A26-A1BA-A749703A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Basic Education and Society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677423-B0DD-41B2-8FDF-6BA1CBE882A3}"/>
              </a:ext>
            </a:extLst>
          </p:cNvPr>
          <p:cNvSpPr txBox="1"/>
          <p:nvPr/>
        </p:nvSpPr>
        <p:spPr>
          <a:xfrm>
            <a:off x="8074056" y="4782404"/>
            <a:ext cx="3051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 Yi &amp; Christopher Bloome</a:t>
            </a:r>
          </a:p>
          <a:p>
            <a:r>
              <a:rPr lang="en-US" dirty="0"/>
              <a:t>DATA 607 Final Project</a:t>
            </a:r>
          </a:p>
          <a:p>
            <a:r>
              <a:rPr lang="en-US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359895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DBEF3-91EA-409F-A595-4476167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sz="2400" dirty="0"/>
              <a:t>Suicide Rate, </a:t>
            </a:r>
            <a:br>
              <a:rPr lang="en-US" sz="2400" dirty="0"/>
            </a:br>
            <a:r>
              <a:rPr lang="en-US" sz="2400" dirty="0"/>
              <a:t>Multiple Regression</a:t>
            </a:r>
          </a:p>
        </p:txBody>
      </p:sp>
      <p:sp>
        <p:nvSpPr>
          <p:cNvPr id="42" name="Content Placeholder 23">
            <a:extLst>
              <a:ext uri="{FF2B5EF4-FFF2-40B4-BE49-F238E27FC236}">
                <a16:creationId xmlns:a16="http://schemas.microsoft.com/office/drawing/2014/main" id="{E0D7EFEC-6B2E-45EC-B986-0B56C697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77 country year observations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Literacy 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Primary School Completion Rate</a:t>
            </a:r>
          </a:p>
          <a:p>
            <a:r>
              <a:rPr lang="en-US" dirty="0">
                <a:solidFill>
                  <a:schemeClr val="bg1"/>
                </a:solidFill>
              </a:rPr>
              <a:t>R squared = 0.2171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88981-A22D-4A76-A95F-8905463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92" y="666594"/>
            <a:ext cx="5240120" cy="5774237"/>
          </a:xfrm>
          <a:prstGeom prst="rect">
            <a:avLst/>
          </a:prstGeom>
        </p:spPr>
      </p:pic>
      <p:sp>
        <p:nvSpPr>
          <p:cNvPr id="43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6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DBEF3-91EA-409F-A595-4476167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sz="2400" dirty="0"/>
              <a:t>Suicide Rate, </a:t>
            </a:r>
            <a:br>
              <a:rPr lang="en-US" sz="2400" dirty="0"/>
            </a:br>
            <a:r>
              <a:rPr lang="en-US" sz="2400" dirty="0"/>
              <a:t>Random Forest</a:t>
            </a:r>
          </a:p>
        </p:txBody>
      </p:sp>
      <p:sp>
        <p:nvSpPr>
          <p:cNvPr id="42" name="Content Placeholder 23">
            <a:extLst>
              <a:ext uri="{FF2B5EF4-FFF2-40B4-BE49-F238E27FC236}">
                <a16:creationId xmlns:a16="http://schemas.microsoft.com/office/drawing/2014/main" id="{E0D7EFEC-6B2E-45EC-B986-0B56C697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77 country year observations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70% training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Literacy 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Primary School Completion Rate</a:t>
            </a:r>
          </a:p>
          <a:p>
            <a:r>
              <a:rPr lang="en-US" dirty="0">
                <a:solidFill>
                  <a:schemeClr val="bg1"/>
                </a:solidFill>
              </a:rPr>
              <a:t>R squared = 0.2287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88981-A22D-4A76-A95F-8905463F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5003" y="666594"/>
            <a:ext cx="5237098" cy="5774237"/>
          </a:xfrm>
          <a:prstGeom prst="rect">
            <a:avLst/>
          </a:prstGeom>
        </p:spPr>
      </p:pic>
      <p:sp>
        <p:nvSpPr>
          <p:cNvPr id="43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E1B7B-E695-45FD-800F-1051F5E6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44" y="739219"/>
            <a:ext cx="3634015" cy="708581"/>
          </a:xfrm>
        </p:spPr>
        <p:txBody>
          <a:bodyPr/>
          <a:lstStyle/>
          <a:p>
            <a:r>
              <a:rPr lang="en-US" sz="3600" dirty="0"/>
              <a:t>Vaccination Rate</a:t>
            </a:r>
          </a:p>
        </p:txBody>
      </p:sp>
      <p:sp>
        <p:nvSpPr>
          <p:cNvPr id="7" name="Content Placeholder 23">
            <a:extLst>
              <a:ext uri="{FF2B5EF4-FFF2-40B4-BE49-F238E27FC236}">
                <a16:creationId xmlns:a16="http://schemas.microsoft.com/office/drawing/2014/main" id="{3A2E4449-BDD8-403F-87FF-43C94591851A}"/>
              </a:ext>
            </a:extLst>
          </p:cNvPr>
          <p:cNvSpPr txBox="1">
            <a:spLocks/>
          </p:cNvSpPr>
          <p:nvPr/>
        </p:nvSpPr>
        <p:spPr>
          <a:xfrm>
            <a:off x="1220788" y="1838881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Limited Scope to: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DTP (Diphtheria, tetanus, and pertussis)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MCV (Measles)</a:t>
            </a:r>
          </a:p>
          <a:p>
            <a:r>
              <a:rPr lang="en-US" dirty="0">
                <a:solidFill>
                  <a:schemeClr val="bg1"/>
                </a:solidFill>
              </a:rPr>
              <a:t>Both statistics measure percentage of 1-year-olds who have received all doses. </a:t>
            </a:r>
          </a:p>
          <a:p>
            <a:r>
              <a:rPr lang="en-US" dirty="0">
                <a:solidFill>
                  <a:schemeClr val="bg1"/>
                </a:solidFill>
              </a:rPr>
              <a:t>Nearly collinear (R-Squared = .8) </a:t>
            </a:r>
          </a:p>
          <a:p>
            <a:r>
              <a:rPr lang="en-US" dirty="0">
                <a:solidFill>
                  <a:schemeClr val="bg1"/>
                </a:solidFill>
              </a:rPr>
              <a:t>Improvement across all countries – significant divide between high and lower averaged countries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FA3E7-7AC2-4C0D-8CD6-4A554307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34" y="3429000"/>
            <a:ext cx="5621796" cy="3400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40C4A-C68F-4571-AE15-BB563ADA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488" y="557651"/>
            <a:ext cx="4173904" cy="2562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64D4FE-6307-4605-A965-50562F60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69" y="482362"/>
            <a:ext cx="2757130" cy="26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01FF-2080-4780-ABA1-620E94DB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70" y="787939"/>
            <a:ext cx="3212766" cy="1116855"/>
          </a:xfrm>
        </p:spPr>
        <p:txBody>
          <a:bodyPr/>
          <a:lstStyle/>
          <a:p>
            <a:r>
              <a:rPr lang="en-US" dirty="0"/>
              <a:t>DTP Vaccination Rate, Linear Regression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F21B1-96C4-4848-89AC-5C94E0FE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96" y="171449"/>
            <a:ext cx="6668386" cy="4089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2EA04-F38B-4B68-B52F-FE49F9DD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5940"/>
            <a:ext cx="4648257" cy="2702060"/>
          </a:xfrm>
          <a:prstGeom prst="rect">
            <a:avLst/>
          </a:prstGeom>
        </p:spPr>
      </p:pic>
      <p:sp>
        <p:nvSpPr>
          <p:cNvPr id="7" name="Content Placeholder 23">
            <a:extLst>
              <a:ext uri="{FF2B5EF4-FFF2-40B4-BE49-F238E27FC236}">
                <a16:creationId xmlns:a16="http://schemas.microsoft.com/office/drawing/2014/main" id="{4440376A-4E84-447A-927F-9184EB0C0C2A}"/>
              </a:ext>
            </a:extLst>
          </p:cNvPr>
          <p:cNvSpPr txBox="1">
            <a:spLocks/>
          </p:cNvSpPr>
          <p:nvPr/>
        </p:nvSpPr>
        <p:spPr>
          <a:xfrm>
            <a:off x="1024190" y="1904794"/>
            <a:ext cx="3133726" cy="4473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2989 country year observations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Variable: Public School Completion Rate </a:t>
            </a:r>
          </a:p>
          <a:p>
            <a:r>
              <a:rPr lang="en-US" dirty="0">
                <a:solidFill>
                  <a:schemeClr val="bg1"/>
                </a:solidFill>
              </a:rPr>
              <a:t>R -Squared: .40</a:t>
            </a:r>
          </a:p>
          <a:p>
            <a:r>
              <a:rPr lang="en-US" dirty="0">
                <a:solidFill>
                  <a:schemeClr val="bg1"/>
                </a:solidFill>
              </a:rPr>
              <a:t>Normally distributed residuals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A894-4AFC-419D-A0FB-71D0E884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784614"/>
            <a:ext cx="2793159" cy="1600200"/>
          </a:xfrm>
        </p:spPr>
        <p:txBody>
          <a:bodyPr/>
          <a:lstStyle/>
          <a:p>
            <a:r>
              <a:rPr lang="en-US" dirty="0"/>
              <a:t>MCV Vaccination Rate, Random Forest </a:t>
            </a:r>
          </a:p>
        </p:txBody>
      </p:sp>
      <p:sp>
        <p:nvSpPr>
          <p:cNvPr id="5" name="Content Placeholder 23">
            <a:extLst>
              <a:ext uri="{FF2B5EF4-FFF2-40B4-BE49-F238E27FC236}">
                <a16:creationId xmlns:a16="http://schemas.microsoft.com/office/drawing/2014/main" id="{B095CAB6-ABA1-4D5F-B8DA-1636443059D2}"/>
              </a:ext>
            </a:extLst>
          </p:cNvPr>
          <p:cNvSpPr txBox="1">
            <a:spLocks/>
          </p:cNvSpPr>
          <p:nvPr/>
        </p:nvSpPr>
        <p:spPr>
          <a:xfrm>
            <a:off x="984669" y="2529190"/>
            <a:ext cx="3133726" cy="368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Observations: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Training set: 597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 set: 199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Public school completion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Public school expenditure</a:t>
            </a:r>
          </a:p>
          <a:p>
            <a:r>
              <a:rPr lang="en-US" dirty="0">
                <a:solidFill>
                  <a:schemeClr val="bg1"/>
                </a:solidFill>
              </a:rPr>
              <a:t>R-Squared  .348</a:t>
            </a:r>
          </a:p>
          <a:p>
            <a:r>
              <a:rPr lang="en-US" dirty="0">
                <a:solidFill>
                  <a:schemeClr val="bg1"/>
                </a:solidFill>
              </a:rPr>
              <a:t>Fails condition of constant variability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EF8A2-0998-4E70-A3DB-5771E12A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76" y="37026"/>
            <a:ext cx="5557555" cy="3180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697EB-8CB3-404B-81C9-82C4C53F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76" y="3429000"/>
            <a:ext cx="5557555" cy="32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7DF5-F487-4651-944A-7332A088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69" y="758756"/>
            <a:ext cx="3417047" cy="894945"/>
          </a:xfrm>
        </p:spPr>
        <p:txBody>
          <a:bodyPr/>
          <a:lstStyle/>
          <a:p>
            <a:r>
              <a:rPr lang="en-US" sz="3600" dirty="0"/>
              <a:t>Gini</a:t>
            </a:r>
            <a:r>
              <a:rPr lang="en-US" dirty="0"/>
              <a:t> </a:t>
            </a:r>
            <a:r>
              <a:rPr lang="en-US" sz="3600" dirty="0"/>
              <a:t>Coefficient</a:t>
            </a:r>
          </a:p>
        </p:txBody>
      </p:sp>
      <p:sp>
        <p:nvSpPr>
          <p:cNvPr id="5" name="Content Placeholder 23">
            <a:extLst>
              <a:ext uri="{FF2B5EF4-FFF2-40B4-BE49-F238E27FC236}">
                <a16:creationId xmlns:a16="http://schemas.microsoft.com/office/drawing/2014/main" id="{6D7E98E3-9BEB-4A74-83FF-D17DF1ED35C8}"/>
              </a:ext>
            </a:extLst>
          </p:cNvPr>
          <p:cNvSpPr txBox="1">
            <a:spLocks/>
          </p:cNvSpPr>
          <p:nvPr/>
        </p:nvSpPr>
        <p:spPr>
          <a:xfrm>
            <a:off x="984669" y="1890408"/>
            <a:ext cx="3133726" cy="368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Measure of inequality: higher number implies greater inequality.  </a:t>
            </a:r>
          </a:p>
          <a:p>
            <a:r>
              <a:rPr lang="en-US" dirty="0">
                <a:solidFill>
                  <a:schemeClr val="bg1"/>
                </a:solidFill>
              </a:rPr>
              <a:t>Questionable data quality – many countries had consistent value over sample.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773C9-7FBC-4F3F-AB05-7C5117AD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48" y="58366"/>
            <a:ext cx="4293140" cy="272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314F2-3748-45A4-B4A6-6A3C56A6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50" y="2925189"/>
            <a:ext cx="5389134" cy="39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835-5BC6-4592-80F5-8B1A7FA3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3121"/>
            <a:ext cx="2793159" cy="940340"/>
          </a:xfrm>
        </p:spPr>
        <p:txBody>
          <a:bodyPr/>
          <a:lstStyle/>
          <a:p>
            <a:r>
              <a:rPr lang="en-US" dirty="0"/>
              <a:t>Gini Coefficient,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FE0E3-DB62-44EC-8B26-F272BF6D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910394" cy="358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AAE8F-8E95-4C81-B06A-201779F1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42" y="3582515"/>
            <a:ext cx="5465144" cy="3245796"/>
          </a:xfrm>
          <a:prstGeom prst="rect">
            <a:avLst/>
          </a:prstGeom>
        </p:spPr>
      </p:pic>
      <p:sp>
        <p:nvSpPr>
          <p:cNvPr id="8" name="Content Placeholder 23">
            <a:extLst>
              <a:ext uri="{FF2B5EF4-FFF2-40B4-BE49-F238E27FC236}">
                <a16:creationId xmlns:a16="http://schemas.microsoft.com/office/drawing/2014/main" id="{2E5C6E33-5953-476F-8AB5-422C53880B45}"/>
              </a:ext>
            </a:extLst>
          </p:cNvPr>
          <p:cNvSpPr txBox="1">
            <a:spLocks/>
          </p:cNvSpPr>
          <p:nvPr/>
        </p:nvSpPr>
        <p:spPr>
          <a:xfrm>
            <a:off x="984669" y="1890408"/>
            <a:ext cx="3133726" cy="368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Observations: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Training set: 894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 set: 297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variables: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Public School Completion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Public School Expenditure</a:t>
            </a:r>
          </a:p>
          <a:p>
            <a:r>
              <a:rPr lang="en-US" dirty="0">
                <a:solidFill>
                  <a:schemeClr val="bg1"/>
                </a:solidFill>
              </a:rPr>
              <a:t>R-Squared: .21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Significantly higher than found in Linear Models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3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CC937-3534-4CC7-95C8-F008FCD5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</a:t>
            </a:r>
          </a:p>
        </p:txBody>
      </p:sp>
      <p:sp>
        <p:nvSpPr>
          <p:cNvPr id="7" name="Content Placeholder 23">
            <a:extLst>
              <a:ext uri="{FF2B5EF4-FFF2-40B4-BE49-F238E27FC236}">
                <a16:creationId xmlns:a16="http://schemas.microsoft.com/office/drawing/2014/main" id="{1426FC08-4E1A-4563-B8F5-BF7B84C2A043}"/>
              </a:ext>
            </a:extLst>
          </p:cNvPr>
          <p:cNvSpPr txBox="1">
            <a:spLocks/>
          </p:cNvSpPr>
          <p:nvPr/>
        </p:nvSpPr>
        <p:spPr>
          <a:xfrm>
            <a:off x="1154953" y="2452073"/>
            <a:ext cx="9882095" cy="368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Murder and Suicide: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Expectations: Negative Correlation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Result: Unclear, data does not reflect negative correlation. Likely too much noise in randomness of these isolated events </a:t>
            </a:r>
          </a:p>
          <a:p>
            <a:r>
              <a:rPr lang="en-US" dirty="0">
                <a:solidFill>
                  <a:schemeClr val="tx1"/>
                </a:solidFill>
              </a:rPr>
              <a:t>Vaccination: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Expectations: Positive Correlation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Result: Data reflected positive correlation.  Likely to be attributed to rise in rules around mandatory education and vaccination. </a:t>
            </a:r>
          </a:p>
          <a:p>
            <a:r>
              <a:rPr lang="en-US" dirty="0">
                <a:solidFill>
                  <a:schemeClr val="tx1"/>
                </a:solidFill>
              </a:rPr>
              <a:t>Gini Coefficient: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Expectations: negative correlation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Result: Weak positive correlation. Data varied wildly in some countries, was questionably static in others. </a:t>
            </a:r>
          </a:p>
        </p:txBody>
      </p:sp>
    </p:spTree>
    <p:extLst>
      <p:ext uri="{BB962C8B-B14F-4D97-AF65-F5344CB8AC3E}">
        <p14:creationId xmlns:p14="http://schemas.microsoft.com/office/powerpoint/2010/main" val="162575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CE7EB-5660-4E20-BFEF-5A45342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from </a:t>
            </a:r>
            <a:r>
              <a:rPr lang="en-US" dirty="0" err="1">
                <a:solidFill>
                  <a:srgbClr val="FFFFFF"/>
                </a:solidFill>
              </a:rPr>
              <a:t>Gapminder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E52303A-5395-41D0-99CC-CB3BB796DF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E282318-03FB-414B-80D8-9339087EC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31281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2084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CD457-F062-4602-A233-E56E117B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Literacy Rate</a:t>
            </a:r>
          </a:p>
        </p:txBody>
      </p:sp>
      <p:sp>
        <p:nvSpPr>
          <p:cNvPr id="59" name="Content Placeholder 40">
            <a:extLst>
              <a:ext uri="{FF2B5EF4-FFF2-40B4-BE49-F238E27FC236}">
                <a16:creationId xmlns:a16="http://schemas.microsoft.com/office/drawing/2014/main" id="{5C007496-E1F2-4DCD-B4C1-AF19B904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countries observed advanced over time</a:t>
            </a:r>
          </a:p>
          <a:p>
            <a:r>
              <a:rPr lang="en-US" dirty="0">
                <a:solidFill>
                  <a:schemeClr val="bg1"/>
                </a:solidFill>
              </a:rPr>
              <a:t>A handful of countries declined during the observation period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of these countries were in Africa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FC5CFB-C80A-4557-8D87-6C9311E3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674" y="451031"/>
            <a:ext cx="5665714" cy="5998622"/>
          </a:xfrm>
          <a:prstGeom prst="rect">
            <a:avLst/>
          </a:prstGeom>
        </p:spPr>
      </p:pic>
      <p:sp>
        <p:nvSpPr>
          <p:cNvPr id="60" name="Rectangle 5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9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AD724-CA51-45D1-A1CA-E673462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School Completion Rate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6B5653C-E114-467F-A0C7-9190925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variability of data points</a:t>
            </a:r>
          </a:p>
          <a:p>
            <a:r>
              <a:rPr lang="en-US" dirty="0">
                <a:solidFill>
                  <a:schemeClr val="bg1"/>
                </a:solidFill>
              </a:rPr>
              <a:t>General improvement over time</a:t>
            </a:r>
          </a:p>
          <a:p>
            <a:r>
              <a:rPr lang="en-US" dirty="0">
                <a:solidFill>
                  <a:schemeClr val="bg1"/>
                </a:solidFill>
              </a:rPr>
              <a:t>Plenty of countries that have declined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38A459-F55F-447E-A9E8-AC0C2FFA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72" y="452598"/>
            <a:ext cx="5666771" cy="599658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55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E933-8665-4291-B968-6A443666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sz="2800" dirty="0"/>
              <a:t>Primary School Expenditure Rate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50139CE-93C6-4AFB-BA72-4431C4A9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countries expenditure rate steady over time</a:t>
            </a:r>
          </a:p>
          <a:p>
            <a:r>
              <a:rPr lang="en-US" dirty="0">
                <a:solidFill>
                  <a:schemeClr val="bg1"/>
                </a:solidFill>
              </a:rPr>
              <a:t>Some countries spent more than 1/3 of GDP per capita on primary school education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AA15F-6A66-48D4-B991-2F11D285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72" y="452598"/>
            <a:ext cx="5665715" cy="59954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92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AC061-FA7D-4952-91B5-B60E58B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Murder Rate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2769199-3E23-4576-9108-0D7F44C6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Countries had relatively few murders per 100K people</a:t>
            </a:r>
          </a:p>
          <a:p>
            <a:r>
              <a:rPr lang="en-US" dirty="0">
                <a:solidFill>
                  <a:schemeClr val="bg1"/>
                </a:solidFill>
              </a:rPr>
              <a:t>Looking at the latest data point for each country, we ranked the murder rates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0391C-E97A-4943-A5EA-3109DC0DA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9154" y="452597"/>
            <a:ext cx="5623294" cy="595371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80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6F4378-D755-4BCC-9F33-86CF2215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sz="2400" dirty="0"/>
              <a:t>Murder Rate, </a:t>
            </a:r>
            <a:br>
              <a:rPr lang="en-US" sz="2400" dirty="0"/>
            </a:br>
            <a:r>
              <a:rPr lang="en-US" sz="2400" dirty="0"/>
              <a:t>Linear Regression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6A1D57B-4F38-47A7-AE1A-9FF45197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1,228 country year observations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Primary School Completion Rate</a:t>
            </a:r>
          </a:p>
          <a:p>
            <a:r>
              <a:rPr lang="en-US" dirty="0">
                <a:solidFill>
                  <a:schemeClr val="bg1"/>
                </a:solidFill>
              </a:rPr>
              <a:t>Correlation = -.33</a:t>
            </a:r>
          </a:p>
          <a:p>
            <a:r>
              <a:rPr lang="en-US" dirty="0">
                <a:solidFill>
                  <a:schemeClr val="bg1"/>
                </a:solidFill>
              </a:rPr>
              <a:t>R squared = .1063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859E72-C8CC-4FF8-8C2C-1897A10B4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196" y="473915"/>
            <a:ext cx="5411854" cy="596691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01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6F4378-D755-4BCC-9F33-86CF2215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sz="2400" dirty="0"/>
              <a:t>Murder Rate, </a:t>
            </a:r>
            <a:br>
              <a:rPr lang="en-US" sz="2400" dirty="0"/>
            </a:br>
            <a:r>
              <a:rPr lang="en-US" sz="2400" dirty="0"/>
              <a:t>Random Forest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6A1D57B-4F38-47A7-AE1A-9FF45197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76 country year observations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70% training</a:t>
            </a:r>
          </a:p>
          <a:p>
            <a:r>
              <a:rPr lang="en-US" dirty="0">
                <a:solidFill>
                  <a:schemeClr val="bg1"/>
                </a:solidFill>
              </a:rPr>
              <a:t>Explanatory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Literacy 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Primary School Completion Rate</a:t>
            </a:r>
          </a:p>
          <a:p>
            <a:r>
              <a:rPr lang="en-US" dirty="0">
                <a:solidFill>
                  <a:schemeClr val="bg1"/>
                </a:solidFill>
              </a:rPr>
              <a:t>R squared = .0649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859E72-C8CC-4FF8-8C2C-1897A10B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35" y="473915"/>
            <a:ext cx="5414977" cy="596691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967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48AD6-0E99-405C-BD3B-816CBB8F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Suicide Rate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B6C32FA-7EE0-4142-8B13-D20A6645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countries have low rates, others have spikes at different times</a:t>
            </a:r>
          </a:p>
          <a:p>
            <a:r>
              <a:rPr lang="en-US" dirty="0">
                <a:solidFill>
                  <a:schemeClr val="bg1"/>
                </a:solidFill>
              </a:rPr>
              <a:t>We set a level of 25 / 100k suicides at any given year to see which countries had the most suicides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480397-4B12-413E-9B1B-E7E8A1C9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9169" y="452597"/>
            <a:ext cx="5681384" cy="601521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432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527</Words>
  <Application>Microsoft Office PowerPoint</Application>
  <PresentationFormat>Widescreen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 3</vt:lpstr>
      <vt:lpstr>Ion Boardroom</vt:lpstr>
      <vt:lpstr>Basic Education and Society</vt:lpstr>
      <vt:lpstr>Data from Gapminder</vt:lpstr>
      <vt:lpstr>Literacy Rate</vt:lpstr>
      <vt:lpstr>Primary School Completion Rate</vt:lpstr>
      <vt:lpstr>Primary School Expenditure Rate</vt:lpstr>
      <vt:lpstr>Murder Rate</vt:lpstr>
      <vt:lpstr>Murder Rate,  Linear Regression</vt:lpstr>
      <vt:lpstr>Murder Rate,  Random Forest</vt:lpstr>
      <vt:lpstr>Suicide Rate</vt:lpstr>
      <vt:lpstr>Suicide Rate,  Multiple Regression</vt:lpstr>
      <vt:lpstr>Suicide Rate,  Random Forest</vt:lpstr>
      <vt:lpstr>Vaccination Rate</vt:lpstr>
      <vt:lpstr>DTP Vaccination Rate, Linear Regression </vt:lpstr>
      <vt:lpstr>MCV Vaccination Rate, Random Forest </vt:lpstr>
      <vt:lpstr>Gini Coefficient</vt:lpstr>
      <vt:lpstr>Gini Coefficient, Random Forest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Education and Society</dc:title>
  <dc:creator>usera</dc:creator>
  <cp:lastModifiedBy>Leo Yi</cp:lastModifiedBy>
  <cp:revision>22</cp:revision>
  <dcterms:created xsi:type="dcterms:W3CDTF">2020-05-04T23:48:28Z</dcterms:created>
  <dcterms:modified xsi:type="dcterms:W3CDTF">2020-05-12T14:12:34Z</dcterms:modified>
</cp:coreProperties>
</file>