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6858000" cx="12192000"/>
  <p:notesSz cx="6858000" cy="91440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0" roundtripDataSignature="AMtx7mihUNyYIwwYevvuwyknhPxhq/x9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70F9B0-8B1F-4FCD-A24D-EC3A5AAD01C1}">
  <a:tblStyle styleId="{3A70F9B0-8B1F-4FCD-A24D-EC3A5AAD01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CenturyGothic-bold.fntdata"/><Relationship Id="rId14" Type="http://schemas.openxmlformats.org/officeDocument/2006/relationships/slide" Target="slides/slide7.xml"/><Relationship Id="rId36" Type="http://schemas.openxmlformats.org/officeDocument/2006/relationships/font" Target="fonts/CenturyGothic-regular.fntdata"/><Relationship Id="rId17" Type="http://schemas.openxmlformats.org/officeDocument/2006/relationships/slide" Target="slides/slide10.xml"/><Relationship Id="rId39" Type="http://schemas.openxmlformats.org/officeDocument/2006/relationships/font" Target="fonts/CenturyGothic-boldItalic.fntdata"/><Relationship Id="rId16" Type="http://schemas.openxmlformats.org/officeDocument/2006/relationships/slide" Target="slides/slide9.xml"/><Relationship Id="rId38" Type="http://schemas.openxmlformats.org/officeDocument/2006/relationships/font" Target="fonts/CenturyGothic-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1ad30c490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e1ad30c490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e1ad30c490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e1ad30c490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1ad30c490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e1ad30c490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e1ad30c490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e1ad30c490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e1ad30c490_0_199: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e1ad30c490_0_199: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376" name="Google Shape;376;g2e1ad30c490_0_199: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e1ad30c490_0_271: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e1ad30c490_0_271: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387" name="Google Shape;387;g2e1ad30c490_0_271: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e1ad30c490_0_285: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e1ad30c490_0_285: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399" name="Google Shape;399;g2e1ad30c490_0_285: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e1ad30c490_0_300: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e1ad30c490_0_300: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10" name="Google Shape;410;g2e1ad30c490_0_300: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e1ad30c490_0_312: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e1ad30c490_0_312: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22" name="Google Shape;422;g2e1ad30c490_0_312: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e1ad30c490_0_327: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e1ad30c490_0_327: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33" name="Google Shape;433;g2e1ad30c490_0_327: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e1ad30c490_0_339: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e1ad30c490_0_339: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45" name="Google Shape;445;g2e1ad30c490_0_339: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e1ad30c490_0_354: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e1ad30c490_0_354: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56" name="Google Shape;456;g2e1ad30c490_0_354: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e1ad30c490_0_366: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e1ad30c490_0_366: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68" name="Google Shape;468;g2e1ad30c490_0_366: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e1ad30c490_0_381:notes"/>
          <p:cNvSpPr/>
          <p:nvPr>
            <p:ph idx="2" type="sldImg"/>
          </p:nvPr>
        </p:nvSpPr>
        <p:spPr>
          <a:xfrm>
            <a:off x="154035" y="569277"/>
            <a:ext cx="6532800" cy="3687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e1ad30c490_0_381:notes"/>
          <p:cNvSpPr txBox="1"/>
          <p:nvPr>
            <p:ph idx="12" type="sldNum"/>
          </p:nvPr>
        </p:nvSpPr>
        <p:spPr>
          <a:xfrm>
            <a:off x="3884615" y="8656926"/>
            <a:ext cx="2881200" cy="459000"/>
          </a:xfrm>
          <a:prstGeom prst="rect">
            <a:avLst/>
          </a:prstGeom>
          <a:noFill/>
          <a:ln>
            <a:noFill/>
          </a:ln>
        </p:spPr>
        <p:txBody>
          <a:bodyPr anchorCtr="0" anchor="ctr" bIns="90325" lIns="90325" spcFirstLastPara="1" rIns="90325" wrap="square" tIns="90325">
            <a:noAutofit/>
          </a:bodyPr>
          <a:lstStyle/>
          <a:p>
            <a:pPr indent="0" lvl="0" marL="0" rtl="0" algn="l">
              <a:spcBef>
                <a:spcPts val="0"/>
              </a:spcBef>
              <a:spcAft>
                <a:spcPts val="0"/>
              </a:spcAft>
              <a:buClr>
                <a:srgbClr val="000000"/>
              </a:buClr>
              <a:buSzPts val="1400"/>
              <a:buFont typeface="Arial"/>
              <a:buNone/>
            </a:pPr>
            <a:r>
              <a:rPr lang="en-US" sz="1400"/>
              <a:t>Notes view: </a:t>
            </a:r>
            <a:fld id="{00000000-1234-1234-1234-123412341234}" type="slidenum">
              <a:rPr lang="en-US" sz="1400"/>
              <a:t>‹#›</a:t>
            </a:fld>
            <a:endParaRPr sz="1400"/>
          </a:p>
        </p:txBody>
      </p:sp>
      <p:sp>
        <p:nvSpPr>
          <p:cNvPr id="479" name="Google Shape;479;g2e1ad30c490_0_381:notes"/>
          <p:cNvSpPr txBox="1"/>
          <p:nvPr>
            <p:ph idx="1" type="body"/>
          </p:nvPr>
        </p:nvSpPr>
        <p:spPr>
          <a:xfrm>
            <a:off x="256081" y="4667652"/>
            <a:ext cx="6328500" cy="373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Which of the following applications use AI?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gram (or the instagram)?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YouTube?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it the net banking application of your bank?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or is it the Anti-virus software installed in your computer or phone?</a:t>
            </a:r>
            <a:endParaRPr b="1">
              <a:solidFill>
                <a:schemeClr val="dk1"/>
              </a:solidFill>
            </a:endParaRPr>
          </a:p>
          <a:p>
            <a:pPr indent="0" lvl="0" marL="0" rtl="0" algn="l">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p3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1ad30c49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e1ad30c490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1ad30c490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e1ad30c490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1ad30c490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e1ad30c490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ade">
  <p:cSld name="2_Fade">
    <p:spTree>
      <p:nvGrpSpPr>
        <p:cNvPr id="11" name="Shape 11"/>
        <p:cNvGrpSpPr/>
        <p:nvPr/>
      </p:nvGrpSpPr>
      <p:grpSpPr>
        <a:xfrm>
          <a:off x="0" y="0"/>
          <a:ext cx="0" cy="0"/>
          <a:chOff x="0" y="0"/>
          <a:chExt cx="0" cy="0"/>
        </a:xfrm>
      </p:grpSpPr>
      <p:sp>
        <p:nvSpPr>
          <p:cNvPr id="12" name="Google Shape;12;p37"/>
          <p:cNvSpPr/>
          <p:nvPr>
            <p:ph idx="2" type="pic"/>
          </p:nvPr>
        </p:nvSpPr>
        <p:spPr>
          <a:xfrm>
            <a:off x="469595" y="1306607"/>
            <a:ext cx="3867000" cy="4290000"/>
          </a:xfrm>
          <a:prstGeom prst="rect">
            <a:avLst/>
          </a:prstGeom>
          <a:solidFill>
            <a:schemeClr val="dk1"/>
          </a:solidFill>
          <a:ln>
            <a:noFill/>
          </a:ln>
        </p:spPr>
      </p:sp>
      <p:sp>
        <p:nvSpPr>
          <p:cNvPr id="13" name="Google Shape;13;p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p:tgtEl>
                                          <p:spTgt spid="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6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2"/>
          <p:cNvSpPr/>
          <p:nvPr>
            <p:ph idx="2" type="pic"/>
          </p:nvPr>
        </p:nvSpPr>
        <p:spPr>
          <a:xfrm>
            <a:off x="5183188" y="987425"/>
            <a:ext cx="6172200" cy="4873500"/>
          </a:xfrm>
          <a:prstGeom prst="rect">
            <a:avLst/>
          </a:prstGeom>
          <a:noFill/>
          <a:ln>
            <a:noFill/>
          </a:ln>
        </p:spPr>
      </p:sp>
      <p:sp>
        <p:nvSpPr>
          <p:cNvPr id="67" name="Google Shape;67;p6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6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6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6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9"/>
          <p:cNvSpPr txBox="1"/>
          <p:nvPr/>
        </p:nvSpPr>
        <p:spPr>
          <a:xfrm rot="-5400000">
            <a:off x="10117961" y="3832145"/>
            <a:ext cx="3850500" cy="96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
              <a:buFont typeface="Arial"/>
              <a:buNone/>
            </a:pPr>
            <a:r>
              <a:rPr b="0" i="0" lang="en-US" sz="700" u="none" cap="none" strike="noStrike">
                <a:solidFill>
                  <a:schemeClr val="lt1"/>
                </a:solidFill>
                <a:latin typeface="Trebuchet MS"/>
                <a:ea typeface="Trebuchet MS"/>
                <a:cs typeface="Trebuchet MS"/>
                <a:sym typeface="Trebuchet MS"/>
              </a:rPr>
              <a:t>Copyright © 2024 by DataCouch Pvt. Ltd.. All rights reserved.</a:t>
            </a:r>
            <a:endParaRPr b="0" i="0" sz="700" u="none" cap="none" strike="noStrike">
              <a:solidFill>
                <a:schemeClr val="lt1"/>
              </a:solidFill>
              <a:latin typeface="Trebuchet MS"/>
              <a:ea typeface="Trebuchet MS"/>
              <a:cs typeface="Trebuchet MS"/>
              <a:sym typeface="Trebuchet MS"/>
            </a:endParaRPr>
          </a:p>
        </p:txBody>
      </p:sp>
      <p:cxnSp>
        <p:nvCxnSpPr>
          <p:cNvPr id="96" name="Google Shape;96;p39"/>
          <p:cNvCxnSpPr/>
          <p:nvPr/>
        </p:nvCxnSpPr>
        <p:spPr>
          <a:xfrm>
            <a:off x="605525" y="6538916"/>
            <a:ext cx="11188800" cy="0"/>
          </a:xfrm>
          <a:prstGeom prst="straightConnector1">
            <a:avLst/>
          </a:prstGeom>
          <a:noFill/>
          <a:ln cap="flat" cmpd="sng" w="9525">
            <a:solidFill>
              <a:srgbClr val="455262"/>
            </a:solidFill>
            <a:prstDash val="solid"/>
            <a:miter lim="800000"/>
            <a:headEnd len="sm" w="sm" type="none"/>
            <a:tailEnd len="sm" w="sm" type="none"/>
          </a:ln>
        </p:spPr>
      </p:cxnSp>
      <p:sp>
        <p:nvSpPr>
          <p:cNvPr id="97" name="Google Shape;97;p39"/>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 name="Google Shape;10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0"/>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1"/>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3" name="Google Shape;11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2"/>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6" name="Shape 116"/>
        <p:cNvGrpSpPr/>
        <p:nvPr/>
      </p:nvGrpSpPr>
      <p:grpSpPr>
        <a:xfrm>
          <a:off x="0" y="0"/>
          <a:ext cx="0" cy="0"/>
          <a:chOff x="0" y="0"/>
          <a:chExt cx="0" cy="0"/>
        </a:xfrm>
      </p:grpSpPr>
      <p:sp>
        <p:nvSpPr>
          <p:cNvPr id="117" name="Google Shape;11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3"/>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4"/>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5"/>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5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7" name="Google Shape;17;p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0" name="Google Shape;140;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1" name="Google Shape;14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6"/>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7"/>
          <p:cNvSpPr/>
          <p:nvPr>
            <p:ph idx="2" type="pic"/>
          </p:nvPr>
        </p:nvSpPr>
        <p:spPr>
          <a:xfrm>
            <a:off x="5183188" y="987425"/>
            <a:ext cx="6172200" cy="4873625"/>
          </a:xfrm>
          <a:prstGeom prst="rect">
            <a:avLst/>
          </a:prstGeom>
          <a:noFill/>
          <a:ln>
            <a:noFill/>
          </a:ln>
        </p:spPr>
      </p:sp>
      <p:sp>
        <p:nvSpPr>
          <p:cNvPr id="147" name="Google Shape;147;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7"/>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8"/>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49"/>
          <p:cNvSpPr txBox="1"/>
          <p:nvPr>
            <p:ph idx="12" type="sldNum"/>
          </p:nvPr>
        </p:nvSpPr>
        <p:spPr>
          <a:xfrm>
            <a:off x="10792925" y="6371975"/>
            <a:ext cx="1001400" cy="33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ade">
  <p:cSld name="2_Fade">
    <p:spTree>
      <p:nvGrpSpPr>
        <p:cNvPr id="163" name="Shape 163"/>
        <p:cNvGrpSpPr/>
        <p:nvPr/>
      </p:nvGrpSpPr>
      <p:grpSpPr>
        <a:xfrm>
          <a:off x="0" y="0"/>
          <a:ext cx="0" cy="0"/>
          <a:chOff x="0" y="0"/>
          <a:chExt cx="0" cy="0"/>
        </a:xfrm>
      </p:grpSpPr>
      <p:sp>
        <p:nvSpPr>
          <p:cNvPr id="164" name="Google Shape;164;p50"/>
          <p:cNvSpPr/>
          <p:nvPr>
            <p:ph idx="2" type="pic"/>
          </p:nvPr>
        </p:nvSpPr>
        <p:spPr>
          <a:xfrm>
            <a:off x="469595" y="1306607"/>
            <a:ext cx="3867300" cy="4290000"/>
          </a:xfrm>
          <a:prstGeom prst="rect">
            <a:avLst/>
          </a:prstGeom>
          <a:solidFill>
            <a:schemeClr val="dk1"/>
          </a:solidFill>
          <a:ln>
            <a:noFill/>
          </a:ln>
        </p:spPr>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p:bg>
      <p:bgPr>
        <a:solidFill>
          <a:schemeClr val="lt2"/>
        </a:solidFill>
      </p:bgPr>
    </p:bg>
    <p:spTree>
      <p:nvGrpSpPr>
        <p:cNvPr id="165" name="Shape 165"/>
        <p:cNvGrpSpPr/>
        <p:nvPr/>
      </p:nvGrpSpPr>
      <p:grpSpPr>
        <a:xfrm>
          <a:off x="0" y="0"/>
          <a:ext cx="0" cy="0"/>
          <a:chOff x="0" y="0"/>
          <a:chExt cx="0" cy="0"/>
        </a:xfrm>
      </p:grpSpPr>
      <p:sp>
        <p:nvSpPr>
          <p:cNvPr id="166" name="Google Shape;166;p51"/>
          <p:cNvSpPr txBox="1"/>
          <p:nvPr>
            <p:ph idx="10" type="dt"/>
          </p:nvPr>
        </p:nvSpPr>
        <p:spPr>
          <a:xfrm>
            <a:off x="9677400" y="6405036"/>
            <a:ext cx="1482000" cy="153900"/>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51"/>
          <p:cNvSpPr txBox="1"/>
          <p:nvPr/>
        </p:nvSpPr>
        <p:spPr>
          <a:xfrm rot="-5400000">
            <a:off x="9486015" y="3922560"/>
            <a:ext cx="5133900" cy="96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
              <a:buFont typeface="Arial"/>
              <a:buNone/>
            </a:pPr>
            <a:r>
              <a:rPr b="0" i="0" lang="en-US" sz="700" u="none" cap="none" strike="noStrike">
                <a:solidFill>
                  <a:srgbClr val="666666"/>
                </a:solidFill>
                <a:latin typeface="Trebuchet MS"/>
                <a:ea typeface="Trebuchet MS"/>
                <a:cs typeface="Trebuchet MS"/>
                <a:sym typeface="Trebuchet MS"/>
              </a:rPr>
              <a:t>Copyright © 2023 by DataCouch Pvt. Ltd.. All rights reserved.</a:t>
            </a:r>
            <a:endParaRPr b="0" i="0" sz="700" u="none" cap="none" strike="noStrike">
              <a:solidFill>
                <a:srgbClr val="666666"/>
              </a:solidFill>
              <a:latin typeface="Trebuchet MS"/>
              <a:ea typeface="Trebuchet MS"/>
              <a:cs typeface="Trebuchet MS"/>
              <a:sym typeface="Trebuchet MS"/>
            </a:endParaRPr>
          </a:p>
        </p:txBody>
      </p:sp>
      <p:sp>
        <p:nvSpPr>
          <p:cNvPr id="168" name="Google Shape;168;p51"/>
          <p:cNvSpPr txBox="1"/>
          <p:nvPr>
            <p:ph type="title"/>
          </p:nvPr>
        </p:nvSpPr>
        <p:spPr>
          <a:xfrm>
            <a:off x="630000" y="622800"/>
            <a:ext cx="10933200" cy="4710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000000"/>
              </a:buClr>
              <a:buSzPts val="3400"/>
              <a:buFont typeface="Trebuchet MS"/>
              <a:buNone/>
              <a:defRPr b="0" i="0" sz="3400" u="none">
                <a:solidFill>
                  <a:srgbClr val="000000"/>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Only">
  <p:cSld name="D. Title Only">
    <p:spTree>
      <p:nvGrpSpPr>
        <p:cNvPr id="169" name="Shape 169"/>
        <p:cNvGrpSpPr/>
        <p:nvPr/>
      </p:nvGrpSpPr>
      <p:grpSpPr>
        <a:xfrm>
          <a:off x="0" y="0"/>
          <a:ext cx="0" cy="0"/>
          <a:chOff x="0" y="0"/>
          <a:chExt cx="0" cy="0"/>
        </a:xfrm>
      </p:grpSpPr>
      <p:sp>
        <p:nvSpPr>
          <p:cNvPr id="170" name="Google Shape;170;p52"/>
          <p:cNvSpPr txBox="1"/>
          <p:nvPr>
            <p:ph idx="10" type="dt"/>
          </p:nvPr>
        </p:nvSpPr>
        <p:spPr>
          <a:xfrm>
            <a:off x="9677400" y="6405036"/>
            <a:ext cx="1482000" cy="153900"/>
          </a:xfrm>
          <a:prstGeom prst="rect">
            <a:avLst/>
          </a:prstGeom>
          <a:noFill/>
          <a:ln>
            <a:noFill/>
          </a:ln>
        </p:spPr>
        <p:txBody>
          <a:bodyPr anchorCtr="0" anchor="b" bIns="0" lIns="0" spcFirstLastPara="1" rIns="0" wrap="square" tIns="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2"/>
          <p:cNvSpPr txBox="1"/>
          <p:nvPr>
            <p:ph type="title"/>
          </p:nvPr>
        </p:nvSpPr>
        <p:spPr>
          <a:xfrm>
            <a:off x="630000" y="622800"/>
            <a:ext cx="10933500" cy="3324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181818"/>
              </a:buClr>
              <a:buSzPts val="2400"/>
              <a:buFont typeface="Trebuchet MS"/>
              <a:buNone/>
              <a:defRPr>
                <a:solidFill>
                  <a:srgbClr val="181818"/>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43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Content">
  <p:cSld name="CUSTOM_2_3">
    <p:spTree>
      <p:nvGrpSpPr>
        <p:cNvPr id="172" name="Shape 172"/>
        <p:cNvGrpSpPr/>
        <p:nvPr/>
      </p:nvGrpSpPr>
      <p:grpSpPr>
        <a:xfrm>
          <a:off x="0" y="0"/>
          <a:ext cx="0" cy="0"/>
          <a:chOff x="0" y="0"/>
          <a:chExt cx="0" cy="0"/>
        </a:xfrm>
      </p:grpSpPr>
      <p:sp>
        <p:nvSpPr>
          <p:cNvPr id="173" name="Google Shape;173;p53"/>
          <p:cNvSpPr txBox="1"/>
          <p:nvPr>
            <p:ph idx="1" type="body"/>
          </p:nvPr>
        </p:nvSpPr>
        <p:spPr>
          <a:xfrm>
            <a:off x="609567" y="2048333"/>
            <a:ext cx="7278600" cy="4109400"/>
          </a:xfrm>
          <a:prstGeom prst="rect">
            <a:avLst/>
          </a:prstGeom>
          <a:noFill/>
          <a:ln>
            <a:noFill/>
          </a:ln>
        </p:spPr>
        <p:txBody>
          <a:bodyPr anchorCtr="0" anchor="t" bIns="0" lIns="0" spcFirstLastPara="1" rIns="0" wrap="square" tIns="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4" name="Google Shape;174;p53"/>
          <p:cNvSpPr txBox="1"/>
          <p:nvPr>
            <p:ph type="title"/>
          </p:nvPr>
        </p:nvSpPr>
        <p:spPr>
          <a:xfrm>
            <a:off x="609567" y="613667"/>
            <a:ext cx="7278600" cy="1333200"/>
          </a:xfrm>
          <a:prstGeom prst="rect">
            <a:avLst/>
          </a:prstGeom>
          <a:noFill/>
          <a:ln>
            <a:noFill/>
          </a:ln>
        </p:spPr>
        <p:txBody>
          <a:bodyPr anchorCtr="0" anchor="t" bIns="0" lIns="0" spcFirstLastPara="1" rIns="121900" wrap="square" tIns="0">
            <a:noAutofit/>
          </a:bodyPr>
          <a:lstStyle>
            <a:lvl1pPr lvl="0" algn="l">
              <a:lnSpc>
                <a:spcPct val="120000"/>
              </a:lnSpc>
              <a:spcBef>
                <a:spcPts val="0"/>
              </a:spcBef>
              <a:spcAft>
                <a:spcPts val="0"/>
              </a:spcAft>
              <a:buSzPts val="3200"/>
              <a:buNone/>
              <a:defRPr/>
            </a:lvl1pPr>
            <a:lvl2pPr lvl="1" algn="l">
              <a:lnSpc>
                <a:spcPct val="120000"/>
              </a:lnSpc>
              <a:spcBef>
                <a:spcPts val="0"/>
              </a:spcBef>
              <a:spcAft>
                <a:spcPts val="0"/>
              </a:spcAft>
              <a:buSzPts val="3200"/>
              <a:buNone/>
              <a:defRPr/>
            </a:lvl2pPr>
            <a:lvl3pPr lvl="2" algn="l">
              <a:lnSpc>
                <a:spcPct val="120000"/>
              </a:lnSpc>
              <a:spcBef>
                <a:spcPts val="0"/>
              </a:spcBef>
              <a:spcAft>
                <a:spcPts val="0"/>
              </a:spcAft>
              <a:buSzPts val="3200"/>
              <a:buNone/>
              <a:defRPr/>
            </a:lvl3pPr>
            <a:lvl4pPr lvl="3" algn="l">
              <a:lnSpc>
                <a:spcPct val="120000"/>
              </a:lnSpc>
              <a:spcBef>
                <a:spcPts val="0"/>
              </a:spcBef>
              <a:spcAft>
                <a:spcPts val="0"/>
              </a:spcAft>
              <a:buSzPts val="3200"/>
              <a:buNone/>
              <a:defRPr/>
            </a:lvl4pPr>
            <a:lvl5pPr lvl="4" algn="l">
              <a:lnSpc>
                <a:spcPct val="120000"/>
              </a:lnSpc>
              <a:spcBef>
                <a:spcPts val="0"/>
              </a:spcBef>
              <a:spcAft>
                <a:spcPts val="0"/>
              </a:spcAft>
              <a:buSzPts val="3200"/>
              <a:buNone/>
              <a:defRPr/>
            </a:lvl5pPr>
            <a:lvl6pPr lvl="5" algn="l">
              <a:lnSpc>
                <a:spcPct val="120000"/>
              </a:lnSpc>
              <a:spcBef>
                <a:spcPts val="0"/>
              </a:spcBef>
              <a:spcAft>
                <a:spcPts val="0"/>
              </a:spcAft>
              <a:buSzPts val="3200"/>
              <a:buNone/>
              <a:defRPr/>
            </a:lvl6pPr>
            <a:lvl7pPr lvl="6" algn="l">
              <a:lnSpc>
                <a:spcPct val="120000"/>
              </a:lnSpc>
              <a:spcBef>
                <a:spcPts val="0"/>
              </a:spcBef>
              <a:spcAft>
                <a:spcPts val="0"/>
              </a:spcAft>
              <a:buSzPts val="3200"/>
              <a:buNone/>
              <a:defRPr/>
            </a:lvl7pPr>
            <a:lvl8pPr lvl="7" algn="l">
              <a:lnSpc>
                <a:spcPct val="120000"/>
              </a:lnSpc>
              <a:spcBef>
                <a:spcPts val="0"/>
              </a:spcBef>
              <a:spcAft>
                <a:spcPts val="0"/>
              </a:spcAft>
              <a:buSzPts val="3200"/>
              <a:buNone/>
              <a:defRPr/>
            </a:lvl8pPr>
            <a:lvl9pPr lvl="8" algn="l">
              <a:lnSpc>
                <a:spcPct val="120000"/>
              </a:lnSpc>
              <a:spcBef>
                <a:spcPts val="0"/>
              </a:spcBef>
              <a:spcAft>
                <a:spcPts val="0"/>
              </a:spcAft>
              <a:buSzPts val="3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two third" showMasterSp="0">
  <p:cSld name="Arrow two third">
    <p:bg>
      <p:bgPr>
        <a:gradFill>
          <a:gsLst>
            <a:gs pos="0">
              <a:srgbClr val="DB0000"/>
            </a:gs>
            <a:gs pos="100000">
              <a:srgbClr val="540303"/>
            </a:gs>
          </a:gsLst>
          <a:path path="circle">
            <a:fillToRect b="50%" l="50%" r="50%" t="50%"/>
          </a:path>
          <a:tileRect/>
        </a:gradFill>
      </p:bgPr>
    </p:bg>
    <p:spTree>
      <p:nvGrpSpPr>
        <p:cNvPr id="175" name="Shape 175"/>
        <p:cNvGrpSpPr/>
        <p:nvPr/>
      </p:nvGrpSpPr>
      <p:grpSpPr>
        <a:xfrm>
          <a:off x="0" y="0"/>
          <a:ext cx="0" cy="0"/>
          <a:chOff x="0" y="0"/>
          <a:chExt cx="0" cy="0"/>
        </a:xfrm>
      </p:grpSpPr>
      <p:sp>
        <p:nvSpPr>
          <p:cNvPr id="176" name="Google Shape;176;g2e1ad30c490_0_265"/>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Trebuchet MS"/>
              <a:ea typeface="Trebuchet MS"/>
              <a:cs typeface="Trebuchet MS"/>
              <a:sym typeface="Trebuchet MS"/>
            </a:endParaRPr>
          </a:p>
        </p:txBody>
      </p:sp>
      <p:sp>
        <p:nvSpPr>
          <p:cNvPr id="177" name="Google Shape;177;g2e1ad30c490_0_265"/>
          <p:cNvSpPr txBox="1"/>
          <p:nvPr>
            <p:ph idx="10" type="dt"/>
          </p:nvPr>
        </p:nvSpPr>
        <p:spPr>
          <a:xfrm>
            <a:off x="9677400" y="6405036"/>
            <a:ext cx="1482000" cy="153900"/>
          </a:xfrm>
          <a:prstGeom prst="rect">
            <a:avLst/>
          </a:prstGeom>
          <a:noFill/>
          <a:ln>
            <a:noFill/>
          </a:ln>
        </p:spPr>
        <p:txBody>
          <a:bodyPr anchorCtr="0" anchor="b" bIns="0" lIns="0" spcFirstLastPara="1" rIns="0" wrap="square" tIns="0">
            <a:spAutoFit/>
          </a:bodyPr>
          <a:lstStyle>
            <a:lvl1pPr lvl="0" rtl="0" algn="r">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g2e1ad30c490_0_265"/>
          <p:cNvSpPr txBox="1"/>
          <p:nvPr/>
        </p:nvSpPr>
        <p:spPr>
          <a:xfrm>
            <a:off x="11167872" y="6405036"/>
            <a:ext cx="381000" cy="153900"/>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b="0" i="0" lang="en-US" sz="1000" u="none" cap="none" strike="noStrike">
                <a:solidFill>
                  <a:schemeClr val="lt1"/>
                </a:solidFill>
                <a:latin typeface="Trebuchet MS"/>
                <a:ea typeface="Trebuchet MS"/>
                <a:cs typeface="Trebuchet MS"/>
                <a:sym typeface="Trebuchet MS"/>
              </a:rPr>
              <a:t>‹#›</a:t>
            </a:fld>
            <a:endParaRPr b="0" i="0" sz="1000" u="none" cap="none" strike="noStrike">
              <a:solidFill>
                <a:schemeClr val="lt1"/>
              </a:solidFill>
              <a:latin typeface="Trebuchet MS"/>
              <a:ea typeface="Trebuchet MS"/>
              <a:cs typeface="Trebuchet MS"/>
              <a:sym typeface="Trebuchet MS"/>
            </a:endParaRPr>
          </a:p>
        </p:txBody>
      </p:sp>
      <p:pic>
        <p:nvPicPr>
          <p:cNvPr id="179" name="Google Shape;179;g2e1ad30c490_0_265"/>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 name="Google Shape;23;p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5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5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5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5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5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6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6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0" name="Google Shape;60;p6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6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theme" Target="../theme/theme1.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9" name="Google Shape;9;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0" name="Google Shape;10;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5" name="Google Shape;85;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38"/>
          <p:cNvSpPr/>
          <p:nvPr/>
        </p:nvSpPr>
        <p:spPr>
          <a:xfrm>
            <a:off x="11925300" y="0"/>
            <a:ext cx="266700" cy="68580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89" name="Google Shape;89;p38"/>
          <p:cNvCxnSpPr/>
          <p:nvPr/>
        </p:nvCxnSpPr>
        <p:spPr>
          <a:xfrm>
            <a:off x="605525" y="6538916"/>
            <a:ext cx="11188800" cy="0"/>
          </a:xfrm>
          <a:prstGeom prst="straightConnector1">
            <a:avLst/>
          </a:prstGeom>
          <a:noFill/>
          <a:ln cap="flat" cmpd="sng" w="9525">
            <a:solidFill>
              <a:srgbClr val="455262"/>
            </a:solidFill>
            <a:prstDash val="solid"/>
            <a:miter lim="800000"/>
            <a:headEnd len="sm" w="sm" type="none"/>
            <a:tailEnd len="sm" w="sm" type="none"/>
          </a:ln>
        </p:spPr>
      </p:cxnSp>
      <p:sp>
        <p:nvSpPr>
          <p:cNvPr id="90" name="Google Shape;90;p38"/>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38"/>
          <p:cNvSpPr/>
          <p:nvPr/>
        </p:nvSpPr>
        <p:spPr>
          <a:xfrm>
            <a:off x="1003300" y="6723289"/>
            <a:ext cx="1001400" cy="134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3.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
          <p:cNvPicPr preferRelativeResize="0"/>
          <p:nvPr/>
        </p:nvPicPr>
        <p:blipFill rotWithShape="1">
          <a:blip r:embed="rId3">
            <a:alphaModFix/>
          </a:blip>
          <a:srcRect b="0" l="0" r="0" t="27346"/>
          <a:stretch/>
        </p:blipFill>
        <p:spPr>
          <a:xfrm>
            <a:off x="0" y="0"/>
            <a:ext cx="12487024" cy="7191724"/>
          </a:xfrm>
          <a:prstGeom prst="rect">
            <a:avLst/>
          </a:prstGeom>
          <a:noFill/>
          <a:ln>
            <a:noFill/>
          </a:ln>
        </p:spPr>
      </p:pic>
      <p:sp>
        <p:nvSpPr>
          <p:cNvPr id="186" name="Google Shape;186;p1"/>
          <p:cNvSpPr/>
          <p:nvPr/>
        </p:nvSpPr>
        <p:spPr>
          <a:xfrm>
            <a:off x="75" y="0"/>
            <a:ext cx="12486900" cy="7191600"/>
          </a:xfrm>
          <a:prstGeom prst="rect">
            <a:avLst/>
          </a:prstGeom>
          <a:solidFill>
            <a:srgbClr val="00070A">
              <a:alpha val="5137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1346200" y="2336800"/>
            <a:ext cx="10845900" cy="2336700"/>
          </a:xfrm>
          <a:prstGeom prst="rect">
            <a:avLst/>
          </a:prstGeom>
          <a:solidFill>
            <a:srgbClr val="000000">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1"/>
          <p:cNvSpPr/>
          <p:nvPr/>
        </p:nvSpPr>
        <p:spPr>
          <a:xfrm>
            <a:off x="1524000" y="-1"/>
            <a:ext cx="2387700" cy="25356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1"/>
          <p:cNvSpPr/>
          <p:nvPr/>
        </p:nvSpPr>
        <p:spPr>
          <a:xfrm>
            <a:off x="7474857" y="4441371"/>
            <a:ext cx="1001400" cy="6678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
          <p:cNvSpPr/>
          <p:nvPr/>
        </p:nvSpPr>
        <p:spPr>
          <a:xfrm>
            <a:off x="7474857" y="5202918"/>
            <a:ext cx="1001400" cy="269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
          <p:cNvSpPr txBox="1"/>
          <p:nvPr/>
        </p:nvSpPr>
        <p:spPr>
          <a:xfrm>
            <a:off x="2047577" y="2948425"/>
            <a:ext cx="10045200" cy="73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4000">
                <a:solidFill>
                  <a:schemeClr val="lt1"/>
                </a:solidFill>
                <a:latin typeface="Century Gothic"/>
                <a:ea typeface="Century Gothic"/>
                <a:cs typeface="Century Gothic"/>
                <a:sym typeface="Century Gothic"/>
              </a:rPr>
              <a:t>Amazon Web Services – Data Analytics</a:t>
            </a:r>
            <a:endParaRPr b="1" sz="4000">
              <a:solidFill>
                <a:schemeClr val="lt1"/>
              </a:solidFill>
              <a:latin typeface="Century Gothic"/>
              <a:ea typeface="Century Gothic"/>
              <a:cs typeface="Century Gothic"/>
              <a:sym typeface="Century Gothic"/>
            </a:endParaRPr>
          </a:p>
        </p:txBody>
      </p:sp>
      <p:sp>
        <p:nvSpPr>
          <p:cNvPr id="192" name="Google Shape;192;p1"/>
          <p:cNvSpPr txBox="1"/>
          <p:nvPr/>
        </p:nvSpPr>
        <p:spPr>
          <a:xfrm>
            <a:off x="2047576" y="3789700"/>
            <a:ext cx="9144300" cy="6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solidFill>
                  <a:schemeClr val="lt1"/>
                </a:solidFill>
              </a:rPr>
              <a:t>Glue</a:t>
            </a:r>
            <a:r>
              <a:rPr b="1" lang="en-US" sz="3200">
                <a:solidFill>
                  <a:schemeClr val="lt1"/>
                </a:solidFill>
              </a:rPr>
              <a:t> – Serverless ETL Tool</a:t>
            </a:r>
            <a:endParaRPr b="1" sz="3200">
              <a:solidFill>
                <a:schemeClr val="lt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93" name="Google Shape;193;p1"/>
          <p:cNvCxnSpPr/>
          <p:nvPr/>
        </p:nvCxnSpPr>
        <p:spPr>
          <a:xfrm>
            <a:off x="2047569" y="4322308"/>
            <a:ext cx="1008300" cy="0"/>
          </a:xfrm>
          <a:prstGeom prst="straightConnector1">
            <a:avLst/>
          </a:prstGeom>
          <a:noFill/>
          <a:ln cap="flat" cmpd="sng" w="38100">
            <a:solidFill>
              <a:schemeClr val="lt1"/>
            </a:solidFill>
            <a:prstDash val="solid"/>
            <a:miter lim="800000"/>
            <a:headEnd len="sm" w="sm" type="none"/>
            <a:tailEnd len="sm" w="sm" type="none"/>
          </a:ln>
        </p:spPr>
      </p:cxnSp>
      <p:pic>
        <p:nvPicPr>
          <p:cNvPr id="194" name="Google Shape;194;p1"/>
          <p:cNvPicPr preferRelativeResize="0"/>
          <p:nvPr/>
        </p:nvPicPr>
        <p:blipFill rotWithShape="1">
          <a:blip r:embed="rId4">
            <a:alphaModFix/>
          </a:blip>
          <a:srcRect b="0" l="0" r="0" t="0"/>
          <a:stretch/>
        </p:blipFill>
        <p:spPr>
          <a:xfrm>
            <a:off x="1577500" y="944700"/>
            <a:ext cx="2280707" cy="64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7"/>
          <p:cNvSpPr/>
          <p:nvPr/>
        </p:nvSpPr>
        <p:spPr>
          <a:xfrm>
            <a:off x="1610825" y="3859063"/>
            <a:ext cx="9622500" cy="2086800"/>
          </a:xfrm>
          <a:prstGeom prst="rect">
            <a:avLst/>
          </a:prstGeom>
          <a:noFill/>
          <a:ln cap="flat" cmpd="sng" w="9525">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3" name="Google Shape;313;p7"/>
          <p:cNvSpPr/>
          <p:nvPr/>
        </p:nvSpPr>
        <p:spPr>
          <a:xfrm>
            <a:off x="1610825" y="1454000"/>
            <a:ext cx="9622500" cy="2086800"/>
          </a:xfrm>
          <a:prstGeom prst="rect">
            <a:avLst/>
          </a:prstGeom>
          <a:noFill/>
          <a:ln cap="flat" cmpd="sng" w="9525">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4" name="Google Shape;314;p7"/>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15" name="Google Shape;315;p7"/>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ETL vs ELT</a:t>
            </a:r>
            <a:endParaRPr b="1" i="0" sz="3000" u="none" cap="none" strike="noStrike">
              <a:solidFill>
                <a:schemeClr val="dk1"/>
              </a:solidFill>
              <a:latin typeface="Trebuchet MS"/>
              <a:ea typeface="Trebuchet MS"/>
              <a:cs typeface="Trebuchet MS"/>
              <a:sym typeface="Trebuchet MS"/>
            </a:endParaRPr>
          </a:p>
        </p:txBody>
      </p:sp>
      <p:sp>
        <p:nvSpPr>
          <p:cNvPr id="316" name="Google Shape;316;p7"/>
          <p:cNvSpPr txBox="1"/>
          <p:nvPr/>
        </p:nvSpPr>
        <p:spPr>
          <a:xfrm>
            <a:off x="1003300" y="2478875"/>
            <a:ext cx="1494000" cy="22779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solidFill>
                  <a:schemeClr val="dk1"/>
                </a:solidFill>
                <a:latin typeface="Trebuchet MS"/>
                <a:ea typeface="Trebuchet MS"/>
                <a:cs typeface="Trebuchet MS"/>
                <a:sym typeface="Trebuchet MS"/>
              </a:rPr>
              <a:t>E</a:t>
            </a:r>
            <a:r>
              <a:rPr b="1" lang="en-US" sz="4000">
                <a:solidFill>
                  <a:srgbClr val="980000"/>
                </a:solidFill>
                <a:latin typeface="Trebuchet MS"/>
                <a:ea typeface="Trebuchet MS"/>
                <a:cs typeface="Trebuchet MS"/>
                <a:sym typeface="Trebuchet MS"/>
              </a:rPr>
              <a:t>TL</a:t>
            </a:r>
            <a:endParaRPr b="1" sz="4000">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b="1" sz="2800">
              <a:solidFill>
                <a:schemeClr val="dk1"/>
              </a:solidFill>
              <a:latin typeface="Trebuchet MS"/>
              <a:ea typeface="Trebuchet MS"/>
              <a:cs typeface="Trebuchet MS"/>
              <a:sym typeface="Trebuchet MS"/>
            </a:endParaRPr>
          </a:p>
          <a:p>
            <a:pPr indent="0" lvl="0" marL="0" rtl="0" algn="ctr">
              <a:spcBef>
                <a:spcPts val="0"/>
              </a:spcBef>
              <a:spcAft>
                <a:spcPts val="0"/>
              </a:spcAft>
              <a:buNone/>
            </a:pPr>
            <a:r>
              <a:t/>
            </a:r>
            <a:endParaRPr b="1" sz="2800">
              <a:solidFill>
                <a:schemeClr val="dk1"/>
              </a:solidFill>
              <a:latin typeface="Trebuchet MS"/>
              <a:ea typeface="Trebuchet MS"/>
              <a:cs typeface="Trebuchet MS"/>
              <a:sym typeface="Trebuchet MS"/>
            </a:endParaRPr>
          </a:p>
          <a:p>
            <a:pPr indent="0" lvl="0" marL="0" rtl="0" algn="ctr">
              <a:spcBef>
                <a:spcPts val="0"/>
              </a:spcBef>
              <a:spcAft>
                <a:spcPts val="0"/>
              </a:spcAft>
              <a:buNone/>
            </a:pPr>
            <a:r>
              <a:rPr b="1" lang="en-US" sz="4000">
                <a:solidFill>
                  <a:schemeClr val="dk1"/>
                </a:solidFill>
                <a:latin typeface="Trebuchet MS"/>
                <a:ea typeface="Trebuchet MS"/>
                <a:cs typeface="Trebuchet MS"/>
                <a:sym typeface="Trebuchet MS"/>
              </a:rPr>
              <a:t>E</a:t>
            </a:r>
            <a:r>
              <a:rPr b="1" lang="en-US" sz="4000">
                <a:solidFill>
                  <a:srgbClr val="980000"/>
                </a:solidFill>
                <a:latin typeface="Trebuchet MS"/>
                <a:ea typeface="Trebuchet MS"/>
                <a:cs typeface="Trebuchet MS"/>
                <a:sym typeface="Trebuchet MS"/>
              </a:rPr>
              <a:t>LT</a:t>
            </a:r>
            <a:endParaRPr b="1" sz="4000">
              <a:solidFill>
                <a:srgbClr val="980000"/>
              </a:solidFill>
              <a:latin typeface="Trebuchet MS"/>
              <a:ea typeface="Trebuchet MS"/>
              <a:cs typeface="Trebuchet MS"/>
              <a:sym typeface="Trebuchet MS"/>
            </a:endParaRPr>
          </a:p>
        </p:txBody>
      </p:sp>
      <p:pic>
        <p:nvPicPr>
          <p:cNvPr descr="Data transformation " id="317" name="Google Shape;317;p7" title="Data transformation "/>
          <p:cNvPicPr preferRelativeResize="0"/>
          <p:nvPr/>
        </p:nvPicPr>
        <p:blipFill>
          <a:blip r:embed="rId3">
            <a:alphaModFix/>
          </a:blip>
          <a:stretch>
            <a:fillRect/>
          </a:stretch>
        </p:blipFill>
        <p:spPr>
          <a:xfrm>
            <a:off x="4070213" y="1661150"/>
            <a:ext cx="1371600" cy="1371600"/>
          </a:xfrm>
          <a:prstGeom prst="rect">
            <a:avLst/>
          </a:prstGeom>
          <a:noFill/>
          <a:ln>
            <a:noFill/>
          </a:ln>
        </p:spPr>
      </p:pic>
      <p:pic>
        <p:nvPicPr>
          <p:cNvPr descr="Change " id="318" name="Google Shape;318;p7" title="Change "/>
          <p:cNvPicPr preferRelativeResize="0"/>
          <p:nvPr/>
        </p:nvPicPr>
        <p:blipFill>
          <a:blip r:embed="rId4">
            <a:alphaModFix/>
          </a:blip>
          <a:stretch>
            <a:fillRect/>
          </a:stretch>
        </p:blipFill>
        <p:spPr>
          <a:xfrm>
            <a:off x="6709525" y="1661150"/>
            <a:ext cx="1371600" cy="1371600"/>
          </a:xfrm>
          <a:prstGeom prst="rect">
            <a:avLst/>
          </a:prstGeom>
          <a:noFill/>
          <a:ln>
            <a:noFill/>
          </a:ln>
        </p:spPr>
      </p:pic>
      <p:pic>
        <p:nvPicPr>
          <p:cNvPr descr="Database " id="319" name="Google Shape;319;p7" title="Database "/>
          <p:cNvPicPr preferRelativeResize="0"/>
          <p:nvPr/>
        </p:nvPicPr>
        <p:blipFill>
          <a:blip r:embed="rId5">
            <a:alphaModFix/>
          </a:blip>
          <a:stretch>
            <a:fillRect/>
          </a:stretch>
        </p:blipFill>
        <p:spPr>
          <a:xfrm>
            <a:off x="9261550" y="1661150"/>
            <a:ext cx="1371600" cy="1371600"/>
          </a:xfrm>
          <a:prstGeom prst="rect">
            <a:avLst/>
          </a:prstGeom>
          <a:noFill/>
          <a:ln>
            <a:noFill/>
          </a:ln>
        </p:spPr>
      </p:pic>
      <p:sp>
        <p:nvSpPr>
          <p:cNvPr id="320" name="Google Shape;320;p7"/>
          <p:cNvSpPr txBox="1"/>
          <p:nvPr/>
        </p:nvSpPr>
        <p:spPr>
          <a:xfrm>
            <a:off x="4111025" y="30327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Extract</a:t>
            </a:r>
            <a:endParaRPr>
              <a:solidFill>
                <a:schemeClr val="dk1"/>
              </a:solidFill>
              <a:latin typeface="Trebuchet MS"/>
              <a:ea typeface="Trebuchet MS"/>
              <a:cs typeface="Trebuchet MS"/>
              <a:sym typeface="Trebuchet MS"/>
            </a:endParaRPr>
          </a:p>
        </p:txBody>
      </p:sp>
      <p:sp>
        <p:nvSpPr>
          <p:cNvPr id="321" name="Google Shape;321;p7"/>
          <p:cNvSpPr txBox="1"/>
          <p:nvPr/>
        </p:nvSpPr>
        <p:spPr>
          <a:xfrm>
            <a:off x="6750325" y="30327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Transform</a:t>
            </a:r>
            <a:endParaRPr>
              <a:solidFill>
                <a:schemeClr val="dk1"/>
              </a:solidFill>
              <a:latin typeface="Trebuchet MS"/>
              <a:ea typeface="Trebuchet MS"/>
              <a:cs typeface="Trebuchet MS"/>
              <a:sym typeface="Trebuchet MS"/>
            </a:endParaRPr>
          </a:p>
        </p:txBody>
      </p:sp>
      <p:sp>
        <p:nvSpPr>
          <p:cNvPr id="322" name="Google Shape;322;p7"/>
          <p:cNvSpPr txBox="1"/>
          <p:nvPr/>
        </p:nvSpPr>
        <p:spPr>
          <a:xfrm>
            <a:off x="9302350" y="30327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Load</a:t>
            </a:r>
            <a:endParaRPr>
              <a:solidFill>
                <a:schemeClr val="dk1"/>
              </a:solidFill>
              <a:latin typeface="Trebuchet MS"/>
              <a:ea typeface="Trebuchet MS"/>
              <a:cs typeface="Trebuchet MS"/>
              <a:sym typeface="Trebuchet MS"/>
            </a:endParaRPr>
          </a:p>
        </p:txBody>
      </p:sp>
      <p:pic>
        <p:nvPicPr>
          <p:cNvPr descr="Data transformation " id="323" name="Google Shape;323;p7" title="Data transformation "/>
          <p:cNvPicPr preferRelativeResize="0"/>
          <p:nvPr/>
        </p:nvPicPr>
        <p:blipFill>
          <a:blip r:embed="rId3">
            <a:alphaModFix/>
          </a:blip>
          <a:stretch>
            <a:fillRect/>
          </a:stretch>
        </p:blipFill>
        <p:spPr>
          <a:xfrm>
            <a:off x="4070213" y="4023350"/>
            <a:ext cx="1371600" cy="1371600"/>
          </a:xfrm>
          <a:prstGeom prst="rect">
            <a:avLst/>
          </a:prstGeom>
          <a:noFill/>
          <a:ln>
            <a:noFill/>
          </a:ln>
        </p:spPr>
      </p:pic>
      <p:sp>
        <p:nvSpPr>
          <p:cNvPr id="324" name="Google Shape;324;p7"/>
          <p:cNvSpPr txBox="1"/>
          <p:nvPr/>
        </p:nvSpPr>
        <p:spPr>
          <a:xfrm>
            <a:off x="4111025" y="53949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Extract</a:t>
            </a:r>
            <a:endParaRPr>
              <a:solidFill>
                <a:schemeClr val="dk1"/>
              </a:solidFill>
              <a:latin typeface="Trebuchet MS"/>
              <a:ea typeface="Trebuchet MS"/>
              <a:cs typeface="Trebuchet MS"/>
              <a:sym typeface="Trebuchet MS"/>
            </a:endParaRPr>
          </a:p>
        </p:txBody>
      </p:sp>
      <p:pic>
        <p:nvPicPr>
          <p:cNvPr descr="Database " id="325" name="Google Shape;325;p7" title="Database "/>
          <p:cNvPicPr preferRelativeResize="0"/>
          <p:nvPr/>
        </p:nvPicPr>
        <p:blipFill>
          <a:blip r:embed="rId5">
            <a:alphaModFix/>
          </a:blip>
          <a:stretch>
            <a:fillRect/>
          </a:stretch>
        </p:blipFill>
        <p:spPr>
          <a:xfrm>
            <a:off x="6709525" y="4023350"/>
            <a:ext cx="1371600" cy="1371600"/>
          </a:xfrm>
          <a:prstGeom prst="rect">
            <a:avLst/>
          </a:prstGeom>
          <a:noFill/>
          <a:ln>
            <a:noFill/>
          </a:ln>
        </p:spPr>
      </p:pic>
      <p:sp>
        <p:nvSpPr>
          <p:cNvPr id="326" name="Google Shape;326;p7"/>
          <p:cNvSpPr txBox="1"/>
          <p:nvPr/>
        </p:nvSpPr>
        <p:spPr>
          <a:xfrm>
            <a:off x="6750325" y="53949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Load</a:t>
            </a:r>
            <a:endParaRPr>
              <a:solidFill>
                <a:schemeClr val="dk1"/>
              </a:solidFill>
              <a:latin typeface="Trebuchet MS"/>
              <a:ea typeface="Trebuchet MS"/>
              <a:cs typeface="Trebuchet MS"/>
              <a:sym typeface="Trebuchet MS"/>
            </a:endParaRPr>
          </a:p>
        </p:txBody>
      </p:sp>
      <p:pic>
        <p:nvPicPr>
          <p:cNvPr descr="Change " id="327" name="Google Shape;327;p7" title="Change "/>
          <p:cNvPicPr preferRelativeResize="0"/>
          <p:nvPr/>
        </p:nvPicPr>
        <p:blipFill>
          <a:blip r:embed="rId4">
            <a:alphaModFix/>
          </a:blip>
          <a:stretch>
            <a:fillRect/>
          </a:stretch>
        </p:blipFill>
        <p:spPr>
          <a:xfrm>
            <a:off x="9261550" y="4023350"/>
            <a:ext cx="1371600" cy="1371600"/>
          </a:xfrm>
          <a:prstGeom prst="rect">
            <a:avLst/>
          </a:prstGeom>
          <a:noFill/>
          <a:ln>
            <a:noFill/>
          </a:ln>
        </p:spPr>
      </p:pic>
      <p:sp>
        <p:nvSpPr>
          <p:cNvPr id="328" name="Google Shape;328;p7"/>
          <p:cNvSpPr txBox="1"/>
          <p:nvPr/>
        </p:nvSpPr>
        <p:spPr>
          <a:xfrm>
            <a:off x="9302350" y="53949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Transform</a:t>
            </a:r>
            <a:endParaRPr>
              <a:solidFill>
                <a:schemeClr val="dk1"/>
              </a:solidFill>
              <a:latin typeface="Trebuchet MS"/>
              <a:ea typeface="Trebuchet MS"/>
              <a:cs typeface="Trebuchet MS"/>
              <a:sym typeface="Trebuchet MS"/>
            </a:endParaRPr>
          </a:p>
        </p:txBody>
      </p:sp>
      <p:sp>
        <p:nvSpPr>
          <p:cNvPr id="329" name="Google Shape;329;p7"/>
          <p:cNvSpPr txBox="1"/>
          <p:nvPr/>
        </p:nvSpPr>
        <p:spPr>
          <a:xfrm>
            <a:off x="9302350" y="2146850"/>
            <a:ext cx="129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latin typeface="Trebuchet MS"/>
                <a:ea typeface="Trebuchet MS"/>
                <a:cs typeface="Trebuchet MS"/>
                <a:sym typeface="Trebuchet MS"/>
              </a:rPr>
              <a:t>Data Warehouse</a:t>
            </a:r>
            <a:endParaRPr b="1">
              <a:solidFill>
                <a:schemeClr val="lt1"/>
              </a:solidFill>
              <a:latin typeface="Trebuchet MS"/>
              <a:ea typeface="Trebuchet MS"/>
              <a:cs typeface="Trebuchet MS"/>
              <a:sym typeface="Trebuchet MS"/>
            </a:endParaRPr>
          </a:p>
        </p:txBody>
      </p:sp>
      <p:sp>
        <p:nvSpPr>
          <p:cNvPr id="330" name="Google Shape;330;p7"/>
          <p:cNvSpPr txBox="1"/>
          <p:nvPr/>
        </p:nvSpPr>
        <p:spPr>
          <a:xfrm>
            <a:off x="6750325" y="4674950"/>
            <a:ext cx="129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latin typeface="Trebuchet MS"/>
                <a:ea typeface="Trebuchet MS"/>
                <a:cs typeface="Trebuchet MS"/>
                <a:sym typeface="Trebuchet MS"/>
              </a:rPr>
              <a:t>Data Lake</a:t>
            </a:r>
            <a:endParaRPr b="1">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8"/>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36" name="Google Shape;336;p8"/>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What is </a:t>
            </a:r>
            <a:r>
              <a:rPr b="1" lang="en-US" sz="3000">
                <a:solidFill>
                  <a:schemeClr val="dk1"/>
                </a:solidFill>
                <a:latin typeface="Trebuchet MS"/>
                <a:ea typeface="Trebuchet MS"/>
                <a:cs typeface="Trebuchet MS"/>
                <a:sym typeface="Trebuchet MS"/>
              </a:rPr>
              <a:t>Glue</a:t>
            </a:r>
            <a:r>
              <a:rPr b="1" lang="en-US" sz="3000">
                <a:solidFill>
                  <a:schemeClr val="dk1"/>
                </a:solidFill>
                <a:latin typeface="Trebuchet MS"/>
                <a:ea typeface="Trebuchet MS"/>
                <a:cs typeface="Trebuchet MS"/>
                <a:sym typeface="Trebuchet MS"/>
              </a:rPr>
              <a:t>?</a:t>
            </a:r>
            <a:endParaRPr b="1" i="0" sz="3000" u="none" cap="none" strike="noStrike">
              <a:solidFill>
                <a:schemeClr val="dk1"/>
              </a:solidFill>
              <a:latin typeface="Trebuchet MS"/>
              <a:ea typeface="Trebuchet MS"/>
              <a:cs typeface="Trebuchet MS"/>
              <a:sym typeface="Trebuchet MS"/>
            </a:endParaRPr>
          </a:p>
        </p:txBody>
      </p:sp>
      <p:sp>
        <p:nvSpPr>
          <p:cNvPr id="337" name="Google Shape;337;p8"/>
          <p:cNvSpPr txBox="1"/>
          <p:nvPr/>
        </p:nvSpPr>
        <p:spPr>
          <a:xfrm>
            <a:off x="1003300" y="1605475"/>
            <a:ext cx="9924900" cy="22728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AWS Glue is a </a:t>
            </a:r>
            <a:r>
              <a:rPr b="1" lang="en-US">
                <a:solidFill>
                  <a:schemeClr val="dk1"/>
                </a:solidFill>
                <a:latin typeface="Trebuchet MS"/>
                <a:ea typeface="Trebuchet MS"/>
                <a:cs typeface="Trebuchet MS"/>
                <a:sym typeface="Trebuchet MS"/>
              </a:rPr>
              <a:t>serverless </a:t>
            </a:r>
            <a:r>
              <a:rPr lang="en-US">
                <a:solidFill>
                  <a:schemeClr val="dk1"/>
                </a:solidFill>
                <a:latin typeface="Trebuchet MS"/>
                <a:ea typeface="Trebuchet MS"/>
                <a:cs typeface="Trebuchet MS"/>
                <a:sym typeface="Trebuchet MS"/>
              </a:rPr>
              <a:t>data integration and ETL service that makes discovering, preparing, and combining data for data analysis, Machine Learning, and application development simple.</a:t>
            </a:r>
            <a:endParaRPr>
              <a:solidFill>
                <a:schemeClr val="dk1"/>
              </a:solidFill>
              <a:latin typeface="Trebuchet MS"/>
              <a:ea typeface="Trebuchet MS"/>
              <a:cs typeface="Trebuchet MS"/>
              <a:sym typeface="Trebuchet MS"/>
            </a:endParaRPr>
          </a:p>
          <a:p>
            <a:pPr indent="-317500" lvl="0" marL="457200" rtl="0" algn="just">
              <a:lnSpc>
                <a:spcPct val="150000"/>
              </a:lnSpc>
              <a:spcBef>
                <a:spcPts val="100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To enable the data integration process smoother, Glue offers both visual and code-based tools</a:t>
            </a:r>
            <a:endParaRPr>
              <a:solidFill>
                <a:schemeClr val="dk1"/>
              </a:solidFill>
              <a:latin typeface="Trebuchet MS"/>
              <a:ea typeface="Trebuchet MS"/>
              <a:cs typeface="Trebuchet MS"/>
              <a:sym typeface="Trebuchet MS"/>
            </a:endParaRPr>
          </a:p>
          <a:p>
            <a:pPr indent="-317500" lvl="0" marL="457200" rtl="0" algn="just">
              <a:lnSpc>
                <a:spcPct val="150000"/>
              </a:lnSpc>
              <a:spcBef>
                <a:spcPts val="1000"/>
              </a:spcBef>
              <a:spcAft>
                <a:spcPts val="1000"/>
              </a:spcAft>
              <a:buClr>
                <a:schemeClr val="dk1"/>
              </a:buClr>
              <a:buSzPts val="1400"/>
              <a:buFont typeface="Trebuchet MS"/>
              <a:buChar char="●"/>
            </a:pPr>
            <a:r>
              <a:rPr lang="en-US">
                <a:solidFill>
                  <a:schemeClr val="dk1"/>
                </a:solidFill>
                <a:latin typeface="Trebuchet MS"/>
                <a:ea typeface="Trebuchet MS"/>
                <a:cs typeface="Trebuchet MS"/>
                <a:sym typeface="Trebuchet MS"/>
              </a:rPr>
              <a:t>Amazon Glue consists of three components namely, the AWS Glue Data Catalog, an ETL engine that creates Python or Scala code automatically, and a configurable scheduler that manages dependence resolutions, task monitoring, and restarts.</a:t>
            </a:r>
            <a:endParaRPr>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e1ad30c490_0_166"/>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43" name="Google Shape;343;g2e1ad30c490_0_166"/>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Glue</a:t>
            </a:r>
            <a:r>
              <a:rPr b="1" lang="en-US" sz="3000">
                <a:solidFill>
                  <a:schemeClr val="dk1"/>
                </a:solidFill>
                <a:latin typeface="Trebuchet MS"/>
                <a:ea typeface="Trebuchet MS"/>
                <a:cs typeface="Trebuchet MS"/>
                <a:sym typeface="Trebuchet MS"/>
              </a:rPr>
              <a:t> features</a:t>
            </a:r>
            <a:endParaRPr b="1" i="0" sz="3000" u="none" cap="none" strike="noStrike">
              <a:solidFill>
                <a:schemeClr val="dk1"/>
              </a:solidFill>
              <a:latin typeface="Trebuchet MS"/>
              <a:ea typeface="Trebuchet MS"/>
              <a:cs typeface="Trebuchet MS"/>
              <a:sym typeface="Trebuchet MS"/>
            </a:endParaRPr>
          </a:p>
        </p:txBody>
      </p:sp>
      <p:pic>
        <p:nvPicPr>
          <p:cNvPr descr="Features of AWS Glue" id="344" name="Google Shape;344;g2e1ad30c490_0_166"/>
          <p:cNvPicPr preferRelativeResize="0"/>
          <p:nvPr/>
        </p:nvPicPr>
        <p:blipFill rotWithShape="1">
          <a:blip r:embed="rId3">
            <a:alphaModFix/>
          </a:blip>
          <a:srcRect b="0" l="0" r="0" t="0"/>
          <a:stretch/>
        </p:blipFill>
        <p:spPr>
          <a:xfrm>
            <a:off x="1872040" y="1103169"/>
            <a:ext cx="8385537" cy="52592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e1ad30c490_0_173"/>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50" name="Google Shape;350;g2e1ad30c490_0_173"/>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Glue</a:t>
            </a:r>
            <a:r>
              <a:rPr b="1" lang="en-US" sz="3000">
                <a:solidFill>
                  <a:schemeClr val="dk1"/>
                </a:solidFill>
                <a:latin typeface="Trebuchet MS"/>
                <a:ea typeface="Trebuchet MS"/>
                <a:cs typeface="Trebuchet MS"/>
                <a:sym typeface="Trebuchet MS"/>
              </a:rPr>
              <a:t> Architecture</a:t>
            </a:r>
            <a:endParaRPr b="1" i="0" sz="3000" u="none" cap="none" strike="noStrike">
              <a:solidFill>
                <a:schemeClr val="dk1"/>
              </a:solidFill>
              <a:latin typeface="Trebuchet MS"/>
              <a:ea typeface="Trebuchet MS"/>
              <a:cs typeface="Trebuchet MS"/>
              <a:sym typeface="Trebuchet MS"/>
            </a:endParaRPr>
          </a:p>
        </p:txBody>
      </p:sp>
      <p:pic>
        <p:nvPicPr>
          <p:cNvPr descr="AWS Glue concepts - AWS Glue" id="351" name="Google Shape;351;g2e1ad30c490_0_173"/>
          <p:cNvPicPr preferRelativeResize="0"/>
          <p:nvPr/>
        </p:nvPicPr>
        <p:blipFill rotWithShape="1">
          <a:blip r:embed="rId3">
            <a:alphaModFix/>
          </a:blip>
          <a:srcRect b="4410" l="1348" r="2984" t="1947"/>
          <a:stretch/>
        </p:blipFill>
        <p:spPr>
          <a:xfrm>
            <a:off x="2571184" y="1088264"/>
            <a:ext cx="7288040" cy="53500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e1ad30c490_0_181"/>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57" name="Google Shape;357;g2e1ad30c490_0_181"/>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Glue</a:t>
            </a:r>
            <a:r>
              <a:rPr b="1" lang="en-US" sz="3000">
                <a:solidFill>
                  <a:schemeClr val="dk1"/>
                </a:solidFill>
                <a:latin typeface="Trebuchet MS"/>
                <a:ea typeface="Trebuchet MS"/>
                <a:cs typeface="Trebuchet MS"/>
                <a:sym typeface="Trebuchet MS"/>
              </a:rPr>
              <a:t> </a:t>
            </a:r>
            <a:r>
              <a:rPr b="1" lang="en-US" sz="3000">
                <a:solidFill>
                  <a:schemeClr val="dk1"/>
                </a:solidFill>
                <a:latin typeface="Trebuchet MS"/>
                <a:ea typeface="Trebuchet MS"/>
                <a:cs typeface="Trebuchet MS"/>
                <a:sym typeface="Trebuchet MS"/>
              </a:rPr>
              <a:t>Architecture (contd.)</a:t>
            </a:r>
            <a:endParaRPr b="1" i="0" sz="3000" u="none" cap="none" strike="noStrike">
              <a:solidFill>
                <a:schemeClr val="dk1"/>
              </a:solidFill>
              <a:latin typeface="Trebuchet MS"/>
              <a:ea typeface="Trebuchet MS"/>
              <a:cs typeface="Trebuchet MS"/>
              <a:sym typeface="Trebuchet MS"/>
            </a:endParaRPr>
          </a:p>
        </p:txBody>
      </p:sp>
      <p:pic>
        <p:nvPicPr>
          <p:cNvPr id="358" name="Google Shape;358;g2e1ad30c490_0_181"/>
          <p:cNvPicPr preferRelativeResize="0"/>
          <p:nvPr/>
        </p:nvPicPr>
        <p:blipFill rotWithShape="1">
          <a:blip r:embed="rId3">
            <a:alphaModFix/>
          </a:blip>
          <a:srcRect b="3898" l="0" r="0" t="4793"/>
          <a:stretch/>
        </p:blipFill>
        <p:spPr>
          <a:xfrm>
            <a:off x="2265750" y="1176825"/>
            <a:ext cx="7660500" cy="5246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9"/>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64" name="Google Shape;364;p9"/>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Arial"/>
              <a:buNone/>
            </a:pPr>
            <a:r>
              <a:rPr b="1" lang="en-US" sz="3000">
                <a:solidFill>
                  <a:schemeClr val="dk1"/>
                </a:solidFill>
                <a:latin typeface="Trebuchet MS"/>
                <a:ea typeface="Trebuchet MS"/>
                <a:cs typeface="Trebuchet MS"/>
                <a:sym typeface="Trebuchet MS"/>
              </a:rPr>
              <a:t>Glue</a:t>
            </a:r>
            <a:r>
              <a:rPr b="1" lang="en-US" sz="3000">
                <a:solidFill>
                  <a:schemeClr val="dk1"/>
                </a:solidFill>
                <a:latin typeface="Trebuchet MS"/>
                <a:ea typeface="Trebuchet MS"/>
                <a:cs typeface="Trebuchet MS"/>
                <a:sym typeface="Trebuchet MS"/>
              </a:rPr>
              <a:t> Components</a:t>
            </a:r>
            <a:endParaRPr b="1" i="0" sz="3000" u="none" cap="none" strike="noStrike">
              <a:solidFill>
                <a:schemeClr val="dk1"/>
              </a:solidFill>
              <a:latin typeface="Trebuchet MS"/>
              <a:ea typeface="Trebuchet MS"/>
              <a:cs typeface="Trebuchet MS"/>
              <a:sym typeface="Trebuchet MS"/>
            </a:endParaRPr>
          </a:p>
        </p:txBody>
      </p:sp>
      <p:sp>
        <p:nvSpPr>
          <p:cNvPr id="365" name="Google Shape;365;p9"/>
          <p:cNvSpPr txBox="1"/>
          <p:nvPr/>
        </p:nvSpPr>
        <p:spPr>
          <a:xfrm>
            <a:off x="1003300" y="1605475"/>
            <a:ext cx="9924900" cy="27675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AWS Glue Data Catalog:</a:t>
            </a:r>
            <a:r>
              <a:rPr lang="en-US">
                <a:solidFill>
                  <a:schemeClr val="dk1"/>
                </a:solidFill>
                <a:latin typeface="Trebuchet MS"/>
                <a:ea typeface="Trebuchet MS"/>
                <a:cs typeface="Trebuchet MS"/>
                <a:sym typeface="Trebuchet MS"/>
              </a:rPr>
              <a:t> The Glue Data Catalog is where persistent metadata is saved. It delivers table, task, and other control data to keep your Glue environment running well. For each account in each location, AWS provides a single Glue Data Catalog.</a:t>
            </a:r>
            <a:endParaRPr>
              <a:solidFill>
                <a:schemeClr val="dk1"/>
              </a:solidFill>
              <a:latin typeface="Trebuchet MS"/>
              <a:ea typeface="Trebuchet MS"/>
              <a:cs typeface="Trebuchet MS"/>
              <a:sym typeface="Trebuchet MS"/>
            </a:endParaRPr>
          </a:p>
          <a:p>
            <a:pPr indent="-317500" lvl="0" marL="457200" rtl="0" algn="just">
              <a:lnSpc>
                <a:spcPct val="115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Classifier:</a:t>
            </a:r>
            <a:r>
              <a:rPr lang="en-US">
                <a:solidFill>
                  <a:schemeClr val="dk1"/>
                </a:solidFill>
                <a:latin typeface="Trebuchet MS"/>
                <a:ea typeface="Trebuchet MS"/>
                <a:cs typeface="Trebuchet MS"/>
                <a:sym typeface="Trebuchet MS"/>
              </a:rPr>
              <a:t> A classifier is a programme that determines the schema of your data. AWS Glue has classifiers for CSV, JSON, AVRO, XML, and other common relational database management systems and file types.</a:t>
            </a:r>
            <a:endParaRPr>
              <a:solidFill>
                <a:schemeClr val="dk1"/>
              </a:solidFill>
              <a:latin typeface="Trebuchet MS"/>
              <a:ea typeface="Trebuchet MS"/>
              <a:cs typeface="Trebuchet MS"/>
              <a:sym typeface="Trebuchet MS"/>
            </a:endParaRPr>
          </a:p>
          <a:p>
            <a:pPr indent="-317500" lvl="0" marL="457200" rtl="0" algn="just">
              <a:lnSpc>
                <a:spcPct val="115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Connection:</a:t>
            </a:r>
            <a:r>
              <a:rPr lang="en-US">
                <a:solidFill>
                  <a:schemeClr val="dk1"/>
                </a:solidFill>
                <a:latin typeface="Trebuchet MS"/>
                <a:ea typeface="Trebuchet MS"/>
                <a:cs typeface="Trebuchet MS"/>
                <a:sym typeface="Trebuchet MS"/>
              </a:rPr>
              <a:t> The AWS Glue Connection object is a Data Catalog object that contains the properties required to connect to a certain data storage.</a:t>
            </a:r>
            <a:endParaRPr>
              <a:solidFill>
                <a:schemeClr val="dk1"/>
              </a:solidFill>
              <a:latin typeface="Trebuchet MS"/>
              <a:ea typeface="Trebuchet MS"/>
              <a:cs typeface="Trebuchet MS"/>
              <a:sym typeface="Trebuchet MS"/>
            </a:endParaRPr>
          </a:p>
          <a:p>
            <a:pPr indent="-317500" lvl="0" marL="457200" rtl="0" algn="just">
              <a:lnSpc>
                <a:spcPct val="115000"/>
              </a:lnSpc>
              <a:spcBef>
                <a:spcPts val="1000"/>
              </a:spcBef>
              <a:spcAft>
                <a:spcPts val="1000"/>
              </a:spcAft>
              <a:buClr>
                <a:schemeClr val="dk1"/>
              </a:buClr>
              <a:buSzPts val="1400"/>
              <a:buFont typeface="Trebuchet MS"/>
              <a:buChar char="●"/>
            </a:pPr>
            <a:r>
              <a:rPr b="1" lang="en-US">
                <a:solidFill>
                  <a:schemeClr val="dk1"/>
                </a:solidFill>
                <a:latin typeface="Trebuchet MS"/>
                <a:ea typeface="Trebuchet MS"/>
                <a:cs typeface="Trebuchet MS"/>
                <a:sym typeface="Trebuchet MS"/>
              </a:rPr>
              <a:t>Crawler:</a:t>
            </a:r>
            <a:r>
              <a:rPr lang="en-US">
                <a:solidFill>
                  <a:schemeClr val="dk1"/>
                </a:solidFill>
                <a:latin typeface="Trebuchet MS"/>
                <a:ea typeface="Trebuchet MS"/>
                <a:cs typeface="Trebuchet MS"/>
                <a:sym typeface="Trebuchet MS"/>
              </a:rPr>
              <a:t> It’s a feature that explores many data repositories in a single session. It uses a prioritised collection of classifiers to establish the schema for your data and then builds metadata tables in the Glue Data Catalog.</a:t>
            </a:r>
            <a:endParaRPr>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e1ad30c490_0_193"/>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71" name="Google Shape;371;g2e1ad30c490_0_193"/>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6000"/>
              <a:buFont typeface="Arial"/>
              <a:buNone/>
            </a:pPr>
            <a:r>
              <a:rPr b="1" lang="en-US" sz="3000">
                <a:solidFill>
                  <a:schemeClr val="dk1"/>
                </a:solidFill>
                <a:latin typeface="Trebuchet MS"/>
                <a:ea typeface="Trebuchet MS"/>
                <a:cs typeface="Trebuchet MS"/>
                <a:sym typeface="Trebuchet MS"/>
              </a:rPr>
              <a:t>Glue</a:t>
            </a:r>
            <a:r>
              <a:rPr b="1" lang="en-US" sz="3000">
                <a:solidFill>
                  <a:schemeClr val="dk1"/>
                </a:solidFill>
                <a:latin typeface="Trebuchet MS"/>
                <a:ea typeface="Trebuchet MS"/>
                <a:cs typeface="Trebuchet MS"/>
                <a:sym typeface="Trebuchet MS"/>
              </a:rPr>
              <a:t> Components (contd.)</a:t>
            </a:r>
            <a:endParaRPr b="1" i="0" sz="3000" u="none" cap="none" strike="noStrike">
              <a:solidFill>
                <a:schemeClr val="dk1"/>
              </a:solidFill>
              <a:latin typeface="Trebuchet MS"/>
              <a:ea typeface="Trebuchet MS"/>
              <a:cs typeface="Trebuchet MS"/>
              <a:sym typeface="Trebuchet MS"/>
            </a:endParaRPr>
          </a:p>
        </p:txBody>
      </p:sp>
      <p:sp>
        <p:nvSpPr>
          <p:cNvPr id="372" name="Google Shape;372;g2e1ad30c490_0_193"/>
          <p:cNvSpPr txBox="1"/>
          <p:nvPr/>
        </p:nvSpPr>
        <p:spPr>
          <a:xfrm>
            <a:off x="1003300" y="1605475"/>
            <a:ext cx="9924900" cy="2152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Database</a:t>
            </a:r>
            <a:r>
              <a:rPr lang="en-US">
                <a:solidFill>
                  <a:schemeClr val="dk1"/>
                </a:solidFill>
                <a:latin typeface="Trebuchet MS"/>
                <a:ea typeface="Trebuchet MS"/>
                <a:cs typeface="Trebuchet MS"/>
                <a:sym typeface="Trebuchet MS"/>
              </a:rPr>
              <a:t>: A database is a structured collection of Data Catalog table definitions that are connected together.</a:t>
            </a:r>
            <a:endParaRPr>
              <a:solidFill>
                <a:schemeClr val="dk1"/>
              </a:solidFill>
              <a:latin typeface="Trebuchet MS"/>
              <a:ea typeface="Trebuchet MS"/>
              <a:cs typeface="Trebuchet MS"/>
              <a:sym typeface="Trebuchet MS"/>
            </a:endParaRPr>
          </a:p>
          <a:p>
            <a:pPr indent="-317500" lvl="0" marL="457200" rtl="0" algn="l">
              <a:lnSpc>
                <a:spcPct val="115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Data Store</a:t>
            </a:r>
            <a:r>
              <a:rPr lang="en-US">
                <a:solidFill>
                  <a:schemeClr val="dk1"/>
                </a:solidFill>
                <a:latin typeface="Trebuchet MS"/>
                <a:ea typeface="Trebuchet MS"/>
                <a:cs typeface="Trebuchet MS"/>
                <a:sym typeface="Trebuchet MS"/>
              </a:rPr>
              <a:t>: Data storage refers to a location where you can store your data for an extended period of time. Two examples are relational databases and Amazon S3 buckets.</a:t>
            </a:r>
            <a:endParaRPr>
              <a:solidFill>
                <a:schemeClr val="dk1"/>
              </a:solidFill>
              <a:latin typeface="Trebuchet MS"/>
              <a:ea typeface="Trebuchet MS"/>
              <a:cs typeface="Trebuchet MS"/>
              <a:sym typeface="Trebuchet MS"/>
            </a:endParaRPr>
          </a:p>
          <a:p>
            <a:pPr indent="-317500" lvl="0" marL="457200" rtl="0" algn="l">
              <a:lnSpc>
                <a:spcPct val="115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Data Source</a:t>
            </a:r>
            <a:r>
              <a:rPr lang="en-US">
                <a:solidFill>
                  <a:schemeClr val="dk1"/>
                </a:solidFill>
                <a:latin typeface="Trebuchet MS"/>
                <a:ea typeface="Trebuchet MS"/>
                <a:cs typeface="Trebuchet MS"/>
                <a:sym typeface="Trebuchet MS"/>
              </a:rPr>
              <a:t>: A data source is a set of data that is used as input to a transformation process.</a:t>
            </a:r>
            <a:endParaRPr>
              <a:solidFill>
                <a:schemeClr val="dk1"/>
              </a:solidFill>
              <a:latin typeface="Trebuchet MS"/>
              <a:ea typeface="Trebuchet MS"/>
              <a:cs typeface="Trebuchet MS"/>
              <a:sym typeface="Trebuchet MS"/>
            </a:endParaRPr>
          </a:p>
          <a:p>
            <a:pPr indent="-317500" lvl="0" marL="457200" rtl="0" algn="l">
              <a:lnSpc>
                <a:spcPct val="115000"/>
              </a:lnSpc>
              <a:spcBef>
                <a:spcPts val="100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Data Target</a:t>
            </a:r>
            <a:r>
              <a:rPr lang="en-US">
                <a:solidFill>
                  <a:schemeClr val="dk1"/>
                </a:solidFill>
                <a:latin typeface="Trebuchet MS"/>
                <a:ea typeface="Trebuchet MS"/>
                <a:cs typeface="Trebuchet MS"/>
                <a:sym typeface="Trebuchet MS"/>
              </a:rPr>
              <a:t>: A data target is a storage location where the modified data is written by the task.</a:t>
            </a:r>
            <a:endParaRPr>
              <a:solidFill>
                <a:schemeClr val="dk1"/>
              </a:solidFill>
              <a:latin typeface="Trebuchet MS"/>
              <a:ea typeface="Trebuchet MS"/>
              <a:cs typeface="Trebuchet MS"/>
              <a:sym typeface="Trebuchet MS"/>
            </a:endParaRPr>
          </a:p>
          <a:p>
            <a:pPr indent="-317500" lvl="0" marL="457200" rtl="0" algn="l">
              <a:lnSpc>
                <a:spcPct val="115000"/>
              </a:lnSpc>
              <a:spcBef>
                <a:spcPts val="1000"/>
              </a:spcBef>
              <a:spcAft>
                <a:spcPts val="1000"/>
              </a:spcAft>
              <a:buClr>
                <a:schemeClr val="dk1"/>
              </a:buClr>
              <a:buSzPts val="1400"/>
              <a:buFont typeface="Trebuchet MS"/>
              <a:buChar char="●"/>
            </a:pPr>
            <a:r>
              <a:rPr b="1" lang="en-US">
                <a:solidFill>
                  <a:schemeClr val="dk1"/>
                </a:solidFill>
                <a:latin typeface="Trebuchet MS"/>
                <a:ea typeface="Trebuchet MS"/>
                <a:cs typeface="Trebuchet MS"/>
                <a:sym typeface="Trebuchet MS"/>
              </a:rPr>
              <a:t>Transform</a:t>
            </a:r>
            <a:r>
              <a:rPr lang="en-US">
                <a:solidFill>
                  <a:schemeClr val="dk1"/>
                </a:solidFill>
                <a:latin typeface="Trebuchet MS"/>
                <a:ea typeface="Trebuchet MS"/>
                <a:cs typeface="Trebuchet MS"/>
                <a:sym typeface="Trebuchet MS"/>
              </a:rPr>
              <a:t>: Transform is the logic in the code that is used to change the format of your data.</a:t>
            </a:r>
            <a:endParaRPr b="1">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e1ad30c490_0_199"/>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379" name="Google Shape;379;g2e1ad30c490_0_199"/>
          <p:cNvSpPr txBox="1"/>
          <p:nvPr/>
        </p:nvSpPr>
        <p:spPr>
          <a:xfrm>
            <a:off x="630000" y="1432825"/>
            <a:ext cx="55713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What is AWS Glue primarily used for?</a:t>
            </a:r>
            <a:endParaRPr sz="2000">
              <a:solidFill>
                <a:schemeClr val="dk1"/>
              </a:solidFill>
              <a:latin typeface="Trebuchet MS"/>
              <a:ea typeface="Trebuchet MS"/>
              <a:cs typeface="Trebuchet MS"/>
              <a:sym typeface="Trebuchet MS"/>
            </a:endParaRPr>
          </a:p>
        </p:txBody>
      </p:sp>
      <p:sp>
        <p:nvSpPr>
          <p:cNvPr id="380" name="Google Shape;380;g2e1ad30c490_0_199"/>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Storage</a:t>
            </a:r>
            <a:endParaRPr i="1">
              <a:latin typeface="Century Gothic"/>
              <a:ea typeface="Century Gothic"/>
              <a:cs typeface="Century Gothic"/>
              <a:sym typeface="Century Gothic"/>
            </a:endParaRPr>
          </a:p>
        </p:txBody>
      </p:sp>
      <p:sp>
        <p:nvSpPr>
          <p:cNvPr id="381" name="Google Shape;381;g2e1ad30c490_0_199"/>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Encryption</a:t>
            </a:r>
            <a:endParaRPr i="1">
              <a:latin typeface="Century Gothic"/>
              <a:ea typeface="Century Gothic"/>
              <a:cs typeface="Century Gothic"/>
              <a:sym typeface="Century Gothic"/>
            </a:endParaRPr>
          </a:p>
        </p:txBody>
      </p:sp>
      <p:sp>
        <p:nvSpPr>
          <p:cNvPr id="382" name="Google Shape;382;g2e1ad30c490_0_199"/>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Integration</a:t>
            </a:r>
            <a:endParaRPr i="1">
              <a:latin typeface="Century Gothic"/>
              <a:ea typeface="Century Gothic"/>
              <a:cs typeface="Century Gothic"/>
              <a:sym typeface="Century Gothic"/>
            </a:endParaRPr>
          </a:p>
        </p:txBody>
      </p:sp>
      <p:sp>
        <p:nvSpPr>
          <p:cNvPr id="383" name="Google Shape;383;g2e1ad30c490_0_199"/>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Visualization</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e1ad30c490_0_271"/>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390" name="Google Shape;390;g2e1ad30c490_0_271"/>
          <p:cNvSpPr txBox="1"/>
          <p:nvPr/>
        </p:nvSpPr>
        <p:spPr>
          <a:xfrm>
            <a:off x="630000" y="1432825"/>
            <a:ext cx="55713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What is AWS Glue primarily used for?</a:t>
            </a:r>
            <a:endParaRPr sz="2000">
              <a:solidFill>
                <a:schemeClr val="dk1"/>
              </a:solidFill>
              <a:latin typeface="Trebuchet MS"/>
              <a:ea typeface="Trebuchet MS"/>
              <a:cs typeface="Trebuchet MS"/>
              <a:sym typeface="Trebuchet MS"/>
            </a:endParaRPr>
          </a:p>
        </p:txBody>
      </p:sp>
      <p:sp>
        <p:nvSpPr>
          <p:cNvPr id="391" name="Google Shape;391;g2e1ad30c490_0_271"/>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Storage</a:t>
            </a:r>
            <a:endParaRPr i="1">
              <a:latin typeface="Century Gothic"/>
              <a:ea typeface="Century Gothic"/>
              <a:cs typeface="Century Gothic"/>
              <a:sym typeface="Century Gothic"/>
            </a:endParaRPr>
          </a:p>
        </p:txBody>
      </p:sp>
      <p:sp>
        <p:nvSpPr>
          <p:cNvPr id="392" name="Google Shape;392;g2e1ad30c490_0_271"/>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Encryption</a:t>
            </a:r>
            <a:endParaRPr i="1">
              <a:latin typeface="Century Gothic"/>
              <a:ea typeface="Century Gothic"/>
              <a:cs typeface="Century Gothic"/>
              <a:sym typeface="Century Gothic"/>
            </a:endParaRPr>
          </a:p>
        </p:txBody>
      </p:sp>
      <p:sp>
        <p:nvSpPr>
          <p:cNvPr id="393" name="Google Shape;393;g2e1ad30c490_0_271"/>
          <p:cNvSpPr txBox="1"/>
          <p:nvPr/>
        </p:nvSpPr>
        <p:spPr>
          <a:xfrm>
            <a:off x="1163400" y="38364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Data integration</a:t>
            </a:r>
            <a:endParaRPr i="1">
              <a:solidFill>
                <a:srgbClr val="FFFFFF"/>
              </a:solidFill>
              <a:latin typeface="Century Gothic"/>
              <a:ea typeface="Century Gothic"/>
              <a:cs typeface="Century Gothic"/>
              <a:sym typeface="Century Gothic"/>
            </a:endParaRPr>
          </a:p>
        </p:txBody>
      </p:sp>
      <p:sp>
        <p:nvSpPr>
          <p:cNvPr id="394" name="Google Shape;394;g2e1ad30c490_0_271"/>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data visualization</a:t>
            </a:r>
            <a:endParaRPr i="1">
              <a:latin typeface="Century Gothic"/>
              <a:ea typeface="Century Gothic"/>
              <a:cs typeface="Century Gothic"/>
              <a:sym typeface="Century Gothic"/>
            </a:endParaRPr>
          </a:p>
        </p:txBody>
      </p:sp>
      <p:pic>
        <p:nvPicPr>
          <p:cNvPr id="395" name="Google Shape;395;g2e1ad30c490_0_271"/>
          <p:cNvPicPr preferRelativeResize="0"/>
          <p:nvPr/>
        </p:nvPicPr>
        <p:blipFill>
          <a:blip r:embed="rId3">
            <a:alphaModFix/>
          </a:blip>
          <a:stretch>
            <a:fillRect/>
          </a:stretch>
        </p:blipFill>
        <p:spPr>
          <a:xfrm>
            <a:off x="630000" y="3876988"/>
            <a:ext cx="411479" cy="411479"/>
          </a:xfrm>
          <a:prstGeom prst="rect">
            <a:avLst/>
          </a:prstGeom>
          <a:noFill/>
          <a:ln>
            <a:noFill/>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e1ad30c490_0_285"/>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02" name="Google Shape;402;g2e1ad30c490_0_285"/>
          <p:cNvSpPr txBox="1"/>
          <p:nvPr/>
        </p:nvSpPr>
        <p:spPr>
          <a:xfrm>
            <a:off x="630000" y="1432825"/>
            <a:ext cx="5571300" cy="11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Which programming languages does AWS Glue support for writing ETL scripts?</a:t>
            </a:r>
            <a:endParaRPr sz="2000">
              <a:solidFill>
                <a:schemeClr val="dk1"/>
              </a:solidFill>
              <a:latin typeface="Trebuchet MS"/>
              <a:ea typeface="Trebuchet MS"/>
              <a:cs typeface="Trebuchet MS"/>
              <a:sym typeface="Trebuchet MS"/>
            </a:endParaRPr>
          </a:p>
        </p:txBody>
      </p:sp>
      <p:sp>
        <p:nvSpPr>
          <p:cNvPr id="403" name="Google Shape;403;g2e1ad30c490_0_285"/>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Python and Java</a:t>
            </a:r>
            <a:endParaRPr i="1">
              <a:latin typeface="Century Gothic"/>
              <a:ea typeface="Century Gothic"/>
              <a:cs typeface="Century Gothic"/>
              <a:sym typeface="Century Gothic"/>
            </a:endParaRPr>
          </a:p>
        </p:txBody>
      </p:sp>
      <p:sp>
        <p:nvSpPr>
          <p:cNvPr id="404" name="Google Shape;404;g2e1ad30c490_0_285"/>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JavaScript and Ruby</a:t>
            </a:r>
            <a:endParaRPr i="1">
              <a:latin typeface="Century Gothic"/>
              <a:ea typeface="Century Gothic"/>
              <a:cs typeface="Century Gothic"/>
              <a:sym typeface="Century Gothic"/>
            </a:endParaRPr>
          </a:p>
        </p:txBody>
      </p:sp>
      <p:sp>
        <p:nvSpPr>
          <p:cNvPr id="405" name="Google Shape;405;g2e1ad30c490_0_285"/>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Python and Scala</a:t>
            </a:r>
            <a:endParaRPr i="1">
              <a:latin typeface="Century Gothic"/>
              <a:ea typeface="Century Gothic"/>
              <a:cs typeface="Century Gothic"/>
              <a:sym typeface="Century Gothic"/>
            </a:endParaRPr>
          </a:p>
        </p:txBody>
      </p:sp>
      <p:sp>
        <p:nvSpPr>
          <p:cNvPr id="406" name="Google Shape;406;g2e1ad30c490_0_285"/>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R and Julia</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0" name="Google Shape;200;p2"/>
          <p:cNvSpPr txBox="1"/>
          <p:nvPr/>
        </p:nvSpPr>
        <p:spPr>
          <a:xfrm>
            <a:off x="3461075" y="1086975"/>
            <a:ext cx="5881200" cy="45471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By the end of this lesson, you will be able to:</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Introduction to Data Warehouse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Introduction to Data Lake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Data Warehouse Vs Data Lake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ETL vs TLT</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Introduction to AWS Glue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Glue Features</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Glue Architecture</a:t>
            </a:r>
            <a:endParaRPr b="1">
              <a:latin typeface="Trebuchet MS"/>
              <a:ea typeface="Trebuchet MS"/>
              <a:cs typeface="Trebuchet MS"/>
              <a:sym typeface="Trebuchet MS"/>
            </a:endParaRPr>
          </a:p>
          <a:p>
            <a:pPr indent="-317500" lvl="0" marL="457200" rtl="0" algn="l">
              <a:lnSpc>
                <a:spcPct val="200000"/>
              </a:lnSpc>
              <a:spcBef>
                <a:spcPts val="0"/>
              </a:spcBef>
              <a:spcAft>
                <a:spcPts val="0"/>
              </a:spcAft>
              <a:buSzPts val="1400"/>
              <a:buFont typeface="Trebuchet MS"/>
              <a:buChar char="●"/>
            </a:pPr>
            <a:r>
              <a:rPr b="1" lang="en-US">
                <a:latin typeface="Trebuchet MS"/>
                <a:ea typeface="Trebuchet MS"/>
                <a:cs typeface="Trebuchet MS"/>
                <a:sym typeface="Trebuchet MS"/>
              </a:rPr>
              <a:t>Glue Components</a:t>
            </a:r>
            <a:endParaRPr b="1">
              <a:latin typeface="Trebuchet MS"/>
              <a:ea typeface="Trebuchet MS"/>
              <a:cs typeface="Trebuchet MS"/>
              <a:sym typeface="Trebuchet MS"/>
            </a:endParaRPr>
          </a:p>
        </p:txBody>
      </p:sp>
      <p:pic>
        <p:nvPicPr>
          <p:cNvPr id="201" name="Google Shape;201;p2"/>
          <p:cNvPicPr preferRelativeResize="0"/>
          <p:nvPr/>
        </p:nvPicPr>
        <p:blipFill rotWithShape="1">
          <a:blip r:embed="rId3">
            <a:alphaModFix/>
          </a:blip>
          <a:srcRect b="0" l="34608" r="33563" t="5329"/>
          <a:stretch/>
        </p:blipFill>
        <p:spPr>
          <a:xfrm>
            <a:off x="732375" y="805800"/>
            <a:ext cx="1598451" cy="5261851"/>
          </a:xfrm>
          <a:prstGeom prst="rect">
            <a:avLst/>
          </a:prstGeom>
          <a:noFill/>
          <a:ln>
            <a:noFill/>
          </a:ln>
        </p:spPr>
      </p:pic>
      <p:cxnSp>
        <p:nvCxnSpPr>
          <p:cNvPr id="202" name="Google Shape;202;p2"/>
          <p:cNvCxnSpPr/>
          <p:nvPr/>
        </p:nvCxnSpPr>
        <p:spPr>
          <a:xfrm>
            <a:off x="3144175" y="911400"/>
            <a:ext cx="0" cy="5035200"/>
          </a:xfrm>
          <a:prstGeom prst="straightConnector1">
            <a:avLst/>
          </a:prstGeom>
          <a:noFill/>
          <a:ln cap="flat" cmpd="sng" w="9525">
            <a:solidFill>
              <a:srgbClr val="000000"/>
            </a:solidFill>
            <a:prstDash val="solid"/>
            <a:miter lim="800000"/>
            <a:headEnd len="sm" w="sm" type="none"/>
            <a:tailEnd len="sm" w="sm" type="none"/>
          </a:ln>
        </p:spPr>
      </p:cxnSp>
      <p:sp>
        <p:nvSpPr>
          <p:cNvPr id="203" name="Google Shape;203;p2"/>
          <p:cNvSpPr/>
          <p:nvPr/>
        </p:nvSpPr>
        <p:spPr>
          <a:xfrm rot="-5400000">
            <a:off x="955808" y="3151948"/>
            <a:ext cx="3496500" cy="554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Trebuchet MS"/>
                <a:ea typeface="Trebuchet MS"/>
                <a:cs typeface="Trebuchet MS"/>
                <a:sym typeface="Trebuchet MS"/>
              </a:rPr>
              <a:t>AGENDA</a:t>
            </a:r>
            <a:r>
              <a:rPr b="0" i="0" lang="en-US" sz="3600" u="none" cap="none" strike="noStrike">
                <a:solidFill>
                  <a:srgbClr val="000000"/>
                </a:solidFill>
                <a:latin typeface="Trebuchet MS"/>
                <a:ea typeface="Trebuchet MS"/>
                <a:cs typeface="Trebuchet MS"/>
                <a:sym typeface="Trebuchet MS"/>
              </a:rPr>
              <a:t>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e1ad30c490_0_300"/>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13" name="Google Shape;413;g2e1ad30c490_0_300"/>
          <p:cNvSpPr txBox="1"/>
          <p:nvPr/>
        </p:nvSpPr>
        <p:spPr>
          <a:xfrm>
            <a:off x="630000" y="1432825"/>
            <a:ext cx="5571300" cy="11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Which programming languages does AWS Glue support for writing ETL scripts?</a:t>
            </a:r>
            <a:endParaRPr sz="2000">
              <a:solidFill>
                <a:schemeClr val="dk1"/>
              </a:solidFill>
              <a:latin typeface="Trebuchet MS"/>
              <a:ea typeface="Trebuchet MS"/>
              <a:cs typeface="Trebuchet MS"/>
              <a:sym typeface="Trebuchet MS"/>
            </a:endParaRPr>
          </a:p>
        </p:txBody>
      </p:sp>
      <p:sp>
        <p:nvSpPr>
          <p:cNvPr id="414" name="Google Shape;414;g2e1ad30c490_0_300"/>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Python and Java</a:t>
            </a:r>
            <a:endParaRPr i="1">
              <a:latin typeface="Century Gothic"/>
              <a:ea typeface="Century Gothic"/>
              <a:cs typeface="Century Gothic"/>
              <a:sym typeface="Century Gothic"/>
            </a:endParaRPr>
          </a:p>
        </p:txBody>
      </p:sp>
      <p:sp>
        <p:nvSpPr>
          <p:cNvPr id="415" name="Google Shape;415;g2e1ad30c490_0_300"/>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JavaScript and Ruby</a:t>
            </a:r>
            <a:endParaRPr i="1">
              <a:latin typeface="Century Gothic"/>
              <a:ea typeface="Century Gothic"/>
              <a:cs typeface="Century Gothic"/>
              <a:sym typeface="Century Gothic"/>
            </a:endParaRPr>
          </a:p>
        </p:txBody>
      </p:sp>
      <p:sp>
        <p:nvSpPr>
          <p:cNvPr id="416" name="Google Shape;416;g2e1ad30c490_0_300"/>
          <p:cNvSpPr txBox="1"/>
          <p:nvPr/>
        </p:nvSpPr>
        <p:spPr>
          <a:xfrm>
            <a:off x="1163400" y="38364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Python and Scala</a:t>
            </a:r>
            <a:endParaRPr i="1">
              <a:solidFill>
                <a:srgbClr val="FFFFFF"/>
              </a:solidFill>
              <a:latin typeface="Century Gothic"/>
              <a:ea typeface="Century Gothic"/>
              <a:cs typeface="Century Gothic"/>
              <a:sym typeface="Century Gothic"/>
            </a:endParaRPr>
          </a:p>
        </p:txBody>
      </p:sp>
      <p:sp>
        <p:nvSpPr>
          <p:cNvPr id="417" name="Google Shape;417;g2e1ad30c490_0_300"/>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R and Julia</a:t>
            </a:r>
            <a:endParaRPr i="1">
              <a:latin typeface="Century Gothic"/>
              <a:ea typeface="Century Gothic"/>
              <a:cs typeface="Century Gothic"/>
              <a:sym typeface="Century Gothic"/>
            </a:endParaRPr>
          </a:p>
        </p:txBody>
      </p:sp>
      <p:pic>
        <p:nvPicPr>
          <p:cNvPr id="418" name="Google Shape;418;g2e1ad30c490_0_300"/>
          <p:cNvPicPr preferRelativeResize="0"/>
          <p:nvPr/>
        </p:nvPicPr>
        <p:blipFill>
          <a:blip r:embed="rId3">
            <a:alphaModFix/>
          </a:blip>
          <a:stretch>
            <a:fillRect/>
          </a:stretch>
        </p:blipFill>
        <p:spPr>
          <a:xfrm>
            <a:off x="630000" y="3876988"/>
            <a:ext cx="411479" cy="411479"/>
          </a:xfrm>
          <a:prstGeom prst="rect">
            <a:avLst/>
          </a:prstGeom>
          <a:noFill/>
          <a:ln>
            <a:noFill/>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e1ad30c490_0_312"/>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25" name="Google Shape;425;g2e1ad30c490_0_312"/>
          <p:cNvSpPr txBox="1"/>
          <p:nvPr/>
        </p:nvSpPr>
        <p:spPr>
          <a:xfrm>
            <a:off x="630000" y="1432825"/>
            <a:ext cx="55713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In AWS Glue, what is a "crawler" used for?</a:t>
            </a:r>
            <a:endParaRPr sz="2000">
              <a:solidFill>
                <a:schemeClr val="dk1"/>
              </a:solidFill>
              <a:latin typeface="Trebuchet MS"/>
              <a:ea typeface="Trebuchet MS"/>
              <a:cs typeface="Trebuchet MS"/>
              <a:sym typeface="Trebuchet MS"/>
            </a:endParaRPr>
          </a:p>
        </p:txBody>
      </p:sp>
      <p:sp>
        <p:nvSpPr>
          <p:cNvPr id="426" name="Google Shape;426;g2e1ad30c490_0_312"/>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Encrypting data in transit</a:t>
            </a:r>
            <a:endParaRPr i="1">
              <a:latin typeface="Century Gothic"/>
              <a:ea typeface="Century Gothic"/>
              <a:cs typeface="Century Gothic"/>
              <a:sym typeface="Century Gothic"/>
            </a:endParaRPr>
          </a:p>
        </p:txBody>
      </p:sp>
      <p:sp>
        <p:nvSpPr>
          <p:cNvPr id="427" name="Google Shape;427;g2e1ad30c490_0_312"/>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Discovering and cataloging data</a:t>
            </a:r>
            <a:endParaRPr i="1">
              <a:latin typeface="Century Gothic"/>
              <a:ea typeface="Century Gothic"/>
              <a:cs typeface="Century Gothic"/>
              <a:sym typeface="Century Gothic"/>
            </a:endParaRPr>
          </a:p>
        </p:txBody>
      </p:sp>
      <p:sp>
        <p:nvSpPr>
          <p:cNvPr id="428" name="Google Shape;428;g2e1ad30c490_0_312"/>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Visualizing data in dashboards</a:t>
            </a:r>
            <a:endParaRPr i="1">
              <a:latin typeface="Century Gothic"/>
              <a:ea typeface="Century Gothic"/>
              <a:cs typeface="Century Gothic"/>
              <a:sym typeface="Century Gothic"/>
            </a:endParaRPr>
          </a:p>
        </p:txBody>
      </p:sp>
      <p:sp>
        <p:nvSpPr>
          <p:cNvPr id="429" name="Google Shape;429;g2e1ad30c490_0_312"/>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Monitoring application performance</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e1ad30c490_0_327"/>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36" name="Google Shape;436;g2e1ad30c490_0_327"/>
          <p:cNvSpPr txBox="1"/>
          <p:nvPr/>
        </p:nvSpPr>
        <p:spPr>
          <a:xfrm>
            <a:off x="630000" y="1432825"/>
            <a:ext cx="55713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In AWS Glue, what is a "crawler" used for?</a:t>
            </a:r>
            <a:endParaRPr sz="2000">
              <a:solidFill>
                <a:schemeClr val="dk1"/>
              </a:solidFill>
              <a:latin typeface="Trebuchet MS"/>
              <a:ea typeface="Trebuchet MS"/>
              <a:cs typeface="Trebuchet MS"/>
              <a:sym typeface="Trebuchet MS"/>
            </a:endParaRPr>
          </a:p>
        </p:txBody>
      </p:sp>
      <p:sp>
        <p:nvSpPr>
          <p:cNvPr id="437" name="Google Shape;437;g2e1ad30c490_0_327"/>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Encrypting data in transit</a:t>
            </a:r>
            <a:endParaRPr i="1">
              <a:latin typeface="Century Gothic"/>
              <a:ea typeface="Century Gothic"/>
              <a:cs typeface="Century Gothic"/>
              <a:sym typeface="Century Gothic"/>
            </a:endParaRPr>
          </a:p>
        </p:txBody>
      </p:sp>
      <p:sp>
        <p:nvSpPr>
          <p:cNvPr id="438" name="Google Shape;438;g2e1ad30c490_0_327"/>
          <p:cNvSpPr txBox="1"/>
          <p:nvPr/>
        </p:nvSpPr>
        <p:spPr>
          <a:xfrm>
            <a:off x="1163400" y="32268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Discovering and cataloging data</a:t>
            </a:r>
            <a:endParaRPr i="1">
              <a:solidFill>
                <a:srgbClr val="FFFFFF"/>
              </a:solidFill>
              <a:latin typeface="Century Gothic"/>
              <a:ea typeface="Century Gothic"/>
              <a:cs typeface="Century Gothic"/>
              <a:sym typeface="Century Gothic"/>
            </a:endParaRPr>
          </a:p>
        </p:txBody>
      </p:sp>
      <p:sp>
        <p:nvSpPr>
          <p:cNvPr id="439" name="Google Shape;439;g2e1ad30c490_0_327"/>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Visualizing data in dashboards</a:t>
            </a:r>
            <a:endParaRPr i="1">
              <a:latin typeface="Century Gothic"/>
              <a:ea typeface="Century Gothic"/>
              <a:cs typeface="Century Gothic"/>
              <a:sym typeface="Century Gothic"/>
            </a:endParaRPr>
          </a:p>
        </p:txBody>
      </p:sp>
      <p:sp>
        <p:nvSpPr>
          <p:cNvPr id="440" name="Google Shape;440;g2e1ad30c490_0_327"/>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Monitoring application performance</a:t>
            </a:r>
            <a:endParaRPr i="1">
              <a:latin typeface="Century Gothic"/>
              <a:ea typeface="Century Gothic"/>
              <a:cs typeface="Century Gothic"/>
              <a:sym typeface="Century Gothic"/>
            </a:endParaRPr>
          </a:p>
        </p:txBody>
      </p:sp>
      <p:pic>
        <p:nvPicPr>
          <p:cNvPr id="441" name="Google Shape;441;g2e1ad30c490_0_327"/>
          <p:cNvPicPr preferRelativeResize="0"/>
          <p:nvPr/>
        </p:nvPicPr>
        <p:blipFill>
          <a:blip r:embed="rId3">
            <a:alphaModFix/>
          </a:blip>
          <a:stretch>
            <a:fillRect/>
          </a:stretch>
        </p:blipFill>
        <p:spPr>
          <a:xfrm>
            <a:off x="630000" y="3251925"/>
            <a:ext cx="411479" cy="411479"/>
          </a:xfrm>
          <a:prstGeom prst="rect">
            <a:avLst/>
          </a:prstGeom>
          <a:noFill/>
          <a:ln cap="flat" cmpd="sng" w="9525">
            <a:solidFill>
              <a:srgbClr val="F3F3F3"/>
            </a:solidFill>
            <a:prstDash val="solid"/>
            <a:round/>
            <a:headEnd len="sm" w="sm" type="none"/>
            <a:tailEnd len="sm" w="sm" type="none"/>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e1ad30c490_0_339"/>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48" name="Google Shape;448;g2e1ad30c490_0_339"/>
          <p:cNvSpPr txBox="1"/>
          <p:nvPr/>
        </p:nvSpPr>
        <p:spPr>
          <a:xfrm>
            <a:off x="630000" y="1432825"/>
            <a:ext cx="55713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000"/>
              </a:spcAft>
              <a:buNone/>
            </a:pPr>
            <a:r>
              <a:rPr lang="en-US" sz="2000">
                <a:solidFill>
                  <a:schemeClr val="dk1"/>
                </a:solidFill>
                <a:latin typeface="Trebuchet MS"/>
                <a:ea typeface="Trebuchet MS"/>
                <a:cs typeface="Trebuchet MS"/>
                <a:sym typeface="Trebuchet MS"/>
              </a:rPr>
              <a:t>What AWS Glue feature helps manage schema changes over time?</a:t>
            </a:r>
            <a:endParaRPr sz="2000">
              <a:solidFill>
                <a:schemeClr val="dk1"/>
              </a:solidFill>
              <a:latin typeface="Trebuchet MS"/>
              <a:ea typeface="Trebuchet MS"/>
              <a:cs typeface="Trebuchet MS"/>
              <a:sym typeface="Trebuchet MS"/>
            </a:endParaRPr>
          </a:p>
        </p:txBody>
      </p:sp>
      <p:sp>
        <p:nvSpPr>
          <p:cNvPr id="449" name="Google Shape;449;g2e1ad30c490_0_339"/>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Jobs</a:t>
            </a:r>
            <a:endParaRPr i="1">
              <a:latin typeface="Century Gothic"/>
              <a:ea typeface="Century Gothic"/>
              <a:cs typeface="Century Gothic"/>
              <a:sym typeface="Century Gothic"/>
            </a:endParaRPr>
          </a:p>
        </p:txBody>
      </p:sp>
      <p:sp>
        <p:nvSpPr>
          <p:cNvPr id="450" name="Google Shape;450;g2e1ad30c490_0_339"/>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Crawlers</a:t>
            </a:r>
            <a:endParaRPr i="1">
              <a:latin typeface="Century Gothic"/>
              <a:ea typeface="Century Gothic"/>
              <a:cs typeface="Century Gothic"/>
              <a:sym typeface="Century Gothic"/>
            </a:endParaRPr>
          </a:p>
        </p:txBody>
      </p:sp>
      <p:sp>
        <p:nvSpPr>
          <p:cNvPr id="451" name="Google Shape;451;g2e1ad30c490_0_339"/>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Data Catalog</a:t>
            </a:r>
            <a:endParaRPr i="1">
              <a:latin typeface="Century Gothic"/>
              <a:ea typeface="Century Gothic"/>
              <a:cs typeface="Century Gothic"/>
              <a:sym typeface="Century Gothic"/>
            </a:endParaRPr>
          </a:p>
        </p:txBody>
      </p:sp>
      <p:sp>
        <p:nvSpPr>
          <p:cNvPr id="452" name="Google Shape;452;g2e1ad30c490_0_339"/>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Triggers</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e1ad30c490_0_354"/>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59" name="Google Shape;459;g2e1ad30c490_0_354"/>
          <p:cNvSpPr txBox="1"/>
          <p:nvPr/>
        </p:nvSpPr>
        <p:spPr>
          <a:xfrm>
            <a:off x="630000" y="1432825"/>
            <a:ext cx="55713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000"/>
              </a:spcAft>
              <a:buNone/>
            </a:pPr>
            <a:r>
              <a:rPr lang="en-US" sz="2000">
                <a:solidFill>
                  <a:schemeClr val="dk1"/>
                </a:solidFill>
                <a:latin typeface="Trebuchet MS"/>
                <a:ea typeface="Trebuchet MS"/>
                <a:cs typeface="Trebuchet MS"/>
                <a:sym typeface="Trebuchet MS"/>
              </a:rPr>
              <a:t>What AWS Glue feature helps manage schema changes over time?</a:t>
            </a:r>
            <a:endParaRPr sz="2000">
              <a:solidFill>
                <a:schemeClr val="dk1"/>
              </a:solidFill>
              <a:latin typeface="Trebuchet MS"/>
              <a:ea typeface="Trebuchet MS"/>
              <a:cs typeface="Trebuchet MS"/>
              <a:sym typeface="Trebuchet MS"/>
            </a:endParaRPr>
          </a:p>
        </p:txBody>
      </p:sp>
      <p:sp>
        <p:nvSpPr>
          <p:cNvPr id="460" name="Google Shape;460;g2e1ad30c490_0_354"/>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Jobs</a:t>
            </a:r>
            <a:endParaRPr i="1">
              <a:latin typeface="Century Gothic"/>
              <a:ea typeface="Century Gothic"/>
              <a:cs typeface="Century Gothic"/>
              <a:sym typeface="Century Gothic"/>
            </a:endParaRPr>
          </a:p>
        </p:txBody>
      </p:sp>
      <p:sp>
        <p:nvSpPr>
          <p:cNvPr id="461" name="Google Shape;461;g2e1ad30c490_0_354"/>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Crawlers</a:t>
            </a:r>
            <a:endParaRPr i="1">
              <a:latin typeface="Century Gothic"/>
              <a:ea typeface="Century Gothic"/>
              <a:cs typeface="Century Gothic"/>
              <a:sym typeface="Century Gothic"/>
            </a:endParaRPr>
          </a:p>
        </p:txBody>
      </p:sp>
      <p:sp>
        <p:nvSpPr>
          <p:cNvPr id="462" name="Google Shape;462;g2e1ad30c490_0_354"/>
          <p:cNvSpPr txBox="1"/>
          <p:nvPr/>
        </p:nvSpPr>
        <p:spPr>
          <a:xfrm>
            <a:off x="1163400" y="38364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Glue Data Catalog</a:t>
            </a:r>
            <a:endParaRPr i="1">
              <a:solidFill>
                <a:srgbClr val="FFFFFF"/>
              </a:solidFill>
              <a:latin typeface="Century Gothic"/>
              <a:ea typeface="Century Gothic"/>
              <a:cs typeface="Century Gothic"/>
              <a:sym typeface="Century Gothic"/>
            </a:endParaRPr>
          </a:p>
        </p:txBody>
      </p:sp>
      <p:sp>
        <p:nvSpPr>
          <p:cNvPr id="463" name="Google Shape;463;g2e1ad30c490_0_354"/>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Glue Triggers</a:t>
            </a:r>
            <a:endParaRPr i="1">
              <a:latin typeface="Century Gothic"/>
              <a:ea typeface="Century Gothic"/>
              <a:cs typeface="Century Gothic"/>
              <a:sym typeface="Century Gothic"/>
            </a:endParaRPr>
          </a:p>
        </p:txBody>
      </p:sp>
      <p:pic>
        <p:nvPicPr>
          <p:cNvPr id="464" name="Google Shape;464;g2e1ad30c490_0_354"/>
          <p:cNvPicPr preferRelativeResize="0"/>
          <p:nvPr/>
        </p:nvPicPr>
        <p:blipFill>
          <a:blip r:embed="rId3">
            <a:alphaModFix/>
          </a:blip>
          <a:stretch>
            <a:fillRect/>
          </a:stretch>
        </p:blipFill>
        <p:spPr>
          <a:xfrm>
            <a:off x="630000" y="3876988"/>
            <a:ext cx="411479" cy="411479"/>
          </a:xfrm>
          <a:prstGeom prst="rect">
            <a:avLst/>
          </a:prstGeom>
          <a:noFill/>
          <a:ln cap="flat" cmpd="sng" w="9525">
            <a:solidFill>
              <a:srgbClr val="F3F3F3"/>
            </a:solidFill>
            <a:prstDash val="solid"/>
            <a:round/>
            <a:headEnd len="sm" w="sm" type="none"/>
            <a:tailEnd len="sm" w="sm" type="none"/>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2e1ad30c490_0_366"/>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71" name="Google Shape;471;g2e1ad30c490_0_366"/>
          <p:cNvSpPr txBox="1"/>
          <p:nvPr/>
        </p:nvSpPr>
        <p:spPr>
          <a:xfrm>
            <a:off x="630000" y="1432825"/>
            <a:ext cx="55713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US" sz="2000">
                <a:solidFill>
                  <a:schemeClr val="dk1"/>
                </a:solidFill>
                <a:latin typeface="Trebuchet MS"/>
                <a:ea typeface="Trebuchet MS"/>
                <a:cs typeface="Trebuchet MS"/>
                <a:sym typeface="Trebuchet MS"/>
              </a:rPr>
              <a:t>Which AWS service is commonly used alongside AWS Glue to store raw data for ETL processes?</a:t>
            </a:r>
            <a:endParaRPr sz="2000">
              <a:solidFill>
                <a:schemeClr val="dk1"/>
              </a:solidFill>
              <a:latin typeface="Trebuchet MS"/>
              <a:ea typeface="Trebuchet MS"/>
              <a:cs typeface="Trebuchet MS"/>
              <a:sym typeface="Trebuchet MS"/>
            </a:endParaRPr>
          </a:p>
        </p:txBody>
      </p:sp>
      <p:sp>
        <p:nvSpPr>
          <p:cNvPr id="472" name="Google Shape;472;g2e1ad30c490_0_366"/>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RDS</a:t>
            </a:r>
            <a:endParaRPr i="1">
              <a:latin typeface="Century Gothic"/>
              <a:ea typeface="Century Gothic"/>
              <a:cs typeface="Century Gothic"/>
              <a:sym typeface="Century Gothic"/>
            </a:endParaRPr>
          </a:p>
        </p:txBody>
      </p:sp>
      <p:sp>
        <p:nvSpPr>
          <p:cNvPr id="473" name="Google Shape;473;g2e1ad30c490_0_366"/>
          <p:cNvSpPr txBox="1"/>
          <p:nvPr/>
        </p:nvSpPr>
        <p:spPr>
          <a:xfrm>
            <a:off x="1163400" y="32268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S3</a:t>
            </a:r>
            <a:endParaRPr i="1">
              <a:latin typeface="Century Gothic"/>
              <a:ea typeface="Century Gothic"/>
              <a:cs typeface="Century Gothic"/>
              <a:sym typeface="Century Gothic"/>
            </a:endParaRPr>
          </a:p>
        </p:txBody>
      </p:sp>
      <p:sp>
        <p:nvSpPr>
          <p:cNvPr id="474" name="Google Shape;474;g2e1ad30c490_0_366"/>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Redshift</a:t>
            </a:r>
            <a:endParaRPr i="1">
              <a:latin typeface="Century Gothic"/>
              <a:ea typeface="Century Gothic"/>
              <a:cs typeface="Century Gothic"/>
              <a:sym typeface="Century Gothic"/>
            </a:endParaRPr>
          </a:p>
        </p:txBody>
      </p:sp>
      <p:sp>
        <p:nvSpPr>
          <p:cNvPr id="475" name="Google Shape;475;g2e1ad30c490_0_366"/>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DynamoDB</a:t>
            </a:r>
            <a:endParaRPr i="1">
              <a:latin typeface="Century Gothic"/>
              <a:ea typeface="Century Gothic"/>
              <a:cs typeface="Century Gothic"/>
              <a:sym typeface="Century Gothic"/>
            </a:endParaRPr>
          </a:p>
        </p:txBody>
      </p:sp>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e1ad30c490_0_381"/>
          <p:cNvSpPr txBox="1"/>
          <p:nvPr>
            <p:ph idx="4294967295" type="title"/>
          </p:nvPr>
        </p:nvSpPr>
        <p:spPr>
          <a:xfrm>
            <a:off x="630000" y="622800"/>
            <a:ext cx="109335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82" name="Google Shape;482;g2e1ad30c490_0_381"/>
          <p:cNvSpPr txBox="1"/>
          <p:nvPr/>
        </p:nvSpPr>
        <p:spPr>
          <a:xfrm>
            <a:off x="630000" y="1432825"/>
            <a:ext cx="55713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000"/>
              </a:spcAft>
              <a:buNone/>
            </a:pPr>
            <a:r>
              <a:rPr lang="en-US" sz="2000">
                <a:solidFill>
                  <a:schemeClr val="dk1"/>
                </a:solidFill>
                <a:latin typeface="Trebuchet MS"/>
                <a:ea typeface="Trebuchet MS"/>
                <a:cs typeface="Trebuchet MS"/>
                <a:sym typeface="Trebuchet MS"/>
              </a:rPr>
              <a:t>Which AWS service is commonly used alongside AWS Glue to </a:t>
            </a:r>
            <a:r>
              <a:rPr lang="en-US" sz="2000">
                <a:solidFill>
                  <a:schemeClr val="dk1"/>
                </a:solidFill>
                <a:latin typeface="Trebuchet MS"/>
                <a:ea typeface="Trebuchet MS"/>
                <a:cs typeface="Trebuchet MS"/>
                <a:sym typeface="Trebuchet MS"/>
              </a:rPr>
              <a:t>store</a:t>
            </a:r>
            <a:r>
              <a:rPr lang="en-US" sz="2000">
                <a:solidFill>
                  <a:schemeClr val="dk1"/>
                </a:solidFill>
                <a:latin typeface="Trebuchet MS"/>
                <a:ea typeface="Trebuchet MS"/>
                <a:cs typeface="Trebuchet MS"/>
                <a:sym typeface="Trebuchet MS"/>
              </a:rPr>
              <a:t> raw data for ETL processes?</a:t>
            </a:r>
            <a:endParaRPr sz="2000">
              <a:solidFill>
                <a:schemeClr val="dk1"/>
              </a:solidFill>
              <a:latin typeface="Trebuchet MS"/>
              <a:ea typeface="Trebuchet MS"/>
              <a:cs typeface="Trebuchet MS"/>
              <a:sym typeface="Trebuchet MS"/>
            </a:endParaRPr>
          </a:p>
        </p:txBody>
      </p:sp>
      <p:sp>
        <p:nvSpPr>
          <p:cNvPr id="483" name="Google Shape;483;g2e1ad30c490_0_381"/>
          <p:cNvSpPr txBox="1"/>
          <p:nvPr/>
        </p:nvSpPr>
        <p:spPr>
          <a:xfrm>
            <a:off x="1163400" y="26172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RDS</a:t>
            </a:r>
            <a:endParaRPr i="1">
              <a:latin typeface="Century Gothic"/>
              <a:ea typeface="Century Gothic"/>
              <a:cs typeface="Century Gothic"/>
              <a:sym typeface="Century Gothic"/>
            </a:endParaRPr>
          </a:p>
        </p:txBody>
      </p:sp>
      <p:sp>
        <p:nvSpPr>
          <p:cNvPr id="484" name="Google Shape;484;g2e1ad30c490_0_381"/>
          <p:cNvSpPr txBox="1"/>
          <p:nvPr/>
        </p:nvSpPr>
        <p:spPr>
          <a:xfrm>
            <a:off x="1163400" y="3226825"/>
            <a:ext cx="4180500" cy="4002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solidFill>
                  <a:srgbClr val="FFFFFF"/>
                </a:solidFill>
                <a:latin typeface="Century Gothic"/>
                <a:ea typeface="Century Gothic"/>
                <a:cs typeface="Century Gothic"/>
                <a:sym typeface="Century Gothic"/>
              </a:rPr>
              <a:t>Amazon S3</a:t>
            </a:r>
            <a:endParaRPr i="1">
              <a:solidFill>
                <a:srgbClr val="FFFFFF"/>
              </a:solidFill>
              <a:latin typeface="Century Gothic"/>
              <a:ea typeface="Century Gothic"/>
              <a:cs typeface="Century Gothic"/>
              <a:sym typeface="Century Gothic"/>
            </a:endParaRPr>
          </a:p>
        </p:txBody>
      </p:sp>
      <p:sp>
        <p:nvSpPr>
          <p:cNvPr id="485" name="Google Shape;485;g2e1ad30c490_0_381"/>
          <p:cNvSpPr txBox="1"/>
          <p:nvPr/>
        </p:nvSpPr>
        <p:spPr>
          <a:xfrm>
            <a:off x="1163400" y="38364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Redshift</a:t>
            </a:r>
            <a:endParaRPr i="1">
              <a:latin typeface="Century Gothic"/>
              <a:ea typeface="Century Gothic"/>
              <a:cs typeface="Century Gothic"/>
              <a:sym typeface="Century Gothic"/>
            </a:endParaRPr>
          </a:p>
        </p:txBody>
      </p:sp>
      <p:sp>
        <p:nvSpPr>
          <p:cNvPr id="486" name="Google Shape;486;g2e1ad30c490_0_381"/>
          <p:cNvSpPr txBox="1"/>
          <p:nvPr/>
        </p:nvSpPr>
        <p:spPr>
          <a:xfrm>
            <a:off x="1163400" y="4446025"/>
            <a:ext cx="4180500" cy="400200"/>
          </a:xfrm>
          <a:prstGeom prst="rect">
            <a:avLst/>
          </a:prstGeom>
          <a:solidFill>
            <a:srgbClr val="EFEFEF"/>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200000"/>
              </a:lnSpc>
              <a:spcBef>
                <a:spcPts val="0"/>
              </a:spcBef>
              <a:spcAft>
                <a:spcPts val="1000"/>
              </a:spcAft>
              <a:buNone/>
            </a:pPr>
            <a:r>
              <a:rPr i="1" lang="en-US">
                <a:latin typeface="Century Gothic"/>
                <a:ea typeface="Century Gothic"/>
                <a:cs typeface="Century Gothic"/>
                <a:sym typeface="Century Gothic"/>
              </a:rPr>
              <a:t>Amazon DynamoDB</a:t>
            </a:r>
            <a:endParaRPr i="1">
              <a:latin typeface="Century Gothic"/>
              <a:ea typeface="Century Gothic"/>
              <a:cs typeface="Century Gothic"/>
              <a:sym typeface="Century Gothic"/>
            </a:endParaRPr>
          </a:p>
        </p:txBody>
      </p:sp>
      <p:pic>
        <p:nvPicPr>
          <p:cNvPr id="487" name="Google Shape;487;g2e1ad30c490_0_381"/>
          <p:cNvPicPr preferRelativeResize="0"/>
          <p:nvPr/>
        </p:nvPicPr>
        <p:blipFill>
          <a:blip r:embed="rId3">
            <a:alphaModFix/>
          </a:blip>
          <a:stretch>
            <a:fillRect/>
          </a:stretch>
        </p:blipFill>
        <p:spPr>
          <a:xfrm>
            <a:off x="630000" y="3251925"/>
            <a:ext cx="411479" cy="411479"/>
          </a:xfrm>
          <a:prstGeom prst="rect">
            <a:avLst/>
          </a:prstGeom>
          <a:noFill/>
          <a:ln>
            <a:noFill/>
          </a:ln>
        </p:spPr>
      </p:pic>
    </p:spTree>
  </p:cSld>
  <p:clrMapOvr>
    <a:masterClrMapping/>
  </p:clrMapOvr>
  <mc:AlternateContent>
    <mc:Choice Requires="p14">
      <p:transition p14:dur="2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0"/>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93" name="Google Shape;493;p10"/>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6000"/>
              <a:buFont typeface="Arial"/>
              <a:buNone/>
            </a:pPr>
            <a:r>
              <a:rPr b="1" lang="en-US" sz="3000">
                <a:solidFill>
                  <a:schemeClr val="dk1"/>
                </a:solidFill>
                <a:latin typeface="Trebuchet MS"/>
                <a:ea typeface="Trebuchet MS"/>
                <a:cs typeface="Trebuchet MS"/>
                <a:sym typeface="Trebuchet MS"/>
              </a:rPr>
              <a:t>Key takeaways</a:t>
            </a:r>
            <a:endParaRPr b="1" i="0" sz="3000" u="none" cap="none" strike="noStrike">
              <a:solidFill>
                <a:schemeClr val="dk1"/>
              </a:solidFill>
              <a:latin typeface="Trebuchet MS"/>
              <a:ea typeface="Trebuchet MS"/>
              <a:cs typeface="Trebuchet MS"/>
              <a:sym typeface="Trebuchet MS"/>
            </a:endParaRPr>
          </a:p>
        </p:txBody>
      </p:sp>
      <p:sp>
        <p:nvSpPr>
          <p:cNvPr id="494" name="Google Shape;494;p10"/>
          <p:cNvSpPr/>
          <p:nvPr/>
        </p:nvSpPr>
        <p:spPr>
          <a:xfrm>
            <a:off x="3206188" y="29549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5" name="Google Shape;495;p10"/>
          <p:cNvSpPr/>
          <p:nvPr/>
        </p:nvSpPr>
        <p:spPr>
          <a:xfrm>
            <a:off x="4141813" y="34798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6" name="Google Shape;496;p10"/>
          <p:cNvSpPr/>
          <p:nvPr/>
        </p:nvSpPr>
        <p:spPr>
          <a:xfrm>
            <a:off x="5077438" y="29549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7" name="Google Shape;497;p10"/>
          <p:cNvSpPr/>
          <p:nvPr/>
        </p:nvSpPr>
        <p:spPr>
          <a:xfrm>
            <a:off x="6003513" y="34798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8" name="Google Shape;498;p10"/>
          <p:cNvSpPr/>
          <p:nvPr/>
        </p:nvSpPr>
        <p:spPr>
          <a:xfrm>
            <a:off x="6948688" y="29549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99" name="Google Shape;499;p10"/>
          <p:cNvSpPr/>
          <p:nvPr/>
        </p:nvSpPr>
        <p:spPr>
          <a:xfrm>
            <a:off x="3315100" y="30434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1</a:t>
            </a:r>
            <a:endParaRPr b="1">
              <a:solidFill>
                <a:srgbClr val="980000"/>
              </a:solidFill>
              <a:latin typeface="Trebuchet MS"/>
              <a:ea typeface="Trebuchet MS"/>
              <a:cs typeface="Trebuchet MS"/>
              <a:sym typeface="Trebuchet MS"/>
            </a:endParaRPr>
          </a:p>
        </p:txBody>
      </p:sp>
      <p:sp>
        <p:nvSpPr>
          <p:cNvPr id="500" name="Google Shape;500;p10"/>
          <p:cNvSpPr/>
          <p:nvPr/>
        </p:nvSpPr>
        <p:spPr>
          <a:xfrm>
            <a:off x="4250725" y="35683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2</a:t>
            </a:r>
            <a:endParaRPr b="1">
              <a:solidFill>
                <a:srgbClr val="980000"/>
              </a:solidFill>
              <a:latin typeface="Trebuchet MS"/>
              <a:ea typeface="Trebuchet MS"/>
              <a:cs typeface="Trebuchet MS"/>
              <a:sym typeface="Trebuchet MS"/>
            </a:endParaRPr>
          </a:p>
        </p:txBody>
      </p:sp>
      <p:sp>
        <p:nvSpPr>
          <p:cNvPr id="501" name="Google Shape;501;p10"/>
          <p:cNvSpPr/>
          <p:nvPr/>
        </p:nvSpPr>
        <p:spPr>
          <a:xfrm>
            <a:off x="6112425" y="35683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4</a:t>
            </a:r>
            <a:endParaRPr b="1">
              <a:solidFill>
                <a:srgbClr val="980000"/>
              </a:solidFill>
              <a:latin typeface="Trebuchet MS"/>
              <a:ea typeface="Trebuchet MS"/>
              <a:cs typeface="Trebuchet MS"/>
              <a:sym typeface="Trebuchet MS"/>
            </a:endParaRPr>
          </a:p>
        </p:txBody>
      </p:sp>
      <p:sp>
        <p:nvSpPr>
          <p:cNvPr id="502" name="Google Shape;502;p10"/>
          <p:cNvSpPr/>
          <p:nvPr/>
        </p:nvSpPr>
        <p:spPr>
          <a:xfrm>
            <a:off x="5186350" y="30434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3</a:t>
            </a:r>
            <a:endParaRPr b="1">
              <a:solidFill>
                <a:srgbClr val="980000"/>
              </a:solidFill>
              <a:latin typeface="Trebuchet MS"/>
              <a:ea typeface="Trebuchet MS"/>
              <a:cs typeface="Trebuchet MS"/>
              <a:sym typeface="Trebuchet MS"/>
            </a:endParaRPr>
          </a:p>
        </p:txBody>
      </p:sp>
      <p:sp>
        <p:nvSpPr>
          <p:cNvPr id="503" name="Google Shape;503;p10"/>
          <p:cNvSpPr/>
          <p:nvPr/>
        </p:nvSpPr>
        <p:spPr>
          <a:xfrm>
            <a:off x="7038500" y="30434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5</a:t>
            </a:r>
            <a:endParaRPr b="1">
              <a:solidFill>
                <a:srgbClr val="980000"/>
              </a:solidFill>
              <a:latin typeface="Trebuchet MS"/>
              <a:ea typeface="Trebuchet MS"/>
              <a:cs typeface="Trebuchet MS"/>
              <a:sym typeface="Trebuchet MS"/>
            </a:endParaRPr>
          </a:p>
        </p:txBody>
      </p:sp>
      <p:sp>
        <p:nvSpPr>
          <p:cNvPr id="504" name="Google Shape;504;p10"/>
          <p:cNvSpPr/>
          <p:nvPr/>
        </p:nvSpPr>
        <p:spPr>
          <a:xfrm>
            <a:off x="3625450" y="474187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505" name="Google Shape;505;p10"/>
          <p:cNvSpPr/>
          <p:nvPr/>
        </p:nvSpPr>
        <p:spPr>
          <a:xfrm>
            <a:off x="5496700" y="474187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506" name="Google Shape;506;p10"/>
          <p:cNvSpPr/>
          <p:nvPr/>
        </p:nvSpPr>
        <p:spPr>
          <a:xfrm>
            <a:off x="7367950" y="474187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507" name="Google Shape;507;p10"/>
          <p:cNvSpPr/>
          <p:nvPr/>
        </p:nvSpPr>
        <p:spPr>
          <a:xfrm>
            <a:off x="4561075" y="232492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508" name="Google Shape;508;p10"/>
          <p:cNvSpPr/>
          <p:nvPr/>
        </p:nvSpPr>
        <p:spPr>
          <a:xfrm>
            <a:off x="6422775" y="232492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cxnSp>
        <p:nvCxnSpPr>
          <p:cNvPr id="509" name="Google Shape;509;p10"/>
          <p:cNvCxnSpPr>
            <a:endCxn id="504" idx="0"/>
          </p:cNvCxnSpPr>
          <p:nvPr/>
        </p:nvCxnSpPr>
        <p:spPr>
          <a:xfrm flipH="1">
            <a:off x="3744850" y="3893475"/>
            <a:ext cx="900" cy="848400"/>
          </a:xfrm>
          <a:prstGeom prst="straightConnector1">
            <a:avLst/>
          </a:prstGeom>
          <a:noFill/>
          <a:ln cap="flat" cmpd="sng" w="9525">
            <a:solidFill>
              <a:srgbClr val="000000"/>
            </a:solidFill>
            <a:prstDash val="dash"/>
            <a:round/>
            <a:headEnd len="med" w="med" type="none"/>
            <a:tailEnd len="med" w="med" type="none"/>
          </a:ln>
        </p:spPr>
      </p:cxnSp>
      <p:cxnSp>
        <p:nvCxnSpPr>
          <p:cNvPr id="510" name="Google Shape;510;p10"/>
          <p:cNvCxnSpPr/>
          <p:nvPr/>
        </p:nvCxnSpPr>
        <p:spPr>
          <a:xfrm flipH="1">
            <a:off x="5610875" y="3887400"/>
            <a:ext cx="900" cy="848400"/>
          </a:xfrm>
          <a:prstGeom prst="straightConnector1">
            <a:avLst/>
          </a:prstGeom>
          <a:noFill/>
          <a:ln cap="flat" cmpd="sng" w="9525">
            <a:solidFill>
              <a:srgbClr val="000000"/>
            </a:solidFill>
            <a:prstDash val="dash"/>
            <a:round/>
            <a:headEnd len="med" w="med" type="none"/>
            <a:tailEnd len="med" w="med" type="none"/>
          </a:ln>
        </p:spPr>
      </p:cxnSp>
      <p:cxnSp>
        <p:nvCxnSpPr>
          <p:cNvPr id="511" name="Google Shape;511;p10"/>
          <p:cNvCxnSpPr/>
          <p:nvPr/>
        </p:nvCxnSpPr>
        <p:spPr>
          <a:xfrm flipH="1">
            <a:off x="7472575" y="3893625"/>
            <a:ext cx="900" cy="848400"/>
          </a:xfrm>
          <a:prstGeom prst="straightConnector1">
            <a:avLst/>
          </a:prstGeom>
          <a:noFill/>
          <a:ln cap="flat" cmpd="sng" w="9525">
            <a:solidFill>
              <a:srgbClr val="000000"/>
            </a:solidFill>
            <a:prstDash val="dash"/>
            <a:round/>
            <a:headEnd len="med" w="med" type="none"/>
            <a:tailEnd len="med" w="med" type="none"/>
          </a:ln>
        </p:spPr>
      </p:cxnSp>
      <p:cxnSp>
        <p:nvCxnSpPr>
          <p:cNvPr id="512" name="Google Shape;512;p10"/>
          <p:cNvCxnSpPr/>
          <p:nvPr/>
        </p:nvCxnSpPr>
        <p:spPr>
          <a:xfrm flipH="1">
            <a:off x="6551275" y="2602375"/>
            <a:ext cx="900" cy="848400"/>
          </a:xfrm>
          <a:prstGeom prst="straightConnector1">
            <a:avLst/>
          </a:prstGeom>
          <a:noFill/>
          <a:ln cap="flat" cmpd="sng" w="9525">
            <a:solidFill>
              <a:srgbClr val="000000"/>
            </a:solidFill>
            <a:prstDash val="dash"/>
            <a:round/>
            <a:headEnd len="med" w="med" type="none"/>
            <a:tailEnd len="med" w="med" type="none"/>
          </a:ln>
        </p:spPr>
      </p:cxnSp>
      <p:cxnSp>
        <p:nvCxnSpPr>
          <p:cNvPr id="513" name="Google Shape;513;p10"/>
          <p:cNvCxnSpPr/>
          <p:nvPr/>
        </p:nvCxnSpPr>
        <p:spPr>
          <a:xfrm flipH="1">
            <a:off x="4680025" y="2602375"/>
            <a:ext cx="900" cy="848400"/>
          </a:xfrm>
          <a:prstGeom prst="straightConnector1">
            <a:avLst/>
          </a:prstGeom>
          <a:noFill/>
          <a:ln cap="flat" cmpd="sng" w="9525">
            <a:solidFill>
              <a:srgbClr val="000000"/>
            </a:solidFill>
            <a:prstDash val="dash"/>
            <a:round/>
            <a:headEnd len="med" w="med" type="none"/>
            <a:tailEnd len="med" w="med" type="none"/>
          </a:ln>
        </p:spPr>
      </p:cxnSp>
      <p:sp>
        <p:nvSpPr>
          <p:cNvPr id="514" name="Google Shape;514;p10"/>
          <p:cNvSpPr/>
          <p:nvPr/>
        </p:nvSpPr>
        <p:spPr>
          <a:xfrm>
            <a:off x="7908513" y="3479825"/>
            <a:ext cx="1077300" cy="926400"/>
          </a:xfrm>
          <a:prstGeom prst="hexagon">
            <a:avLst>
              <a:gd fmla="val 25000" name="adj"/>
              <a:gd fmla="val 115470" name="vf"/>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15" name="Google Shape;515;p10"/>
          <p:cNvSpPr/>
          <p:nvPr/>
        </p:nvSpPr>
        <p:spPr>
          <a:xfrm>
            <a:off x="8017425" y="3568325"/>
            <a:ext cx="859500" cy="749400"/>
          </a:xfrm>
          <a:prstGeom prst="hexagon">
            <a:avLst>
              <a:gd fmla="val 25000" name="adj"/>
              <a:gd fmla="val 115470" name="vf"/>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6</a:t>
            </a:r>
            <a:endParaRPr b="1">
              <a:solidFill>
                <a:srgbClr val="980000"/>
              </a:solidFill>
              <a:latin typeface="Trebuchet MS"/>
              <a:ea typeface="Trebuchet MS"/>
              <a:cs typeface="Trebuchet MS"/>
              <a:sym typeface="Trebuchet MS"/>
            </a:endParaRPr>
          </a:p>
        </p:txBody>
      </p:sp>
      <p:sp>
        <p:nvSpPr>
          <p:cNvPr id="516" name="Google Shape;516;p10"/>
          <p:cNvSpPr/>
          <p:nvPr/>
        </p:nvSpPr>
        <p:spPr>
          <a:xfrm>
            <a:off x="8327775" y="2324925"/>
            <a:ext cx="238800" cy="248400"/>
          </a:xfrm>
          <a:prstGeom prst="ellipse">
            <a:avLst/>
          </a:prstGeom>
          <a:solidFill>
            <a:srgbClr val="980000"/>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980000"/>
              </a:solidFill>
              <a:latin typeface="Trebuchet MS"/>
              <a:ea typeface="Trebuchet MS"/>
              <a:cs typeface="Trebuchet MS"/>
              <a:sym typeface="Trebuchet MS"/>
            </a:endParaRPr>
          </a:p>
          <a:p>
            <a:pPr indent="0" lvl="0" marL="0" rtl="0" algn="ctr">
              <a:spcBef>
                <a:spcPts val="0"/>
              </a:spcBef>
              <a:spcAft>
                <a:spcPts val="0"/>
              </a:spcAft>
              <a:buNone/>
            </a:pPr>
            <a:r>
              <a:t/>
            </a:r>
            <a:endParaRPr>
              <a:latin typeface="Calibri"/>
              <a:ea typeface="Calibri"/>
              <a:cs typeface="Calibri"/>
              <a:sym typeface="Calibri"/>
            </a:endParaRPr>
          </a:p>
        </p:txBody>
      </p:sp>
      <p:cxnSp>
        <p:nvCxnSpPr>
          <p:cNvPr id="517" name="Google Shape;517;p10"/>
          <p:cNvCxnSpPr/>
          <p:nvPr/>
        </p:nvCxnSpPr>
        <p:spPr>
          <a:xfrm flipH="1">
            <a:off x="8456275" y="2602375"/>
            <a:ext cx="900" cy="848400"/>
          </a:xfrm>
          <a:prstGeom prst="straightConnector1">
            <a:avLst/>
          </a:prstGeom>
          <a:noFill/>
          <a:ln cap="flat" cmpd="sng" w="9525">
            <a:solidFill>
              <a:srgbClr val="000000"/>
            </a:solidFill>
            <a:prstDash val="dash"/>
            <a:round/>
            <a:headEnd len="med" w="med" type="none"/>
            <a:tailEnd len="med" w="med" type="none"/>
          </a:ln>
        </p:spPr>
      </p:cxnSp>
      <p:sp>
        <p:nvSpPr>
          <p:cNvPr id="518" name="Google Shape;518;p10"/>
          <p:cNvSpPr txBox="1"/>
          <p:nvPr/>
        </p:nvSpPr>
        <p:spPr>
          <a:xfrm>
            <a:off x="2812600" y="4927725"/>
            <a:ext cx="186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Glue Data Catalog</a:t>
            </a:r>
            <a:endParaRPr>
              <a:solidFill>
                <a:schemeClr val="dk1"/>
              </a:solidFill>
              <a:latin typeface="Trebuchet MS"/>
              <a:ea typeface="Trebuchet MS"/>
              <a:cs typeface="Trebuchet MS"/>
              <a:sym typeface="Trebuchet MS"/>
            </a:endParaRPr>
          </a:p>
        </p:txBody>
      </p:sp>
      <p:sp>
        <p:nvSpPr>
          <p:cNvPr id="519" name="Google Shape;519;p10"/>
          <p:cNvSpPr txBox="1"/>
          <p:nvPr/>
        </p:nvSpPr>
        <p:spPr>
          <a:xfrm>
            <a:off x="3747775" y="1933463"/>
            <a:ext cx="186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ETL Development</a:t>
            </a:r>
            <a:endParaRPr>
              <a:solidFill>
                <a:schemeClr val="dk1"/>
              </a:solidFill>
              <a:latin typeface="Trebuchet MS"/>
              <a:ea typeface="Trebuchet MS"/>
              <a:cs typeface="Trebuchet MS"/>
              <a:sym typeface="Trebuchet MS"/>
            </a:endParaRPr>
          </a:p>
        </p:txBody>
      </p:sp>
      <p:sp>
        <p:nvSpPr>
          <p:cNvPr id="520" name="Google Shape;520;p10"/>
          <p:cNvSpPr txBox="1"/>
          <p:nvPr/>
        </p:nvSpPr>
        <p:spPr>
          <a:xfrm>
            <a:off x="4683400" y="4927713"/>
            <a:ext cx="186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Job Scheduling and Orchestration</a:t>
            </a:r>
            <a:endParaRPr>
              <a:solidFill>
                <a:schemeClr val="dk1"/>
              </a:solidFill>
              <a:latin typeface="Trebuchet MS"/>
              <a:ea typeface="Trebuchet MS"/>
              <a:cs typeface="Trebuchet MS"/>
              <a:sym typeface="Trebuchet MS"/>
            </a:endParaRPr>
          </a:p>
        </p:txBody>
      </p:sp>
      <p:sp>
        <p:nvSpPr>
          <p:cNvPr id="521" name="Google Shape;521;p10"/>
          <p:cNvSpPr txBox="1"/>
          <p:nvPr/>
        </p:nvSpPr>
        <p:spPr>
          <a:xfrm>
            <a:off x="5609475" y="1933463"/>
            <a:ext cx="186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Data Integration</a:t>
            </a:r>
            <a:endParaRPr>
              <a:solidFill>
                <a:schemeClr val="dk1"/>
              </a:solidFill>
              <a:latin typeface="Trebuchet MS"/>
              <a:ea typeface="Trebuchet MS"/>
              <a:cs typeface="Trebuchet MS"/>
              <a:sym typeface="Trebuchet MS"/>
            </a:endParaRPr>
          </a:p>
        </p:txBody>
      </p:sp>
      <p:sp>
        <p:nvSpPr>
          <p:cNvPr id="522" name="Google Shape;522;p10"/>
          <p:cNvSpPr txBox="1"/>
          <p:nvPr/>
        </p:nvSpPr>
        <p:spPr>
          <a:xfrm>
            <a:off x="6541999" y="4927713"/>
            <a:ext cx="186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Glue and AWS Ecosystem</a:t>
            </a:r>
            <a:endParaRPr>
              <a:solidFill>
                <a:schemeClr val="dk1"/>
              </a:solidFill>
              <a:latin typeface="Trebuchet MS"/>
              <a:ea typeface="Trebuchet MS"/>
              <a:cs typeface="Trebuchet MS"/>
              <a:sym typeface="Trebuchet MS"/>
            </a:endParaRPr>
          </a:p>
        </p:txBody>
      </p:sp>
      <p:sp>
        <p:nvSpPr>
          <p:cNvPr id="523" name="Google Shape;523;p10"/>
          <p:cNvSpPr txBox="1"/>
          <p:nvPr/>
        </p:nvSpPr>
        <p:spPr>
          <a:xfrm>
            <a:off x="7514475" y="1825763"/>
            <a:ext cx="186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rebuchet MS"/>
                <a:ea typeface="Trebuchet MS"/>
                <a:cs typeface="Trebuchet MS"/>
                <a:sym typeface="Trebuchet MS"/>
              </a:rPr>
              <a:t>Real-world Use Cases</a:t>
            </a:r>
            <a:endParaRPr>
              <a:solidFill>
                <a:schemeClr val="dk1"/>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35"/>
          <p:cNvPicPr preferRelativeResize="0"/>
          <p:nvPr/>
        </p:nvPicPr>
        <p:blipFill rotWithShape="1">
          <a:blip r:embed="rId3">
            <a:alphaModFix/>
          </a:blip>
          <a:srcRect b="0" l="0" r="0" t="27346"/>
          <a:stretch/>
        </p:blipFill>
        <p:spPr>
          <a:xfrm>
            <a:off x="0" y="0"/>
            <a:ext cx="12487024" cy="7191724"/>
          </a:xfrm>
          <a:prstGeom prst="rect">
            <a:avLst/>
          </a:prstGeom>
          <a:noFill/>
          <a:ln>
            <a:noFill/>
          </a:ln>
        </p:spPr>
      </p:pic>
      <p:sp>
        <p:nvSpPr>
          <p:cNvPr id="530" name="Google Shape;530;p35"/>
          <p:cNvSpPr/>
          <p:nvPr/>
        </p:nvSpPr>
        <p:spPr>
          <a:xfrm>
            <a:off x="75" y="0"/>
            <a:ext cx="12486900" cy="7191600"/>
          </a:xfrm>
          <a:prstGeom prst="rect">
            <a:avLst/>
          </a:prstGeom>
          <a:solidFill>
            <a:srgbClr val="00070A">
              <a:alpha val="5137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5"/>
          <p:cNvSpPr/>
          <p:nvPr/>
        </p:nvSpPr>
        <p:spPr>
          <a:xfrm>
            <a:off x="1346200" y="2336800"/>
            <a:ext cx="10845900" cy="2336700"/>
          </a:xfrm>
          <a:prstGeom prst="rect">
            <a:avLst/>
          </a:prstGeom>
          <a:solidFill>
            <a:srgbClr val="000000">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2" name="Google Shape;532;p35"/>
          <p:cNvSpPr/>
          <p:nvPr/>
        </p:nvSpPr>
        <p:spPr>
          <a:xfrm>
            <a:off x="4902200" y="-1"/>
            <a:ext cx="2387700" cy="25356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3" name="Google Shape;533;p35"/>
          <p:cNvSpPr/>
          <p:nvPr/>
        </p:nvSpPr>
        <p:spPr>
          <a:xfrm>
            <a:off x="1505857" y="4327071"/>
            <a:ext cx="1001400" cy="6678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4" name="Google Shape;534;p35"/>
          <p:cNvSpPr/>
          <p:nvPr/>
        </p:nvSpPr>
        <p:spPr>
          <a:xfrm>
            <a:off x="1505857" y="5088618"/>
            <a:ext cx="1001400" cy="2694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5" name="Google Shape;535;p35"/>
          <p:cNvSpPr txBox="1"/>
          <p:nvPr/>
        </p:nvSpPr>
        <p:spPr>
          <a:xfrm>
            <a:off x="2414435" y="2751894"/>
            <a:ext cx="7363200" cy="1354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800"/>
              <a:buFont typeface="Arial"/>
              <a:buNone/>
            </a:pPr>
            <a:r>
              <a:rPr b="1" i="0" lang="en-US" sz="8800" u="none" cap="none" strike="noStrike">
                <a:solidFill>
                  <a:schemeClr val="lt1"/>
                </a:solidFill>
                <a:latin typeface="Century Gothic"/>
                <a:ea typeface="Century Gothic"/>
                <a:cs typeface="Century Gothic"/>
                <a:sym typeface="Century Gothic"/>
              </a:rPr>
              <a:t>THANK </a:t>
            </a:r>
            <a:r>
              <a:rPr b="0" i="0" lang="en-US" sz="8800" u="none" cap="none" strike="noStrike">
                <a:solidFill>
                  <a:schemeClr val="lt1"/>
                </a:solidFill>
                <a:latin typeface="Century Gothic"/>
                <a:ea typeface="Century Gothic"/>
                <a:cs typeface="Century Gothic"/>
                <a:sym typeface="Century Gothic"/>
              </a:rPr>
              <a:t>YOU</a:t>
            </a:r>
            <a:endParaRPr b="0" i="0" sz="1400" u="none" cap="none" strike="noStrike">
              <a:solidFill>
                <a:srgbClr val="000000"/>
              </a:solidFill>
              <a:latin typeface="Arial"/>
              <a:ea typeface="Arial"/>
              <a:cs typeface="Arial"/>
              <a:sym typeface="Arial"/>
            </a:endParaRPr>
          </a:p>
        </p:txBody>
      </p:sp>
      <p:sp>
        <p:nvSpPr>
          <p:cNvPr id="536" name="Google Shape;536;p35"/>
          <p:cNvSpPr/>
          <p:nvPr/>
        </p:nvSpPr>
        <p:spPr>
          <a:xfrm>
            <a:off x="9492343" y="3820775"/>
            <a:ext cx="2387700" cy="2535600"/>
          </a:xfrm>
          <a:prstGeom prst="rect">
            <a:avLst/>
          </a:prstGeom>
          <a:solidFill>
            <a:srgbClr val="990000">
              <a:alpha val="7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
          <p:cNvSpPr txBox="1"/>
          <p:nvPr/>
        </p:nvSpPr>
        <p:spPr>
          <a:xfrm>
            <a:off x="8704200" y="4994775"/>
            <a:ext cx="24453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solidFill>
                <a:schemeClr val="dk1"/>
              </a:solidFill>
              <a:latin typeface="Trebuchet MS"/>
              <a:ea typeface="Trebuchet MS"/>
              <a:cs typeface="Trebuchet MS"/>
              <a:sym typeface="Trebuchet MS"/>
            </a:endParaRPr>
          </a:p>
          <a:p>
            <a:pPr indent="0" lvl="0" marL="0" rtl="0" algn="ctr">
              <a:spcBef>
                <a:spcPts val="0"/>
              </a:spcBef>
              <a:spcAft>
                <a:spcPts val="0"/>
              </a:spcAft>
              <a:buNone/>
            </a:pPr>
            <a:r>
              <a:rPr i="1" lang="en-US">
                <a:solidFill>
                  <a:schemeClr val="dk1"/>
                </a:solidFill>
                <a:latin typeface="Trebuchet MS"/>
                <a:ea typeface="Trebuchet MS"/>
                <a:cs typeface="Trebuchet MS"/>
                <a:sym typeface="Trebuchet MS"/>
              </a:rPr>
              <a:t>Non-Volatile</a:t>
            </a:r>
            <a:endParaRPr i="1">
              <a:solidFill>
                <a:schemeClr val="dk1"/>
              </a:solidFill>
              <a:latin typeface="Trebuchet MS"/>
              <a:ea typeface="Trebuchet MS"/>
              <a:cs typeface="Trebuchet MS"/>
              <a:sym typeface="Trebuchet MS"/>
            </a:endParaRPr>
          </a:p>
        </p:txBody>
      </p:sp>
      <p:sp>
        <p:nvSpPr>
          <p:cNvPr id="209" name="Google Shape;209;p3"/>
          <p:cNvSpPr txBox="1"/>
          <p:nvPr/>
        </p:nvSpPr>
        <p:spPr>
          <a:xfrm>
            <a:off x="6150300" y="4994775"/>
            <a:ext cx="24453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solidFill>
                <a:schemeClr val="dk1"/>
              </a:solidFill>
              <a:latin typeface="Trebuchet MS"/>
              <a:ea typeface="Trebuchet MS"/>
              <a:cs typeface="Trebuchet MS"/>
              <a:sym typeface="Trebuchet MS"/>
            </a:endParaRPr>
          </a:p>
          <a:p>
            <a:pPr indent="0" lvl="0" marL="0" rtl="0" algn="ctr">
              <a:spcBef>
                <a:spcPts val="0"/>
              </a:spcBef>
              <a:spcAft>
                <a:spcPts val="0"/>
              </a:spcAft>
              <a:buNone/>
            </a:pPr>
            <a:r>
              <a:rPr i="1" lang="en-US">
                <a:solidFill>
                  <a:schemeClr val="dk1"/>
                </a:solidFill>
                <a:latin typeface="Trebuchet MS"/>
                <a:ea typeface="Trebuchet MS"/>
                <a:cs typeface="Trebuchet MS"/>
                <a:sym typeface="Trebuchet MS"/>
              </a:rPr>
              <a:t>Time Variant</a:t>
            </a:r>
            <a:endParaRPr i="1">
              <a:solidFill>
                <a:schemeClr val="dk1"/>
              </a:solidFill>
              <a:latin typeface="Trebuchet MS"/>
              <a:ea typeface="Trebuchet MS"/>
              <a:cs typeface="Trebuchet MS"/>
              <a:sym typeface="Trebuchet MS"/>
            </a:endParaRPr>
          </a:p>
        </p:txBody>
      </p:sp>
      <p:sp>
        <p:nvSpPr>
          <p:cNvPr id="210" name="Google Shape;210;p3"/>
          <p:cNvSpPr txBox="1"/>
          <p:nvPr/>
        </p:nvSpPr>
        <p:spPr>
          <a:xfrm>
            <a:off x="3596400" y="4994775"/>
            <a:ext cx="24453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solidFill>
                <a:schemeClr val="dk1"/>
              </a:solidFill>
              <a:latin typeface="Trebuchet MS"/>
              <a:ea typeface="Trebuchet MS"/>
              <a:cs typeface="Trebuchet MS"/>
              <a:sym typeface="Trebuchet MS"/>
            </a:endParaRPr>
          </a:p>
          <a:p>
            <a:pPr indent="0" lvl="0" marL="0" rtl="0" algn="ctr">
              <a:spcBef>
                <a:spcPts val="0"/>
              </a:spcBef>
              <a:spcAft>
                <a:spcPts val="0"/>
              </a:spcAft>
              <a:buNone/>
            </a:pPr>
            <a:r>
              <a:rPr i="1" lang="en-US">
                <a:solidFill>
                  <a:schemeClr val="dk1"/>
                </a:solidFill>
                <a:latin typeface="Trebuchet MS"/>
                <a:ea typeface="Trebuchet MS"/>
                <a:cs typeface="Trebuchet MS"/>
                <a:sym typeface="Trebuchet MS"/>
              </a:rPr>
              <a:t>Integrated</a:t>
            </a:r>
            <a:endParaRPr i="1">
              <a:solidFill>
                <a:schemeClr val="dk1"/>
              </a:solidFill>
              <a:latin typeface="Trebuchet MS"/>
              <a:ea typeface="Trebuchet MS"/>
              <a:cs typeface="Trebuchet MS"/>
              <a:sym typeface="Trebuchet MS"/>
            </a:endParaRPr>
          </a:p>
        </p:txBody>
      </p:sp>
      <p:sp>
        <p:nvSpPr>
          <p:cNvPr id="211" name="Google Shape;211;p3"/>
          <p:cNvSpPr txBox="1"/>
          <p:nvPr/>
        </p:nvSpPr>
        <p:spPr>
          <a:xfrm>
            <a:off x="1042500" y="4994775"/>
            <a:ext cx="24453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solidFill>
                <a:schemeClr val="dk1"/>
              </a:solidFill>
              <a:latin typeface="Trebuchet MS"/>
              <a:ea typeface="Trebuchet MS"/>
              <a:cs typeface="Trebuchet MS"/>
              <a:sym typeface="Trebuchet MS"/>
            </a:endParaRPr>
          </a:p>
          <a:p>
            <a:pPr indent="0" lvl="0" marL="0" rtl="0" algn="ctr">
              <a:spcBef>
                <a:spcPts val="0"/>
              </a:spcBef>
              <a:spcAft>
                <a:spcPts val="0"/>
              </a:spcAft>
              <a:buNone/>
            </a:pPr>
            <a:r>
              <a:rPr i="1" lang="en-US">
                <a:solidFill>
                  <a:schemeClr val="dk1"/>
                </a:solidFill>
                <a:latin typeface="Trebuchet MS"/>
                <a:ea typeface="Trebuchet MS"/>
                <a:cs typeface="Trebuchet MS"/>
                <a:sym typeface="Trebuchet MS"/>
              </a:rPr>
              <a:t>Subject-oriented</a:t>
            </a:r>
            <a:endParaRPr i="1">
              <a:solidFill>
                <a:schemeClr val="dk1"/>
              </a:solidFill>
              <a:latin typeface="Trebuchet MS"/>
              <a:ea typeface="Trebuchet MS"/>
              <a:cs typeface="Trebuchet MS"/>
              <a:sym typeface="Trebuchet MS"/>
            </a:endParaRPr>
          </a:p>
        </p:txBody>
      </p:sp>
      <p:sp>
        <p:nvSpPr>
          <p:cNvPr id="212" name="Google Shape;212;p3"/>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3" name="Google Shape;213;p3"/>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100"/>
              <a:buFont typeface="Arial"/>
              <a:buNone/>
            </a:pPr>
            <a:r>
              <a:rPr b="1" lang="en-US" sz="3000">
                <a:solidFill>
                  <a:schemeClr val="dk1"/>
                </a:solidFill>
                <a:latin typeface="Trebuchet MS"/>
                <a:ea typeface="Trebuchet MS"/>
                <a:cs typeface="Trebuchet MS"/>
                <a:sym typeface="Trebuchet MS"/>
              </a:rPr>
              <a:t>What is Data Warehouse</a:t>
            </a:r>
            <a:endParaRPr b="1" sz="3000">
              <a:solidFill>
                <a:schemeClr val="dk1"/>
              </a:solidFill>
              <a:latin typeface="Trebuchet MS"/>
              <a:ea typeface="Trebuchet MS"/>
              <a:cs typeface="Trebuchet MS"/>
              <a:sym typeface="Trebuchet MS"/>
            </a:endParaRPr>
          </a:p>
        </p:txBody>
      </p:sp>
      <p:sp>
        <p:nvSpPr>
          <p:cNvPr id="214" name="Google Shape;214;p3"/>
          <p:cNvSpPr txBox="1"/>
          <p:nvPr/>
        </p:nvSpPr>
        <p:spPr>
          <a:xfrm>
            <a:off x="1003300" y="1605475"/>
            <a:ext cx="9924900" cy="2339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 data warehouse is a centralized repository that stores integrated data from multiple sources.</a:t>
            </a:r>
            <a:endParaRPr>
              <a:solidFill>
                <a:schemeClr val="dk1"/>
              </a:solidFill>
              <a:latin typeface="Trebuchet MS"/>
              <a:ea typeface="Trebuchet MS"/>
              <a:cs typeface="Trebuchet MS"/>
              <a:sym typeface="Trebuchet MS"/>
            </a:endParaRPr>
          </a:p>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It is designed to support business intelligence (BI) activities, including querying, reporting, and data analysis.</a:t>
            </a:r>
            <a:endParaRPr>
              <a:solidFill>
                <a:schemeClr val="dk1"/>
              </a:solidFill>
              <a:latin typeface="Trebuchet MS"/>
              <a:ea typeface="Trebuchet MS"/>
              <a:cs typeface="Trebuchet MS"/>
              <a:sym typeface="Trebuchet MS"/>
            </a:endParaRPr>
          </a:p>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Data Warehouse applications are designed to support the user ad-hoc data requirements, an activity recently dubbed online analytical processing (OLAP). </a:t>
            </a:r>
            <a:endParaRPr>
              <a:solidFill>
                <a:schemeClr val="dk1"/>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These include applications such as forecasting, profiling, summary reporting, and trend analysis.</a:t>
            </a:r>
            <a:endParaRPr>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US">
                <a:solidFill>
                  <a:schemeClr val="dk1"/>
                </a:solidFill>
                <a:latin typeface="Trebuchet MS"/>
                <a:ea typeface="Trebuchet MS"/>
                <a:cs typeface="Trebuchet MS"/>
                <a:sym typeface="Trebuchet MS"/>
              </a:rPr>
              <a:t>Key features of Data Warehouses</a:t>
            </a:r>
            <a:endParaRPr>
              <a:solidFill>
                <a:schemeClr val="dk1"/>
              </a:solidFill>
              <a:latin typeface="Trebuchet MS"/>
              <a:ea typeface="Trebuchet MS"/>
              <a:cs typeface="Trebuchet MS"/>
              <a:sym typeface="Trebuchet MS"/>
            </a:endParaRPr>
          </a:p>
        </p:txBody>
      </p:sp>
      <p:sp>
        <p:nvSpPr>
          <p:cNvPr id="215" name="Google Shape;215;p3"/>
          <p:cNvSpPr/>
          <p:nvPr/>
        </p:nvSpPr>
        <p:spPr>
          <a:xfrm>
            <a:off x="1816200" y="4326950"/>
            <a:ext cx="897900" cy="926400"/>
          </a:xfrm>
          <a:prstGeom prst="ellipse">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 name="Google Shape;216;p3"/>
          <p:cNvSpPr/>
          <p:nvPr/>
        </p:nvSpPr>
        <p:spPr>
          <a:xfrm>
            <a:off x="1918800" y="4437050"/>
            <a:ext cx="692700" cy="706200"/>
          </a:xfrm>
          <a:prstGeom prst="ellipse">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980000"/>
                </a:solidFill>
                <a:latin typeface="Trebuchet MS"/>
                <a:ea typeface="Trebuchet MS"/>
                <a:cs typeface="Trebuchet MS"/>
                <a:sym typeface="Trebuchet MS"/>
              </a:rPr>
              <a:t>1</a:t>
            </a:r>
            <a:endParaRPr b="1">
              <a:solidFill>
                <a:srgbClr val="980000"/>
              </a:solidFill>
              <a:latin typeface="Trebuchet MS"/>
              <a:ea typeface="Trebuchet MS"/>
              <a:cs typeface="Trebuchet MS"/>
              <a:sym typeface="Trebuchet MS"/>
            </a:endParaRPr>
          </a:p>
        </p:txBody>
      </p:sp>
      <p:sp>
        <p:nvSpPr>
          <p:cNvPr id="217" name="Google Shape;217;p3"/>
          <p:cNvSpPr/>
          <p:nvPr/>
        </p:nvSpPr>
        <p:spPr>
          <a:xfrm>
            <a:off x="4370100" y="4326950"/>
            <a:ext cx="897900" cy="926400"/>
          </a:xfrm>
          <a:prstGeom prst="ellipse">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8" name="Google Shape;218;p3"/>
          <p:cNvSpPr/>
          <p:nvPr/>
        </p:nvSpPr>
        <p:spPr>
          <a:xfrm>
            <a:off x="4472700" y="4437050"/>
            <a:ext cx="692700" cy="706200"/>
          </a:xfrm>
          <a:prstGeom prst="ellipse">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2</a:t>
            </a:r>
            <a:endParaRPr b="1">
              <a:solidFill>
                <a:srgbClr val="980000"/>
              </a:solidFill>
              <a:latin typeface="Trebuchet MS"/>
              <a:ea typeface="Trebuchet MS"/>
              <a:cs typeface="Trebuchet MS"/>
              <a:sym typeface="Trebuchet MS"/>
            </a:endParaRPr>
          </a:p>
        </p:txBody>
      </p:sp>
      <p:sp>
        <p:nvSpPr>
          <p:cNvPr id="219" name="Google Shape;219;p3"/>
          <p:cNvSpPr/>
          <p:nvPr/>
        </p:nvSpPr>
        <p:spPr>
          <a:xfrm>
            <a:off x="6924000" y="4326950"/>
            <a:ext cx="897900" cy="926400"/>
          </a:xfrm>
          <a:prstGeom prst="ellipse">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 name="Google Shape;220;p3"/>
          <p:cNvSpPr/>
          <p:nvPr/>
        </p:nvSpPr>
        <p:spPr>
          <a:xfrm>
            <a:off x="7026600" y="4437050"/>
            <a:ext cx="692700" cy="706200"/>
          </a:xfrm>
          <a:prstGeom prst="ellipse">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3</a:t>
            </a:r>
            <a:endParaRPr b="1">
              <a:solidFill>
                <a:srgbClr val="980000"/>
              </a:solidFill>
              <a:latin typeface="Trebuchet MS"/>
              <a:ea typeface="Trebuchet MS"/>
              <a:cs typeface="Trebuchet MS"/>
              <a:sym typeface="Trebuchet MS"/>
            </a:endParaRPr>
          </a:p>
        </p:txBody>
      </p:sp>
      <p:sp>
        <p:nvSpPr>
          <p:cNvPr id="221" name="Google Shape;221;p3"/>
          <p:cNvSpPr/>
          <p:nvPr/>
        </p:nvSpPr>
        <p:spPr>
          <a:xfrm>
            <a:off x="9477900" y="4326950"/>
            <a:ext cx="897900" cy="926400"/>
          </a:xfrm>
          <a:prstGeom prst="ellipse">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2" name="Google Shape;222;p3"/>
          <p:cNvSpPr/>
          <p:nvPr/>
        </p:nvSpPr>
        <p:spPr>
          <a:xfrm>
            <a:off x="9580500" y="4437050"/>
            <a:ext cx="692700" cy="706200"/>
          </a:xfrm>
          <a:prstGeom prst="ellipse">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a:solidFill>
                  <a:srgbClr val="980000"/>
                </a:solidFill>
                <a:latin typeface="Trebuchet MS"/>
                <a:ea typeface="Trebuchet MS"/>
                <a:cs typeface="Trebuchet MS"/>
                <a:sym typeface="Trebuchet MS"/>
              </a:rPr>
              <a:t>4</a:t>
            </a:r>
            <a:endParaRPr b="1">
              <a:solidFill>
                <a:srgbClr val="98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28" name="Google Shape;228;p4"/>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Data Warehouse Architecture</a:t>
            </a:r>
            <a:endParaRPr b="0" i="0" sz="3000" u="none" cap="none" strike="noStrike">
              <a:solidFill>
                <a:srgbClr val="1B834E"/>
              </a:solidFill>
              <a:latin typeface="Trebuchet MS"/>
              <a:ea typeface="Trebuchet MS"/>
              <a:cs typeface="Trebuchet MS"/>
              <a:sym typeface="Trebuchet MS"/>
            </a:endParaRPr>
          </a:p>
        </p:txBody>
      </p:sp>
      <p:sp>
        <p:nvSpPr>
          <p:cNvPr id="229" name="Google Shape;229;p4"/>
          <p:cNvSpPr/>
          <p:nvPr/>
        </p:nvSpPr>
        <p:spPr>
          <a:xfrm>
            <a:off x="1724969" y="1447700"/>
            <a:ext cx="1605600" cy="49242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Data Sources</a:t>
            </a:r>
            <a:endParaRPr>
              <a:latin typeface="Trebuchet MS"/>
              <a:ea typeface="Trebuchet MS"/>
              <a:cs typeface="Trebuchet MS"/>
              <a:sym typeface="Trebuchet MS"/>
            </a:endParaRPr>
          </a:p>
        </p:txBody>
      </p:sp>
      <p:sp>
        <p:nvSpPr>
          <p:cNvPr id="230" name="Google Shape;230;p4"/>
          <p:cNvSpPr/>
          <p:nvPr/>
        </p:nvSpPr>
        <p:spPr>
          <a:xfrm>
            <a:off x="3668419" y="1447700"/>
            <a:ext cx="1605600" cy="49242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Staging Area</a:t>
            </a:r>
            <a:endParaRPr>
              <a:latin typeface="Trebuchet MS"/>
              <a:ea typeface="Trebuchet MS"/>
              <a:cs typeface="Trebuchet MS"/>
              <a:sym typeface="Trebuchet MS"/>
            </a:endParaRPr>
          </a:p>
        </p:txBody>
      </p:sp>
      <p:sp>
        <p:nvSpPr>
          <p:cNvPr id="231" name="Google Shape;231;p4"/>
          <p:cNvSpPr/>
          <p:nvPr/>
        </p:nvSpPr>
        <p:spPr>
          <a:xfrm>
            <a:off x="5611869" y="1447700"/>
            <a:ext cx="2971200" cy="4924200"/>
          </a:xfrm>
          <a:prstGeom prst="roundRect">
            <a:avLst>
              <a:gd fmla="val 7546"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Warehouse</a:t>
            </a:r>
            <a:endParaRPr>
              <a:latin typeface="Trebuchet MS"/>
              <a:ea typeface="Trebuchet MS"/>
              <a:cs typeface="Trebuchet MS"/>
              <a:sym typeface="Trebuchet MS"/>
            </a:endParaRPr>
          </a:p>
        </p:txBody>
      </p:sp>
      <p:sp>
        <p:nvSpPr>
          <p:cNvPr id="232" name="Google Shape;232;p4"/>
          <p:cNvSpPr/>
          <p:nvPr/>
        </p:nvSpPr>
        <p:spPr>
          <a:xfrm>
            <a:off x="8861431" y="1447700"/>
            <a:ext cx="1605600" cy="49242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Users</a:t>
            </a:r>
            <a:endParaRPr>
              <a:latin typeface="Trebuchet MS"/>
              <a:ea typeface="Trebuchet MS"/>
              <a:cs typeface="Trebuchet MS"/>
              <a:sym typeface="Trebuchet MS"/>
            </a:endParaRPr>
          </a:p>
        </p:txBody>
      </p:sp>
      <p:pic>
        <p:nvPicPr>
          <p:cNvPr descr="Database " id="233" name="Google Shape;233;p4" title="Database "/>
          <p:cNvPicPr preferRelativeResize="0"/>
          <p:nvPr/>
        </p:nvPicPr>
        <p:blipFill>
          <a:blip r:embed="rId3">
            <a:alphaModFix/>
          </a:blip>
          <a:stretch>
            <a:fillRect/>
          </a:stretch>
        </p:blipFill>
        <p:spPr>
          <a:xfrm>
            <a:off x="2222975" y="2357150"/>
            <a:ext cx="609600" cy="609600"/>
          </a:xfrm>
          <a:prstGeom prst="rect">
            <a:avLst/>
          </a:prstGeom>
          <a:noFill/>
          <a:ln>
            <a:noFill/>
          </a:ln>
        </p:spPr>
      </p:pic>
      <p:pic>
        <p:nvPicPr>
          <p:cNvPr descr="Database " id="234" name="Google Shape;234;p4" title="Database "/>
          <p:cNvPicPr preferRelativeResize="0"/>
          <p:nvPr/>
        </p:nvPicPr>
        <p:blipFill>
          <a:blip r:embed="rId3">
            <a:alphaModFix/>
          </a:blip>
          <a:stretch>
            <a:fillRect/>
          </a:stretch>
        </p:blipFill>
        <p:spPr>
          <a:xfrm>
            <a:off x="2222975" y="3605000"/>
            <a:ext cx="609600" cy="609600"/>
          </a:xfrm>
          <a:prstGeom prst="rect">
            <a:avLst/>
          </a:prstGeom>
          <a:noFill/>
          <a:ln>
            <a:noFill/>
          </a:ln>
        </p:spPr>
      </p:pic>
      <p:pic>
        <p:nvPicPr>
          <p:cNvPr descr="File " id="235" name="Google Shape;235;p4" title="File "/>
          <p:cNvPicPr preferRelativeResize="0"/>
          <p:nvPr/>
        </p:nvPicPr>
        <p:blipFill>
          <a:blip r:embed="rId4">
            <a:alphaModFix/>
          </a:blip>
          <a:stretch>
            <a:fillRect/>
          </a:stretch>
        </p:blipFill>
        <p:spPr>
          <a:xfrm>
            <a:off x="2222975" y="4852850"/>
            <a:ext cx="609600" cy="609600"/>
          </a:xfrm>
          <a:prstGeom prst="rect">
            <a:avLst/>
          </a:prstGeom>
          <a:noFill/>
          <a:ln>
            <a:noFill/>
          </a:ln>
        </p:spPr>
      </p:pic>
      <p:pic>
        <p:nvPicPr>
          <p:cNvPr descr="Technology " id="236" name="Google Shape;236;p4" title="Technology "/>
          <p:cNvPicPr preferRelativeResize="0"/>
          <p:nvPr/>
        </p:nvPicPr>
        <p:blipFill>
          <a:blip r:embed="rId5">
            <a:alphaModFix/>
          </a:blip>
          <a:stretch>
            <a:fillRect/>
          </a:stretch>
        </p:blipFill>
        <p:spPr>
          <a:xfrm>
            <a:off x="4166425" y="3605000"/>
            <a:ext cx="609600" cy="609600"/>
          </a:xfrm>
          <a:prstGeom prst="rect">
            <a:avLst/>
          </a:prstGeom>
          <a:noFill/>
          <a:ln>
            <a:noFill/>
          </a:ln>
        </p:spPr>
      </p:pic>
      <p:pic>
        <p:nvPicPr>
          <p:cNvPr descr="Database " id="237" name="Google Shape;237;p4" title="Database "/>
          <p:cNvPicPr preferRelativeResize="0"/>
          <p:nvPr/>
        </p:nvPicPr>
        <p:blipFill>
          <a:blip r:embed="rId6">
            <a:alphaModFix/>
          </a:blip>
          <a:stretch>
            <a:fillRect/>
          </a:stretch>
        </p:blipFill>
        <p:spPr>
          <a:xfrm>
            <a:off x="6792675" y="2357150"/>
            <a:ext cx="609600" cy="609600"/>
          </a:xfrm>
          <a:prstGeom prst="rect">
            <a:avLst/>
          </a:prstGeom>
          <a:noFill/>
          <a:ln>
            <a:noFill/>
          </a:ln>
        </p:spPr>
      </p:pic>
      <p:pic>
        <p:nvPicPr>
          <p:cNvPr descr="Database " id="238" name="Google Shape;238;p4" title="Database "/>
          <p:cNvPicPr preferRelativeResize="0"/>
          <p:nvPr/>
        </p:nvPicPr>
        <p:blipFill>
          <a:blip r:embed="rId6">
            <a:alphaModFix/>
          </a:blip>
          <a:stretch>
            <a:fillRect/>
          </a:stretch>
        </p:blipFill>
        <p:spPr>
          <a:xfrm>
            <a:off x="6109875" y="4458375"/>
            <a:ext cx="609600" cy="609600"/>
          </a:xfrm>
          <a:prstGeom prst="rect">
            <a:avLst/>
          </a:prstGeom>
          <a:noFill/>
          <a:ln>
            <a:noFill/>
          </a:ln>
        </p:spPr>
      </p:pic>
      <p:pic>
        <p:nvPicPr>
          <p:cNvPr descr="Database " id="239" name="Google Shape;239;p4" title="Database "/>
          <p:cNvPicPr preferRelativeResize="0"/>
          <p:nvPr/>
        </p:nvPicPr>
        <p:blipFill>
          <a:blip r:embed="rId6">
            <a:alphaModFix/>
          </a:blip>
          <a:stretch>
            <a:fillRect/>
          </a:stretch>
        </p:blipFill>
        <p:spPr>
          <a:xfrm>
            <a:off x="7485650" y="4458375"/>
            <a:ext cx="609600" cy="609600"/>
          </a:xfrm>
          <a:prstGeom prst="rect">
            <a:avLst/>
          </a:prstGeom>
          <a:noFill/>
          <a:ln>
            <a:noFill/>
          </a:ln>
        </p:spPr>
      </p:pic>
      <p:sp>
        <p:nvSpPr>
          <p:cNvPr id="240" name="Google Shape;240;p4"/>
          <p:cNvSpPr txBox="1"/>
          <p:nvPr/>
        </p:nvSpPr>
        <p:spPr>
          <a:xfrm>
            <a:off x="1919975" y="2874900"/>
            <a:ext cx="121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Operational System</a:t>
            </a:r>
            <a:endParaRPr sz="1000">
              <a:solidFill>
                <a:schemeClr val="dk1"/>
              </a:solidFill>
              <a:latin typeface="Trebuchet MS"/>
              <a:ea typeface="Trebuchet MS"/>
              <a:cs typeface="Trebuchet MS"/>
              <a:sym typeface="Trebuchet MS"/>
            </a:endParaRPr>
          </a:p>
        </p:txBody>
      </p:sp>
      <p:sp>
        <p:nvSpPr>
          <p:cNvPr id="241" name="Google Shape;241;p4"/>
          <p:cNvSpPr txBox="1"/>
          <p:nvPr/>
        </p:nvSpPr>
        <p:spPr>
          <a:xfrm>
            <a:off x="1919975" y="4100200"/>
            <a:ext cx="121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Operational System</a:t>
            </a:r>
            <a:endParaRPr sz="1000">
              <a:solidFill>
                <a:schemeClr val="dk1"/>
              </a:solidFill>
              <a:latin typeface="Trebuchet MS"/>
              <a:ea typeface="Trebuchet MS"/>
              <a:cs typeface="Trebuchet MS"/>
              <a:sym typeface="Trebuchet MS"/>
            </a:endParaRPr>
          </a:p>
        </p:txBody>
      </p:sp>
      <p:sp>
        <p:nvSpPr>
          <p:cNvPr id="242" name="Google Shape;242;p4"/>
          <p:cNvSpPr txBox="1"/>
          <p:nvPr/>
        </p:nvSpPr>
        <p:spPr>
          <a:xfrm>
            <a:off x="1919975" y="53255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Flat Files</a:t>
            </a:r>
            <a:endParaRPr sz="1000">
              <a:solidFill>
                <a:schemeClr val="dk1"/>
              </a:solidFill>
              <a:latin typeface="Trebuchet MS"/>
              <a:ea typeface="Trebuchet MS"/>
              <a:cs typeface="Trebuchet MS"/>
              <a:sym typeface="Trebuchet MS"/>
            </a:endParaRPr>
          </a:p>
        </p:txBody>
      </p:sp>
      <p:sp>
        <p:nvSpPr>
          <p:cNvPr id="243" name="Google Shape;243;p4"/>
          <p:cNvSpPr txBox="1"/>
          <p:nvPr/>
        </p:nvSpPr>
        <p:spPr>
          <a:xfrm>
            <a:off x="6489675" y="28749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Metadata</a:t>
            </a:r>
            <a:endParaRPr sz="1000">
              <a:solidFill>
                <a:schemeClr val="dk1"/>
              </a:solidFill>
              <a:latin typeface="Trebuchet MS"/>
              <a:ea typeface="Trebuchet MS"/>
              <a:cs typeface="Trebuchet MS"/>
              <a:sym typeface="Trebuchet MS"/>
            </a:endParaRPr>
          </a:p>
        </p:txBody>
      </p:sp>
      <p:sp>
        <p:nvSpPr>
          <p:cNvPr id="244" name="Google Shape;244;p4"/>
          <p:cNvSpPr txBox="1"/>
          <p:nvPr/>
        </p:nvSpPr>
        <p:spPr>
          <a:xfrm>
            <a:off x="5806875" y="49883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Raw Data</a:t>
            </a:r>
            <a:endParaRPr sz="1000">
              <a:solidFill>
                <a:schemeClr val="dk1"/>
              </a:solidFill>
              <a:latin typeface="Trebuchet MS"/>
              <a:ea typeface="Trebuchet MS"/>
              <a:cs typeface="Trebuchet MS"/>
              <a:sym typeface="Trebuchet MS"/>
            </a:endParaRPr>
          </a:p>
        </p:txBody>
      </p:sp>
      <p:sp>
        <p:nvSpPr>
          <p:cNvPr id="245" name="Google Shape;245;p4"/>
          <p:cNvSpPr txBox="1"/>
          <p:nvPr/>
        </p:nvSpPr>
        <p:spPr>
          <a:xfrm>
            <a:off x="7182650" y="49883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Summary </a:t>
            </a:r>
            <a:r>
              <a:rPr lang="en-US" sz="1000">
                <a:solidFill>
                  <a:schemeClr val="dk1"/>
                </a:solidFill>
                <a:latin typeface="Trebuchet MS"/>
                <a:ea typeface="Trebuchet MS"/>
                <a:cs typeface="Trebuchet MS"/>
                <a:sym typeface="Trebuchet MS"/>
              </a:rPr>
              <a:t>Data</a:t>
            </a:r>
            <a:endParaRPr sz="1000">
              <a:solidFill>
                <a:schemeClr val="dk1"/>
              </a:solidFill>
              <a:latin typeface="Trebuchet MS"/>
              <a:ea typeface="Trebuchet MS"/>
              <a:cs typeface="Trebuchet MS"/>
              <a:sym typeface="Trebuchet MS"/>
            </a:endParaRPr>
          </a:p>
        </p:txBody>
      </p:sp>
      <p:cxnSp>
        <p:nvCxnSpPr>
          <p:cNvPr id="246" name="Google Shape;246;p4"/>
          <p:cNvCxnSpPr/>
          <p:nvPr/>
        </p:nvCxnSpPr>
        <p:spPr>
          <a:xfrm flipH="1" rot="10800000">
            <a:off x="2997475" y="3916175"/>
            <a:ext cx="993000" cy="93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4"/>
          <p:cNvCxnSpPr>
            <a:stCxn id="233" idx="3"/>
          </p:cNvCxnSpPr>
          <p:nvPr/>
        </p:nvCxnSpPr>
        <p:spPr>
          <a:xfrm>
            <a:off x="2832575" y="2661950"/>
            <a:ext cx="1148700" cy="8832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4"/>
          <p:cNvCxnSpPr/>
          <p:nvPr/>
        </p:nvCxnSpPr>
        <p:spPr>
          <a:xfrm flipH="1" rot="10800000">
            <a:off x="2832575" y="4305950"/>
            <a:ext cx="1213500" cy="8517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4"/>
          <p:cNvCxnSpPr>
            <a:stCxn id="236" idx="3"/>
          </p:cNvCxnSpPr>
          <p:nvPr/>
        </p:nvCxnSpPr>
        <p:spPr>
          <a:xfrm flipH="1" rot="10800000">
            <a:off x="4776025" y="3897800"/>
            <a:ext cx="1172400" cy="12000"/>
          </a:xfrm>
          <a:prstGeom prst="straightConnector1">
            <a:avLst/>
          </a:prstGeom>
          <a:noFill/>
          <a:ln cap="flat" cmpd="sng" w="9525">
            <a:solidFill>
              <a:schemeClr val="dk2"/>
            </a:solidFill>
            <a:prstDash val="solid"/>
            <a:round/>
            <a:headEnd len="med" w="med" type="none"/>
            <a:tailEnd len="med" w="med" type="triangle"/>
          </a:ln>
        </p:spPr>
      </p:cxnSp>
      <p:pic>
        <p:nvPicPr>
          <p:cNvPr descr="Analysis " id="250" name="Google Shape;250;p4" title="Analysis "/>
          <p:cNvPicPr preferRelativeResize="0"/>
          <p:nvPr/>
        </p:nvPicPr>
        <p:blipFill>
          <a:blip r:embed="rId7">
            <a:alphaModFix/>
          </a:blip>
          <a:stretch>
            <a:fillRect/>
          </a:stretch>
        </p:blipFill>
        <p:spPr>
          <a:xfrm>
            <a:off x="9359425" y="2334750"/>
            <a:ext cx="609600" cy="609600"/>
          </a:xfrm>
          <a:prstGeom prst="rect">
            <a:avLst/>
          </a:prstGeom>
          <a:noFill/>
          <a:ln>
            <a:noFill/>
          </a:ln>
        </p:spPr>
      </p:pic>
      <p:pic>
        <p:nvPicPr>
          <p:cNvPr descr="Immigration " id="251" name="Google Shape;251;p4" title="Immigration "/>
          <p:cNvPicPr preferRelativeResize="0"/>
          <p:nvPr/>
        </p:nvPicPr>
        <p:blipFill>
          <a:blip r:embed="rId8">
            <a:alphaModFix/>
          </a:blip>
          <a:stretch>
            <a:fillRect/>
          </a:stretch>
        </p:blipFill>
        <p:spPr>
          <a:xfrm>
            <a:off x="9359425" y="3599000"/>
            <a:ext cx="609600" cy="609600"/>
          </a:xfrm>
          <a:prstGeom prst="rect">
            <a:avLst/>
          </a:prstGeom>
          <a:noFill/>
          <a:ln>
            <a:noFill/>
          </a:ln>
        </p:spPr>
      </p:pic>
      <p:pic>
        <p:nvPicPr>
          <p:cNvPr descr="Data mining " id="252" name="Google Shape;252;p4" title="Data mining "/>
          <p:cNvPicPr preferRelativeResize="0"/>
          <p:nvPr/>
        </p:nvPicPr>
        <p:blipFill>
          <a:blip r:embed="rId9">
            <a:alphaModFix/>
          </a:blip>
          <a:stretch>
            <a:fillRect/>
          </a:stretch>
        </p:blipFill>
        <p:spPr>
          <a:xfrm>
            <a:off x="9359425" y="4717400"/>
            <a:ext cx="609600" cy="609600"/>
          </a:xfrm>
          <a:prstGeom prst="rect">
            <a:avLst/>
          </a:prstGeom>
          <a:noFill/>
          <a:ln>
            <a:noFill/>
          </a:ln>
        </p:spPr>
      </p:pic>
      <p:sp>
        <p:nvSpPr>
          <p:cNvPr id="253" name="Google Shape;253;p4"/>
          <p:cNvSpPr txBox="1"/>
          <p:nvPr/>
        </p:nvSpPr>
        <p:spPr>
          <a:xfrm>
            <a:off x="9056425" y="28749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Analytics</a:t>
            </a:r>
            <a:endParaRPr sz="1000">
              <a:solidFill>
                <a:schemeClr val="dk1"/>
              </a:solidFill>
              <a:latin typeface="Trebuchet MS"/>
              <a:ea typeface="Trebuchet MS"/>
              <a:cs typeface="Trebuchet MS"/>
              <a:sym typeface="Trebuchet MS"/>
            </a:endParaRPr>
          </a:p>
        </p:txBody>
      </p:sp>
      <p:sp>
        <p:nvSpPr>
          <p:cNvPr id="254" name="Google Shape;254;p4"/>
          <p:cNvSpPr txBox="1"/>
          <p:nvPr/>
        </p:nvSpPr>
        <p:spPr>
          <a:xfrm>
            <a:off x="9056425" y="41002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Reporting</a:t>
            </a:r>
            <a:endParaRPr sz="1000">
              <a:solidFill>
                <a:schemeClr val="dk1"/>
              </a:solidFill>
              <a:latin typeface="Trebuchet MS"/>
              <a:ea typeface="Trebuchet MS"/>
              <a:cs typeface="Trebuchet MS"/>
              <a:sym typeface="Trebuchet MS"/>
            </a:endParaRPr>
          </a:p>
        </p:txBody>
      </p:sp>
      <p:sp>
        <p:nvSpPr>
          <p:cNvPr id="255" name="Google Shape;255;p4"/>
          <p:cNvSpPr txBox="1"/>
          <p:nvPr/>
        </p:nvSpPr>
        <p:spPr>
          <a:xfrm>
            <a:off x="9056425" y="5282700"/>
            <a:ext cx="121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1"/>
                </a:solidFill>
                <a:latin typeface="Trebuchet MS"/>
                <a:ea typeface="Trebuchet MS"/>
                <a:cs typeface="Trebuchet MS"/>
                <a:sym typeface="Trebuchet MS"/>
              </a:rPr>
              <a:t>Mining</a:t>
            </a:r>
            <a:endParaRPr sz="1000">
              <a:solidFill>
                <a:schemeClr val="dk1"/>
              </a:solidFill>
              <a:latin typeface="Trebuchet MS"/>
              <a:ea typeface="Trebuchet MS"/>
              <a:cs typeface="Trebuchet MS"/>
              <a:sym typeface="Trebuchet MS"/>
            </a:endParaRPr>
          </a:p>
        </p:txBody>
      </p:sp>
      <p:cxnSp>
        <p:nvCxnSpPr>
          <p:cNvPr id="256" name="Google Shape;256;p4"/>
          <p:cNvCxnSpPr>
            <a:stCxn id="251" idx="1"/>
          </p:cNvCxnSpPr>
          <p:nvPr/>
        </p:nvCxnSpPr>
        <p:spPr>
          <a:xfrm flipH="1">
            <a:off x="8082925" y="3903800"/>
            <a:ext cx="1276500" cy="30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4"/>
          <p:cNvCxnSpPr>
            <a:stCxn id="250" idx="1"/>
          </p:cNvCxnSpPr>
          <p:nvPr/>
        </p:nvCxnSpPr>
        <p:spPr>
          <a:xfrm flipH="1">
            <a:off x="8101525" y="2639550"/>
            <a:ext cx="1257900" cy="7107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4"/>
          <p:cNvCxnSpPr>
            <a:stCxn id="252" idx="1"/>
          </p:cNvCxnSpPr>
          <p:nvPr/>
        </p:nvCxnSpPr>
        <p:spPr>
          <a:xfrm rot="10800000">
            <a:off x="8175925" y="4352300"/>
            <a:ext cx="1183500" cy="66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e1ad30c490_0_87"/>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64" name="Google Shape;264;g2e1ad30c490_0_87"/>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100"/>
              <a:buFont typeface="Arial"/>
              <a:buNone/>
            </a:pPr>
            <a:r>
              <a:rPr b="1" lang="en-US" sz="3000">
                <a:solidFill>
                  <a:schemeClr val="dk1"/>
                </a:solidFill>
                <a:latin typeface="Trebuchet MS"/>
                <a:ea typeface="Trebuchet MS"/>
                <a:cs typeface="Trebuchet MS"/>
                <a:sym typeface="Trebuchet MS"/>
              </a:rPr>
              <a:t>What is Data Lake</a:t>
            </a:r>
            <a:endParaRPr b="1" sz="3000">
              <a:solidFill>
                <a:schemeClr val="dk1"/>
              </a:solidFill>
              <a:latin typeface="Trebuchet MS"/>
              <a:ea typeface="Trebuchet MS"/>
              <a:cs typeface="Trebuchet MS"/>
              <a:sym typeface="Trebuchet MS"/>
            </a:endParaRPr>
          </a:p>
        </p:txBody>
      </p:sp>
      <p:sp>
        <p:nvSpPr>
          <p:cNvPr id="265" name="Google Shape;265;g2e1ad30c490_0_87"/>
          <p:cNvSpPr txBox="1"/>
          <p:nvPr/>
        </p:nvSpPr>
        <p:spPr>
          <a:xfrm>
            <a:off x="1003300" y="1605475"/>
            <a:ext cx="9924900" cy="26628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 data lake is a centralized repository designed to store, process, and secure large amounts of structured, semi structured, and unstructured data.</a:t>
            </a:r>
            <a:endParaRPr>
              <a:solidFill>
                <a:schemeClr val="dk1"/>
              </a:solidFill>
              <a:latin typeface="Trebuchet MS"/>
              <a:ea typeface="Trebuchet MS"/>
              <a:cs typeface="Trebuchet MS"/>
              <a:sym typeface="Trebuchet MS"/>
            </a:endParaRPr>
          </a:p>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It can store data in its native format and process any variety of it, ignoring size limits.</a:t>
            </a:r>
            <a:endParaRPr>
              <a:solidFill>
                <a:schemeClr val="dk1"/>
              </a:solidFill>
              <a:latin typeface="Trebuchet MS"/>
              <a:ea typeface="Trebuchet MS"/>
              <a:cs typeface="Trebuchet MS"/>
              <a:sym typeface="Trebuchet MS"/>
            </a:endParaRPr>
          </a:p>
          <a:p>
            <a:pPr indent="-317500" lvl="0" marL="457200" rtl="0" algn="just">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You can store your data as-is, without having to first structure it, and run different types of analytics from dashboards and visualizations to big data processing, real-time analytics, and machine learning to guide better decision.</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Data Lake Architecture</a:t>
            </a:r>
            <a:endParaRPr>
              <a:solidFill>
                <a:schemeClr val="dk1"/>
              </a:solidFill>
              <a:latin typeface="Trebuchet MS"/>
              <a:ea typeface="Trebuchet MS"/>
              <a:cs typeface="Trebuchet MS"/>
              <a:sym typeface="Trebuchet MS"/>
            </a:endParaRPr>
          </a:p>
        </p:txBody>
      </p:sp>
      <p:pic>
        <p:nvPicPr>
          <p:cNvPr descr="Data Lake - Overview, Architecture, and Key Concepts" id="266" name="Google Shape;266;g2e1ad30c490_0_87"/>
          <p:cNvPicPr preferRelativeResize="0"/>
          <p:nvPr/>
        </p:nvPicPr>
        <p:blipFill rotWithShape="1">
          <a:blip r:embed="rId3">
            <a:alphaModFix/>
          </a:blip>
          <a:srcRect b="4595" l="3320" r="3395" t="4586"/>
          <a:stretch/>
        </p:blipFill>
        <p:spPr>
          <a:xfrm>
            <a:off x="7033425" y="3670275"/>
            <a:ext cx="4694924" cy="2538450"/>
          </a:xfrm>
          <a:prstGeom prst="rect">
            <a:avLst/>
          </a:prstGeom>
          <a:noFill/>
          <a:ln>
            <a:noFill/>
          </a:ln>
        </p:spPr>
      </p:pic>
      <p:pic>
        <p:nvPicPr>
          <p:cNvPr id="267" name="Google Shape;267;g2e1ad30c490_0_87"/>
          <p:cNvPicPr preferRelativeResize="0"/>
          <p:nvPr/>
        </p:nvPicPr>
        <p:blipFill>
          <a:blip r:embed="rId4">
            <a:alphaModFix/>
          </a:blip>
          <a:stretch>
            <a:fillRect/>
          </a:stretch>
        </p:blipFill>
        <p:spPr>
          <a:xfrm>
            <a:off x="1003300" y="4327875"/>
            <a:ext cx="4958443" cy="228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73" name="Google Shape;273;p5"/>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Data Warehouse vs Data Lake</a:t>
            </a:r>
            <a:endParaRPr b="1" i="0" sz="3000" u="none" cap="none" strike="noStrike">
              <a:solidFill>
                <a:schemeClr val="dk1"/>
              </a:solidFill>
              <a:latin typeface="Trebuchet MS"/>
              <a:ea typeface="Trebuchet MS"/>
              <a:cs typeface="Trebuchet MS"/>
              <a:sym typeface="Trebuchet MS"/>
            </a:endParaRPr>
          </a:p>
        </p:txBody>
      </p:sp>
      <p:pic>
        <p:nvPicPr>
          <p:cNvPr descr="Difference Between a Data Lake and Data Warehouse | Qubole" id="274" name="Google Shape;274;p5"/>
          <p:cNvPicPr preferRelativeResize="0"/>
          <p:nvPr/>
        </p:nvPicPr>
        <p:blipFill rotWithShape="1">
          <a:blip r:embed="rId3">
            <a:alphaModFix/>
          </a:blip>
          <a:srcRect b="0" l="0" r="0" t="0"/>
          <a:stretch/>
        </p:blipFill>
        <p:spPr>
          <a:xfrm>
            <a:off x="1898263" y="1524648"/>
            <a:ext cx="8395475" cy="472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e1ad30c490_0_114"/>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80" name="Google Shape;280;g2e1ad30c490_0_114"/>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lang="en-US" sz="3000">
                <a:solidFill>
                  <a:schemeClr val="dk1"/>
                </a:solidFill>
                <a:latin typeface="Trebuchet MS"/>
                <a:ea typeface="Trebuchet MS"/>
                <a:cs typeface="Trebuchet MS"/>
                <a:sym typeface="Trebuchet MS"/>
              </a:rPr>
              <a:t>Data Warehouse vs Data Lake</a:t>
            </a:r>
            <a:endParaRPr b="1" i="0" sz="3000" u="none" cap="none" strike="noStrike">
              <a:solidFill>
                <a:schemeClr val="dk1"/>
              </a:solidFill>
              <a:latin typeface="Trebuchet MS"/>
              <a:ea typeface="Trebuchet MS"/>
              <a:cs typeface="Trebuchet MS"/>
              <a:sym typeface="Trebuchet MS"/>
            </a:endParaRPr>
          </a:p>
        </p:txBody>
      </p:sp>
      <p:graphicFrame>
        <p:nvGraphicFramePr>
          <p:cNvPr id="281" name="Google Shape;281;g2e1ad30c490_0_114"/>
          <p:cNvGraphicFramePr/>
          <p:nvPr/>
        </p:nvGraphicFramePr>
        <p:xfrm>
          <a:off x="952500" y="1489388"/>
          <a:ext cx="3000000" cy="3000000"/>
        </p:xfrm>
        <a:graphic>
          <a:graphicData uri="http://schemas.openxmlformats.org/drawingml/2006/table">
            <a:tbl>
              <a:tblPr>
                <a:noFill/>
                <a:tableStyleId>{3A70F9B0-8B1F-4FCD-A24D-EC3A5AAD01C1}</a:tableStyleId>
              </a:tblPr>
              <a:tblGrid>
                <a:gridCol w="1211075"/>
                <a:gridCol w="3932425"/>
                <a:gridCol w="5143500"/>
              </a:tblGrid>
              <a:tr h="554175">
                <a:tc>
                  <a:txBody>
                    <a:bodyPr/>
                    <a:lstStyle/>
                    <a:p>
                      <a:pPr indent="0" lvl="0" marL="0" rtl="0" algn="l">
                        <a:spcBef>
                          <a:spcPts val="0"/>
                        </a:spcBef>
                        <a:spcAft>
                          <a:spcPts val="0"/>
                        </a:spcAft>
                        <a:buNone/>
                      </a:pPr>
                      <a:r>
                        <a:rPr b="1" lang="en-US">
                          <a:solidFill>
                            <a:schemeClr val="lt1"/>
                          </a:solidFill>
                        </a:rPr>
                        <a:t>About</a:t>
                      </a:r>
                      <a:endParaRPr b="1">
                        <a:solidFill>
                          <a:schemeClr val="lt1"/>
                        </a:solidFill>
                      </a:endParaRPr>
                    </a:p>
                  </a:txBody>
                  <a:tcPr marT="91425" marB="91425" marR="91425" marL="91425" anchor="ctr">
                    <a:solidFill>
                      <a:srgbClr val="980000"/>
                    </a:solidFill>
                  </a:tcPr>
                </a:tc>
                <a:tc>
                  <a:txBody>
                    <a:bodyPr/>
                    <a:lstStyle/>
                    <a:p>
                      <a:pPr indent="0" lvl="0" marL="0" rtl="0" algn="l">
                        <a:spcBef>
                          <a:spcPts val="0"/>
                        </a:spcBef>
                        <a:spcAft>
                          <a:spcPts val="0"/>
                        </a:spcAft>
                        <a:buNone/>
                      </a:pPr>
                      <a:r>
                        <a:rPr b="1" lang="en-US">
                          <a:solidFill>
                            <a:schemeClr val="lt1"/>
                          </a:solidFill>
                        </a:rPr>
                        <a:t>Data Warehouse</a:t>
                      </a:r>
                      <a:endParaRPr b="1">
                        <a:solidFill>
                          <a:schemeClr val="lt1"/>
                        </a:solidFill>
                      </a:endParaRPr>
                    </a:p>
                  </a:txBody>
                  <a:tcPr marT="91425" marB="91425" marR="91425" marL="91425" anchor="ctr">
                    <a:solidFill>
                      <a:srgbClr val="980000"/>
                    </a:solidFill>
                  </a:tcPr>
                </a:tc>
                <a:tc>
                  <a:txBody>
                    <a:bodyPr/>
                    <a:lstStyle/>
                    <a:p>
                      <a:pPr indent="0" lvl="0" marL="0" rtl="0" algn="l">
                        <a:spcBef>
                          <a:spcPts val="0"/>
                        </a:spcBef>
                        <a:spcAft>
                          <a:spcPts val="0"/>
                        </a:spcAft>
                        <a:buNone/>
                      </a:pPr>
                      <a:r>
                        <a:rPr b="1" lang="en-US">
                          <a:solidFill>
                            <a:schemeClr val="lt1"/>
                          </a:solidFill>
                        </a:rPr>
                        <a:t>Data Lake</a:t>
                      </a:r>
                      <a:endParaRPr b="1">
                        <a:solidFill>
                          <a:schemeClr val="lt1"/>
                        </a:solidFill>
                      </a:endParaRPr>
                    </a:p>
                  </a:txBody>
                  <a:tcPr marT="91425" marB="91425" marR="91425" marL="91425" anchor="ctr">
                    <a:solidFill>
                      <a:srgbClr val="980000"/>
                    </a:solidFill>
                  </a:tcPr>
                </a:tc>
              </a:tr>
              <a:tr h="554175">
                <a:tc>
                  <a:txBody>
                    <a:bodyPr/>
                    <a:lstStyle/>
                    <a:p>
                      <a:pPr indent="0" lvl="0" marL="0" rtl="0" algn="l">
                        <a:spcBef>
                          <a:spcPts val="0"/>
                        </a:spcBef>
                        <a:spcAft>
                          <a:spcPts val="0"/>
                        </a:spcAft>
                        <a:buNone/>
                      </a:pPr>
                      <a:r>
                        <a:rPr lang="en-US"/>
                        <a:t>Data</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Structured, Processed</a:t>
                      </a:r>
                      <a:endParaRPr/>
                    </a:p>
                  </a:txBody>
                  <a:tcPr marT="91425" marB="91425" marR="91425" marL="91425" anchor="ctr"/>
                </a:tc>
                <a:tc>
                  <a:txBody>
                    <a:bodyPr/>
                    <a:lstStyle/>
                    <a:p>
                      <a:pPr indent="0" lvl="0" marL="0" rtl="0" algn="l">
                        <a:spcBef>
                          <a:spcPts val="0"/>
                        </a:spcBef>
                        <a:spcAft>
                          <a:spcPts val="0"/>
                        </a:spcAft>
                        <a:buNone/>
                      </a:pPr>
                      <a:r>
                        <a:rPr lang="en-US"/>
                        <a:t>structured/semi-structured/unstructured, raw</a:t>
                      </a:r>
                      <a:endParaRPr/>
                    </a:p>
                  </a:txBody>
                  <a:tcPr marT="91425" marB="91425" marR="91425" marL="91425" anchor="ctr"/>
                </a:tc>
              </a:tr>
              <a:tr h="554175">
                <a:tc>
                  <a:txBody>
                    <a:bodyPr/>
                    <a:lstStyle/>
                    <a:p>
                      <a:pPr indent="0" lvl="0" marL="0" rtl="0" algn="l">
                        <a:spcBef>
                          <a:spcPts val="0"/>
                        </a:spcBef>
                        <a:spcAft>
                          <a:spcPts val="0"/>
                        </a:spcAft>
                        <a:buNone/>
                      </a:pPr>
                      <a:r>
                        <a:rPr lang="en-US"/>
                        <a:t>Processing</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schema-on-write</a:t>
                      </a:r>
                      <a:endParaRPr/>
                    </a:p>
                  </a:txBody>
                  <a:tcPr marT="91425" marB="91425" marR="91425" marL="91425" anchor="ctr"/>
                </a:tc>
                <a:tc>
                  <a:txBody>
                    <a:bodyPr/>
                    <a:lstStyle/>
                    <a:p>
                      <a:pPr indent="0" lvl="0" marL="0" rtl="0" algn="l">
                        <a:spcBef>
                          <a:spcPts val="0"/>
                        </a:spcBef>
                        <a:spcAft>
                          <a:spcPts val="0"/>
                        </a:spcAft>
                        <a:buNone/>
                      </a:pPr>
                      <a:r>
                        <a:rPr lang="en-US"/>
                        <a:t>schema on read</a:t>
                      </a:r>
                      <a:endParaRPr/>
                    </a:p>
                  </a:txBody>
                  <a:tcPr marT="91425" marB="91425" marR="91425" marL="91425" anchor="ctr"/>
                </a:tc>
              </a:tr>
              <a:tr h="554175">
                <a:tc>
                  <a:txBody>
                    <a:bodyPr/>
                    <a:lstStyle/>
                    <a:p>
                      <a:pPr indent="0" lvl="0" marL="0" rtl="0" algn="l">
                        <a:spcBef>
                          <a:spcPts val="0"/>
                        </a:spcBef>
                        <a:spcAft>
                          <a:spcPts val="0"/>
                        </a:spcAft>
                        <a:buNone/>
                      </a:pPr>
                      <a:r>
                        <a:rPr lang="en-US"/>
                        <a:t>Storage</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expensive</a:t>
                      </a:r>
                      <a:r>
                        <a:rPr lang="en-US"/>
                        <a:t> </a:t>
                      </a:r>
                      <a:endParaRPr/>
                    </a:p>
                  </a:txBody>
                  <a:tcPr marT="91425" marB="91425" marR="91425" marL="91425" anchor="ctr"/>
                </a:tc>
                <a:tc>
                  <a:txBody>
                    <a:bodyPr/>
                    <a:lstStyle/>
                    <a:p>
                      <a:pPr indent="0" lvl="0" marL="0" rtl="0" algn="l">
                        <a:spcBef>
                          <a:spcPts val="0"/>
                        </a:spcBef>
                        <a:spcAft>
                          <a:spcPts val="0"/>
                        </a:spcAft>
                        <a:buNone/>
                      </a:pPr>
                      <a:r>
                        <a:rPr lang="en-US"/>
                        <a:t>designed for low cost</a:t>
                      </a:r>
                      <a:endParaRPr/>
                    </a:p>
                  </a:txBody>
                  <a:tcPr marT="91425" marB="91425" marR="91425" marL="91425" anchor="ctr"/>
                </a:tc>
              </a:tr>
              <a:tr h="554175">
                <a:tc>
                  <a:txBody>
                    <a:bodyPr/>
                    <a:lstStyle/>
                    <a:p>
                      <a:pPr indent="0" lvl="0" marL="0" rtl="0" algn="l">
                        <a:spcBef>
                          <a:spcPts val="0"/>
                        </a:spcBef>
                        <a:spcAft>
                          <a:spcPts val="0"/>
                        </a:spcAft>
                        <a:buNone/>
                      </a:pPr>
                      <a:r>
                        <a:rPr lang="en-US"/>
                        <a:t>Agility</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less agile, fixed configuration</a:t>
                      </a:r>
                      <a:endParaRPr/>
                    </a:p>
                  </a:txBody>
                  <a:tcPr marT="91425" marB="91425" marR="91425" marL="91425" anchor="ctr"/>
                </a:tc>
                <a:tc>
                  <a:txBody>
                    <a:bodyPr/>
                    <a:lstStyle/>
                    <a:p>
                      <a:pPr indent="0" lvl="0" marL="0" rtl="0" algn="l">
                        <a:spcBef>
                          <a:spcPts val="0"/>
                        </a:spcBef>
                        <a:spcAft>
                          <a:spcPts val="0"/>
                        </a:spcAft>
                        <a:buNone/>
                      </a:pPr>
                      <a:r>
                        <a:rPr lang="en-US"/>
                        <a:t>highly agile, configure &amp; </a:t>
                      </a:r>
                      <a:r>
                        <a:rPr lang="en-US"/>
                        <a:t>configure</a:t>
                      </a:r>
                      <a:r>
                        <a:rPr lang="en-US"/>
                        <a:t> as needed</a:t>
                      </a:r>
                      <a:endParaRPr/>
                    </a:p>
                  </a:txBody>
                  <a:tcPr marT="91425" marB="91425" marR="91425" marL="91425" anchor="ctr"/>
                </a:tc>
              </a:tr>
              <a:tr h="554175">
                <a:tc>
                  <a:txBody>
                    <a:bodyPr/>
                    <a:lstStyle/>
                    <a:p>
                      <a:pPr indent="0" lvl="0" marL="0" rtl="0" algn="l">
                        <a:spcBef>
                          <a:spcPts val="0"/>
                        </a:spcBef>
                        <a:spcAft>
                          <a:spcPts val="0"/>
                        </a:spcAft>
                        <a:buNone/>
                      </a:pPr>
                      <a:r>
                        <a:rPr lang="en-US"/>
                        <a:t>Security</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mature</a:t>
                      </a:r>
                      <a:endParaRPr/>
                    </a:p>
                  </a:txBody>
                  <a:tcPr marT="91425" marB="91425" marR="91425" marL="91425" anchor="ctr"/>
                </a:tc>
                <a:tc>
                  <a:txBody>
                    <a:bodyPr/>
                    <a:lstStyle/>
                    <a:p>
                      <a:pPr indent="0" lvl="0" marL="0" rtl="0" algn="l">
                        <a:spcBef>
                          <a:spcPts val="0"/>
                        </a:spcBef>
                        <a:spcAft>
                          <a:spcPts val="0"/>
                        </a:spcAft>
                        <a:buNone/>
                      </a:pPr>
                      <a:r>
                        <a:rPr lang="en-US"/>
                        <a:t>maturing</a:t>
                      </a:r>
                      <a:endParaRPr/>
                    </a:p>
                  </a:txBody>
                  <a:tcPr marT="91425" marB="91425" marR="91425" marL="91425" anchor="ctr"/>
                </a:tc>
              </a:tr>
              <a:tr h="554175">
                <a:tc>
                  <a:txBody>
                    <a:bodyPr/>
                    <a:lstStyle/>
                    <a:p>
                      <a:pPr indent="0" lvl="0" marL="0" rtl="0" algn="l">
                        <a:spcBef>
                          <a:spcPts val="0"/>
                        </a:spcBef>
                        <a:spcAft>
                          <a:spcPts val="0"/>
                        </a:spcAft>
                        <a:buNone/>
                      </a:pPr>
                      <a:r>
                        <a:rPr lang="en-US"/>
                        <a:t>Users</a:t>
                      </a:r>
                      <a:endParaRPr/>
                    </a:p>
                  </a:txBody>
                  <a:tcPr marT="91425" marB="91425" marR="91425" marL="91425" anchor="ctr">
                    <a:solidFill>
                      <a:srgbClr val="D9D9D9"/>
                    </a:solidFill>
                  </a:tcPr>
                </a:tc>
                <a:tc>
                  <a:txBody>
                    <a:bodyPr/>
                    <a:lstStyle/>
                    <a:p>
                      <a:pPr indent="0" lvl="0" marL="0" rtl="0" algn="l">
                        <a:spcBef>
                          <a:spcPts val="0"/>
                        </a:spcBef>
                        <a:spcAft>
                          <a:spcPts val="0"/>
                        </a:spcAft>
                        <a:buNone/>
                      </a:pPr>
                      <a:r>
                        <a:rPr lang="en-US"/>
                        <a:t>business professionals</a:t>
                      </a:r>
                      <a:endParaRPr/>
                    </a:p>
                  </a:txBody>
                  <a:tcPr marT="91425" marB="91425" marR="91425" marL="91425" anchor="ctr"/>
                </a:tc>
                <a:tc>
                  <a:txBody>
                    <a:bodyPr/>
                    <a:lstStyle/>
                    <a:p>
                      <a:pPr indent="0" lvl="0" marL="0" rtl="0" algn="l">
                        <a:spcBef>
                          <a:spcPts val="0"/>
                        </a:spcBef>
                        <a:spcAft>
                          <a:spcPts val="0"/>
                        </a:spcAft>
                        <a:buNone/>
                      </a:pPr>
                      <a:r>
                        <a:rPr lang="en-US"/>
                        <a:t>data scientists, etc</a:t>
                      </a:r>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6"/>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87" name="Google Shape;287;p6"/>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i="0" lang="en-US" sz="3000" u="none" cap="none" strike="noStrike">
                <a:solidFill>
                  <a:schemeClr val="dk1"/>
                </a:solidFill>
                <a:latin typeface="Trebuchet MS"/>
                <a:ea typeface="Trebuchet MS"/>
                <a:cs typeface="Trebuchet MS"/>
                <a:sym typeface="Trebuchet MS"/>
              </a:rPr>
              <a:t>What Is </a:t>
            </a:r>
            <a:r>
              <a:rPr b="1" lang="en-US" sz="3000">
                <a:solidFill>
                  <a:schemeClr val="dk1"/>
                </a:solidFill>
                <a:latin typeface="Trebuchet MS"/>
                <a:ea typeface="Trebuchet MS"/>
                <a:cs typeface="Trebuchet MS"/>
                <a:sym typeface="Trebuchet MS"/>
              </a:rPr>
              <a:t>ETL? - Data Warehouse</a:t>
            </a:r>
            <a:endParaRPr b="1" i="0" sz="3000" u="none" cap="none" strike="noStrike">
              <a:solidFill>
                <a:schemeClr val="dk1"/>
              </a:solidFill>
              <a:latin typeface="Trebuchet MS"/>
              <a:ea typeface="Trebuchet MS"/>
              <a:cs typeface="Trebuchet MS"/>
              <a:sym typeface="Trebuchet MS"/>
            </a:endParaRPr>
          </a:p>
        </p:txBody>
      </p:sp>
      <p:sp>
        <p:nvSpPr>
          <p:cNvPr id="288" name="Google Shape;288;p6"/>
          <p:cNvSpPr txBox="1"/>
          <p:nvPr/>
        </p:nvSpPr>
        <p:spPr>
          <a:xfrm>
            <a:off x="1003300" y="1605475"/>
            <a:ext cx="99249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ETL stands for Extract, Transform, Load and it is a process used in data warehousing to extract data from various sources, transform it into a format suitable for loading into a data warehouse, and then load it into the warehouse.</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The process of ETL can be broken down into the following three stages:</a:t>
            </a:r>
            <a:endParaRPr>
              <a:solidFill>
                <a:schemeClr val="dk1"/>
              </a:solidFill>
              <a:latin typeface="Trebuchet MS"/>
              <a:ea typeface="Trebuchet MS"/>
              <a:cs typeface="Trebuchet MS"/>
              <a:sym typeface="Trebuchet MS"/>
            </a:endParaRPr>
          </a:p>
        </p:txBody>
      </p:sp>
      <p:sp>
        <p:nvSpPr>
          <p:cNvPr id="289" name="Google Shape;289;p6"/>
          <p:cNvSpPr/>
          <p:nvPr/>
        </p:nvSpPr>
        <p:spPr>
          <a:xfrm>
            <a:off x="47217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In this stage, the extracted data is transformed into a format that is suitable for loading into the data warehouse. This may involve cleaning and validating the data, converting data types, combining data from multiple sources, and creating new data fields.</a:t>
            </a:r>
            <a:endParaRPr i="1" sz="1200">
              <a:solidFill>
                <a:srgbClr val="666666"/>
              </a:solidFill>
              <a:latin typeface="Trebuchet MS"/>
              <a:ea typeface="Trebuchet MS"/>
              <a:cs typeface="Trebuchet MS"/>
              <a:sym typeface="Trebuchet MS"/>
            </a:endParaRPr>
          </a:p>
        </p:txBody>
      </p:sp>
      <p:sp>
        <p:nvSpPr>
          <p:cNvPr id="290" name="Google Shape;290;p6"/>
          <p:cNvSpPr/>
          <p:nvPr/>
        </p:nvSpPr>
        <p:spPr>
          <a:xfrm>
            <a:off x="47217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Transform</a:t>
            </a:r>
            <a:endParaRPr b="1" sz="1600">
              <a:solidFill>
                <a:srgbClr val="980000"/>
              </a:solidFill>
              <a:latin typeface="Trebuchet MS"/>
              <a:ea typeface="Trebuchet MS"/>
              <a:cs typeface="Trebuchet MS"/>
              <a:sym typeface="Trebuchet MS"/>
            </a:endParaRPr>
          </a:p>
        </p:txBody>
      </p:sp>
      <p:sp>
        <p:nvSpPr>
          <p:cNvPr id="291" name="Google Shape;291;p6"/>
          <p:cNvSpPr/>
          <p:nvPr/>
        </p:nvSpPr>
        <p:spPr>
          <a:xfrm>
            <a:off x="80745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After the data is transformed, it is loaded into the data warehouse. This step involves creating the physical data structures and loading the data into the warehouse.</a:t>
            </a:r>
            <a:endParaRPr i="1" sz="1200">
              <a:solidFill>
                <a:srgbClr val="666666"/>
              </a:solidFill>
              <a:latin typeface="Trebuchet MS"/>
              <a:ea typeface="Trebuchet MS"/>
              <a:cs typeface="Trebuchet MS"/>
              <a:sym typeface="Trebuchet MS"/>
            </a:endParaRPr>
          </a:p>
        </p:txBody>
      </p:sp>
      <p:sp>
        <p:nvSpPr>
          <p:cNvPr id="292" name="Google Shape;292;p6"/>
          <p:cNvSpPr/>
          <p:nvPr/>
        </p:nvSpPr>
        <p:spPr>
          <a:xfrm>
            <a:off x="80745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Load</a:t>
            </a:r>
            <a:endParaRPr b="1" sz="1600">
              <a:solidFill>
                <a:srgbClr val="980000"/>
              </a:solidFill>
              <a:latin typeface="Trebuchet MS"/>
              <a:ea typeface="Trebuchet MS"/>
              <a:cs typeface="Trebuchet MS"/>
              <a:sym typeface="Trebuchet MS"/>
            </a:endParaRPr>
          </a:p>
        </p:txBody>
      </p:sp>
      <p:sp>
        <p:nvSpPr>
          <p:cNvPr id="293" name="Google Shape;293;p6"/>
          <p:cNvSpPr/>
          <p:nvPr/>
        </p:nvSpPr>
        <p:spPr>
          <a:xfrm>
            <a:off x="13689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The first stage in the ETL process is to extract data from various sources such as transactional systems, spreadsheets, and flat files. This step involves reading data from the source systems and storing it in a staging area.</a:t>
            </a:r>
            <a:endParaRPr i="1" sz="1200">
              <a:solidFill>
                <a:srgbClr val="666666"/>
              </a:solidFill>
              <a:latin typeface="Trebuchet MS"/>
              <a:ea typeface="Trebuchet MS"/>
              <a:cs typeface="Trebuchet MS"/>
              <a:sym typeface="Trebuchet MS"/>
            </a:endParaRPr>
          </a:p>
        </p:txBody>
      </p:sp>
      <p:sp>
        <p:nvSpPr>
          <p:cNvPr id="294" name="Google Shape;294;p6"/>
          <p:cNvSpPr/>
          <p:nvPr/>
        </p:nvSpPr>
        <p:spPr>
          <a:xfrm>
            <a:off x="13689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Extract</a:t>
            </a:r>
            <a:endParaRPr b="1" sz="1600">
              <a:solidFill>
                <a:srgbClr val="98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e1ad30c490_0_131"/>
          <p:cNvSpPr txBox="1"/>
          <p:nvPr>
            <p:ph idx="12" type="sldNum"/>
          </p:nvPr>
        </p:nvSpPr>
        <p:spPr>
          <a:xfrm>
            <a:off x="10792925" y="6371975"/>
            <a:ext cx="1001400" cy="3339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00" name="Google Shape;300;g2e1ad30c490_0_131"/>
          <p:cNvSpPr/>
          <p:nvPr/>
        </p:nvSpPr>
        <p:spPr>
          <a:xfrm>
            <a:off x="1003300" y="669600"/>
            <a:ext cx="9924900" cy="554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1" i="0" lang="en-US" sz="3000" u="none" cap="none" strike="noStrike">
                <a:solidFill>
                  <a:schemeClr val="dk1"/>
                </a:solidFill>
                <a:latin typeface="Trebuchet MS"/>
                <a:ea typeface="Trebuchet MS"/>
                <a:cs typeface="Trebuchet MS"/>
                <a:sym typeface="Trebuchet MS"/>
              </a:rPr>
              <a:t>What Is </a:t>
            </a:r>
            <a:r>
              <a:rPr b="1" lang="en-US" sz="3000">
                <a:solidFill>
                  <a:schemeClr val="dk1"/>
                </a:solidFill>
                <a:latin typeface="Trebuchet MS"/>
                <a:ea typeface="Trebuchet MS"/>
                <a:cs typeface="Trebuchet MS"/>
                <a:sym typeface="Trebuchet MS"/>
              </a:rPr>
              <a:t>ELT? - Data Lake</a:t>
            </a:r>
            <a:endParaRPr b="1" i="0" sz="3000" u="none" cap="none" strike="noStrike">
              <a:solidFill>
                <a:schemeClr val="dk1"/>
              </a:solidFill>
              <a:latin typeface="Trebuchet MS"/>
              <a:ea typeface="Trebuchet MS"/>
              <a:cs typeface="Trebuchet MS"/>
              <a:sym typeface="Trebuchet MS"/>
            </a:endParaRPr>
          </a:p>
        </p:txBody>
      </p:sp>
      <p:sp>
        <p:nvSpPr>
          <p:cNvPr id="301" name="Google Shape;301;g2e1ad30c490_0_131"/>
          <p:cNvSpPr txBox="1"/>
          <p:nvPr/>
        </p:nvSpPr>
        <p:spPr>
          <a:xfrm>
            <a:off x="1003300" y="1605475"/>
            <a:ext cx="99249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ELT </a:t>
            </a:r>
            <a:r>
              <a:rPr lang="en-US">
                <a:solidFill>
                  <a:schemeClr val="dk1"/>
                </a:solidFill>
                <a:latin typeface="Trebuchet MS"/>
                <a:ea typeface="Trebuchet MS"/>
                <a:cs typeface="Trebuchet MS"/>
                <a:sym typeface="Trebuchet MS"/>
              </a:rPr>
              <a:t>stands for Extract, Load, Transform and it is a process used in data lakes to extract data from various sources, </a:t>
            </a:r>
            <a:r>
              <a:rPr lang="en-US">
                <a:solidFill>
                  <a:schemeClr val="dk1"/>
                </a:solidFill>
                <a:latin typeface="Trebuchet MS"/>
                <a:ea typeface="Trebuchet MS"/>
                <a:cs typeface="Trebuchet MS"/>
                <a:sym typeface="Trebuchet MS"/>
              </a:rPr>
              <a:t>load it into a data warehouse and </a:t>
            </a:r>
            <a:r>
              <a:rPr lang="en-US">
                <a:solidFill>
                  <a:schemeClr val="dk1"/>
                </a:solidFill>
                <a:latin typeface="Trebuchet MS"/>
                <a:ea typeface="Trebuchet MS"/>
                <a:cs typeface="Trebuchet MS"/>
                <a:sym typeface="Trebuchet MS"/>
              </a:rPr>
              <a:t>transform it into a format suitable.</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The process of ETL can be broken down into the following three stages:</a:t>
            </a:r>
            <a:endParaRPr>
              <a:solidFill>
                <a:schemeClr val="dk1"/>
              </a:solidFill>
              <a:latin typeface="Trebuchet MS"/>
              <a:ea typeface="Trebuchet MS"/>
              <a:cs typeface="Trebuchet MS"/>
              <a:sym typeface="Trebuchet MS"/>
            </a:endParaRPr>
          </a:p>
        </p:txBody>
      </p:sp>
      <p:sp>
        <p:nvSpPr>
          <p:cNvPr id="302" name="Google Shape;302;g2e1ad30c490_0_131"/>
          <p:cNvSpPr/>
          <p:nvPr/>
        </p:nvSpPr>
        <p:spPr>
          <a:xfrm>
            <a:off x="47217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After the data is transformed, it is loaded into the data warehouse. This step involves creating the physical data structures and loading the data into the warehouse.</a:t>
            </a:r>
            <a:endParaRPr i="1" sz="1200">
              <a:solidFill>
                <a:srgbClr val="666666"/>
              </a:solidFill>
              <a:latin typeface="Trebuchet MS"/>
              <a:ea typeface="Trebuchet MS"/>
              <a:cs typeface="Trebuchet MS"/>
              <a:sym typeface="Trebuchet MS"/>
            </a:endParaRPr>
          </a:p>
        </p:txBody>
      </p:sp>
      <p:sp>
        <p:nvSpPr>
          <p:cNvPr id="303" name="Google Shape;303;g2e1ad30c490_0_131"/>
          <p:cNvSpPr/>
          <p:nvPr/>
        </p:nvSpPr>
        <p:spPr>
          <a:xfrm>
            <a:off x="47217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Load</a:t>
            </a:r>
            <a:endParaRPr b="1" sz="1600">
              <a:solidFill>
                <a:srgbClr val="980000"/>
              </a:solidFill>
              <a:latin typeface="Trebuchet MS"/>
              <a:ea typeface="Trebuchet MS"/>
              <a:cs typeface="Trebuchet MS"/>
              <a:sym typeface="Trebuchet MS"/>
            </a:endParaRPr>
          </a:p>
        </p:txBody>
      </p:sp>
      <p:sp>
        <p:nvSpPr>
          <p:cNvPr id="304" name="Google Shape;304;g2e1ad30c490_0_131"/>
          <p:cNvSpPr/>
          <p:nvPr/>
        </p:nvSpPr>
        <p:spPr>
          <a:xfrm>
            <a:off x="80745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In this stage, the extracted data is transformed into a format that is suitable for loading into the data warehouse. This may involve cleaning and validating the data, converting data types, combining data from multiple sources, and creating new data fields.</a:t>
            </a:r>
            <a:endParaRPr i="1" sz="1200">
              <a:solidFill>
                <a:srgbClr val="666666"/>
              </a:solidFill>
              <a:latin typeface="Trebuchet MS"/>
              <a:ea typeface="Trebuchet MS"/>
              <a:cs typeface="Trebuchet MS"/>
              <a:sym typeface="Trebuchet MS"/>
            </a:endParaRPr>
          </a:p>
        </p:txBody>
      </p:sp>
      <p:sp>
        <p:nvSpPr>
          <p:cNvPr id="305" name="Google Shape;305;g2e1ad30c490_0_131"/>
          <p:cNvSpPr/>
          <p:nvPr/>
        </p:nvSpPr>
        <p:spPr>
          <a:xfrm>
            <a:off x="80745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Transform</a:t>
            </a:r>
            <a:endParaRPr b="1" sz="1600">
              <a:solidFill>
                <a:srgbClr val="980000"/>
              </a:solidFill>
              <a:latin typeface="Trebuchet MS"/>
              <a:ea typeface="Trebuchet MS"/>
              <a:cs typeface="Trebuchet MS"/>
              <a:sym typeface="Trebuchet MS"/>
            </a:endParaRPr>
          </a:p>
        </p:txBody>
      </p:sp>
      <p:sp>
        <p:nvSpPr>
          <p:cNvPr id="306" name="Google Shape;306;g2e1ad30c490_0_131"/>
          <p:cNvSpPr/>
          <p:nvPr/>
        </p:nvSpPr>
        <p:spPr>
          <a:xfrm>
            <a:off x="1368900" y="3592150"/>
            <a:ext cx="2748600" cy="2645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1200">
              <a:solidFill>
                <a:srgbClr val="666666"/>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i="1" lang="en-US" sz="1200">
                <a:solidFill>
                  <a:srgbClr val="666666"/>
                </a:solidFill>
                <a:latin typeface="Trebuchet MS"/>
                <a:ea typeface="Trebuchet MS"/>
                <a:cs typeface="Trebuchet MS"/>
                <a:sym typeface="Trebuchet MS"/>
              </a:rPr>
              <a:t>The first stage in the ETL process is to extract data from various sources such as transactional systems, spreadsheets, and flat files. This step involves reading data from the source systems and storing it in a staging area.</a:t>
            </a:r>
            <a:endParaRPr i="1" sz="1200">
              <a:solidFill>
                <a:srgbClr val="666666"/>
              </a:solidFill>
              <a:latin typeface="Trebuchet MS"/>
              <a:ea typeface="Trebuchet MS"/>
              <a:cs typeface="Trebuchet MS"/>
              <a:sym typeface="Trebuchet MS"/>
            </a:endParaRPr>
          </a:p>
        </p:txBody>
      </p:sp>
      <p:sp>
        <p:nvSpPr>
          <p:cNvPr id="307" name="Google Shape;307;g2e1ad30c490_0_131"/>
          <p:cNvSpPr/>
          <p:nvPr/>
        </p:nvSpPr>
        <p:spPr>
          <a:xfrm>
            <a:off x="1368900" y="3146300"/>
            <a:ext cx="2748600" cy="448500"/>
          </a:xfrm>
          <a:prstGeom prst="rect">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980000"/>
                </a:solidFill>
                <a:latin typeface="Trebuchet MS"/>
                <a:ea typeface="Trebuchet MS"/>
                <a:cs typeface="Trebuchet MS"/>
                <a:sym typeface="Trebuchet MS"/>
              </a:rPr>
              <a:t>Extract</a:t>
            </a:r>
            <a:endParaRPr b="1" sz="1600">
              <a:solidFill>
                <a:srgbClr val="98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Seventhin">
      <a:dk1>
        <a:srgbClr val="1C2229"/>
      </a:dk1>
      <a:lt1>
        <a:srgbClr val="FFFFFF"/>
      </a:lt1>
      <a:dk2>
        <a:srgbClr val="37474F"/>
      </a:dk2>
      <a:lt2>
        <a:srgbClr val="CFD8DC"/>
      </a:lt2>
      <a:accent1>
        <a:srgbClr val="FFE351"/>
      </a:accent1>
      <a:accent2>
        <a:srgbClr val="FF7B55"/>
      </a:accent2>
      <a:accent3>
        <a:srgbClr val="FA6B6F"/>
      </a:accent3>
      <a:accent4>
        <a:srgbClr val="A74055"/>
      </a:accent4>
      <a:accent5>
        <a:srgbClr val="4F2459"/>
      </a:accent5>
      <a:accent6>
        <a:srgbClr val="6E6FE3"/>
      </a:accent6>
      <a:hlink>
        <a:srgbClr val="1F497D"/>
      </a:hlink>
      <a:folHlink>
        <a:srgbClr val="699B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