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Pacifico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acific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hield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01734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AF8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 amt="5000"/>
          </a:blip>
          <a:srcRect b="40851" l="2714" r="3841" t="19260"/>
          <a:stretch/>
        </p:blipFill>
        <p:spPr>
          <a:xfrm>
            <a:off x="0" y="-2"/>
            <a:ext cx="12192000" cy="60173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flipH="1" rot="10800000">
            <a:off x="0" y="6017341"/>
            <a:ext cx="12192000" cy="65679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293" y="6083020"/>
            <a:ext cx="3121414" cy="77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Overview">
  <p:cSld name="Two Column Overview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19101" y="274594"/>
            <a:ext cx="6254832" cy="236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815328" y="1569502"/>
            <a:ext cx="4993214" cy="4607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i="0"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 b="0" i="0" sz="1800"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Char char="▸"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20"/>
              <a:buChar char="▸"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20"/>
              <a:buChar char="▸"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 flipH="1" rot="10800000">
            <a:off x="419100" y="618655"/>
            <a:ext cx="11353800" cy="9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7659688" y="272638"/>
            <a:ext cx="4113212" cy="23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3" type="pic"/>
          </p:nvPr>
        </p:nvSpPr>
        <p:spPr>
          <a:xfrm>
            <a:off x="419100" y="1570038"/>
            <a:ext cx="5883275" cy="4606925"/>
          </a:xfrm>
          <a:prstGeom prst="rect">
            <a:avLst/>
          </a:prstGeom>
          <a:solidFill>
            <a:srgbClr val="A8A8A8"/>
          </a:solidFill>
          <a:ln>
            <a:noFill/>
          </a:ln>
        </p:spPr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83" name="Google Shape;8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686" y="6253377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38200" y="1825625"/>
            <a:ext cx="5181600" cy="4257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6172200" y="1825625"/>
            <a:ext cx="5181600" cy="4257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/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200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close up of a sign&#10;&#10;Description automatically generated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/>
          <p:nvPr/>
        </p:nvSpPr>
        <p:spPr>
          <a:xfrm>
            <a:off x="0" y="-1285"/>
            <a:ext cx="12192000" cy="13255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838200" y="513347"/>
            <a:ext cx="10515600" cy="1177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ubhead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839788" y="2605548"/>
            <a:ext cx="5157787" cy="347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3"/>
          <p:cNvSpPr txBox="1"/>
          <p:nvPr>
            <p:ph idx="4" type="body"/>
          </p:nvPr>
        </p:nvSpPr>
        <p:spPr>
          <a:xfrm>
            <a:off x="6172200" y="2605547"/>
            <a:ext cx="5183188" cy="347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/>
        </p:nvSpPr>
        <p:spPr>
          <a:xfrm>
            <a:off x="944777" y="1985810"/>
            <a:ext cx="5042965" cy="59300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6252143" y="1985043"/>
            <a:ext cx="5042965" cy="59300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02" name="Google Shape;10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-1285"/>
            <a:ext cx="12192000" cy="13255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838200" y="513347"/>
            <a:ext cx="10515600" cy="1177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838200" y="1825625"/>
            <a:ext cx="3324726" cy="4257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" type="body"/>
          </p:nvPr>
        </p:nvSpPr>
        <p:spPr>
          <a:xfrm>
            <a:off x="4433637" y="1825625"/>
            <a:ext cx="3324726" cy="4257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8029074" y="1825625"/>
            <a:ext cx="3324726" cy="4257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ubhead">
  <p:cSld name="Three Column Subhea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95411" y="1681163"/>
            <a:ext cx="34434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695411" y="2605548"/>
            <a:ext cx="3443454" cy="347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800400" y="1985810"/>
            <a:ext cx="3366796" cy="59300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5"/>
          <p:cNvSpPr txBox="1"/>
          <p:nvPr>
            <p:ph idx="3" type="body"/>
          </p:nvPr>
        </p:nvSpPr>
        <p:spPr>
          <a:xfrm>
            <a:off x="4390339" y="1681162"/>
            <a:ext cx="34434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5"/>
          <p:cNvSpPr txBox="1"/>
          <p:nvPr>
            <p:ph idx="4" type="body"/>
          </p:nvPr>
        </p:nvSpPr>
        <p:spPr>
          <a:xfrm>
            <a:off x="4390339" y="2605547"/>
            <a:ext cx="3443454" cy="347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5"/>
          <p:cNvSpPr/>
          <p:nvPr/>
        </p:nvSpPr>
        <p:spPr>
          <a:xfrm>
            <a:off x="4495328" y="1985809"/>
            <a:ext cx="3366796" cy="59300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5"/>
          <p:cNvSpPr txBox="1"/>
          <p:nvPr>
            <p:ph idx="5" type="body"/>
          </p:nvPr>
        </p:nvSpPr>
        <p:spPr>
          <a:xfrm>
            <a:off x="8085268" y="1681162"/>
            <a:ext cx="34434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5"/>
          <p:cNvSpPr txBox="1"/>
          <p:nvPr>
            <p:ph idx="6" type="body"/>
          </p:nvPr>
        </p:nvSpPr>
        <p:spPr>
          <a:xfrm>
            <a:off x="8085268" y="2605547"/>
            <a:ext cx="3443454" cy="347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>
            <a:off x="8190257" y="1985809"/>
            <a:ext cx="3366796" cy="59300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25" name="Google Shape;12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Column-Photo">
  <p:cSld name="TwoColumn-Phot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6"/>
          <p:cNvSpPr/>
          <p:nvPr>
            <p:ph idx="2" type="pic"/>
          </p:nvPr>
        </p:nvSpPr>
        <p:spPr>
          <a:xfrm>
            <a:off x="1920240" y="1809046"/>
            <a:ext cx="2286000" cy="2286000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129" name="Google Shape;129;p16"/>
          <p:cNvSpPr/>
          <p:nvPr>
            <p:ph idx="3" type="pic"/>
          </p:nvPr>
        </p:nvSpPr>
        <p:spPr>
          <a:xfrm>
            <a:off x="7984236" y="1809046"/>
            <a:ext cx="2286000" cy="2286000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548640" y="4297680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548640" y="4695524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0" sz="16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5" type="body"/>
          </p:nvPr>
        </p:nvSpPr>
        <p:spPr>
          <a:xfrm>
            <a:off x="6612636" y="4297680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6" type="body"/>
          </p:nvPr>
        </p:nvSpPr>
        <p:spPr>
          <a:xfrm>
            <a:off x="6612636" y="4695524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0" sz="16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7" type="body"/>
          </p:nvPr>
        </p:nvSpPr>
        <p:spPr>
          <a:xfrm>
            <a:off x="548640" y="5072344"/>
            <a:ext cx="50292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8" type="body"/>
          </p:nvPr>
        </p:nvSpPr>
        <p:spPr>
          <a:xfrm>
            <a:off x="6612636" y="5072344"/>
            <a:ext cx="50292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548640" y="573508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38" name="Google Shape;13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Column-Photo">
  <p:cSld name="ThreeColumn-Phot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2350008"/>
            <a:ext cx="12192000" cy="4507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17"/>
          <p:cNvSpPr/>
          <p:nvPr>
            <p:ph idx="2" type="pic"/>
          </p:nvPr>
        </p:nvSpPr>
        <p:spPr>
          <a:xfrm>
            <a:off x="1417320" y="1645920"/>
            <a:ext cx="1371600" cy="1371600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142" name="Google Shape;142;p17"/>
          <p:cNvSpPr/>
          <p:nvPr>
            <p:ph idx="3" type="pic"/>
          </p:nvPr>
        </p:nvSpPr>
        <p:spPr>
          <a:xfrm>
            <a:off x="5413248" y="1645920"/>
            <a:ext cx="1371600" cy="1371600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548640" y="3172968"/>
            <a:ext cx="3108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4" type="body"/>
          </p:nvPr>
        </p:nvSpPr>
        <p:spPr>
          <a:xfrm>
            <a:off x="548640" y="3520440"/>
            <a:ext cx="3108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0" sz="16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5" type="body"/>
          </p:nvPr>
        </p:nvSpPr>
        <p:spPr>
          <a:xfrm>
            <a:off x="4544568" y="3172968"/>
            <a:ext cx="3108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  <a:defRPr b="1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6" type="body"/>
          </p:nvPr>
        </p:nvSpPr>
        <p:spPr>
          <a:xfrm>
            <a:off x="4544568" y="3520440"/>
            <a:ext cx="3108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0" sz="160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7" type="body"/>
          </p:nvPr>
        </p:nvSpPr>
        <p:spPr>
          <a:xfrm>
            <a:off x="548640" y="3931920"/>
            <a:ext cx="310896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8" type="body"/>
          </p:nvPr>
        </p:nvSpPr>
        <p:spPr>
          <a:xfrm>
            <a:off x="4544568" y="3931920"/>
            <a:ext cx="310896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/>
          <p:nvPr>
            <p:ph idx="9" type="pic"/>
          </p:nvPr>
        </p:nvSpPr>
        <p:spPr>
          <a:xfrm>
            <a:off x="9400032" y="1645920"/>
            <a:ext cx="1371600" cy="1371600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150" name="Google Shape;150;p17"/>
          <p:cNvSpPr txBox="1"/>
          <p:nvPr>
            <p:ph idx="13" type="body"/>
          </p:nvPr>
        </p:nvSpPr>
        <p:spPr>
          <a:xfrm>
            <a:off x="8531352" y="3172968"/>
            <a:ext cx="31089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4" type="body"/>
          </p:nvPr>
        </p:nvSpPr>
        <p:spPr>
          <a:xfrm>
            <a:off x="8531352" y="3520440"/>
            <a:ext cx="3108325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sz="1600"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15" type="body"/>
          </p:nvPr>
        </p:nvSpPr>
        <p:spPr>
          <a:xfrm>
            <a:off x="8531225" y="3932238"/>
            <a:ext cx="310832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548640" y="573508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55" name="Google Shape;15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-Photo">
  <p:cSld name="Two Column-Photo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158" name="Google Shape;158;p18"/>
          <p:cNvSpPr/>
          <p:nvPr/>
        </p:nvSpPr>
        <p:spPr>
          <a:xfrm>
            <a:off x="780046" y="639956"/>
            <a:ext cx="10631905" cy="5441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1042736" y="1825625"/>
            <a:ext cx="4977063" cy="3997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body"/>
          </p:nvPr>
        </p:nvSpPr>
        <p:spPr>
          <a:xfrm>
            <a:off x="6172200" y="1825625"/>
            <a:ext cx="4977063" cy="3997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8"/>
          <p:cNvSpPr txBox="1"/>
          <p:nvPr/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200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close up of a sign&#10;&#10;Description automatically generated" id="162" name="Google Shape;16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>
            <p:ph type="title"/>
          </p:nvPr>
        </p:nvSpPr>
        <p:spPr>
          <a:xfrm>
            <a:off x="1042736" y="776707"/>
            <a:ext cx="10106527" cy="913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-Photo">
  <p:cSld name="One Column-Photo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166" name="Google Shape;166;p19"/>
          <p:cNvSpPr/>
          <p:nvPr/>
        </p:nvSpPr>
        <p:spPr>
          <a:xfrm>
            <a:off x="780046" y="639956"/>
            <a:ext cx="10631905" cy="5441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042736" y="1965744"/>
            <a:ext cx="10106527" cy="385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9"/>
          <p:cNvSpPr txBox="1"/>
          <p:nvPr/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200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close up of a sign&#10;&#10;Description automatically generated" id="169" name="Google Shape;16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type="title"/>
          </p:nvPr>
        </p:nvSpPr>
        <p:spPr>
          <a:xfrm>
            <a:off x="1042736" y="776707"/>
            <a:ext cx="10106527" cy="913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73" name="Google Shape;17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9516" y="6217958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+Content">
  <p:cSld name="Header+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43665" y="214280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97034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 flipH="1" rot="10800000">
            <a:off x="838200" y="1580558"/>
            <a:ext cx="11353800" cy="65679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908964"/>
            <a:ext cx="449826" cy="52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Grey">
  <p:cSld name="Split Gre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4968240" y="0"/>
            <a:ext cx="722376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5510213" y="365125"/>
            <a:ext cx="61293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552450" y="365125"/>
            <a:ext cx="4091739" cy="548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sign with white text&#10;&#10;Description automatically generated" id="179" name="Google Shape;1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232" y="5962469"/>
            <a:ext cx="1837195" cy="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Blue">
  <p:cSld name="Split Blu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 flipH="1">
            <a:off x="0" y="0"/>
            <a:ext cx="49682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5510213" y="365125"/>
            <a:ext cx="61293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552450" y="365125"/>
            <a:ext cx="4091739" cy="548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sign with white text&#10;&#10;Description automatically generated" id="185" name="Google Shape;18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232" y="5962469"/>
            <a:ext cx="1837195" cy="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Gold">
  <p:cSld name="Split Gold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 flipH="1">
            <a:off x="0" y="0"/>
            <a:ext cx="49682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5510213" y="365125"/>
            <a:ext cx="61293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552450" y="365125"/>
            <a:ext cx="4091739" cy="548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191" name="Google Shape;19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9500" y="6083190"/>
            <a:ext cx="1397216" cy="59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Photo">
  <p:cSld name="Split Photo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>
            <p:ph idx="2" type="pic"/>
          </p:nvPr>
        </p:nvSpPr>
        <p:spPr>
          <a:xfrm>
            <a:off x="4969435" y="-24860"/>
            <a:ext cx="7222565" cy="6858000"/>
          </a:xfrm>
          <a:prstGeom prst="rect">
            <a:avLst/>
          </a:prstGeom>
          <a:solidFill>
            <a:srgbClr val="A8A8A8"/>
          </a:solidFill>
          <a:ln>
            <a:noFill/>
          </a:ln>
        </p:spPr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552450" y="365125"/>
            <a:ext cx="4091739" cy="548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sign with white text&#10;&#10;Description automatically generated" id="196" name="Google Shape;19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232" y="5962469"/>
            <a:ext cx="1837195" cy="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Blue-Quote">
  <p:cSld name="Split Blue-Quot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6175410" y="1168087"/>
            <a:ext cx="146916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0"/>
              <a:buNone/>
              <a:defRPr sz="20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5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</a:defRPr>
            </a:lvl2pPr>
            <a:lvl3pPr indent="-30988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80"/>
              <a:buChar char="▸"/>
              <a:defRPr sz="1600">
                <a:solidFill>
                  <a:schemeClr val="dk1"/>
                </a:solidFill>
              </a:defRPr>
            </a:lvl3pPr>
            <a:lvl4pPr indent="-3098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80"/>
              <a:buChar char="▸"/>
              <a:defRPr sz="1600">
                <a:solidFill>
                  <a:schemeClr val="dk1"/>
                </a:solidFill>
              </a:defRPr>
            </a:lvl4pPr>
            <a:lvl5pPr indent="-29972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20"/>
              <a:buChar char="▸"/>
              <a:defRPr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3" type="body"/>
          </p:nvPr>
        </p:nvSpPr>
        <p:spPr>
          <a:xfrm>
            <a:off x="6175410" y="3056386"/>
            <a:ext cx="5470490" cy="33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4" type="body"/>
          </p:nvPr>
        </p:nvSpPr>
        <p:spPr>
          <a:xfrm>
            <a:off x="6175410" y="4506610"/>
            <a:ext cx="3289300" cy="369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—"/>
              <a:defRPr b="1"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5" type="body"/>
          </p:nvPr>
        </p:nvSpPr>
        <p:spPr>
          <a:xfrm>
            <a:off x="10036175" y="3864929"/>
            <a:ext cx="16097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0"/>
              <a:buNone/>
              <a:defRPr sz="20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sign with white text&#10;&#10;Description automatically generated" id="204" name="Google Shape;20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232" y="5962469"/>
            <a:ext cx="1837195" cy="7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+Content-Blue">
  <p:cSld name="Header+Content-Blu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550164" y="325749"/>
            <a:ext cx="1109167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545306" y="1976650"/>
            <a:ext cx="11101388" cy="4202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211" name="Google Shape;2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290" y="6233892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+Content_Gold">
  <p:cSld name="Header+Content_Gold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550164" y="325749"/>
            <a:ext cx="11091672" cy="1311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545306" y="1976650"/>
            <a:ext cx="11101388" cy="4202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217" name="Google Shape;2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290" y="6233892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lts">
  <p:cSld name="Result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0" y="-1285"/>
            <a:ext cx="12192000" cy="1616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28"/>
          <p:cNvSpPr txBox="1"/>
          <p:nvPr>
            <p:ph type="title"/>
          </p:nvPr>
        </p:nvSpPr>
        <p:spPr>
          <a:xfrm>
            <a:off x="550164" y="422001"/>
            <a:ext cx="11091672" cy="1311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6192076" y="2651760"/>
            <a:ext cx="5449824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2" type="body"/>
          </p:nvPr>
        </p:nvSpPr>
        <p:spPr>
          <a:xfrm>
            <a:off x="6192076" y="2103120"/>
            <a:ext cx="54498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3" type="body"/>
          </p:nvPr>
        </p:nvSpPr>
        <p:spPr>
          <a:xfrm>
            <a:off x="6192076" y="5578158"/>
            <a:ext cx="5449824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  <a:defRPr>
                <a:solidFill>
                  <a:schemeClr val="dk1"/>
                </a:solidFill>
              </a:defRPr>
            </a:lvl1pPr>
            <a:lvl2pPr indent="-35051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  <a:defRPr>
                <a:solidFill>
                  <a:srgbClr val="FF0000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▸"/>
              <a:defRPr>
                <a:solidFill>
                  <a:srgbClr val="FF0000"/>
                </a:solidFill>
              </a:defRPr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>
                <a:solidFill>
                  <a:srgbClr val="FF0000"/>
                </a:solidFill>
              </a:defRPr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>
                <a:solidFill>
                  <a:srgbClr val="FF000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4" type="body"/>
          </p:nvPr>
        </p:nvSpPr>
        <p:spPr>
          <a:xfrm>
            <a:off x="6192012" y="5029200"/>
            <a:ext cx="5449888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None/>
              <a:defRPr b="1" sz="24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226" name="Google Shape;22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290" y="6233892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+Content 2">
  <p:cSld name="Headline+Content 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548640" y="578125"/>
            <a:ext cx="3108960" cy="1421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/>
          <p:nvPr/>
        </p:nvSpPr>
        <p:spPr>
          <a:xfrm>
            <a:off x="0" y="4149286"/>
            <a:ext cx="12192000" cy="27087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548640" y="2377440"/>
            <a:ext cx="310896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>
                <a:solidFill>
                  <a:schemeClr val="dk1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2" type="body"/>
          </p:nvPr>
        </p:nvSpPr>
        <p:spPr>
          <a:xfrm>
            <a:off x="4010526" y="1138988"/>
            <a:ext cx="7629786" cy="49890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233" name="Google Shape;23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9500" y="6083190"/>
            <a:ext cx="1397216" cy="59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llouts">
  <p:cSld name="Three Callou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30"/>
          <p:cNvSpPr txBox="1"/>
          <p:nvPr>
            <p:ph type="title"/>
          </p:nvPr>
        </p:nvSpPr>
        <p:spPr>
          <a:xfrm>
            <a:off x="548640" y="862264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7151214" y="2035302"/>
            <a:ext cx="4312844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body"/>
          </p:nvPr>
        </p:nvSpPr>
        <p:spPr>
          <a:xfrm>
            <a:off x="624840" y="2280181"/>
            <a:ext cx="49377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2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30"/>
          <p:cNvSpPr/>
          <p:nvPr>
            <p:ph idx="3" type="pic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40" name="Google Shape;240;p30"/>
          <p:cNvSpPr txBox="1"/>
          <p:nvPr>
            <p:ph idx="4" type="body"/>
          </p:nvPr>
        </p:nvSpPr>
        <p:spPr>
          <a:xfrm>
            <a:off x="6071132" y="3576256"/>
            <a:ext cx="5392925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body"/>
          </p:nvPr>
        </p:nvSpPr>
        <p:spPr>
          <a:xfrm>
            <a:off x="548640" y="3846999"/>
            <a:ext cx="40233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5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30"/>
          <p:cNvSpPr/>
          <p:nvPr>
            <p:ph idx="6" type="pic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43" name="Google Shape;243;p30"/>
          <p:cNvSpPr txBox="1"/>
          <p:nvPr>
            <p:ph idx="7" type="body"/>
          </p:nvPr>
        </p:nvSpPr>
        <p:spPr>
          <a:xfrm>
            <a:off x="4949699" y="5117210"/>
            <a:ext cx="6514359" cy="91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8" type="body"/>
          </p:nvPr>
        </p:nvSpPr>
        <p:spPr>
          <a:xfrm>
            <a:off x="548641" y="5362089"/>
            <a:ext cx="295656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6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30"/>
          <p:cNvSpPr/>
          <p:nvPr>
            <p:ph idx="9" type="pic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46" name="Google Shape;246;p30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200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+Content Split">
  <p:cSld name="Header+Content Spli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6803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 flipH="1" rot="10800000">
            <a:off x="838200" y="1580558"/>
            <a:ext cx="11353800" cy="65679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908964"/>
            <a:ext cx="449826" cy="52011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idx="2" type="body"/>
          </p:nvPr>
        </p:nvSpPr>
        <p:spPr>
          <a:xfrm>
            <a:off x="7935686" y="1825625"/>
            <a:ext cx="387285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 flipH="1">
            <a:off x="0" y="0"/>
            <a:ext cx="49682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0" y="0"/>
            <a:ext cx="8329286" cy="457200"/>
          </a:xfrm>
          <a:custGeom>
            <a:rect b="b" l="l" r="r" t="t"/>
            <a:pathLst>
              <a:path extrusionOk="0" h="457200" w="8329286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2" name="Google Shape;252;p31"/>
          <p:cNvCxnSpPr/>
          <p:nvPr/>
        </p:nvCxnSpPr>
        <p:spPr>
          <a:xfrm>
            <a:off x="1751397" y="5027659"/>
            <a:ext cx="688207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31"/>
          <p:cNvSpPr/>
          <p:nvPr>
            <p:ph idx="2" type="pic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rgbClr val="A8A8A8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541021" y="5307558"/>
            <a:ext cx="310895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541021" y="5688559"/>
            <a:ext cx="3108959" cy="32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b="0" sz="1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6" name="Google Shape;256;p31"/>
          <p:cNvCxnSpPr/>
          <p:nvPr/>
        </p:nvCxnSpPr>
        <p:spPr>
          <a:xfrm flipH="1">
            <a:off x="3907846" y="2747071"/>
            <a:ext cx="2160050" cy="2836074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31"/>
          <p:cNvCxnSpPr/>
          <p:nvPr/>
        </p:nvCxnSpPr>
        <p:spPr>
          <a:xfrm rot="10800000">
            <a:off x="5536511" y="3617080"/>
            <a:ext cx="0" cy="109728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8" name="Google Shape;258;p31"/>
          <p:cNvGrpSpPr/>
          <p:nvPr/>
        </p:nvGrpSpPr>
        <p:grpSpPr>
          <a:xfrm>
            <a:off x="3906013" y="2754546"/>
            <a:ext cx="3254399" cy="2828600"/>
            <a:chOff x="4431265" y="2199060"/>
            <a:chExt cx="3363136" cy="2828600"/>
          </a:xfrm>
        </p:grpSpPr>
        <p:cxnSp>
          <p:nvCxnSpPr>
            <p:cNvPr id="259" name="Google Shape;259;p31"/>
            <p:cNvCxnSpPr/>
            <p:nvPr/>
          </p:nvCxnSpPr>
          <p:spPr>
            <a:xfrm rot="10800000">
              <a:off x="7227429" y="1632088"/>
              <a:ext cx="0" cy="1133943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31"/>
            <p:cNvCxnSpPr/>
            <p:nvPr/>
          </p:nvCxnSpPr>
          <p:spPr>
            <a:xfrm rot="10800000">
              <a:off x="4950988" y="4507936"/>
              <a:ext cx="0" cy="1039447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1" name="Google Shape;261;p31"/>
          <p:cNvSpPr/>
          <p:nvPr>
            <p:ph idx="4" type="pic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62" name="Google Shape;262;p31"/>
          <p:cNvSpPr/>
          <p:nvPr>
            <p:ph idx="5" type="pic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63" name="Google Shape;263;p31"/>
          <p:cNvSpPr/>
          <p:nvPr>
            <p:ph idx="6" type="pic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cxnSp>
        <p:nvCxnSpPr>
          <p:cNvPr id="264" name="Google Shape;264;p31"/>
          <p:cNvCxnSpPr/>
          <p:nvPr/>
        </p:nvCxnSpPr>
        <p:spPr>
          <a:xfrm flipH="1">
            <a:off x="7036660" y="2747071"/>
            <a:ext cx="2160050" cy="2836074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31"/>
          <p:cNvCxnSpPr/>
          <p:nvPr/>
        </p:nvCxnSpPr>
        <p:spPr>
          <a:xfrm rot="10800000">
            <a:off x="8665325" y="3617080"/>
            <a:ext cx="0" cy="109728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6" name="Google Shape;266;p31"/>
          <p:cNvGrpSpPr/>
          <p:nvPr/>
        </p:nvGrpSpPr>
        <p:grpSpPr>
          <a:xfrm>
            <a:off x="7034827" y="2754546"/>
            <a:ext cx="3254399" cy="2828600"/>
            <a:chOff x="4431265" y="2199060"/>
            <a:chExt cx="3363136" cy="2828600"/>
          </a:xfrm>
        </p:grpSpPr>
        <p:cxnSp>
          <p:nvCxnSpPr>
            <p:cNvPr id="267" name="Google Shape;267;p31"/>
            <p:cNvCxnSpPr/>
            <p:nvPr/>
          </p:nvCxnSpPr>
          <p:spPr>
            <a:xfrm rot="10800000">
              <a:off x="7227429" y="1632088"/>
              <a:ext cx="0" cy="1133943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31"/>
            <p:cNvCxnSpPr/>
            <p:nvPr/>
          </p:nvCxnSpPr>
          <p:spPr>
            <a:xfrm rot="10800000">
              <a:off x="4950988" y="4507936"/>
              <a:ext cx="0" cy="1039447"/>
            </a:xfrm>
            <a:prstGeom prst="straightConnector1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9" name="Google Shape;269;p31"/>
          <p:cNvSpPr/>
          <p:nvPr>
            <p:ph idx="7" type="pic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70" name="Google Shape;270;p31"/>
          <p:cNvSpPr/>
          <p:nvPr>
            <p:ph idx="8" type="pic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71" name="Google Shape;271;p31"/>
          <p:cNvSpPr/>
          <p:nvPr>
            <p:ph idx="9" type="pic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72" name="Google Shape;272;p31"/>
          <p:cNvSpPr txBox="1"/>
          <p:nvPr>
            <p:ph idx="13" type="body"/>
          </p:nvPr>
        </p:nvSpPr>
        <p:spPr>
          <a:xfrm>
            <a:off x="7595850" y="264360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14" type="body"/>
          </p:nvPr>
        </p:nvSpPr>
        <p:spPr>
          <a:xfrm>
            <a:off x="6557415" y="408311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5" type="body"/>
          </p:nvPr>
        </p:nvSpPr>
        <p:spPr>
          <a:xfrm>
            <a:off x="5564282" y="5509983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16" type="body"/>
          </p:nvPr>
        </p:nvSpPr>
        <p:spPr>
          <a:xfrm>
            <a:off x="10727786" y="264360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7" type="body"/>
          </p:nvPr>
        </p:nvSpPr>
        <p:spPr>
          <a:xfrm>
            <a:off x="9689351" y="4083115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18" type="body"/>
          </p:nvPr>
        </p:nvSpPr>
        <p:spPr>
          <a:xfrm>
            <a:off x="8696218" y="5509983"/>
            <a:ext cx="1311814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sign with white text&#10;&#10;Description automatically generated" id="278" name="Google Shape;27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602" y="5856538"/>
            <a:ext cx="1837195" cy="7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type="title"/>
          </p:nvPr>
        </p:nvSpPr>
        <p:spPr>
          <a:xfrm>
            <a:off x="548640" y="862264"/>
            <a:ext cx="108051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32"/>
          <p:cNvSpPr txBox="1"/>
          <p:nvPr>
            <p:ph type="title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5575829" y="633875"/>
            <a:ext cx="5981171" cy="559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988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Georgia"/>
              <a:buAutoNum type="arabicPeriod"/>
              <a:defRPr sz="1600">
                <a:solidFill>
                  <a:schemeClr val="dk1"/>
                </a:solidFill>
              </a:defRPr>
            </a:lvl1pPr>
            <a:lvl2pPr indent="-29971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Georgia"/>
              <a:buAutoNum type="arabicPeriod"/>
              <a:defRPr sz="1400">
                <a:solidFill>
                  <a:schemeClr val="dk1"/>
                </a:solidFill>
              </a:defRPr>
            </a:lvl2pPr>
            <a:lvl3pPr indent="-28448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Georgia"/>
              <a:buAutoNum type="arabicPeriod"/>
              <a:defRPr sz="1100">
                <a:solidFill>
                  <a:schemeClr val="dk1"/>
                </a:solidFill>
              </a:defRPr>
            </a:lvl3pPr>
            <a:lvl4pPr indent="-28448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Georgia"/>
              <a:buAutoNum type="arabicPeriod"/>
              <a:defRPr sz="1100">
                <a:solidFill>
                  <a:schemeClr val="dk1"/>
                </a:solidFill>
              </a:defRPr>
            </a:lvl4pPr>
            <a:lvl5pPr indent="-28447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Georgia"/>
              <a:buAutoNum type="arabicPeriod"/>
              <a:defRPr sz="11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32"/>
          <p:cNvSpPr txBox="1"/>
          <p:nvPr/>
        </p:nvSpPr>
        <p:spPr>
          <a:xfrm>
            <a:off x="9065342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200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Photo" showMasterSp="0" type="picTx">
  <p:cSld name="PICTURE_WITH_CAPTION_TEXT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634999" y="3671222"/>
            <a:ext cx="10922000" cy="23268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>
            <p:ph idx="2" type="pic"/>
          </p:nvPr>
        </p:nvSpPr>
        <p:spPr>
          <a:xfrm>
            <a:off x="635001" y="346578"/>
            <a:ext cx="10921998" cy="3294019"/>
          </a:xfrm>
          <a:prstGeom prst="rect">
            <a:avLst/>
          </a:prstGeom>
          <a:solidFill>
            <a:srgbClr val="CACACA"/>
          </a:solidFill>
          <a:ln>
            <a:noFill/>
          </a:ln>
        </p:spPr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1097279" y="4041406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1097279" y="4957044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295" name="Google Shape;29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777" y="6031797"/>
            <a:ext cx="3121414" cy="77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ThankYou" showMasterSp="0">
  <p:cSld name="Closing-ThankYou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990600" y="609600"/>
            <a:ext cx="4648200" cy="563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type="ctrTitle"/>
          </p:nvPr>
        </p:nvSpPr>
        <p:spPr>
          <a:xfrm>
            <a:off x="1257300" y="1447800"/>
            <a:ext cx="411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idx="2" type="body"/>
          </p:nvPr>
        </p:nvSpPr>
        <p:spPr>
          <a:xfrm>
            <a:off x="2705100" y="409575"/>
            <a:ext cx="1219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idx="3" type="body"/>
          </p:nvPr>
        </p:nvSpPr>
        <p:spPr>
          <a:xfrm>
            <a:off x="2705100" y="6076950"/>
            <a:ext cx="1219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sign with white text&#10;&#10;Description automatically generated" id="302" name="Google Shape;30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9602" y="5856538"/>
            <a:ext cx="1837195" cy="7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>
            <p:ph idx="4" type="body"/>
          </p:nvPr>
        </p:nvSpPr>
        <p:spPr>
          <a:xfrm>
            <a:off x="6096000" y="1447800"/>
            <a:ext cx="5614988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▸"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Photo">
  <p:cSld name="Title-Photo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>
            <p:ph idx="2" type="pic"/>
          </p:nvPr>
        </p:nvSpPr>
        <p:spPr>
          <a:xfrm>
            <a:off x="14288" y="0"/>
            <a:ext cx="12192000" cy="4572000"/>
          </a:xfrm>
          <a:prstGeom prst="rect">
            <a:avLst/>
          </a:prstGeom>
          <a:solidFill>
            <a:srgbClr val="A8A8A8"/>
          </a:solidFill>
          <a:ln>
            <a:noFill/>
          </a:ln>
        </p:spPr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48640" y="3197047"/>
            <a:ext cx="5653088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 b="1" sz="2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b="1" sz="2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b="1" sz="2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b="1" sz="2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b="1" sz="2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548640" y="3655924"/>
            <a:ext cx="6092274" cy="8229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20"/>
              <a:buNone/>
              <a:defRPr b="1" sz="6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548640" y="4572000"/>
            <a:ext cx="6869514" cy="8229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20"/>
              <a:buNone/>
              <a:defRPr b="1" sz="6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120"/>
              <a:buNone/>
              <a:defRPr b="1" sz="6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9812" y="5826346"/>
            <a:ext cx="3121414" cy="77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Gold" showMasterSp="0">
  <p:cSld name="Title-Gold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254000" rotWithShape="0" dir="2700000" dist="25400">
              <a:srgbClr val="1F2125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1097280" y="1095834"/>
            <a:ext cx="868840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rial"/>
              <a:buNone/>
              <a:defRPr sz="8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100051" y="4908884"/>
            <a:ext cx="8685633" cy="879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i="0" sz="2400" cap="none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pic>
        <p:nvPicPr>
          <p:cNvPr descr="A black sign with white text&#10;&#10;Description automatically generated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02087" y="5295771"/>
            <a:ext cx="1837195" cy="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White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23698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19892" y="4589463"/>
            <a:ext cx="10519406" cy="39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719892" y="49818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 flipH="1" rot="10800000">
            <a:off x="838200" y="2603113"/>
            <a:ext cx="11353800" cy="65679"/>
          </a:xfrm>
          <a:prstGeom prst="rect">
            <a:avLst/>
          </a:prstGeom>
          <a:solidFill>
            <a:srgbClr val="F3C3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C31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close up of a sign&#10;&#10;Description automatically generated"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18612" y="6138244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Header-Gold">
  <p:cSld name="SectionHeader-Gold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174421" y="2103437"/>
            <a:ext cx="78431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icture containing drawing&#10;&#10;Description automatically generated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08235" y="5532437"/>
            <a:ext cx="1975530" cy="842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8"/>
          <p:cNvCxnSpPr/>
          <p:nvPr/>
        </p:nvCxnSpPr>
        <p:spPr>
          <a:xfrm>
            <a:off x="2667000" y="3559627"/>
            <a:ext cx="685800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667000" y="3902075"/>
            <a:ext cx="6858000" cy="116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9" name="Google Shape;59;p8"/>
          <p:cNvGrpSpPr/>
          <p:nvPr/>
        </p:nvGrpSpPr>
        <p:grpSpPr>
          <a:xfrm flipH="1">
            <a:off x="11504245" y="1170260"/>
            <a:ext cx="1802281" cy="5006763"/>
            <a:chOff x="2666999" y="1170260"/>
            <a:chExt cx="1802281" cy="5006763"/>
          </a:xfrm>
        </p:grpSpPr>
        <p:sp>
          <p:nvSpPr>
            <p:cNvPr id="60" name="Google Shape;60;p8"/>
            <p:cNvSpPr/>
            <p:nvPr/>
          </p:nvSpPr>
          <p:spPr>
            <a:xfrm rot="10800000">
              <a:off x="2667000" y="1170260"/>
              <a:ext cx="1802280" cy="1765445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2667000" y="2790919"/>
              <a:ext cx="1802280" cy="1765445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10800000">
              <a:off x="2666999" y="4411578"/>
              <a:ext cx="1802280" cy="1765445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63" name="Google Shape;63;p8"/>
          <p:cNvGrpSpPr/>
          <p:nvPr/>
        </p:nvGrpSpPr>
        <p:grpSpPr>
          <a:xfrm>
            <a:off x="-1192681" y="1170259"/>
            <a:ext cx="1802281" cy="5010912"/>
            <a:chOff x="-1192681" y="1170260"/>
            <a:chExt cx="1802281" cy="5006763"/>
          </a:xfrm>
        </p:grpSpPr>
        <p:sp>
          <p:nvSpPr>
            <p:cNvPr id="64" name="Google Shape;64;p8"/>
            <p:cNvSpPr/>
            <p:nvPr/>
          </p:nvSpPr>
          <p:spPr>
            <a:xfrm rot="10800000">
              <a:off x="-1192680" y="1170260"/>
              <a:ext cx="1802280" cy="1765445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10800000">
              <a:off x="-1192680" y="2790919"/>
              <a:ext cx="1802280" cy="1765445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-1192681" y="4411578"/>
              <a:ext cx="1802280" cy="1765445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Blue">
  <p:cSld name="Section Header-Blue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3190" y="509504"/>
            <a:ext cx="6188242" cy="5000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icture containing drawing&#10;&#10;Description automatically generated"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414" y="5758687"/>
            <a:ext cx="1975530" cy="8427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382838" y="5943601"/>
            <a:ext cx="4764087" cy="409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2pPr>
            <a:lvl3pPr indent="-32003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3pPr>
            <a:lvl4pPr indent="-32003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4pPr>
            <a:lvl5pPr indent="-320039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▸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Stripes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064343" y="1307691"/>
            <a:ext cx="9525000" cy="3598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064343" y="490629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09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8612" y="6138244"/>
            <a:ext cx="2312967" cy="57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Arimo"/>
              <a:buChar char="▸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mo"/>
              <a:buChar char="▸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▸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2003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mo"/>
              <a:buChar char="▸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mo"/>
              <a:buChar char="▸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hAXZoqu-oKBC2LuG0shjLgZKnFtyPAis?usp=sharing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u4TOREhAJpdU8QmYY2jpBNj-GDnAIfZd?usp=sharing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ctrTitle"/>
          </p:nvPr>
        </p:nvSpPr>
        <p:spPr>
          <a:xfrm>
            <a:off x="666044" y="1041400"/>
            <a:ext cx="10859912" cy="238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LOGIC-BASED AI FOR NATURAL LANGUAGE</a:t>
            </a:r>
            <a:endParaRPr/>
          </a:p>
        </p:txBody>
      </p:sp>
      <p:sp>
        <p:nvSpPr>
          <p:cNvPr id="310" name="Google Shape;310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Hugolin Bergier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/>
              <a:t>Datacraft*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/>
              <a:t>11 juillet 2022</a:t>
            </a:r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3510" y="6057400"/>
            <a:ext cx="1634011" cy="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79" y="6201544"/>
            <a:ext cx="2512004" cy="5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br>
              <a:rPr lang="en-US"/>
            </a:br>
            <a:r>
              <a:rPr lang="en-US"/>
              <a:t>INDUCTIVE LOGIC PROGRAMMING</a:t>
            </a:r>
            <a:endParaRPr/>
          </a:p>
        </p:txBody>
      </p:sp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153890" y="1825625"/>
            <a:ext cx="6917470" cy="227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Where does ML fit into the logic programming picture? 3 possible answers: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radically different and incompatible approaches of AI.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complementary approaches of AI in the order of abstraction from raw unstructured data to conceptualized knowledge.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b="1" lang="en-US"/>
              <a:t>ML exists in the logic paradigm if we, instead of deducing facts from rules, we induce rules from facts.</a:t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405" name="Google Shape;4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7710" y="2425983"/>
            <a:ext cx="5740400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4"/>
          <p:cNvSpPr/>
          <p:nvPr/>
        </p:nvSpPr>
        <p:spPr>
          <a:xfrm>
            <a:off x="6973824" y="4406357"/>
            <a:ext cx="1670304" cy="55578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07" name="Google Shape;407;p44"/>
          <p:cNvCxnSpPr/>
          <p:nvPr/>
        </p:nvCxnSpPr>
        <p:spPr>
          <a:xfrm rot="10800000">
            <a:off x="9570720" y="4546883"/>
            <a:ext cx="1109472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p44"/>
          <p:cNvCxnSpPr>
            <a:stCxn id="406" idx="0"/>
          </p:cNvCxnSpPr>
          <p:nvPr/>
        </p:nvCxnSpPr>
        <p:spPr>
          <a:xfrm flipH="1" rot="-5400000">
            <a:off x="8918376" y="3296957"/>
            <a:ext cx="140400" cy="2359200"/>
          </a:xfrm>
          <a:prstGeom prst="curvedConnector4">
            <a:avLst>
              <a:gd fmla="val -570958" name="adj1"/>
              <a:gd fmla="val 104908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9" name="Google Shape;409;p44"/>
          <p:cNvSpPr txBox="1"/>
          <p:nvPr/>
        </p:nvSpPr>
        <p:spPr>
          <a:xfrm>
            <a:off x="9702295" y="4512524"/>
            <a:ext cx="931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Logical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induction</a:t>
            </a:r>
            <a:endParaRPr/>
          </a:p>
        </p:txBody>
      </p:sp>
      <p:sp>
        <p:nvSpPr>
          <p:cNvPr id="410" name="Google Shape;410;p44"/>
          <p:cNvSpPr/>
          <p:nvPr/>
        </p:nvSpPr>
        <p:spPr>
          <a:xfrm>
            <a:off x="10850880" y="4684250"/>
            <a:ext cx="957662" cy="47460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7655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10928868" y="3409102"/>
            <a:ext cx="11092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Positive example</a:t>
            </a:r>
            <a:endParaRPr/>
          </a:p>
        </p:txBody>
      </p:sp>
      <p:cxnSp>
        <p:nvCxnSpPr>
          <p:cNvPr id="412" name="Google Shape;412;p44"/>
          <p:cNvCxnSpPr>
            <a:stCxn id="411" idx="2"/>
            <a:endCxn id="410" idx="0"/>
          </p:cNvCxnSpPr>
          <p:nvPr/>
        </p:nvCxnSpPr>
        <p:spPr>
          <a:xfrm rot="5400000">
            <a:off x="11092139" y="4292883"/>
            <a:ext cx="628800" cy="1539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br>
              <a:rPr lang="en-US"/>
            </a:br>
            <a:r>
              <a:rPr lang="en-US"/>
              <a:t>INDUCTIVE LOGIC PROGRAMMING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153890" y="1825625"/>
            <a:ext cx="6917470" cy="227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Where does ML fit into the logic programming picture? 3 possible answers: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radically different and incompatible approaches of AI.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complementary approaches of AI in the order of abstraction from raw unstructured data to conceptualized knowledge.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b="1" lang="en-US"/>
              <a:t>ML exists in the logic paradigm if we, instead of deducing facts from rules, we induce rules from facts.</a:t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419" name="Google Shape;419;p45"/>
          <p:cNvSpPr/>
          <p:nvPr/>
        </p:nvSpPr>
        <p:spPr>
          <a:xfrm>
            <a:off x="8425945" y="2731008"/>
            <a:ext cx="1085088" cy="1219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477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Rules</a:t>
            </a:r>
            <a:endParaRPr/>
          </a:p>
        </p:txBody>
      </p:sp>
      <p:sp>
        <p:nvSpPr>
          <p:cNvPr id="420" name="Google Shape;420;p45"/>
          <p:cNvSpPr/>
          <p:nvPr/>
        </p:nvSpPr>
        <p:spPr>
          <a:xfrm>
            <a:off x="9632953" y="2731008"/>
            <a:ext cx="1085088" cy="12192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AC7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9090409" y="5273040"/>
            <a:ext cx="1085088" cy="8107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8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cxnSp>
        <p:nvCxnSpPr>
          <p:cNvPr id="422" name="Google Shape;422;p45"/>
          <p:cNvCxnSpPr>
            <a:endCxn id="421" idx="0"/>
          </p:cNvCxnSpPr>
          <p:nvPr/>
        </p:nvCxnSpPr>
        <p:spPr>
          <a:xfrm flipH="1" rot="-5400000">
            <a:off x="8805403" y="4445490"/>
            <a:ext cx="1280700" cy="374400"/>
          </a:xfrm>
          <a:prstGeom prst="bentConnector3">
            <a:avLst>
              <a:gd fmla="val 4048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45"/>
          <p:cNvCxnSpPr>
            <a:endCxn id="421" idx="0"/>
          </p:cNvCxnSpPr>
          <p:nvPr/>
        </p:nvCxnSpPr>
        <p:spPr>
          <a:xfrm rot="5400000">
            <a:off x="9112603" y="4487190"/>
            <a:ext cx="1306200" cy="265500"/>
          </a:xfrm>
          <a:prstGeom prst="bentConnector3">
            <a:avLst>
              <a:gd fmla="val 415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45"/>
          <p:cNvSpPr/>
          <p:nvPr/>
        </p:nvSpPr>
        <p:spPr>
          <a:xfrm>
            <a:off x="8206489" y="2584704"/>
            <a:ext cx="2694432" cy="14782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8E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9090409" y="2215372"/>
            <a:ext cx="90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Theory</a:t>
            </a:r>
            <a:endParaRPr/>
          </a:p>
        </p:txBody>
      </p:sp>
      <p:cxnSp>
        <p:nvCxnSpPr>
          <p:cNvPr id="426" name="Google Shape;426;p45"/>
          <p:cNvCxnSpPr/>
          <p:nvPr/>
        </p:nvCxnSpPr>
        <p:spPr>
          <a:xfrm>
            <a:off x="11022841" y="3200988"/>
            <a:ext cx="0" cy="2565828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45"/>
          <p:cNvSpPr txBox="1"/>
          <p:nvPr/>
        </p:nvSpPr>
        <p:spPr>
          <a:xfrm rot="5400000">
            <a:off x="10119871" y="4222742"/>
            <a:ext cx="2316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Deductive reasoning</a:t>
            </a:r>
            <a:endParaRPr/>
          </a:p>
        </p:txBody>
      </p:sp>
      <p:cxnSp>
        <p:nvCxnSpPr>
          <p:cNvPr id="428" name="Google Shape;428;p45"/>
          <p:cNvCxnSpPr/>
          <p:nvPr/>
        </p:nvCxnSpPr>
        <p:spPr>
          <a:xfrm rot="10800000">
            <a:off x="7351819" y="3132432"/>
            <a:ext cx="0" cy="2565828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9" name="Google Shape;429;p45"/>
          <p:cNvSpPr txBox="1"/>
          <p:nvPr/>
        </p:nvSpPr>
        <p:spPr>
          <a:xfrm rot="-5400000">
            <a:off x="6001529" y="4296181"/>
            <a:ext cx="2260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Inductive reasoning</a:t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>
            <a:off x="7546275" y="5269530"/>
            <a:ext cx="1227758" cy="8107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94A4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(+ / -)</a:t>
            </a:r>
            <a:endParaRPr/>
          </a:p>
        </p:txBody>
      </p:sp>
      <p:sp>
        <p:nvSpPr>
          <p:cNvPr id="431" name="Google Shape;431;p45"/>
          <p:cNvSpPr/>
          <p:nvPr/>
        </p:nvSpPr>
        <p:spPr>
          <a:xfrm>
            <a:off x="8981955" y="5131908"/>
            <a:ext cx="1332472" cy="108601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8E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8416037" y="6269212"/>
            <a:ext cx="2606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Background Knowledge</a:t>
            </a:r>
            <a:endParaRPr/>
          </a:p>
        </p:txBody>
      </p:sp>
      <p:sp>
        <p:nvSpPr>
          <p:cNvPr id="433" name="Google Shape;433;p45"/>
          <p:cNvSpPr txBox="1"/>
          <p:nvPr/>
        </p:nvSpPr>
        <p:spPr>
          <a:xfrm>
            <a:off x="8732509" y="5402635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endParaRPr/>
          </a:p>
        </p:txBody>
      </p:sp>
      <p:cxnSp>
        <p:nvCxnSpPr>
          <p:cNvPr id="434" name="Google Shape;434;p45"/>
          <p:cNvCxnSpPr>
            <a:stCxn id="430" idx="0"/>
          </p:cNvCxnSpPr>
          <p:nvPr/>
        </p:nvCxnSpPr>
        <p:spPr>
          <a:xfrm rot="-5400000">
            <a:off x="7835404" y="4291380"/>
            <a:ext cx="1302900" cy="653400"/>
          </a:xfrm>
          <a:prstGeom prst="bentConnector3">
            <a:avLst>
              <a:gd fmla="val 3876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45"/>
          <p:cNvCxnSpPr/>
          <p:nvPr/>
        </p:nvCxnSpPr>
        <p:spPr>
          <a:xfrm flipH="1" rot="5400000">
            <a:off x="8434026" y="4348431"/>
            <a:ext cx="1268700" cy="523800"/>
          </a:xfrm>
          <a:prstGeom prst="bentConnector3">
            <a:avLst>
              <a:gd fmla="val 375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45"/>
          <p:cNvSpPr txBox="1"/>
          <p:nvPr/>
        </p:nvSpPr>
        <p:spPr>
          <a:xfrm>
            <a:off x="274578" y="3998325"/>
            <a:ext cx="6917470" cy="2565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Background knowledge: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bird(jena).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bird(rita).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mammal(nala).</a:t>
            </a:r>
            <a:endParaRPr/>
          </a:p>
          <a:p>
            <a:pPr indent="-115823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15823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15823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examples: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layEggs(jena).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layEggs(rita).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Negative example;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layEggs(nala).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1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Induced rule: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layEggs(X) :- bird(X).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br>
              <a:rPr lang="en-US"/>
            </a:br>
            <a:r>
              <a:rPr lang="en-US"/>
              <a:t>INDUCTIVE LOGIC PROGRAMMING</a:t>
            </a:r>
            <a:endParaRPr/>
          </a:p>
        </p:txBody>
      </p:sp>
      <p:sp>
        <p:nvSpPr>
          <p:cNvPr id="442" name="Google Shape;442;p46"/>
          <p:cNvSpPr txBox="1"/>
          <p:nvPr/>
        </p:nvSpPr>
        <p:spPr>
          <a:xfrm>
            <a:off x="274578" y="1780032"/>
            <a:ext cx="4711950" cy="507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knowledge: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parent(helen, mary).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parent(helen, tom).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parent(george, mary).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parent(tom, eve).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parent(nancy, eve).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parent(jack, tom).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female(mary).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female(helen).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female(nancy).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female(eve).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male(tom).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male(george).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examples: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daughter(mary, helen).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daughter(eve, tom).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examples: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daughter(tom, helen).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daughter(nancy, helen).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1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Induced rule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daughter(A,B) :-  parent(B,A), female(A).</a:t>
            </a:r>
            <a:endParaRPr/>
          </a:p>
        </p:txBody>
      </p:sp>
      <p:pic>
        <p:nvPicPr>
          <p:cNvPr descr="prolog3_ilp.mov" id="443" name="Google Shape;443;p4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475" y="2112963"/>
            <a:ext cx="6991350" cy="3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br>
              <a:rPr lang="en-US"/>
            </a:br>
            <a:r>
              <a:rPr lang="en-US"/>
              <a:t>INDUCTIVE LOGIC PROGRAMMING</a:t>
            </a:r>
            <a:endParaRPr/>
          </a:p>
        </p:txBody>
      </p:sp>
      <p:sp>
        <p:nvSpPr>
          <p:cNvPr id="449" name="Google Shape;449;p47"/>
          <p:cNvSpPr txBox="1"/>
          <p:nvPr/>
        </p:nvSpPr>
        <p:spPr>
          <a:xfrm>
            <a:off x="274578" y="1780032"/>
            <a:ext cx="4541897" cy="507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1: aleph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Download the aleph folder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Uncomment and fix the filepath on line 5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SWI and consult the file ‘genealogy.pl’: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consult(’YourFilePathHere.pl’).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Execute the induction: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induce(’YourFilePathHere.pl’).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2: son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Induce the rule for son using the following examples: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examples: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mo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son(tom, helen).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mo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son(tom, jack).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Negative examples: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mo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son(george, helen).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9999"/>
              <a:buFont typeface="Arimo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son(eve, tom).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3: birds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Operate the induction on ‘birds.pl’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two ostriches rita and mila who can’t fly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Operate a new induction – what do you notice?</a:t>
            </a:r>
            <a:endParaRPr/>
          </a:p>
          <a:p>
            <a:pPr indent="-1524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prolog3_ilp.mov" id="450" name="Google Shape;45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475" y="2112963"/>
            <a:ext cx="6991350" cy="3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br>
              <a:rPr lang="en-US"/>
            </a:br>
            <a:r>
              <a:rPr lang="en-US"/>
              <a:t>INDUCTIVE LOGIC PROGRAMMING</a:t>
            </a:r>
            <a:endParaRPr/>
          </a:p>
        </p:txBody>
      </p:sp>
      <p:sp>
        <p:nvSpPr>
          <p:cNvPr id="456" name="Google Shape;456;p48"/>
          <p:cNvSpPr txBox="1"/>
          <p:nvPr/>
        </p:nvSpPr>
        <p:spPr>
          <a:xfrm>
            <a:off x="274578" y="1780032"/>
            <a:ext cx="4541897" cy="507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3: birds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Operate the induction on ‘birds.pl’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two ostriches rita and mila who can’t fly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Operate a new induction – what do you notice?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Generalized Closed-World Specialization to handle exceptions: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?- rdhyp.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|: fly(X).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?- sphyp.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?- show(gcws).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add the exception rules to the current theory and test with new facts: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addgcws.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assert(hawk(dodo)).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bird(dodo).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fly(dodo).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assert(ostrich(emma)).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bird(emma).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fly(emma).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Arimo"/>
              <a:buChar char="▸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 you notice?</a:t>
            </a:r>
            <a:endParaRPr/>
          </a:p>
        </p:txBody>
      </p:sp>
      <p:pic>
        <p:nvPicPr>
          <p:cNvPr descr="prolog3_ilp.mov" id="457" name="Google Shape;45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475" y="2112963"/>
            <a:ext cx="6991350" cy="3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MACHINE LEARNING</a:t>
            </a:r>
            <a:endParaRPr/>
          </a:p>
        </p:txBody>
      </p:sp>
      <p:sp>
        <p:nvSpPr>
          <p:cNvPr id="463" name="Google Shape;463;p49"/>
          <p:cNvSpPr/>
          <p:nvPr/>
        </p:nvSpPr>
        <p:spPr>
          <a:xfrm>
            <a:off x="8425945" y="2731008"/>
            <a:ext cx="1085088" cy="1219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477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Rules</a:t>
            </a:r>
            <a:endParaRPr/>
          </a:p>
        </p:txBody>
      </p:sp>
      <p:sp>
        <p:nvSpPr>
          <p:cNvPr id="464" name="Google Shape;464;p49"/>
          <p:cNvSpPr/>
          <p:nvPr/>
        </p:nvSpPr>
        <p:spPr>
          <a:xfrm>
            <a:off x="9632953" y="2731008"/>
            <a:ext cx="1085088" cy="12192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AC7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sp>
        <p:nvSpPr>
          <p:cNvPr id="465" name="Google Shape;465;p49"/>
          <p:cNvSpPr/>
          <p:nvPr/>
        </p:nvSpPr>
        <p:spPr>
          <a:xfrm>
            <a:off x="9090409" y="5273040"/>
            <a:ext cx="1085088" cy="8107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8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cxnSp>
        <p:nvCxnSpPr>
          <p:cNvPr id="466" name="Google Shape;466;p49"/>
          <p:cNvCxnSpPr>
            <a:endCxn id="465" idx="0"/>
          </p:cNvCxnSpPr>
          <p:nvPr/>
        </p:nvCxnSpPr>
        <p:spPr>
          <a:xfrm flipH="1" rot="-5400000">
            <a:off x="8805403" y="4445490"/>
            <a:ext cx="1280700" cy="374400"/>
          </a:xfrm>
          <a:prstGeom prst="bentConnector3">
            <a:avLst>
              <a:gd fmla="val 4048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7" name="Google Shape;467;p49"/>
          <p:cNvCxnSpPr>
            <a:endCxn id="465" idx="0"/>
          </p:cNvCxnSpPr>
          <p:nvPr/>
        </p:nvCxnSpPr>
        <p:spPr>
          <a:xfrm rot="5400000">
            <a:off x="9112603" y="4487190"/>
            <a:ext cx="1306200" cy="265500"/>
          </a:xfrm>
          <a:prstGeom prst="bentConnector3">
            <a:avLst>
              <a:gd fmla="val 415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49"/>
          <p:cNvSpPr/>
          <p:nvPr/>
        </p:nvSpPr>
        <p:spPr>
          <a:xfrm>
            <a:off x="8206489" y="2584704"/>
            <a:ext cx="2694432" cy="14782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8E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9090409" y="2215372"/>
            <a:ext cx="90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Theory</a:t>
            </a:r>
            <a:endParaRPr/>
          </a:p>
        </p:txBody>
      </p:sp>
      <p:cxnSp>
        <p:nvCxnSpPr>
          <p:cNvPr id="470" name="Google Shape;470;p49"/>
          <p:cNvCxnSpPr/>
          <p:nvPr/>
        </p:nvCxnSpPr>
        <p:spPr>
          <a:xfrm>
            <a:off x="11022841" y="3200988"/>
            <a:ext cx="0" cy="2565828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49"/>
          <p:cNvSpPr txBox="1"/>
          <p:nvPr/>
        </p:nvSpPr>
        <p:spPr>
          <a:xfrm rot="5400000">
            <a:off x="10119871" y="4222742"/>
            <a:ext cx="2316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Deductive reasoning</a:t>
            </a:r>
            <a:endParaRPr/>
          </a:p>
        </p:txBody>
      </p:sp>
      <p:cxnSp>
        <p:nvCxnSpPr>
          <p:cNvPr id="472" name="Google Shape;472;p49"/>
          <p:cNvCxnSpPr/>
          <p:nvPr/>
        </p:nvCxnSpPr>
        <p:spPr>
          <a:xfrm rot="10800000">
            <a:off x="7351819" y="3132432"/>
            <a:ext cx="0" cy="2565828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3" name="Google Shape;473;p49"/>
          <p:cNvSpPr txBox="1"/>
          <p:nvPr/>
        </p:nvSpPr>
        <p:spPr>
          <a:xfrm rot="-5400000">
            <a:off x="6001529" y="4296181"/>
            <a:ext cx="2260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Inductive reasoning</a:t>
            </a:r>
            <a:endParaRPr/>
          </a:p>
        </p:txBody>
      </p:sp>
      <p:sp>
        <p:nvSpPr>
          <p:cNvPr id="474" name="Google Shape;474;p49"/>
          <p:cNvSpPr/>
          <p:nvPr/>
        </p:nvSpPr>
        <p:spPr>
          <a:xfrm>
            <a:off x="7546275" y="5269530"/>
            <a:ext cx="1227758" cy="8107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94A4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(+ / -)</a:t>
            </a: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8981955" y="5131908"/>
            <a:ext cx="1332472" cy="108601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8E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Google Shape;476;p49"/>
          <p:cNvSpPr txBox="1"/>
          <p:nvPr/>
        </p:nvSpPr>
        <p:spPr>
          <a:xfrm>
            <a:off x="8416037" y="6269212"/>
            <a:ext cx="2606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Background Knowledge</a:t>
            </a:r>
            <a:endParaRPr/>
          </a:p>
        </p:txBody>
      </p:sp>
      <p:sp>
        <p:nvSpPr>
          <p:cNvPr id="477" name="Google Shape;477;p49"/>
          <p:cNvSpPr txBox="1"/>
          <p:nvPr/>
        </p:nvSpPr>
        <p:spPr>
          <a:xfrm>
            <a:off x="8732509" y="5402635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endParaRPr/>
          </a:p>
        </p:txBody>
      </p:sp>
      <p:cxnSp>
        <p:nvCxnSpPr>
          <p:cNvPr id="478" name="Google Shape;478;p49"/>
          <p:cNvCxnSpPr>
            <a:stCxn id="474" idx="0"/>
          </p:cNvCxnSpPr>
          <p:nvPr/>
        </p:nvCxnSpPr>
        <p:spPr>
          <a:xfrm rot="-5400000">
            <a:off x="7835404" y="4291380"/>
            <a:ext cx="1302900" cy="653400"/>
          </a:xfrm>
          <a:prstGeom prst="bentConnector3">
            <a:avLst>
              <a:gd fmla="val 3876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49"/>
          <p:cNvCxnSpPr/>
          <p:nvPr/>
        </p:nvCxnSpPr>
        <p:spPr>
          <a:xfrm flipH="1" rot="5400000">
            <a:off x="8434026" y="4348431"/>
            <a:ext cx="1268700" cy="523800"/>
          </a:xfrm>
          <a:prstGeom prst="bentConnector3">
            <a:avLst>
              <a:gd fmla="val 375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80" name="Google Shape;4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882" y="2538522"/>
            <a:ext cx="4499381" cy="330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NATURAL LANGUAGE</a:t>
            </a:r>
            <a:endParaRPr/>
          </a:p>
        </p:txBody>
      </p:sp>
      <p:sp>
        <p:nvSpPr>
          <p:cNvPr id="486" name="Google Shape;486;p50"/>
          <p:cNvSpPr txBox="1"/>
          <p:nvPr>
            <p:ph idx="1" type="body"/>
          </p:nvPr>
        </p:nvSpPr>
        <p:spPr>
          <a:xfrm>
            <a:off x="838200" y="1825625"/>
            <a:ext cx="6803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Logic programming (Prolog in particular) is based on classical logic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Classical logic is the main paradigm to formalize propositions and reasoning over them: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Unary Predicate / Arg ≡  Verb / Subject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Ex: “Rita flies”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Binary Predicte / Args ≡  Verb / Subject / Object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Ex: “John likes July”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Logical connectors: and, or, implies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But there are limits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Is predicate logic a good paradigm? What are its limits when it comes to natural language?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Can we faithfully express ordinary language reasoning in Prolog?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Where does the NLP requirement breaks? Facts? Rules?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Think of an automatic extraction of facts and rules from emails, speeches or conversations: where do we risk to see a discrepancy in the model? Is it in the facts? In the rules?</a:t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487" name="Google Shape;4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234" y="2562906"/>
            <a:ext cx="4499381" cy="330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CLASSICAL LOGIC AND THE UNIVERSAL QUANTIFIER</a:t>
            </a:r>
            <a:endParaRPr/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838200" y="1825625"/>
            <a:ext cx="6803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The classical universal quantifier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Purely extensional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Acts on the variable instead of the predicate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No room for atypical objects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No expression of relations between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They don’t fit the actual meaning of generic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“Birds fly”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“Pear trees blossom in may”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“Alsaciens are beer drinkers”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Such statements are perfectly valid and can be reasoned upon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Indeed, if you ask someone to represent a bird, he will represent one that flies. So the generic statement is perfectly valid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But if we express them as universally quantified, they generate an inconsistency: ∀x (bird(x) =&gt; fly(X)) ; bird(rita) ∧ ¬fly(rita) |= fly(rita) ∧ ¬fly(rita). 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How can we reconcile the natural language reasoning with logic programming?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One solution: Intensional Logic</a:t>
            </a:r>
            <a:endParaRPr/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52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494" name="Google Shape;494;p51"/>
          <p:cNvSpPr txBox="1"/>
          <p:nvPr>
            <p:ph idx="2" type="body"/>
          </p:nvPr>
        </p:nvSpPr>
        <p:spPr>
          <a:xfrm>
            <a:off x="7935686" y="1825625"/>
            <a:ext cx="387285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▸"/>
            </a:pPr>
            <a:r>
              <a:rPr lang="en-US" sz="2400"/>
              <a:t>Universal quantification in classical logic: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▸"/>
            </a:pPr>
            <a:r>
              <a:rPr lang="en-US" sz="2000"/>
              <a:t>∀x (bird(x) =&gt; fly(X))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▸"/>
            </a:pPr>
            <a:r>
              <a:rPr lang="en-US" sz="2000"/>
              <a:t>∀x (man(x) =&gt; mortal(X))</a:t>
            </a:r>
            <a:endParaRPr/>
          </a:p>
          <a:p>
            <a:pPr indent="-10667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495" name="Google Shape;4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5173" y="3617849"/>
            <a:ext cx="3613881" cy="265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WHAT IS INTENSIONAL LOGIC?</a:t>
            </a:r>
            <a:endParaRPr/>
          </a:p>
        </p:txBody>
      </p:sp>
      <p:sp>
        <p:nvSpPr>
          <p:cNvPr id="501" name="Google Shape;501;p52"/>
          <p:cNvSpPr/>
          <p:nvPr/>
        </p:nvSpPr>
        <p:spPr>
          <a:xfrm>
            <a:off x="3984171" y="4227000"/>
            <a:ext cx="7620000" cy="2206625"/>
          </a:xfrm>
          <a:prstGeom prst="trapezoid">
            <a:avLst>
              <a:gd fmla="val 133321" name="adj"/>
            </a:avLst>
          </a:prstGeom>
          <a:gradFill>
            <a:gsLst>
              <a:gs pos="0">
                <a:srgbClr val="F8CC47"/>
              </a:gs>
              <a:gs pos="50000">
                <a:srgbClr val="FDC900"/>
              </a:gs>
              <a:gs pos="100000">
                <a:srgbClr val="E3B80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2" name="Google Shape;502;p52"/>
          <p:cNvSpPr/>
          <p:nvPr/>
        </p:nvSpPr>
        <p:spPr>
          <a:xfrm flipH="1" rot="10800000">
            <a:off x="3984171" y="1712399"/>
            <a:ext cx="7525077" cy="2212976"/>
          </a:xfrm>
          <a:prstGeom prst="trapezoid">
            <a:avLst>
              <a:gd fmla="val 133321" name="adj"/>
            </a:avLst>
          </a:prstGeom>
          <a:gradFill>
            <a:gsLst>
              <a:gs pos="0">
                <a:srgbClr val="F8CC47"/>
              </a:gs>
              <a:gs pos="50000">
                <a:srgbClr val="FDC900"/>
              </a:gs>
              <a:gs pos="100000">
                <a:srgbClr val="E3B80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52"/>
          <p:cNvSpPr txBox="1"/>
          <p:nvPr/>
        </p:nvSpPr>
        <p:spPr>
          <a:xfrm>
            <a:off x="7225846" y="3583585"/>
            <a:ext cx="1303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endParaRPr/>
          </a:p>
        </p:txBody>
      </p:sp>
      <p:cxnSp>
        <p:nvCxnSpPr>
          <p:cNvPr id="504" name="Google Shape;504;p52"/>
          <p:cNvCxnSpPr/>
          <p:nvPr/>
        </p:nvCxnSpPr>
        <p:spPr>
          <a:xfrm flipH="1" rot="10800000">
            <a:off x="7813221" y="3211001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05" name="Google Shape;505;p52"/>
          <p:cNvCxnSpPr>
            <a:stCxn id="503" idx="0"/>
          </p:cNvCxnSpPr>
          <p:nvPr/>
        </p:nvCxnSpPr>
        <p:spPr>
          <a:xfrm rot="10800000">
            <a:off x="6659627" y="3228385"/>
            <a:ext cx="1218000" cy="3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06" name="Google Shape;506;p52"/>
          <p:cNvSpPr txBox="1"/>
          <p:nvPr/>
        </p:nvSpPr>
        <p:spPr>
          <a:xfrm>
            <a:off x="7791002" y="2841669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Laying-eggs</a:t>
            </a:r>
            <a:endParaRPr/>
          </a:p>
        </p:txBody>
      </p:sp>
      <p:sp>
        <p:nvSpPr>
          <p:cNvPr id="507" name="Google Shape;507;p52"/>
          <p:cNvSpPr txBox="1"/>
          <p:nvPr/>
        </p:nvSpPr>
        <p:spPr>
          <a:xfrm>
            <a:off x="8508558" y="2180235"/>
            <a:ext cx="1482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Being-animal</a:t>
            </a:r>
            <a:endParaRPr/>
          </a:p>
        </p:txBody>
      </p:sp>
      <p:cxnSp>
        <p:nvCxnSpPr>
          <p:cNvPr id="508" name="Google Shape;508;p52"/>
          <p:cNvCxnSpPr/>
          <p:nvPr/>
        </p:nvCxnSpPr>
        <p:spPr>
          <a:xfrm flipH="1" rot="10800000">
            <a:off x="8378377" y="2620526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09" name="Google Shape;509;p52"/>
          <p:cNvCxnSpPr/>
          <p:nvPr/>
        </p:nvCxnSpPr>
        <p:spPr>
          <a:xfrm flipH="1" rot="10800000">
            <a:off x="9226114" y="1937823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med" w="med" type="stealth"/>
          </a:ln>
        </p:spPr>
      </p:cxnSp>
      <p:cxnSp>
        <p:nvCxnSpPr>
          <p:cNvPr id="510" name="Google Shape;510;p52"/>
          <p:cNvCxnSpPr/>
          <p:nvPr/>
        </p:nvCxnSpPr>
        <p:spPr>
          <a:xfrm rot="10800000">
            <a:off x="7791002" y="2620526"/>
            <a:ext cx="565156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11" name="Google Shape;511;p52"/>
          <p:cNvCxnSpPr/>
          <p:nvPr/>
        </p:nvCxnSpPr>
        <p:spPr>
          <a:xfrm rot="10800000">
            <a:off x="8508558" y="1937823"/>
            <a:ext cx="565156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12" name="Google Shape;512;p52"/>
          <p:cNvSpPr txBox="1"/>
          <p:nvPr/>
        </p:nvSpPr>
        <p:spPr>
          <a:xfrm>
            <a:off x="3685721" y="2802610"/>
            <a:ext cx="1782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13" name="Google Shape;513;p52"/>
          <p:cNvSpPr txBox="1"/>
          <p:nvPr/>
        </p:nvSpPr>
        <p:spPr>
          <a:xfrm>
            <a:off x="3685721" y="5082260"/>
            <a:ext cx="1875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514" name="Google Shape;514;p52"/>
          <p:cNvCxnSpPr>
            <a:endCxn id="513" idx="3"/>
          </p:cNvCxnSpPr>
          <p:nvPr/>
        </p:nvCxnSpPr>
        <p:spPr>
          <a:xfrm flipH="1">
            <a:off x="5561556" y="5225226"/>
            <a:ext cx="235500" cy="4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52"/>
          <p:cNvCxnSpPr/>
          <p:nvPr/>
        </p:nvCxnSpPr>
        <p:spPr>
          <a:xfrm flipH="1" rot="10800000">
            <a:off x="6766820" y="4403252"/>
            <a:ext cx="369377" cy="16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6" name="Google Shape;516;p52"/>
          <p:cNvSpPr txBox="1"/>
          <p:nvPr/>
        </p:nvSpPr>
        <p:spPr>
          <a:xfrm>
            <a:off x="5888674" y="3583624"/>
            <a:ext cx="1001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Concept</a:t>
            </a:r>
            <a:endParaRPr/>
          </a:p>
        </p:txBody>
      </p:sp>
      <p:cxnSp>
        <p:nvCxnSpPr>
          <p:cNvPr id="517" name="Google Shape;517;p52"/>
          <p:cNvCxnSpPr>
            <a:stCxn id="502" idx="0"/>
            <a:endCxn id="501" idx="0"/>
          </p:cNvCxnSpPr>
          <p:nvPr/>
        </p:nvCxnSpPr>
        <p:spPr>
          <a:xfrm>
            <a:off x="7746710" y="3925375"/>
            <a:ext cx="47400" cy="301500"/>
          </a:xfrm>
          <a:prstGeom prst="straightConnector1">
            <a:avLst/>
          </a:prstGeom>
          <a:noFill/>
          <a:ln cap="flat" cmpd="sng" w="12700">
            <a:solidFill>
              <a:srgbClr val="2F2B2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518" name="Google Shape;518;p52"/>
          <p:cNvSpPr txBox="1"/>
          <p:nvPr/>
        </p:nvSpPr>
        <p:spPr>
          <a:xfrm>
            <a:off x="7109584" y="4183581"/>
            <a:ext cx="1604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τ(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19" name="Google Shape;519;p52"/>
          <p:cNvSpPr txBox="1"/>
          <p:nvPr/>
        </p:nvSpPr>
        <p:spPr>
          <a:xfrm>
            <a:off x="10028750" y="4661460"/>
            <a:ext cx="1575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determination</a:t>
            </a:r>
            <a:endParaRPr/>
          </a:p>
        </p:txBody>
      </p:sp>
      <p:sp>
        <p:nvSpPr>
          <p:cNvPr id="520" name="Google Shape;520;p52"/>
          <p:cNvSpPr txBox="1"/>
          <p:nvPr/>
        </p:nvSpPr>
        <p:spPr>
          <a:xfrm>
            <a:off x="6166196" y="4770943"/>
            <a:ext cx="15007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Being-ostrich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21" name="Google Shape;521;p52"/>
          <p:cNvSpPr txBox="1"/>
          <p:nvPr/>
        </p:nvSpPr>
        <p:spPr>
          <a:xfrm>
            <a:off x="7952924" y="4729165"/>
            <a:ext cx="1523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Being-canary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522" name="Google Shape;522;p52"/>
          <p:cNvCxnSpPr>
            <a:stCxn id="518" idx="2"/>
            <a:endCxn id="523" idx="0"/>
          </p:cNvCxnSpPr>
          <p:nvPr/>
        </p:nvCxnSpPr>
        <p:spPr>
          <a:xfrm flipH="1">
            <a:off x="6691348" y="4552913"/>
            <a:ext cx="1220700" cy="67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24" name="Google Shape;524;p52"/>
          <p:cNvCxnSpPr>
            <a:stCxn id="518" idx="2"/>
            <a:endCxn id="525" idx="0"/>
          </p:cNvCxnSpPr>
          <p:nvPr/>
        </p:nvCxnSpPr>
        <p:spPr>
          <a:xfrm>
            <a:off x="7912048" y="4552913"/>
            <a:ext cx="874800" cy="6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23" name="Google Shape;523;p52"/>
          <p:cNvSpPr txBox="1"/>
          <p:nvPr/>
        </p:nvSpPr>
        <p:spPr>
          <a:xfrm>
            <a:off x="6246210" y="5230044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ostrich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5" name="Google Shape;525;p52"/>
          <p:cNvSpPr txBox="1"/>
          <p:nvPr/>
        </p:nvSpPr>
        <p:spPr>
          <a:xfrm>
            <a:off x="8353150" y="5166089"/>
            <a:ext cx="867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canary</a:t>
            </a:r>
            <a:endParaRPr/>
          </a:p>
        </p:txBody>
      </p:sp>
      <p:cxnSp>
        <p:nvCxnSpPr>
          <p:cNvPr id="526" name="Google Shape;526;p52"/>
          <p:cNvCxnSpPr/>
          <p:nvPr/>
        </p:nvCxnSpPr>
        <p:spPr>
          <a:xfrm flipH="1">
            <a:off x="5766351" y="5575528"/>
            <a:ext cx="793973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27" name="Google Shape;527;p52"/>
          <p:cNvCxnSpPr/>
          <p:nvPr/>
        </p:nvCxnSpPr>
        <p:spPr>
          <a:xfrm>
            <a:off x="6560324" y="5575528"/>
            <a:ext cx="0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28" name="Google Shape;528;p52"/>
          <p:cNvCxnSpPr/>
          <p:nvPr/>
        </p:nvCxnSpPr>
        <p:spPr>
          <a:xfrm>
            <a:off x="6560324" y="5558545"/>
            <a:ext cx="810158" cy="2571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29" name="Google Shape;529;p52"/>
          <p:cNvCxnSpPr/>
          <p:nvPr/>
        </p:nvCxnSpPr>
        <p:spPr>
          <a:xfrm flipH="1">
            <a:off x="8021643" y="5564809"/>
            <a:ext cx="793973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30" name="Google Shape;530;p52"/>
          <p:cNvCxnSpPr/>
          <p:nvPr/>
        </p:nvCxnSpPr>
        <p:spPr>
          <a:xfrm>
            <a:off x="8815616" y="5564809"/>
            <a:ext cx="0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31" name="Google Shape;531;p52"/>
          <p:cNvCxnSpPr/>
          <p:nvPr/>
        </p:nvCxnSpPr>
        <p:spPr>
          <a:xfrm>
            <a:off x="8815616" y="5547826"/>
            <a:ext cx="810158" cy="2571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32" name="Google Shape;532;p52"/>
          <p:cNvSpPr txBox="1"/>
          <p:nvPr/>
        </p:nvSpPr>
        <p:spPr>
          <a:xfrm>
            <a:off x="5301205" y="4183581"/>
            <a:ext cx="1556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 Object</a:t>
            </a:r>
            <a:endParaRPr/>
          </a:p>
        </p:txBody>
      </p:sp>
      <p:cxnSp>
        <p:nvCxnSpPr>
          <p:cNvPr id="533" name="Google Shape;533;p52"/>
          <p:cNvCxnSpPr/>
          <p:nvPr/>
        </p:nvCxnSpPr>
        <p:spPr>
          <a:xfrm flipH="1" rot="10800000">
            <a:off x="6856933" y="3805876"/>
            <a:ext cx="369377" cy="16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4" name="Google Shape;534;p52"/>
          <p:cNvSpPr/>
          <p:nvPr/>
        </p:nvSpPr>
        <p:spPr>
          <a:xfrm>
            <a:off x="3984171" y="6489189"/>
            <a:ext cx="7648566" cy="357187"/>
          </a:xfrm>
          <a:prstGeom prst="rect">
            <a:avLst/>
          </a:prstGeom>
          <a:solidFill>
            <a:schemeClr val="dk1">
              <a:alpha val="80784"/>
            </a:schemeClr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Extension of the concept </a:t>
            </a: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dog = {Charley, Snoopy, Snowy,…}</a:t>
            </a:r>
            <a:endParaRPr/>
          </a:p>
        </p:txBody>
      </p:sp>
      <p:sp>
        <p:nvSpPr>
          <p:cNvPr id="535" name="Google Shape;535;p52"/>
          <p:cNvSpPr txBox="1"/>
          <p:nvPr/>
        </p:nvSpPr>
        <p:spPr>
          <a:xfrm>
            <a:off x="4709267" y="1658969"/>
            <a:ext cx="2057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Intension of the concept </a:t>
            </a:r>
            <a:r>
              <a:rPr b="1"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bird</a:t>
            </a:r>
            <a:endParaRPr/>
          </a:p>
        </p:txBody>
      </p:sp>
      <p:sp>
        <p:nvSpPr>
          <p:cNvPr id="536" name="Google Shape;536;p52"/>
          <p:cNvSpPr txBox="1"/>
          <p:nvPr/>
        </p:nvSpPr>
        <p:spPr>
          <a:xfrm>
            <a:off x="456365" y="1826343"/>
            <a:ext cx="33909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intensional approach assumes the existence of a network of intension (meaning) behind any concept.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introduce the notion of 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essence of a concept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sp>
        <p:nvSpPr>
          <p:cNvPr id="537" name="Google Shape;537;p52"/>
          <p:cNvSpPr txBox="1"/>
          <p:nvPr/>
        </p:nvSpPr>
        <p:spPr>
          <a:xfrm>
            <a:off x="5974615" y="2872509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flying</a:t>
            </a:r>
            <a:endParaRPr/>
          </a:p>
        </p:txBody>
      </p:sp>
      <p:sp>
        <p:nvSpPr>
          <p:cNvPr id="538" name="Google Shape;538;p52"/>
          <p:cNvSpPr/>
          <p:nvPr/>
        </p:nvSpPr>
        <p:spPr>
          <a:xfrm flipH="1" rot="10800000">
            <a:off x="5682687" y="1677598"/>
            <a:ext cx="4717397" cy="2270726"/>
          </a:xfrm>
          <a:prstGeom prst="trapezoid">
            <a:avLst>
              <a:gd fmla="val 78155" name="adj"/>
            </a:avLst>
          </a:prstGeom>
          <a:solidFill>
            <a:srgbClr val="000000">
              <a:alpha val="35686"/>
            </a:srgb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9" name="Google Shape;539;p52"/>
          <p:cNvSpPr txBox="1"/>
          <p:nvPr/>
        </p:nvSpPr>
        <p:spPr>
          <a:xfrm>
            <a:off x="6967690" y="1701278"/>
            <a:ext cx="2057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Essence of the concept </a:t>
            </a:r>
            <a:r>
              <a:rPr b="1"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bird</a:t>
            </a:r>
            <a:endParaRPr/>
          </a:p>
        </p:txBody>
      </p:sp>
      <p:sp>
        <p:nvSpPr>
          <p:cNvPr id="540" name="Google Shape;540;p52"/>
          <p:cNvSpPr txBox="1"/>
          <p:nvPr/>
        </p:nvSpPr>
        <p:spPr>
          <a:xfrm>
            <a:off x="5291069" y="5537917"/>
            <a:ext cx="1225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Being-white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41" name="Google Shape;541;p52"/>
          <p:cNvSpPr txBox="1"/>
          <p:nvPr/>
        </p:nvSpPr>
        <p:spPr>
          <a:xfrm>
            <a:off x="6471261" y="5546409"/>
            <a:ext cx="1208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Being-black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42" name="Google Shape;542;p52"/>
          <p:cNvSpPr txBox="1"/>
          <p:nvPr/>
        </p:nvSpPr>
        <p:spPr>
          <a:xfrm>
            <a:off x="8722410" y="5543420"/>
            <a:ext cx="12955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Being-yellow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43" name="Google Shape;543;p52"/>
          <p:cNvSpPr txBox="1"/>
          <p:nvPr/>
        </p:nvSpPr>
        <p:spPr>
          <a:xfrm>
            <a:off x="9370183" y="1443736"/>
            <a:ext cx="1826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WHAT IS INTENSIONAL LOGIC?</a:t>
            </a:r>
            <a:endParaRPr/>
          </a:p>
        </p:txBody>
      </p:sp>
      <p:sp>
        <p:nvSpPr>
          <p:cNvPr id="549" name="Google Shape;549;p53"/>
          <p:cNvSpPr/>
          <p:nvPr/>
        </p:nvSpPr>
        <p:spPr>
          <a:xfrm>
            <a:off x="3984171" y="4227000"/>
            <a:ext cx="7620000" cy="2206625"/>
          </a:xfrm>
          <a:prstGeom prst="trapezoid">
            <a:avLst>
              <a:gd fmla="val 133321" name="adj"/>
            </a:avLst>
          </a:prstGeom>
          <a:gradFill>
            <a:gsLst>
              <a:gs pos="0">
                <a:srgbClr val="F8CC47"/>
              </a:gs>
              <a:gs pos="50000">
                <a:srgbClr val="FDC900"/>
              </a:gs>
              <a:gs pos="100000">
                <a:srgbClr val="E3B80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Google Shape;550;p53"/>
          <p:cNvSpPr/>
          <p:nvPr/>
        </p:nvSpPr>
        <p:spPr>
          <a:xfrm flipH="1" rot="10800000">
            <a:off x="3984171" y="1712399"/>
            <a:ext cx="7525077" cy="2212976"/>
          </a:xfrm>
          <a:prstGeom prst="trapezoid">
            <a:avLst>
              <a:gd fmla="val 133321" name="adj"/>
            </a:avLst>
          </a:prstGeom>
          <a:gradFill>
            <a:gsLst>
              <a:gs pos="0">
                <a:srgbClr val="F8CC47"/>
              </a:gs>
              <a:gs pos="50000">
                <a:srgbClr val="FDC900"/>
              </a:gs>
              <a:gs pos="100000">
                <a:srgbClr val="E3B80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Google Shape;551;p53"/>
          <p:cNvSpPr txBox="1"/>
          <p:nvPr/>
        </p:nvSpPr>
        <p:spPr>
          <a:xfrm>
            <a:off x="7225846" y="3583585"/>
            <a:ext cx="1303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endParaRPr/>
          </a:p>
        </p:txBody>
      </p:sp>
      <p:cxnSp>
        <p:nvCxnSpPr>
          <p:cNvPr id="552" name="Google Shape;552;p53"/>
          <p:cNvCxnSpPr/>
          <p:nvPr/>
        </p:nvCxnSpPr>
        <p:spPr>
          <a:xfrm flipH="1" rot="10800000">
            <a:off x="7813221" y="3211001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3" name="Google Shape;553;p53"/>
          <p:cNvCxnSpPr>
            <a:stCxn id="551" idx="0"/>
          </p:cNvCxnSpPr>
          <p:nvPr/>
        </p:nvCxnSpPr>
        <p:spPr>
          <a:xfrm rot="10800000">
            <a:off x="6659627" y="3228385"/>
            <a:ext cx="1218000" cy="3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54" name="Google Shape;554;p53"/>
          <p:cNvSpPr txBox="1"/>
          <p:nvPr/>
        </p:nvSpPr>
        <p:spPr>
          <a:xfrm>
            <a:off x="7791002" y="2841669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Laying-eggs</a:t>
            </a:r>
            <a:endParaRPr/>
          </a:p>
        </p:txBody>
      </p:sp>
      <p:sp>
        <p:nvSpPr>
          <p:cNvPr id="555" name="Google Shape;555;p53"/>
          <p:cNvSpPr txBox="1"/>
          <p:nvPr/>
        </p:nvSpPr>
        <p:spPr>
          <a:xfrm>
            <a:off x="8508558" y="2180235"/>
            <a:ext cx="1482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Being-animal</a:t>
            </a:r>
            <a:endParaRPr/>
          </a:p>
        </p:txBody>
      </p:sp>
      <p:cxnSp>
        <p:nvCxnSpPr>
          <p:cNvPr id="556" name="Google Shape;556;p53"/>
          <p:cNvCxnSpPr/>
          <p:nvPr/>
        </p:nvCxnSpPr>
        <p:spPr>
          <a:xfrm flipH="1" rot="10800000">
            <a:off x="8378377" y="2620526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7" name="Google Shape;557;p53"/>
          <p:cNvCxnSpPr/>
          <p:nvPr/>
        </p:nvCxnSpPr>
        <p:spPr>
          <a:xfrm flipH="1" rot="10800000">
            <a:off x="9226114" y="1937823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med" w="med" type="stealth"/>
          </a:ln>
        </p:spPr>
      </p:cxnSp>
      <p:cxnSp>
        <p:nvCxnSpPr>
          <p:cNvPr id="558" name="Google Shape;558;p53"/>
          <p:cNvCxnSpPr/>
          <p:nvPr/>
        </p:nvCxnSpPr>
        <p:spPr>
          <a:xfrm rot="10800000">
            <a:off x="7791002" y="2620526"/>
            <a:ext cx="565156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59" name="Google Shape;559;p53"/>
          <p:cNvCxnSpPr/>
          <p:nvPr/>
        </p:nvCxnSpPr>
        <p:spPr>
          <a:xfrm rot="10800000">
            <a:off x="8508558" y="1937823"/>
            <a:ext cx="565156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60" name="Google Shape;560;p53"/>
          <p:cNvSpPr txBox="1"/>
          <p:nvPr/>
        </p:nvSpPr>
        <p:spPr>
          <a:xfrm>
            <a:off x="3685721" y="2802610"/>
            <a:ext cx="1782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61" name="Google Shape;561;p53"/>
          <p:cNvSpPr txBox="1"/>
          <p:nvPr/>
        </p:nvSpPr>
        <p:spPr>
          <a:xfrm>
            <a:off x="3685721" y="5082260"/>
            <a:ext cx="1875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562" name="Google Shape;562;p53"/>
          <p:cNvCxnSpPr>
            <a:endCxn id="561" idx="3"/>
          </p:cNvCxnSpPr>
          <p:nvPr/>
        </p:nvCxnSpPr>
        <p:spPr>
          <a:xfrm flipH="1">
            <a:off x="5561556" y="5225226"/>
            <a:ext cx="235500" cy="4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53"/>
          <p:cNvCxnSpPr/>
          <p:nvPr/>
        </p:nvCxnSpPr>
        <p:spPr>
          <a:xfrm flipH="1" rot="10800000">
            <a:off x="6766820" y="4403252"/>
            <a:ext cx="369377" cy="16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53"/>
          <p:cNvSpPr txBox="1"/>
          <p:nvPr/>
        </p:nvSpPr>
        <p:spPr>
          <a:xfrm>
            <a:off x="5888674" y="3583624"/>
            <a:ext cx="1001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Concept</a:t>
            </a:r>
            <a:endParaRPr/>
          </a:p>
        </p:txBody>
      </p:sp>
      <p:cxnSp>
        <p:nvCxnSpPr>
          <p:cNvPr id="565" name="Google Shape;565;p53"/>
          <p:cNvCxnSpPr>
            <a:stCxn id="550" idx="0"/>
            <a:endCxn id="549" idx="0"/>
          </p:cNvCxnSpPr>
          <p:nvPr/>
        </p:nvCxnSpPr>
        <p:spPr>
          <a:xfrm>
            <a:off x="7746710" y="3925375"/>
            <a:ext cx="47400" cy="301500"/>
          </a:xfrm>
          <a:prstGeom prst="straightConnector1">
            <a:avLst/>
          </a:prstGeom>
          <a:noFill/>
          <a:ln cap="flat" cmpd="sng" w="12700">
            <a:solidFill>
              <a:srgbClr val="2F2B2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566" name="Google Shape;566;p53"/>
          <p:cNvSpPr txBox="1"/>
          <p:nvPr/>
        </p:nvSpPr>
        <p:spPr>
          <a:xfrm>
            <a:off x="7109584" y="4183581"/>
            <a:ext cx="1604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τ(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67" name="Google Shape;567;p53"/>
          <p:cNvSpPr txBox="1"/>
          <p:nvPr/>
        </p:nvSpPr>
        <p:spPr>
          <a:xfrm>
            <a:off x="10028750" y="4661460"/>
            <a:ext cx="1575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determination</a:t>
            </a:r>
            <a:endParaRPr/>
          </a:p>
        </p:txBody>
      </p:sp>
      <p:sp>
        <p:nvSpPr>
          <p:cNvPr id="568" name="Google Shape;568;p53"/>
          <p:cNvSpPr txBox="1"/>
          <p:nvPr/>
        </p:nvSpPr>
        <p:spPr>
          <a:xfrm>
            <a:off x="6166196" y="4770943"/>
            <a:ext cx="15007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Being-ostrich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69" name="Google Shape;569;p53"/>
          <p:cNvSpPr txBox="1"/>
          <p:nvPr/>
        </p:nvSpPr>
        <p:spPr>
          <a:xfrm>
            <a:off x="7952924" y="4729165"/>
            <a:ext cx="1523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Being-canary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570" name="Google Shape;570;p53"/>
          <p:cNvCxnSpPr>
            <a:stCxn id="566" idx="2"/>
            <a:endCxn id="571" idx="0"/>
          </p:cNvCxnSpPr>
          <p:nvPr/>
        </p:nvCxnSpPr>
        <p:spPr>
          <a:xfrm flipH="1">
            <a:off x="6691348" y="4552913"/>
            <a:ext cx="1220700" cy="67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2" name="Google Shape;572;p53"/>
          <p:cNvCxnSpPr>
            <a:stCxn id="566" idx="2"/>
            <a:endCxn id="573" idx="0"/>
          </p:cNvCxnSpPr>
          <p:nvPr/>
        </p:nvCxnSpPr>
        <p:spPr>
          <a:xfrm>
            <a:off x="7912048" y="4552913"/>
            <a:ext cx="874800" cy="6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71" name="Google Shape;571;p53"/>
          <p:cNvSpPr txBox="1"/>
          <p:nvPr/>
        </p:nvSpPr>
        <p:spPr>
          <a:xfrm>
            <a:off x="6246210" y="5230044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ostrich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3" name="Google Shape;573;p53"/>
          <p:cNvSpPr txBox="1"/>
          <p:nvPr/>
        </p:nvSpPr>
        <p:spPr>
          <a:xfrm>
            <a:off x="8353150" y="5166089"/>
            <a:ext cx="867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canary</a:t>
            </a:r>
            <a:endParaRPr/>
          </a:p>
        </p:txBody>
      </p:sp>
      <p:cxnSp>
        <p:nvCxnSpPr>
          <p:cNvPr id="574" name="Google Shape;574;p53"/>
          <p:cNvCxnSpPr/>
          <p:nvPr/>
        </p:nvCxnSpPr>
        <p:spPr>
          <a:xfrm flipH="1">
            <a:off x="5766351" y="5575528"/>
            <a:ext cx="793973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5" name="Google Shape;575;p53"/>
          <p:cNvCxnSpPr/>
          <p:nvPr/>
        </p:nvCxnSpPr>
        <p:spPr>
          <a:xfrm>
            <a:off x="6560324" y="5575528"/>
            <a:ext cx="0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6" name="Google Shape;576;p53"/>
          <p:cNvCxnSpPr/>
          <p:nvPr/>
        </p:nvCxnSpPr>
        <p:spPr>
          <a:xfrm>
            <a:off x="6560324" y="5558545"/>
            <a:ext cx="810158" cy="2571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7" name="Google Shape;577;p53"/>
          <p:cNvCxnSpPr/>
          <p:nvPr/>
        </p:nvCxnSpPr>
        <p:spPr>
          <a:xfrm flipH="1">
            <a:off x="8021643" y="5564809"/>
            <a:ext cx="793973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8" name="Google Shape;578;p53"/>
          <p:cNvCxnSpPr/>
          <p:nvPr/>
        </p:nvCxnSpPr>
        <p:spPr>
          <a:xfrm>
            <a:off x="8815616" y="5564809"/>
            <a:ext cx="0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79" name="Google Shape;579;p53"/>
          <p:cNvCxnSpPr/>
          <p:nvPr/>
        </p:nvCxnSpPr>
        <p:spPr>
          <a:xfrm>
            <a:off x="8815616" y="5547826"/>
            <a:ext cx="810158" cy="2571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80" name="Google Shape;580;p53"/>
          <p:cNvSpPr txBox="1"/>
          <p:nvPr/>
        </p:nvSpPr>
        <p:spPr>
          <a:xfrm>
            <a:off x="5301205" y="4183581"/>
            <a:ext cx="1556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 Object</a:t>
            </a:r>
            <a:endParaRPr/>
          </a:p>
        </p:txBody>
      </p:sp>
      <p:cxnSp>
        <p:nvCxnSpPr>
          <p:cNvPr id="581" name="Google Shape;581;p53"/>
          <p:cNvCxnSpPr/>
          <p:nvPr/>
        </p:nvCxnSpPr>
        <p:spPr>
          <a:xfrm flipH="1" rot="10800000">
            <a:off x="6856933" y="3805876"/>
            <a:ext cx="369377" cy="16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2" name="Google Shape;582;p53"/>
          <p:cNvSpPr/>
          <p:nvPr/>
        </p:nvSpPr>
        <p:spPr>
          <a:xfrm>
            <a:off x="3984171" y="6489189"/>
            <a:ext cx="7648566" cy="357187"/>
          </a:xfrm>
          <a:prstGeom prst="rect">
            <a:avLst/>
          </a:prstGeom>
          <a:solidFill>
            <a:schemeClr val="dk1">
              <a:alpha val="80784"/>
            </a:schemeClr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Extension of the concept </a:t>
            </a: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dog = {Charley, Snoopy, Snowy,…}</a:t>
            </a:r>
            <a:endParaRPr/>
          </a:p>
        </p:txBody>
      </p:sp>
      <p:sp>
        <p:nvSpPr>
          <p:cNvPr id="583" name="Google Shape;583;p53"/>
          <p:cNvSpPr txBox="1"/>
          <p:nvPr/>
        </p:nvSpPr>
        <p:spPr>
          <a:xfrm>
            <a:off x="4709267" y="1658969"/>
            <a:ext cx="2057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Intension of the concept </a:t>
            </a:r>
            <a:r>
              <a:rPr b="1"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bird</a:t>
            </a:r>
            <a:endParaRPr/>
          </a:p>
        </p:txBody>
      </p:sp>
      <p:sp>
        <p:nvSpPr>
          <p:cNvPr id="584" name="Google Shape;584;p53"/>
          <p:cNvSpPr txBox="1"/>
          <p:nvPr/>
        </p:nvSpPr>
        <p:spPr>
          <a:xfrm>
            <a:off x="456365" y="1826343"/>
            <a:ext cx="339098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intensional approach assumes the existence of a network of intension (meaning) behind any concept.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introduce the notion of 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essence of a concept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Flying is not part of the essence of the concept of bird.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 it is acceptable for an object of the expansion to inherit it and another one not to</a:t>
            </a:r>
            <a:endParaRPr/>
          </a:p>
        </p:txBody>
      </p:sp>
      <p:sp>
        <p:nvSpPr>
          <p:cNvPr id="585" name="Google Shape;585;p53"/>
          <p:cNvSpPr txBox="1"/>
          <p:nvPr/>
        </p:nvSpPr>
        <p:spPr>
          <a:xfrm>
            <a:off x="5974615" y="2872509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flying</a:t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 flipH="1" rot="10800000">
            <a:off x="5682687" y="1677598"/>
            <a:ext cx="4717397" cy="2270726"/>
          </a:xfrm>
          <a:prstGeom prst="trapezoid">
            <a:avLst>
              <a:gd fmla="val 78155" name="adj"/>
            </a:avLst>
          </a:prstGeom>
          <a:solidFill>
            <a:srgbClr val="000000">
              <a:alpha val="35686"/>
            </a:srgb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7" name="Google Shape;587;p53"/>
          <p:cNvSpPr txBox="1"/>
          <p:nvPr/>
        </p:nvSpPr>
        <p:spPr>
          <a:xfrm>
            <a:off x="6967690" y="1701278"/>
            <a:ext cx="2057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Essence of the concept </a:t>
            </a:r>
            <a:r>
              <a:rPr b="1"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bird</a:t>
            </a:r>
            <a:endParaRPr/>
          </a:p>
        </p:txBody>
      </p:sp>
      <p:sp>
        <p:nvSpPr>
          <p:cNvPr id="588" name="Google Shape;588;p53"/>
          <p:cNvSpPr txBox="1"/>
          <p:nvPr/>
        </p:nvSpPr>
        <p:spPr>
          <a:xfrm>
            <a:off x="5291069" y="5537917"/>
            <a:ext cx="1225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Being-white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89" name="Google Shape;589;p53"/>
          <p:cNvSpPr txBox="1"/>
          <p:nvPr/>
        </p:nvSpPr>
        <p:spPr>
          <a:xfrm>
            <a:off x="6471261" y="5546409"/>
            <a:ext cx="1208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Being-black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90" name="Google Shape;590;p53"/>
          <p:cNvSpPr txBox="1"/>
          <p:nvPr/>
        </p:nvSpPr>
        <p:spPr>
          <a:xfrm>
            <a:off x="8722410" y="5543420"/>
            <a:ext cx="12955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Being-yellow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591" name="Google Shape;591;p53"/>
          <p:cNvSpPr txBox="1"/>
          <p:nvPr/>
        </p:nvSpPr>
        <p:spPr>
          <a:xfrm>
            <a:off x="9370183" y="1443736"/>
            <a:ext cx="1826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592" name="Google Shape;592;p53"/>
          <p:cNvCxnSpPr>
            <a:stCxn id="571" idx="1"/>
            <a:endCxn id="585" idx="1"/>
          </p:cNvCxnSpPr>
          <p:nvPr/>
        </p:nvCxnSpPr>
        <p:spPr>
          <a:xfrm rot="10800000">
            <a:off x="5974710" y="3057310"/>
            <a:ext cx="271500" cy="2357400"/>
          </a:xfrm>
          <a:prstGeom prst="curvedConnector3">
            <a:avLst>
              <a:gd fmla="val 184233" name="adj1"/>
            </a:avLst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93" name="Google Shape;593;p53"/>
          <p:cNvSpPr txBox="1"/>
          <p:nvPr/>
        </p:nvSpPr>
        <p:spPr>
          <a:xfrm>
            <a:off x="5489525" y="3703731"/>
            <a:ext cx="5164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/>
          </a:p>
        </p:txBody>
      </p:sp>
      <p:cxnSp>
        <p:nvCxnSpPr>
          <p:cNvPr id="594" name="Google Shape;594;p53"/>
          <p:cNvCxnSpPr>
            <a:stCxn id="573" idx="0"/>
            <a:endCxn id="585" idx="3"/>
          </p:cNvCxnSpPr>
          <p:nvPr/>
        </p:nvCxnSpPr>
        <p:spPr>
          <a:xfrm flipH="1" rot="5400000">
            <a:off x="6722323" y="3101489"/>
            <a:ext cx="2109000" cy="2020200"/>
          </a:xfrm>
          <a:prstGeom prst="curvedConnector2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1543665" y="214280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LOGIC-BASED AI FOR NLP 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838200" y="1825625"/>
            <a:ext cx="49042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▸"/>
            </a:pPr>
            <a:r>
              <a:rPr lang="en-US"/>
              <a:t>Logic-based AI for NLP at the crossroad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Logic Programming (Prolog)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Machine Learning (ILP)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Symbolic Logic (Classical and Non-classical logic)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Natural Language Processing (describing and reasoning)</a:t>
            </a:r>
            <a:endParaRPr/>
          </a:p>
          <a:p>
            <a:pPr indent="-863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7997952" y="3342925"/>
            <a:ext cx="1560576" cy="14485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AF8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Logic-based AI for NLP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6284976" y="2097024"/>
            <a:ext cx="1780032" cy="8290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004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Logic Programming</a:t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9741408" y="2097024"/>
            <a:ext cx="1780032" cy="8290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004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6284976" y="5080413"/>
            <a:ext cx="1780032" cy="8290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004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Symbolic Logic</a:t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9899904" y="5080413"/>
            <a:ext cx="1780032" cy="8290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004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Natural Language processing</a:t>
            </a:r>
            <a:endParaRPr/>
          </a:p>
        </p:txBody>
      </p:sp>
      <p:cxnSp>
        <p:nvCxnSpPr>
          <p:cNvPr id="324" name="Google Shape;324;p36"/>
          <p:cNvCxnSpPr>
            <a:stCxn id="320" idx="2"/>
            <a:endCxn id="319" idx="1"/>
          </p:cNvCxnSpPr>
          <p:nvPr/>
        </p:nvCxnSpPr>
        <p:spPr>
          <a:xfrm>
            <a:off x="7174992" y="2926080"/>
            <a:ext cx="1051500" cy="629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5" name="Google Shape;325;p36"/>
          <p:cNvCxnSpPr>
            <a:stCxn id="321" idx="2"/>
            <a:endCxn id="319" idx="7"/>
          </p:cNvCxnSpPr>
          <p:nvPr/>
        </p:nvCxnSpPr>
        <p:spPr>
          <a:xfrm flipH="1">
            <a:off x="9330024" y="2926080"/>
            <a:ext cx="1301400" cy="629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6" name="Google Shape;326;p36"/>
          <p:cNvCxnSpPr>
            <a:stCxn id="323" idx="0"/>
            <a:endCxn id="319" idx="5"/>
          </p:cNvCxnSpPr>
          <p:nvPr/>
        </p:nvCxnSpPr>
        <p:spPr>
          <a:xfrm rot="10800000">
            <a:off x="9330120" y="4579413"/>
            <a:ext cx="1459800" cy="501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7" name="Google Shape;327;p36"/>
          <p:cNvCxnSpPr>
            <a:stCxn id="322" idx="0"/>
            <a:endCxn id="319" idx="3"/>
          </p:cNvCxnSpPr>
          <p:nvPr/>
        </p:nvCxnSpPr>
        <p:spPr>
          <a:xfrm flipH="1" rot="10800000">
            <a:off x="7174992" y="4579413"/>
            <a:ext cx="1051500" cy="501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WHAT IS INTENSIONAL LOGIC?</a:t>
            </a:r>
            <a:endParaRPr/>
          </a:p>
        </p:txBody>
      </p:sp>
      <p:sp>
        <p:nvSpPr>
          <p:cNvPr id="600" name="Google Shape;600;p54"/>
          <p:cNvSpPr/>
          <p:nvPr/>
        </p:nvSpPr>
        <p:spPr>
          <a:xfrm>
            <a:off x="3984171" y="4227000"/>
            <a:ext cx="7620000" cy="2206625"/>
          </a:xfrm>
          <a:prstGeom prst="trapezoid">
            <a:avLst>
              <a:gd fmla="val 133321" name="adj"/>
            </a:avLst>
          </a:prstGeom>
          <a:gradFill>
            <a:gsLst>
              <a:gs pos="0">
                <a:srgbClr val="F8CC47"/>
              </a:gs>
              <a:gs pos="50000">
                <a:srgbClr val="FDC900"/>
              </a:gs>
              <a:gs pos="100000">
                <a:srgbClr val="E3B80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1" name="Google Shape;601;p54"/>
          <p:cNvSpPr/>
          <p:nvPr/>
        </p:nvSpPr>
        <p:spPr>
          <a:xfrm flipH="1" rot="10800000">
            <a:off x="3984171" y="1712399"/>
            <a:ext cx="7525077" cy="2212976"/>
          </a:xfrm>
          <a:prstGeom prst="trapezoid">
            <a:avLst>
              <a:gd fmla="val 133321" name="adj"/>
            </a:avLst>
          </a:prstGeom>
          <a:gradFill>
            <a:gsLst>
              <a:gs pos="0">
                <a:srgbClr val="F8CC47"/>
              </a:gs>
              <a:gs pos="50000">
                <a:srgbClr val="FDC900"/>
              </a:gs>
              <a:gs pos="100000">
                <a:srgbClr val="E3B800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2" name="Google Shape;602;p54"/>
          <p:cNvSpPr txBox="1"/>
          <p:nvPr/>
        </p:nvSpPr>
        <p:spPr>
          <a:xfrm>
            <a:off x="7225846" y="3583585"/>
            <a:ext cx="1303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endParaRPr/>
          </a:p>
        </p:txBody>
      </p:sp>
      <p:cxnSp>
        <p:nvCxnSpPr>
          <p:cNvPr id="603" name="Google Shape;603;p54"/>
          <p:cNvCxnSpPr/>
          <p:nvPr/>
        </p:nvCxnSpPr>
        <p:spPr>
          <a:xfrm flipH="1" rot="10800000">
            <a:off x="7813221" y="3211001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04" name="Google Shape;604;p54"/>
          <p:cNvCxnSpPr>
            <a:stCxn id="602" idx="0"/>
          </p:cNvCxnSpPr>
          <p:nvPr/>
        </p:nvCxnSpPr>
        <p:spPr>
          <a:xfrm rot="10800000">
            <a:off x="6659627" y="3228385"/>
            <a:ext cx="1218000" cy="3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05" name="Google Shape;605;p54"/>
          <p:cNvSpPr txBox="1"/>
          <p:nvPr/>
        </p:nvSpPr>
        <p:spPr>
          <a:xfrm>
            <a:off x="8508558" y="2180235"/>
            <a:ext cx="1482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Being-animal</a:t>
            </a:r>
            <a:endParaRPr/>
          </a:p>
        </p:txBody>
      </p:sp>
      <p:cxnSp>
        <p:nvCxnSpPr>
          <p:cNvPr id="606" name="Google Shape;606;p54"/>
          <p:cNvCxnSpPr/>
          <p:nvPr/>
        </p:nvCxnSpPr>
        <p:spPr>
          <a:xfrm flipH="1" rot="10800000">
            <a:off x="8378377" y="2620526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07" name="Google Shape;607;p54"/>
          <p:cNvCxnSpPr/>
          <p:nvPr/>
        </p:nvCxnSpPr>
        <p:spPr>
          <a:xfrm flipH="1" rot="10800000">
            <a:off x="9226114" y="1937823"/>
            <a:ext cx="542937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med" w="med" type="stealth"/>
          </a:ln>
        </p:spPr>
      </p:cxnSp>
      <p:cxnSp>
        <p:nvCxnSpPr>
          <p:cNvPr id="608" name="Google Shape;608;p54"/>
          <p:cNvCxnSpPr/>
          <p:nvPr/>
        </p:nvCxnSpPr>
        <p:spPr>
          <a:xfrm rot="10800000">
            <a:off x="7791002" y="2620526"/>
            <a:ext cx="565156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09" name="Google Shape;609;p54"/>
          <p:cNvCxnSpPr/>
          <p:nvPr/>
        </p:nvCxnSpPr>
        <p:spPr>
          <a:xfrm rot="10800000">
            <a:off x="8508558" y="1937823"/>
            <a:ext cx="565156" cy="3725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10" name="Google Shape;610;p54"/>
          <p:cNvSpPr txBox="1"/>
          <p:nvPr/>
        </p:nvSpPr>
        <p:spPr>
          <a:xfrm>
            <a:off x="3685721" y="2802610"/>
            <a:ext cx="1782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611" name="Google Shape;611;p54"/>
          <p:cNvSpPr txBox="1"/>
          <p:nvPr/>
        </p:nvSpPr>
        <p:spPr>
          <a:xfrm>
            <a:off x="3685721" y="5082260"/>
            <a:ext cx="1875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612" name="Google Shape;612;p54"/>
          <p:cNvCxnSpPr>
            <a:endCxn id="611" idx="3"/>
          </p:cNvCxnSpPr>
          <p:nvPr/>
        </p:nvCxnSpPr>
        <p:spPr>
          <a:xfrm flipH="1">
            <a:off x="5561556" y="5225226"/>
            <a:ext cx="235500" cy="4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54"/>
          <p:cNvCxnSpPr/>
          <p:nvPr/>
        </p:nvCxnSpPr>
        <p:spPr>
          <a:xfrm flipH="1" rot="10800000">
            <a:off x="6766820" y="4403252"/>
            <a:ext cx="369377" cy="16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54"/>
          <p:cNvSpPr txBox="1"/>
          <p:nvPr/>
        </p:nvSpPr>
        <p:spPr>
          <a:xfrm>
            <a:off x="5888674" y="3583624"/>
            <a:ext cx="1001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Concept</a:t>
            </a:r>
            <a:endParaRPr/>
          </a:p>
        </p:txBody>
      </p:sp>
      <p:cxnSp>
        <p:nvCxnSpPr>
          <p:cNvPr id="615" name="Google Shape;615;p54"/>
          <p:cNvCxnSpPr>
            <a:stCxn id="601" idx="0"/>
            <a:endCxn id="600" idx="0"/>
          </p:cNvCxnSpPr>
          <p:nvPr/>
        </p:nvCxnSpPr>
        <p:spPr>
          <a:xfrm>
            <a:off x="7746710" y="3925375"/>
            <a:ext cx="47400" cy="301500"/>
          </a:xfrm>
          <a:prstGeom prst="straightConnector1">
            <a:avLst/>
          </a:prstGeom>
          <a:noFill/>
          <a:ln cap="flat" cmpd="sng" w="12700">
            <a:solidFill>
              <a:srgbClr val="2F2B2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616" name="Google Shape;616;p54"/>
          <p:cNvSpPr txBox="1"/>
          <p:nvPr/>
        </p:nvSpPr>
        <p:spPr>
          <a:xfrm>
            <a:off x="7109584" y="4183581"/>
            <a:ext cx="1604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τ(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617" name="Google Shape;617;p54"/>
          <p:cNvSpPr txBox="1"/>
          <p:nvPr/>
        </p:nvSpPr>
        <p:spPr>
          <a:xfrm>
            <a:off x="10028750" y="4661460"/>
            <a:ext cx="1575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determination</a:t>
            </a:r>
            <a:endParaRPr/>
          </a:p>
        </p:txBody>
      </p:sp>
      <p:sp>
        <p:nvSpPr>
          <p:cNvPr id="618" name="Google Shape;618;p54"/>
          <p:cNvSpPr txBox="1"/>
          <p:nvPr/>
        </p:nvSpPr>
        <p:spPr>
          <a:xfrm>
            <a:off x="6166196" y="4770943"/>
            <a:ext cx="15007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Being-ostrich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619" name="Google Shape;619;p54"/>
          <p:cNvSpPr txBox="1"/>
          <p:nvPr/>
        </p:nvSpPr>
        <p:spPr>
          <a:xfrm>
            <a:off x="7952924" y="4729165"/>
            <a:ext cx="1523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Being-canary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620" name="Google Shape;620;p54"/>
          <p:cNvCxnSpPr>
            <a:stCxn id="616" idx="2"/>
            <a:endCxn id="621" idx="0"/>
          </p:cNvCxnSpPr>
          <p:nvPr/>
        </p:nvCxnSpPr>
        <p:spPr>
          <a:xfrm flipH="1">
            <a:off x="6691348" y="4552913"/>
            <a:ext cx="1220700" cy="67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2" name="Google Shape;622;p54"/>
          <p:cNvCxnSpPr>
            <a:stCxn id="616" idx="2"/>
            <a:endCxn id="623" idx="0"/>
          </p:cNvCxnSpPr>
          <p:nvPr/>
        </p:nvCxnSpPr>
        <p:spPr>
          <a:xfrm>
            <a:off x="7912048" y="4552913"/>
            <a:ext cx="874800" cy="6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21" name="Google Shape;621;p54"/>
          <p:cNvSpPr txBox="1"/>
          <p:nvPr/>
        </p:nvSpPr>
        <p:spPr>
          <a:xfrm>
            <a:off x="6246210" y="5230044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ostrich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Google Shape;623;p54"/>
          <p:cNvSpPr txBox="1"/>
          <p:nvPr/>
        </p:nvSpPr>
        <p:spPr>
          <a:xfrm>
            <a:off x="8353150" y="5166089"/>
            <a:ext cx="867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canary</a:t>
            </a:r>
            <a:endParaRPr/>
          </a:p>
        </p:txBody>
      </p:sp>
      <p:cxnSp>
        <p:nvCxnSpPr>
          <p:cNvPr id="624" name="Google Shape;624;p54"/>
          <p:cNvCxnSpPr/>
          <p:nvPr/>
        </p:nvCxnSpPr>
        <p:spPr>
          <a:xfrm flipH="1">
            <a:off x="5766351" y="5575528"/>
            <a:ext cx="793973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5" name="Google Shape;625;p54"/>
          <p:cNvCxnSpPr/>
          <p:nvPr/>
        </p:nvCxnSpPr>
        <p:spPr>
          <a:xfrm>
            <a:off x="6560324" y="5575528"/>
            <a:ext cx="0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6" name="Google Shape;626;p54"/>
          <p:cNvCxnSpPr/>
          <p:nvPr/>
        </p:nvCxnSpPr>
        <p:spPr>
          <a:xfrm>
            <a:off x="6560324" y="5558545"/>
            <a:ext cx="810158" cy="2571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7" name="Google Shape;627;p54"/>
          <p:cNvCxnSpPr/>
          <p:nvPr/>
        </p:nvCxnSpPr>
        <p:spPr>
          <a:xfrm flipH="1">
            <a:off x="8021643" y="5564809"/>
            <a:ext cx="793973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8" name="Google Shape;628;p54"/>
          <p:cNvCxnSpPr/>
          <p:nvPr/>
        </p:nvCxnSpPr>
        <p:spPr>
          <a:xfrm>
            <a:off x="8815616" y="5564809"/>
            <a:ext cx="0" cy="24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29" name="Google Shape;629;p54"/>
          <p:cNvCxnSpPr/>
          <p:nvPr/>
        </p:nvCxnSpPr>
        <p:spPr>
          <a:xfrm>
            <a:off x="8815616" y="5547826"/>
            <a:ext cx="810158" cy="2571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30" name="Google Shape;630;p54"/>
          <p:cNvSpPr txBox="1"/>
          <p:nvPr/>
        </p:nvSpPr>
        <p:spPr>
          <a:xfrm>
            <a:off x="5301205" y="4183581"/>
            <a:ext cx="1556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 Object</a:t>
            </a:r>
            <a:endParaRPr/>
          </a:p>
        </p:txBody>
      </p:sp>
      <p:cxnSp>
        <p:nvCxnSpPr>
          <p:cNvPr id="631" name="Google Shape;631;p54"/>
          <p:cNvCxnSpPr/>
          <p:nvPr/>
        </p:nvCxnSpPr>
        <p:spPr>
          <a:xfrm flipH="1" rot="10800000">
            <a:off x="6856933" y="3805876"/>
            <a:ext cx="369377" cy="16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2" name="Google Shape;632;p54"/>
          <p:cNvSpPr/>
          <p:nvPr/>
        </p:nvSpPr>
        <p:spPr>
          <a:xfrm>
            <a:off x="3984171" y="6489189"/>
            <a:ext cx="7648566" cy="357187"/>
          </a:xfrm>
          <a:prstGeom prst="rect">
            <a:avLst/>
          </a:prstGeom>
          <a:solidFill>
            <a:schemeClr val="dk1">
              <a:alpha val="80784"/>
            </a:schemeClr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Extension of the concept </a:t>
            </a: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dog = {Charley, Snoopy, Snowy,…}</a:t>
            </a:r>
            <a:endParaRPr/>
          </a:p>
        </p:txBody>
      </p:sp>
      <p:sp>
        <p:nvSpPr>
          <p:cNvPr id="633" name="Google Shape;633;p54"/>
          <p:cNvSpPr txBox="1"/>
          <p:nvPr/>
        </p:nvSpPr>
        <p:spPr>
          <a:xfrm>
            <a:off x="4709267" y="1658969"/>
            <a:ext cx="2057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Intension of the concept </a:t>
            </a:r>
            <a:r>
              <a:rPr b="1"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bird</a:t>
            </a:r>
            <a:endParaRPr/>
          </a:p>
        </p:txBody>
      </p:sp>
      <p:sp>
        <p:nvSpPr>
          <p:cNvPr id="634" name="Google Shape;634;p54"/>
          <p:cNvSpPr txBox="1"/>
          <p:nvPr/>
        </p:nvSpPr>
        <p:spPr>
          <a:xfrm>
            <a:off x="456365" y="1826343"/>
            <a:ext cx="339098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intensional approach assumes the existence of a network of intension (meaning) behind any concept.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introduce the notion of 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essence of a concept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Flying is not part of the essence of the concept of bird.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 it is acceptable for an object of the expansion to inherit it and another one not 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 all the objects of the expansion inherit the concept of laying eggs</a:t>
            </a:r>
            <a:endParaRPr/>
          </a:p>
        </p:txBody>
      </p:sp>
      <p:sp>
        <p:nvSpPr>
          <p:cNvPr id="635" name="Google Shape;635;p54"/>
          <p:cNvSpPr txBox="1"/>
          <p:nvPr/>
        </p:nvSpPr>
        <p:spPr>
          <a:xfrm>
            <a:off x="5974615" y="2872509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flying</a:t>
            </a:r>
            <a:endParaRPr/>
          </a:p>
        </p:txBody>
      </p:sp>
      <p:sp>
        <p:nvSpPr>
          <p:cNvPr id="636" name="Google Shape;636;p54"/>
          <p:cNvSpPr/>
          <p:nvPr/>
        </p:nvSpPr>
        <p:spPr>
          <a:xfrm flipH="1" rot="10800000">
            <a:off x="5682687" y="1677598"/>
            <a:ext cx="4717397" cy="2270726"/>
          </a:xfrm>
          <a:prstGeom prst="trapezoid">
            <a:avLst>
              <a:gd fmla="val 78155" name="adj"/>
            </a:avLst>
          </a:prstGeom>
          <a:solidFill>
            <a:srgbClr val="000000">
              <a:alpha val="35686"/>
            </a:srgb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7" name="Google Shape;637;p54"/>
          <p:cNvSpPr txBox="1"/>
          <p:nvPr/>
        </p:nvSpPr>
        <p:spPr>
          <a:xfrm>
            <a:off x="6967690" y="1701278"/>
            <a:ext cx="20575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Essence of the concept </a:t>
            </a:r>
            <a:r>
              <a:rPr b="1"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bird</a:t>
            </a:r>
            <a:endParaRPr/>
          </a:p>
        </p:txBody>
      </p:sp>
      <p:sp>
        <p:nvSpPr>
          <p:cNvPr id="638" name="Google Shape;638;p54"/>
          <p:cNvSpPr txBox="1"/>
          <p:nvPr/>
        </p:nvSpPr>
        <p:spPr>
          <a:xfrm>
            <a:off x="5291069" y="5537917"/>
            <a:ext cx="1225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Being-white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639" name="Google Shape;639;p54"/>
          <p:cNvSpPr txBox="1"/>
          <p:nvPr/>
        </p:nvSpPr>
        <p:spPr>
          <a:xfrm>
            <a:off x="6471261" y="5546409"/>
            <a:ext cx="12089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Being-black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640" name="Google Shape;640;p54"/>
          <p:cNvSpPr txBox="1"/>
          <p:nvPr/>
        </p:nvSpPr>
        <p:spPr>
          <a:xfrm>
            <a:off x="8722410" y="5543420"/>
            <a:ext cx="12955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δ(</a:t>
            </a:r>
            <a:r>
              <a:rPr i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Being-yellow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641" name="Google Shape;641;p54"/>
          <p:cNvSpPr txBox="1"/>
          <p:nvPr/>
        </p:nvSpPr>
        <p:spPr>
          <a:xfrm>
            <a:off x="9370183" y="1443736"/>
            <a:ext cx="1826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Ess(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Being-bird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cxnSp>
        <p:nvCxnSpPr>
          <p:cNvPr id="642" name="Google Shape;642;p54"/>
          <p:cNvCxnSpPr>
            <a:stCxn id="623" idx="3"/>
            <a:endCxn id="643" idx="3"/>
          </p:cNvCxnSpPr>
          <p:nvPr/>
        </p:nvCxnSpPr>
        <p:spPr>
          <a:xfrm flipH="1" rot="10800000">
            <a:off x="9220695" y="3026355"/>
            <a:ext cx="50100" cy="2324400"/>
          </a:xfrm>
          <a:prstGeom prst="curvedConnector3">
            <a:avLst>
              <a:gd fmla="val 1456892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3" name="Google Shape;643;p54"/>
          <p:cNvSpPr txBox="1"/>
          <p:nvPr/>
        </p:nvSpPr>
        <p:spPr>
          <a:xfrm>
            <a:off x="7791002" y="2841669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Laying-eggs</a:t>
            </a:r>
            <a:endParaRPr/>
          </a:p>
        </p:txBody>
      </p:sp>
      <p:cxnSp>
        <p:nvCxnSpPr>
          <p:cNvPr id="644" name="Google Shape;644;p54"/>
          <p:cNvCxnSpPr>
            <a:stCxn id="621" idx="1"/>
            <a:endCxn id="643" idx="1"/>
          </p:cNvCxnSpPr>
          <p:nvPr/>
        </p:nvCxnSpPr>
        <p:spPr>
          <a:xfrm flipH="1" rot="10800000">
            <a:off x="6246210" y="3026410"/>
            <a:ext cx="1544700" cy="2388300"/>
          </a:xfrm>
          <a:prstGeom prst="curvedConnector3">
            <a:avLst>
              <a:gd fmla="val -14799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AN INTENSIONAL APPROACH ON LOGIC PROGRAMMING</a:t>
            </a:r>
            <a:endParaRPr/>
          </a:p>
        </p:txBody>
      </p:sp>
      <p:sp>
        <p:nvSpPr>
          <p:cNvPr id="650" name="Google Shape;650;p55"/>
          <p:cNvSpPr txBox="1"/>
          <p:nvPr>
            <p:ph idx="1" type="body"/>
          </p:nvPr>
        </p:nvSpPr>
        <p:spPr>
          <a:xfrm>
            <a:off x="838200" y="1825625"/>
            <a:ext cx="6803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We could include into the Aleph ILP algorithm the intension / essence distinction in order to better fit the natural reasoning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But it would still be a classical (FOPL) framework including: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Universal quantification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Extensional logic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Focusing on the subject/predicate/truth-value.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Instead, we could completely redesign the logic programming into a functional paradigm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More suited for a theory of intension and determination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Demo in Haskell</a:t>
            </a:r>
            <a:endParaRPr/>
          </a:p>
        </p:txBody>
      </p:sp>
      <p:pic>
        <p:nvPicPr>
          <p:cNvPr id="651" name="Google Shape;65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9030" y="1825625"/>
            <a:ext cx="3613881" cy="265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1543665" y="214280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</a:t>
            </a:r>
            <a:endParaRPr/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838200" y="1825625"/>
            <a:ext cx="49042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▸"/>
            </a:pPr>
            <a:r>
              <a:rPr lang="en-US"/>
              <a:t>A brief history of Logic Programming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Aristotle’s </a:t>
            </a:r>
            <a:r>
              <a:rPr i="1" lang="en-US"/>
              <a:t>De Interpretatione</a:t>
            </a:r>
            <a:r>
              <a:rPr lang="en-US"/>
              <a:t> (340 B.C.)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Frege’s Grundgesetze (1893)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Gödel’s Incompleteness Theorems (1931)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Robinson’s Resolution Principle (1965)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0"/>
              <a:buChar char="▸"/>
            </a:pPr>
            <a:r>
              <a:rPr lang="en-US"/>
              <a:t>Prolog (1972)</a:t>
            </a:r>
            <a:endParaRPr/>
          </a:p>
          <a:p>
            <a:pPr indent="-863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7997952" y="3342925"/>
            <a:ext cx="1560576" cy="14485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AF8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Logic-based AI for NLP</a:t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6284976" y="2097024"/>
            <a:ext cx="1780032" cy="8290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004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Logic Programming</a:t>
            </a:r>
            <a:endParaRPr/>
          </a:p>
        </p:txBody>
      </p:sp>
      <p:cxnSp>
        <p:nvCxnSpPr>
          <p:cNvPr id="336" name="Google Shape;336;p37"/>
          <p:cNvCxnSpPr>
            <a:stCxn id="335" idx="2"/>
            <a:endCxn id="334" idx="1"/>
          </p:cNvCxnSpPr>
          <p:nvPr/>
        </p:nvCxnSpPr>
        <p:spPr>
          <a:xfrm>
            <a:off x="7174992" y="2926080"/>
            <a:ext cx="1051500" cy="629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1543665" y="214280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</a:t>
            </a:r>
            <a:endParaRPr/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838200" y="1825625"/>
            <a:ext cx="54467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Deductive inference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Rules + Facts =&gt; (new) inferred Facts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Rules + Facts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Theory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Prolog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Logic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Example of Rule: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‘All men are mortal’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 Prolog: mortal(X) :- man(X).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Examples of Fact: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‘Socrates is a man’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 Prolog: man(socrates).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Example of inferred fact: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‘Socrates is mortal’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 Prolog:	?- mortal(socrates)</a:t>
            </a:r>
            <a:br>
              <a:rPr lang="en-US"/>
            </a:br>
            <a:r>
              <a:rPr lang="en-US"/>
              <a:t>		true.</a:t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6284976" y="2097024"/>
            <a:ext cx="1780032" cy="82905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004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Logic Programming</a:t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8680704" y="2097024"/>
            <a:ext cx="1085088" cy="1219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477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Rules</a:t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9887712" y="2097024"/>
            <a:ext cx="1085088" cy="12192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AC7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9345168" y="4639056"/>
            <a:ext cx="1085088" cy="8107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8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Inferred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cxnSp>
        <p:nvCxnSpPr>
          <p:cNvPr id="347" name="Google Shape;347;p38"/>
          <p:cNvCxnSpPr>
            <a:stCxn id="344" idx="2"/>
            <a:endCxn id="346" idx="0"/>
          </p:cNvCxnSpPr>
          <p:nvPr/>
        </p:nvCxnSpPr>
        <p:spPr>
          <a:xfrm flipH="1" rot="-5400000">
            <a:off x="8894148" y="3645324"/>
            <a:ext cx="1322700" cy="66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38"/>
          <p:cNvCxnSpPr>
            <a:stCxn id="345" idx="2"/>
            <a:endCxn id="346" idx="0"/>
          </p:cNvCxnSpPr>
          <p:nvPr/>
        </p:nvCxnSpPr>
        <p:spPr>
          <a:xfrm rot="5400000">
            <a:off x="9497706" y="3706374"/>
            <a:ext cx="1322700" cy="54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38"/>
          <p:cNvSpPr/>
          <p:nvPr/>
        </p:nvSpPr>
        <p:spPr>
          <a:xfrm>
            <a:off x="8461248" y="1950720"/>
            <a:ext cx="2694432" cy="14782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8E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11155680" y="1960205"/>
            <a:ext cx="90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Theory</a:t>
            </a:r>
            <a:endParaRPr/>
          </a:p>
        </p:txBody>
      </p:sp>
      <p:cxnSp>
        <p:nvCxnSpPr>
          <p:cNvPr id="351" name="Google Shape;351;p38"/>
          <p:cNvCxnSpPr/>
          <p:nvPr/>
        </p:nvCxnSpPr>
        <p:spPr>
          <a:xfrm>
            <a:off x="11277600" y="2567004"/>
            <a:ext cx="0" cy="2565828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38"/>
          <p:cNvSpPr txBox="1"/>
          <p:nvPr/>
        </p:nvSpPr>
        <p:spPr>
          <a:xfrm rot="5400000">
            <a:off x="10374630" y="3588758"/>
            <a:ext cx="2316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Deductive reasoning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1543665" y="214280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838200" y="1825625"/>
            <a:ext cx="54467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Deductive inference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Rules + Facts =&gt; (new) inferred Facts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Rules + Facts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Theory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Prolog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Logic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Example of Rule: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‘All men are mortal’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 Prolog: mortal(X) :- man(X).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Examples of Fact: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‘Socrates is a man’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 Prolog: man(socrates).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Example of inferred fact: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‘Socrates is mortal’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 Prolog:	?- mortal(socrates)</a:t>
            </a:r>
            <a:br>
              <a:rPr lang="en-US"/>
            </a:br>
            <a:r>
              <a:rPr lang="en-US"/>
              <a:t>		true.</a:t>
            </a:r>
            <a:endParaRPr/>
          </a:p>
        </p:txBody>
      </p:sp>
      <p:pic>
        <p:nvPicPr>
          <p:cNvPr descr="prolog1.mov" id="359" name="Google Shape;3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67" y="1825625"/>
            <a:ext cx="617537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</a:t>
            </a:r>
            <a:br>
              <a:rPr lang="en-US"/>
            </a:br>
            <a:r>
              <a:rPr lang="en-US"/>
              <a:t>HANDS ON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838201" y="1825624"/>
            <a:ext cx="4665662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Exercise 1: taxonomy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Facts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Jena is a canary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Pigo is a fish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Rules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Birds lay eggs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Fish lay eggs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Canaries are birds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Query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Is Pigo a fish?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Does Jena lay eggs?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What are all the egg layers?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Exercise 2: genealogy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Facts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male/1 ; female/1 ; parent/2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Rules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father/2</a:t>
            </a:r>
            <a:r>
              <a:rPr lang="en-US"/>
              <a:t> 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mother/2</a:t>
            </a:r>
            <a:r>
              <a:rPr lang="en-US"/>
              <a:t> 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brother/2</a:t>
            </a:r>
            <a:r>
              <a:rPr lang="en-US"/>
              <a:t> 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sister/2</a:t>
            </a:r>
            <a:r>
              <a:rPr lang="en-US"/>
              <a:t> 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uncle/2</a:t>
            </a:r>
            <a:r>
              <a:rPr lang="en-US"/>
              <a:t> 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aunt/2</a:t>
            </a:r>
            <a:r>
              <a:rPr lang="en-US"/>
              <a:t> 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grandfather/2 </a:t>
            </a:r>
            <a:r>
              <a:rPr lang="en-US"/>
              <a:t>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grandmother/2</a:t>
            </a:r>
            <a:r>
              <a:rPr lang="en-US"/>
              <a:t> 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cousin/2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Exercise 3: pets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 u="sng">
                <a:solidFill>
                  <a:schemeClr val="hlink"/>
                </a:solidFill>
                <a:hlinkClick r:id="rId3"/>
              </a:rPr>
              <a:t>Download pets_missingRule.pl </a:t>
            </a:r>
            <a:r>
              <a:rPr lang="en-US"/>
              <a:t>and write the rule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illogical_owner/2</a:t>
            </a:r>
            <a:endParaRPr/>
          </a:p>
        </p:txBody>
      </p:sp>
      <p:pic>
        <p:nvPicPr>
          <p:cNvPr descr="prolog2.mov" id="366" name="Google Shape;366;p4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863" y="1825625"/>
            <a:ext cx="617537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endParaRPr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2206752" y="1825624"/>
            <a:ext cx="6169152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Logic programming has some limited learning capabilities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Inferred facts are learned over the knowledge base and can be persisted into memory (assertion)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But it is not learning in the sense of machine learning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Prolog is purely deductive while ML is inductive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Prolog starts with highly structured data and concepts while ML starts from raw empirical data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No positive / negative examples to learn from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Where does ML fit into the logic programming picture? 3 possible answers: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radically different and incompatible approaches of AI.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complementary approaches of AI in the order of abstraction from raw unstructured data to conceptualized knowledge.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exists in the logic paradigm if we, instead of deducing facts from rules, we induce rules from facts.</a:t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8680704" y="2097024"/>
            <a:ext cx="1085088" cy="1219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477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Rules</a:t>
            </a:r>
            <a:endParaRPr/>
          </a:p>
        </p:txBody>
      </p:sp>
      <p:sp>
        <p:nvSpPr>
          <p:cNvPr id="374" name="Google Shape;374;p41"/>
          <p:cNvSpPr/>
          <p:nvPr/>
        </p:nvSpPr>
        <p:spPr>
          <a:xfrm>
            <a:off x="9887712" y="2097024"/>
            <a:ext cx="1085088" cy="12192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AC7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sp>
        <p:nvSpPr>
          <p:cNvPr id="375" name="Google Shape;375;p41"/>
          <p:cNvSpPr/>
          <p:nvPr/>
        </p:nvSpPr>
        <p:spPr>
          <a:xfrm>
            <a:off x="9345168" y="3995198"/>
            <a:ext cx="1085088" cy="8107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8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Inferred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Facts</a:t>
            </a:r>
            <a:endParaRPr/>
          </a:p>
        </p:txBody>
      </p:sp>
      <p:cxnSp>
        <p:nvCxnSpPr>
          <p:cNvPr id="376" name="Google Shape;376;p41"/>
          <p:cNvCxnSpPr>
            <a:stCxn id="373" idx="2"/>
            <a:endCxn id="375" idx="0"/>
          </p:cNvCxnSpPr>
          <p:nvPr/>
        </p:nvCxnSpPr>
        <p:spPr>
          <a:xfrm flipH="1" rot="-5400000">
            <a:off x="9216048" y="3323424"/>
            <a:ext cx="678900" cy="66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41"/>
          <p:cNvCxnSpPr>
            <a:stCxn id="374" idx="2"/>
            <a:endCxn id="375" idx="0"/>
          </p:cNvCxnSpPr>
          <p:nvPr/>
        </p:nvCxnSpPr>
        <p:spPr>
          <a:xfrm rot="5400000">
            <a:off x="9819606" y="3384474"/>
            <a:ext cx="678900" cy="54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8" name="Google Shape;378;p41"/>
          <p:cNvSpPr/>
          <p:nvPr/>
        </p:nvSpPr>
        <p:spPr>
          <a:xfrm>
            <a:off x="8461248" y="1950720"/>
            <a:ext cx="2694432" cy="147828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F8E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11155680" y="1960205"/>
            <a:ext cx="90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Theory</a:t>
            </a:r>
            <a:endParaRPr/>
          </a:p>
        </p:txBody>
      </p:sp>
      <p:cxnSp>
        <p:nvCxnSpPr>
          <p:cNvPr id="380" name="Google Shape;380;p41"/>
          <p:cNvCxnSpPr/>
          <p:nvPr/>
        </p:nvCxnSpPr>
        <p:spPr>
          <a:xfrm>
            <a:off x="11277600" y="2567004"/>
            <a:ext cx="0" cy="196842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1" name="Google Shape;381;p41"/>
          <p:cNvSpPr txBox="1"/>
          <p:nvPr/>
        </p:nvSpPr>
        <p:spPr>
          <a:xfrm rot="5400000">
            <a:off x="10614035" y="3334201"/>
            <a:ext cx="18421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Deductive reasoning</a:t>
            </a:r>
            <a:endParaRPr/>
          </a:p>
        </p:txBody>
      </p:sp>
      <p:pic>
        <p:nvPicPr>
          <p:cNvPr id="382" name="Google Shape;3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90" y="4975733"/>
            <a:ext cx="2561807" cy="188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br>
              <a:rPr lang="en-US"/>
            </a:br>
            <a:r>
              <a:rPr lang="en-US"/>
              <a:t>TWO COMPLEMENTARY METHODS</a:t>
            </a:r>
            <a:endParaRPr/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153890" y="1825625"/>
            <a:ext cx="6917470" cy="227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Where does ML fit into the logic programming picture? 3 possible answers: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radically different and incompatible approaches of AI.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b="1" lang="en-US"/>
              <a:t>ML and logic programming are complementary approaches of AI in the order of abstraction from raw unstructured data to conceptualized knowledge.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exists in the logic paradigm if we, instead of deducing facts from rules, we induce rules from facts.</a:t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389" name="Google Shape;3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347456" y="3797300"/>
            <a:ext cx="3251200" cy="2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2"/>
          <p:cNvSpPr/>
          <p:nvPr/>
        </p:nvSpPr>
        <p:spPr>
          <a:xfrm>
            <a:off x="4228321" y="4230115"/>
            <a:ext cx="1719072" cy="140208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9C99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Unstructured data</a:t>
            </a: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6059424" y="4629911"/>
            <a:ext cx="2567397" cy="602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0048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1543665" y="190217"/>
            <a:ext cx="102648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LOGIC PROGRAMMING AND ML</a:t>
            </a:r>
            <a:br>
              <a:rPr lang="en-US"/>
            </a:br>
            <a:r>
              <a:rPr lang="en-US"/>
              <a:t>TWO COMPLEMENTARY METHODS</a:t>
            </a:r>
            <a:endParaRPr/>
          </a:p>
        </p:txBody>
      </p:sp>
      <p:sp>
        <p:nvSpPr>
          <p:cNvPr id="397" name="Google Shape;397;p43"/>
          <p:cNvSpPr txBox="1"/>
          <p:nvPr>
            <p:ph idx="1" type="body"/>
          </p:nvPr>
        </p:nvSpPr>
        <p:spPr>
          <a:xfrm>
            <a:off x="153890" y="1825625"/>
            <a:ext cx="6917470" cy="227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Where does ML fit into the logic programming picture? 3 possible answers: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and logic programming are radically different and incompatible approaches of AI.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b="1" lang="en-US"/>
              <a:t>ML and logic programming are complementary approaches of AI in the order of abstraction from raw unstructured data to conceptualized knowledge.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▸"/>
            </a:pPr>
            <a:r>
              <a:rPr lang="en-US"/>
              <a:t>ML exists in the logic paradigm if we, instead of deducing facts from rules, we induce rules from facts.</a:t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4325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pic>
        <p:nvPicPr>
          <p:cNvPr id="398" name="Google Shape;3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7710" y="2425983"/>
            <a:ext cx="5740400" cy="42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gis University 1">
      <a:dk1>
        <a:srgbClr val="000000"/>
      </a:dk1>
      <a:lt1>
        <a:srgbClr val="FFFFFF"/>
      </a:lt1>
      <a:dk2>
        <a:srgbClr val="002B49"/>
      </a:dk2>
      <a:lt2>
        <a:srgbClr val="E1E1E1"/>
      </a:lt2>
      <a:accent1>
        <a:srgbClr val="F1C300"/>
      </a:accent1>
      <a:accent2>
        <a:srgbClr val="CCE2EE"/>
      </a:accent2>
      <a:accent3>
        <a:srgbClr val="D6D2C3"/>
      </a:accent3>
      <a:accent4>
        <a:srgbClr val="EDAB00"/>
      </a:accent4>
      <a:accent5>
        <a:srgbClr val="0064AB"/>
      </a:accent5>
      <a:accent6>
        <a:srgbClr val="62A9FF"/>
      </a:accent6>
      <a:hlink>
        <a:srgbClr val="D29022"/>
      </a:hlink>
      <a:folHlink>
        <a:srgbClr val="678C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