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8" r:id="rId2"/>
    <p:sldId id="268" r:id="rId3"/>
  </p:sldIdLst>
  <p:sldSz cx="7559675" cy="106918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68">
          <p15:clr>
            <a:srgbClr val="A4A3A4"/>
          </p15:clr>
        </p15:guide>
        <p15:guide id="2" pos="238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el GOMBIN" initials="" lastIdx="2" clrIdx="0"/>
  <p:cmAuthor id="1" name="Samuel Goëta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8"/>
    <p:restoredTop sz="94728"/>
  </p:normalViewPr>
  <p:slideViewPr>
    <p:cSldViewPr snapToGrid="0">
      <p:cViewPr varScale="1">
        <p:scale>
          <a:sx n="137" d="100"/>
          <a:sy n="137" d="100"/>
        </p:scale>
        <p:origin x="4976" y="216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217050" y="685800"/>
            <a:ext cx="24246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649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57712" y="1547778"/>
            <a:ext cx="7044600" cy="426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257705" y="5891409"/>
            <a:ext cx="7044600" cy="164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257705" y="2299346"/>
            <a:ext cx="7044600" cy="4081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57705" y="6552657"/>
            <a:ext cx="7044600" cy="270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57705" y="4471058"/>
            <a:ext cx="7044600" cy="174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3306900" cy="7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3995291" y="2395696"/>
            <a:ext cx="3306900" cy="7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57705" y="1154948"/>
            <a:ext cx="2321700" cy="1570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57705" y="2888617"/>
            <a:ext cx="2321700" cy="660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05325" y="935745"/>
            <a:ext cx="5264700" cy="850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3780000" y="-260"/>
            <a:ext cx="378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19508" y="2563450"/>
            <a:ext cx="3344400" cy="308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19508" y="5826865"/>
            <a:ext cx="3344400" cy="256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083839" y="1505164"/>
            <a:ext cx="3172200" cy="76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57705" y="8794266"/>
            <a:ext cx="4959600" cy="12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2159325" y="3359200"/>
            <a:ext cx="5253300" cy="1091700"/>
          </a:xfrm>
          <a:prstGeom prst="rect">
            <a:avLst/>
          </a:prstGeom>
          <a:solidFill>
            <a:srgbClr val="99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3FAFC"/>
              </a:solidFill>
            </a:endParaRPr>
          </a:p>
        </p:txBody>
      </p:sp>
      <p:sp>
        <p:nvSpPr>
          <p:cNvPr id="73" name="Shape 73"/>
          <p:cNvSpPr/>
          <p:nvPr/>
        </p:nvSpPr>
        <p:spPr>
          <a:xfrm>
            <a:off x="2159325" y="2363445"/>
            <a:ext cx="5253300" cy="1003200"/>
          </a:xfrm>
          <a:prstGeom prst="rect">
            <a:avLst/>
          </a:prstGeom>
          <a:solidFill>
            <a:srgbClr val="E3F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3FAFC"/>
              </a:solidFill>
            </a:endParaRP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900" y="272750"/>
            <a:ext cx="810473" cy="810473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7033363" y="10103191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000000"/>
                </a:solidFill>
              </a:rPr>
              <a:t>1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76" name="Shape 76"/>
          <p:cNvSpPr/>
          <p:nvPr/>
        </p:nvSpPr>
        <p:spPr>
          <a:xfrm>
            <a:off x="373314" y="2291674"/>
            <a:ext cx="1123653" cy="1314341"/>
          </a:xfrm>
          <a:custGeom>
            <a:avLst/>
            <a:gdLst/>
            <a:ahLst/>
            <a:cxnLst/>
            <a:rect l="0" t="0" r="0" b="0"/>
            <a:pathLst>
              <a:path w="37371" h="43713" extrusionOk="0">
                <a:moveTo>
                  <a:pt x="18158" y="0"/>
                </a:moveTo>
                <a:lnTo>
                  <a:pt x="95" y="10840"/>
                </a:lnTo>
                <a:lnTo>
                  <a:pt x="0" y="32426"/>
                </a:lnTo>
                <a:lnTo>
                  <a:pt x="17093" y="43713"/>
                </a:lnTo>
                <a:lnTo>
                  <a:pt x="36941" y="33392"/>
                </a:lnTo>
                <a:lnTo>
                  <a:pt x="37371" y="11030"/>
                </a:lnTo>
                <a:close/>
              </a:path>
            </a:pathLst>
          </a:custGeom>
          <a:solidFill>
            <a:srgbClr val="E3FAFC"/>
          </a:solidFill>
          <a:ln>
            <a:noFill/>
          </a:ln>
        </p:spPr>
      </p:sp>
      <p:sp>
        <p:nvSpPr>
          <p:cNvPr id="77" name="Shape 77"/>
          <p:cNvSpPr txBox="1"/>
          <p:nvPr/>
        </p:nvSpPr>
        <p:spPr>
          <a:xfrm>
            <a:off x="2238408" y="2684595"/>
            <a:ext cx="108900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>
                <a:solidFill>
                  <a:srgbClr val="005265"/>
                </a:solidFill>
                <a:latin typeface="Open Sans"/>
                <a:ea typeface="Open Sans"/>
                <a:cs typeface="Open Sans"/>
                <a:sym typeface="Open Sans"/>
              </a:rPr>
              <a:t>IDENTIFIER</a:t>
            </a:r>
            <a:endParaRPr sz="1200" b="1">
              <a:solidFill>
                <a:srgbClr val="00526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632" y="2570609"/>
            <a:ext cx="743028" cy="743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1973" y="3501214"/>
            <a:ext cx="789078" cy="789078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2274075" y="1831575"/>
            <a:ext cx="1169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5265"/>
                </a:solidFill>
                <a:latin typeface="Open Sans"/>
                <a:ea typeface="Open Sans"/>
                <a:cs typeface="Open Sans"/>
                <a:sym typeface="Open Sans"/>
              </a:rPr>
              <a:t>PHASE</a:t>
            </a:r>
            <a:endParaRPr sz="1600" b="1">
              <a:solidFill>
                <a:srgbClr val="00526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3879525" y="1821000"/>
            <a:ext cx="12462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5265"/>
                </a:solidFill>
                <a:latin typeface="Open Sans"/>
                <a:ea typeface="Open Sans"/>
                <a:cs typeface="Open Sans"/>
                <a:sym typeface="Open Sans"/>
              </a:rPr>
              <a:t>ACTEURS</a:t>
            </a:r>
            <a:endParaRPr sz="1600" b="1">
              <a:solidFill>
                <a:srgbClr val="00526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5801550" y="1821000"/>
            <a:ext cx="13245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5265"/>
                </a:solidFill>
                <a:latin typeface="Open Sans"/>
                <a:ea typeface="Open Sans"/>
                <a:cs typeface="Open Sans"/>
                <a:sym typeface="Open Sans"/>
              </a:rPr>
              <a:t>MISSIONS</a:t>
            </a:r>
            <a:endParaRPr sz="1600" b="1">
              <a:solidFill>
                <a:srgbClr val="00526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3438525" y="2455995"/>
            <a:ext cx="21282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005265"/>
                </a:solidFill>
                <a:latin typeface="Consolas"/>
                <a:ea typeface="Consolas"/>
                <a:cs typeface="Consolas"/>
                <a:sym typeface="Consolas"/>
              </a:rPr>
              <a:t>-AMO</a:t>
            </a:r>
            <a:endParaRPr sz="1000">
              <a:solidFill>
                <a:srgbClr val="00526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005265"/>
                </a:solidFill>
                <a:latin typeface="Consolas"/>
                <a:ea typeface="Consolas"/>
                <a:cs typeface="Consolas"/>
                <a:sym typeface="Consolas"/>
              </a:rPr>
              <a:t>-Chef de projet open data</a:t>
            </a:r>
            <a:endParaRPr sz="1000">
              <a:solidFill>
                <a:srgbClr val="00526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005265"/>
                </a:solidFill>
                <a:latin typeface="Consolas"/>
                <a:ea typeface="Consolas"/>
                <a:cs typeface="Consolas"/>
                <a:sym typeface="Consolas"/>
              </a:rPr>
              <a:t>-Personnes ressources</a:t>
            </a:r>
            <a:endParaRPr sz="1000">
              <a:solidFill>
                <a:srgbClr val="00526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005265"/>
                </a:solidFill>
                <a:latin typeface="Consolas"/>
                <a:ea typeface="Consolas"/>
                <a:cs typeface="Consolas"/>
                <a:sym typeface="Consolas"/>
              </a:rPr>
              <a:t>-Producteurs de données</a:t>
            </a:r>
            <a:endParaRPr sz="1000">
              <a:solidFill>
                <a:srgbClr val="00526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5514900" y="2439645"/>
            <a:ext cx="1897800" cy="8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005265"/>
                </a:solidFill>
                <a:latin typeface="Consolas"/>
                <a:ea typeface="Consolas"/>
                <a:cs typeface="Consolas"/>
                <a:sym typeface="Consolas"/>
              </a:rPr>
              <a:t>- Rencontrer les agents</a:t>
            </a:r>
            <a:br>
              <a:rPr lang="fr" sz="1000">
                <a:solidFill>
                  <a:srgbClr val="00526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000">
                <a:solidFill>
                  <a:srgbClr val="005265"/>
                </a:solidFill>
                <a:latin typeface="Consolas"/>
                <a:ea typeface="Consolas"/>
                <a:cs typeface="Consolas"/>
                <a:sym typeface="Consolas"/>
              </a:rPr>
              <a:t>- Cartographier les données</a:t>
            </a:r>
            <a:br>
              <a:rPr lang="fr" sz="1000">
                <a:solidFill>
                  <a:srgbClr val="00526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000">
                <a:solidFill>
                  <a:srgbClr val="005265"/>
                </a:solidFill>
                <a:latin typeface="Consolas"/>
                <a:ea typeface="Consolas"/>
                <a:cs typeface="Consolas"/>
                <a:sym typeface="Consolas"/>
              </a:rPr>
              <a:t>- Documenter les données</a:t>
            </a:r>
            <a:endParaRPr sz="1000">
              <a:solidFill>
                <a:srgbClr val="00526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526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2235525" y="3724600"/>
            <a:ext cx="108900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>
                <a:solidFill>
                  <a:srgbClr val="005265"/>
                </a:solidFill>
                <a:latin typeface="Open Sans"/>
                <a:ea typeface="Open Sans"/>
                <a:cs typeface="Open Sans"/>
                <a:sym typeface="Open Sans"/>
              </a:rPr>
              <a:t>VALIDER</a:t>
            </a:r>
            <a:endParaRPr sz="1200" b="1">
              <a:solidFill>
                <a:srgbClr val="00526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3512800" y="3496000"/>
            <a:ext cx="21282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005265"/>
                </a:solidFill>
                <a:latin typeface="Consolas"/>
                <a:ea typeface="Consolas"/>
                <a:cs typeface="Consolas"/>
                <a:sym typeface="Consolas"/>
              </a:rPr>
              <a:t>- Equipe projet open data</a:t>
            </a:r>
            <a:endParaRPr sz="1000">
              <a:solidFill>
                <a:srgbClr val="00526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005265"/>
                </a:solidFill>
                <a:latin typeface="Consolas"/>
                <a:ea typeface="Consolas"/>
                <a:cs typeface="Consolas"/>
                <a:sym typeface="Consolas"/>
              </a:rPr>
              <a:t>- Comité de pilotage </a:t>
            </a:r>
            <a:endParaRPr sz="1000">
              <a:solidFill>
                <a:srgbClr val="00526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005265"/>
                </a:solidFill>
                <a:latin typeface="Consolas"/>
                <a:ea typeface="Consolas"/>
                <a:cs typeface="Consolas"/>
                <a:sym typeface="Consolas"/>
              </a:rPr>
              <a:t>- Elus</a:t>
            </a:r>
            <a:endParaRPr sz="1000">
              <a:solidFill>
                <a:srgbClr val="00526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526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5589175" y="3479650"/>
            <a:ext cx="1897800" cy="8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005265"/>
                </a:solidFill>
                <a:latin typeface="Consolas"/>
                <a:ea typeface="Consolas"/>
                <a:cs typeface="Consolas"/>
                <a:sym typeface="Consolas"/>
              </a:rPr>
              <a:t>- Evaluer les jeux de données</a:t>
            </a:r>
            <a:endParaRPr sz="1000">
              <a:solidFill>
                <a:srgbClr val="00526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005265"/>
                </a:solidFill>
                <a:latin typeface="Consolas"/>
                <a:ea typeface="Consolas"/>
                <a:cs typeface="Consolas"/>
                <a:sym typeface="Consolas"/>
              </a:rPr>
              <a:t>- Prioriser l’ouverture </a:t>
            </a:r>
            <a:endParaRPr sz="1000">
              <a:solidFill>
                <a:srgbClr val="00526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005265"/>
                </a:solidFill>
                <a:latin typeface="Consolas"/>
                <a:ea typeface="Consolas"/>
                <a:cs typeface="Consolas"/>
                <a:sym typeface="Consolas"/>
              </a:rPr>
              <a:t>- Valider l’ouverture</a:t>
            </a:r>
            <a:endParaRPr sz="1000">
              <a:solidFill>
                <a:srgbClr val="00526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0526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526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2159325" y="4443450"/>
            <a:ext cx="5253300" cy="1091700"/>
          </a:xfrm>
          <a:prstGeom prst="rect">
            <a:avLst/>
          </a:prstGeom>
          <a:solidFill>
            <a:srgbClr val="3BC9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3FAFC"/>
              </a:solidFill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2235525" y="4808850"/>
            <a:ext cx="108900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EXTRAIRE</a:t>
            </a:r>
            <a:endParaRPr sz="12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3512800" y="4580250"/>
            <a:ext cx="21282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DSI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Gestionnaires de données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Prestataires SI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5589175" y="4519650"/>
            <a:ext cx="18978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Négocier avec les prestataires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Reconstituer schémas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Développer outils d’extraction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92" name="Shape 92"/>
          <p:cNvGrpSpPr/>
          <p:nvPr/>
        </p:nvGrpSpPr>
        <p:grpSpPr>
          <a:xfrm>
            <a:off x="312946" y="3294265"/>
            <a:ext cx="4616932" cy="6454687"/>
            <a:chOff x="1075175" y="2561025"/>
            <a:chExt cx="3684408" cy="5150975"/>
          </a:xfrm>
        </p:grpSpPr>
        <p:sp>
          <p:nvSpPr>
            <p:cNvPr id="93" name="Shape 93"/>
            <p:cNvSpPr/>
            <p:nvPr/>
          </p:nvSpPr>
          <p:spPr>
            <a:xfrm>
              <a:off x="1091850" y="3367100"/>
              <a:ext cx="934275" cy="1076850"/>
            </a:xfrm>
            <a:custGeom>
              <a:avLst/>
              <a:gdLst/>
              <a:ahLst/>
              <a:cxnLst/>
              <a:rect l="0" t="0" r="0" b="0"/>
              <a:pathLst>
                <a:path w="37371" h="43074" extrusionOk="0">
                  <a:moveTo>
                    <a:pt x="18381" y="0"/>
                  </a:moveTo>
                  <a:lnTo>
                    <a:pt x="95" y="10647"/>
                  </a:lnTo>
                  <a:lnTo>
                    <a:pt x="0" y="32233"/>
                  </a:lnTo>
                  <a:lnTo>
                    <a:pt x="18733" y="43074"/>
                  </a:lnTo>
                  <a:lnTo>
                    <a:pt x="37371" y="32233"/>
                  </a:lnTo>
                  <a:lnTo>
                    <a:pt x="37336" y="10763"/>
                  </a:lnTo>
                  <a:close/>
                </a:path>
              </a:pathLst>
            </a:custGeom>
            <a:solidFill>
              <a:srgbClr val="3BC9DB"/>
            </a:solidFill>
            <a:ln>
              <a:noFill/>
            </a:ln>
          </p:spPr>
        </p:sp>
        <p:sp>
          <p:nvSpPr>
            <p:cNvPr id="94" name="Shape 94"/>
            <p:cNvSpPr/>
            <p:nvPr/>
          </p:nvSpPr>
          <p:spPr>
            <a:xfrm>
              <a:off x="1543050" y="4162425"/>
              <a:ext cx="934275" cy="1111325"/>
            </a:xfrm>
            <a:custGeom>
              <a:avLst/>
              <a:gdLst/>
              <a:ahLst/>
              <a:cxnLst/>
              <a:rect l="0" t="0" r="0" b="0"/>
              <a:pathLst>
                <a:path w="37371" h="44453" extrusionOk="0">
                  <a:moveTo>
                    <a:pt x="19431" y="0"/>
                  </a:moveTo>
                  <a:lnTo>
                    <a:pt x="381" y="11049"/>
                  </a:lnTo>
                  <a:lnTo>
                    <a:pt x="0" y="33612"/>
                  </a:lnTo>
                  <a:lnTo>
                    <a:pt x="18733" y="44453"/>
                  </a:lnTo>
                  <a:lnTo>
                    <a:pt x="37371" y="33612"/>
                  </a:lnTo>
                  <a:lnTo>
                    <a:pt x="37371" y="12217"/>
                  </a:lnTo>
                  <a:close/>
                </a:path>
              </a:pathLst>
            </a:custGeom>
            <a:solidFill>
              <a:srgbClr val="15AABF"/>
            </a:solidFill>
            <a:ln>
              <a:noFill/>
            </a:ln>
          </p:spPr>
        </p:sp>
        <p:sp>
          <p:nvSpPr>
            <p:cNvPr id="95" name="Shape 95"/>
            <p:cNvSpPr txBox="1"/>
            <p:nvPr/>
          </p:nvSpPr>
          <p:spPr>
            <a:xfrm>
              <a:off x="2550983" y="4612183"/>
              <a:ext cx="2208600" cy="53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 b="1">
                  <a:solidFill>
                    <a:srgbClr val="005265"/>
                  </a:solidFill>
                  <a:latin typeface="Open Sans"/>
                  <a:ea typeface="Open Sans"/>
                  <a:cs typeface="Open Sans"/>
                  <a:sym typeface="Open Sans"/>
                </a:rPr>
                <a:t>EDITER</a:t>
              </a:r>
              <a:endParaRPr sz="1200" b="1">
                <a:solidFill>
                  <a:srgbClr val="005265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1075175" y="5001125"/>
              <a:ext cx="934275" cy="1076850"/>
            </a:xfrm>
            <a:custGeom>
              <a:avLst/>
              <a:gdLst/>
              <a:ahLst/>
              <a:cxnLst/>
              <a:rect l="0" t="0" r="0" b="0"/>
              <a:pathLst>
                <a:path w="37371" h="43074" extrusionOk="0">
                  <a:moveTo>
                    <a:pt x="18381" y="0"/>
                  </a:moveTo>
                  <a:lnTo>
                    <a:pt x="95" y="10647"/>
                  </a:lnTo>
                  <a:lnTo>
                    <a:pt x="0" y="32233"/>
                  </a:lnTo>
                  <a:lnTo>
                    <a:pt x="18733" y="43074"/>
                  </a:lnTo>
                  <a:lnTo>
                    <a:pt x="37371" y="32233"/>
                  </a:lnTo>
                  <a:lnTo>
                    <a:pt x="37336" y="10763"/>
                  </a:lnTo>
                  <a:close/>
                </a:path>
              </a:pathLst>
            </a:custGeom>
            <a:solidFill>
              <a:srgbClr val="1098AD"/>
            </a:solidFill>
            <a:ln>
              <a:noFill/>
            </a:ln>
          </p:spPr>
        </p:sp>
        <p:sp>
          <p:nvSpPr>
            <p:cNvPr id="97" name="Shape 97"/>
            <p:cNvSpPr txBox="1"/>
            <p:nvPr/>
          </p:nvSpPr>
          <p:spPr>
            <a:xfrm>
              <a:off x="2550983" y="5417583"/>
              <a:ext cx="2208600" cy="53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 b="1">
                  <a:solidFill>
                    <a:srgbClr val="005265"/>
                  </a:solidFill>
                  <a:latin typeface="Open Sans"/>
                  <a:ea typeface="Open Sans"/>
                  <a:cs typeface="Open Sans"/>
                  <a:sym typeface="Open Sans"/>
                </a:rPr>
                <a:t>STANDARDISER</a:t>
              </a:r>
              <a:endParaRPr sz="1200" b="1">
                <a:solidFill>
                  <a:srgbClr val="005265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1543050" y="5798738"/>
              <a:ext cx="934275" cy="1111325"/>
            </a:xfrm>
            <a:custGeom>
              <a:avLst/>
              <a:gdLst/>
              <a:ahLst/>
              <a:cxnLst/>
              <a:rect l="0" t="0" r="0" b="0"/>
              <a:pathLst>
                <a:path w="37371" h="44453" extrusionOk="0">
                  <a:moveTo>
                    <a:pt x="19431" y="0"/>
                  </a:moveTo>
                  <a:lnTo>
                    <a:pt x="381" y="11049"/>
                  </a:lnTo>
                  <a:lnTo>
                    <a:pt x="0" y="33612"/>
                  </a:lnTo>
                  <a:lnTo>
                    <a:pt x="18733" y="44453"/>
                  </a:lnTo>
                  <a:lnTo>
                    <a:pt x="37371" y="33612"/>
                  </a:lnTo>
                  <a:lnTo>
                    <a:pt x="37371" y="12217"/>
                  </a:lnTo>
                  <a:close/>
                </a:path>
              </a:pathLst>
            </a:custGeom>
            <a:solidFill>
              <a:srgbClr val="0C8599"/>
            </a:solidFill>
            <a:ln>
              <a:noFill/>
            </a:ln>
          </p:spPr>
        </p:sp>
        <p:sp>
          <p:nvSpPr>
            <p:cNvPr id="99" name="Shape 99"/>
            <p:cNvSpPr/>
            <p:nvPr/>
          </p:nvSpPr>
          <p:spPr>
            <a:xfrm>
              <a:off x="1075175" y="6635150"/>
              <a:ext cx="934275" cy="1076850"/>
            </a:xfrm>
            <a:custGeom>
              <a:avLst/>
              <a:gdLst/>
              <a:ahLst/>
              <a:cxnLst/>
              <a:rect l="0" t="0" r="0" b="0"/>
              <a:pathLst>
                <a:path w="37371" h="43074" extrusionOk="0">
                  <a:moveTo>
                    <a:pt x="18381" y="0"/>
                  </a:moveTo>
                  <a:lnTo>
                    <a:pt x="95" y="10647"/>
                  </a:lnTo>
                  <a:lnTo>
                    <a:pt x="0" y="32233"/>
                  </a:lnTo>
                  <a:lnTo>
                    <a:pt x="18733" y="43074"/>
                  </a:lnTo>
                  <a:lnTo>
                    <a:pt x="37371" y="32233"/>
                  </a:lnTo>
                  <a:lnTo>
                    <a:pt x="37336" y="10763"/>
                  </a:lnTo>
                  <a:close/>
                </a:path>
              </a:pathLst>
            </a:custGeom>
            <a:solidFill>
              <a:srgbClr val="0B7285"/>
            </a:solidFill>
            <a:ln>
              <a:noFill/>
            </a:ln>
          </p:spPr>
        </p:sp>
        <p:sp>
          <p:nvSpPr>
            <p:cNvPr id="100" name="Shape 100"/>
            <p:cNvSpPr txBox="1"/>
            <p:nvPr/>
          </p:nvSpPr>
          <p:spPr>
            <a:xfrm>
              <a:off x="2550983" y="7051608"/>
              <a:ext cx="2208600" cy="53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 b="1">
                  <a:solidFill>
                    <a:srgbClr val="005265"/>
                  </a:solidFill>
                  <a:latin typeface="Open Sans"/>
                  <a:ea typeface="Open Sans"/>
                  <a:cs typeface="Open Sans"/>
                  <a:sym typeface="Open Sans"/>
                </a:rPr>
                <a:t>METTRE A JOUR</a:t>
              </a:r>
              <a:endParaRPr sz="1200" b="1">
                <a:solidFill>
                  <a:srgbClr val="005265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101" name="Shape 10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250100" y="3596638"/>
              <a:ext cx="617775" cy="617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Shape 10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701288" y="4409177"/>
              <a:ext cx="617800" cy="6178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Shape 10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276372" y="5273600"/>
              <a:ext cx="531881" cy="531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Shape 10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701288" y="6045500"/>
              <a:ext cx="617800" cy="61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Shape 105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237825" y="6869088"/>
              <a:ext cx="608975" cy="608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 b="13904"/>
            <a:stretch/>
          </p:blipFill>
          <p:spPr>
            <a:xfrm>
              <a:off x="1705560" y="2833275"/>
              <a:ext cx="617806" cy="5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543050" y="2561025"/>
              <a:ext cx="942825" cy="1076400"/>
            </a:xfrm>
            <a:custGeom>
              <a:avLst/>
              <a:gdLst/>
              <a:ahLst/>
              <a:cxnLst/>
              <a:rect l="0" t="0" r="0" b="0"/>
              <a:pathLst>
                <a:path w="37713" h="43056" extrusionOk="0">
                  <a:moveTo>
                    <a:pt x="18645" y="0"/>
                  </a:moveTo>
                  <a:lnTo>
                    <a:pt x="0" y="10335"/>
                  </a:lnTo>
                  <a:lnTo>
                    <a:pt x="342" y="32215"/>
                  </a:lnTo>
                  <a:lnTo>
                    <a:pt x="19075" y="43056"/>
                  </a:lnTo>
                  <a:lnTo>
                    <a:pt x="37713" y="32215"/>
                  </a:lnTo>
                  <a:lnTo>
                    <a:pt x="37713" y="10820"/>
                  </a:lnTo>
                  <a:close/>
                </a:path>
              </a:pathLst>
            </a:custGeom>
            <a:solidFill>
              <a:srgbClr val="99E9F2"/>
            </a:solidFill>
            <a:ln>
              <a:noFill/>
            </a:ln>
          </p:spPr>
        </p:sp>
      </p:grpSp>
      <p:sp>
        <p:nvSpPr>
          <p:cNvPr id="108" name="Shape 108"/>
          <p:cNvSpPr/>
          <p:nvPr/>
        </p:nvSpPr>
        <p:spPr>
          <a:xfrm>
            <a:off x="2162200" y="5527700"/>
            <a:ext cx="5253300" cy="1091700"/>
          </a:xfrm>
          <a:prstGeom prst="rect">
            <a:avLst/>
          </a:prstGeom>
          <a:solidFill>
            <a:srgbClr val="15AA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3FAFC"/>
              </a:solidFill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2235525" y="5893100"/>
            <a:ext cx="108900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EDITER</a:t>
            </a:r>
            <a:endParaRPr sz="12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3515675" y="5664500"/>
            <a:ext cx="21282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Chef de projet open data</a:t>
            </a:r>
            <a:br>
              <a:rPr lang="fr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Producteurs de données</a:t>
            </a:r>
            <a:br>
              <a:rPr lang="fr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Data editor</a:t>
            </a:r>
            <a:br>
              <a:rPr lang="fr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5592050" y="5603900"/>
            <a:ext cx="17448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Expliciter les données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Améliorer la qualité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Réduire les risques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Anonymiser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12" name="Shape 1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5000" y="3606014"/>
            <a:ext cx="743025" cy="7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312900" y="1244200"/>
            <a:ext cx="37245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 b="1">
                <a:solidFill>
                  <a:srgbClr val="005265"/>
                </a:solidFill>
                <a:latin typeface="Consolas"/>
                <a:ea typeface="Consolas"/>
                <a:cs typeface="Consolas"/>
                <a:sym typeface="Consolas"/>
              </a:rPr>
              <a:t>TABLEAU RÉCAPITULATIF</a:t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2159325" y="6548500"/>
            <a:ext cx="5253300" cy="1091700"/>
          </a:xfrm>
          <a:prstGeom prst="rect">
            <a:avLst/>
          </a:prstGeom>
          <a:solidFill>
            <a:srgbClr val="109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3FAFC"/>
              </a:solidFill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2235525" y="6913900"/>
            <a:ext cx="124620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STANDARDISER</a:t>
            </a:r>
            <a:endParaRPr sz="11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3512800" y="6685300"/>
            <a:ext cx="21282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Chef de projet open data</a:t>
            </a:r>
            <a:br>
              <a:rPr lang="fr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Producteurs de données</a:t>
            </a:r>
            <a:br>
              <a:rPr lang="fr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Data editor</a:t>
            </a:r>
            <a:br>
              <a:rPr lang="fr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5589175" y="6624700"/>
            <a:ext cx="17448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Convertir dans un format ouvert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Transformer les données selon un standard interopérable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18" name="Shape 1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639723" y="1930300"/>
            <a:ext cx="212375" cy="215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673813" y="1942438"/>
            <a:ext cx="212375" cy="21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/>
          <p:nvPr/>
        </p:nvSpPr>
        <p:spPr>
          <a:xfrm>
            <a:off x="2159325" y="7632750"/>
            <a:ext cx="5253300" cy="1091700"/>
          </a:xfrm>
          <a:prstGeom prst="rect">
            <a:avLst/>
          </a:prstGeom>
          <a:solidFill>
            <a:srgbClr val="0C8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3FAFC"/>
              </a:solidFill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2235525" y="7998150"/>
            <a:ext cx="124620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PUBLIER</a:t>
            </a:r>
            <a:endParaRPr sz="11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3512800" y="7769550"/>
            <a:ext cx="21282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Chef de projet open data</a:t>
            </a:r>
            <a:br>
              <a:rPr lang="fr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Producteurs de données</a:t>
            </a:r>
            <a:br>
              <a:rPr lang="fr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5589175" y="7708950"/>
            <a:ext cx="17448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Importer les données sur le portail</a:t>
            </a:r>
            <a:br>
              <a:rPr lang="fr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Décrire les champs</a:t>
            </a:r>
            <a:br>
              <a:rPr lang="fr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Documenter les métadonnées</a:t>
            </a:r>
            <a:br>
              <a:rPr lang="fr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2159325" y="8685275"/>
            <a:ext cx="5253300" cy="1091700"/>
          </a:xfrm>
          <a:prstGeom prst="rect">
            <a:avLst/>
          </a:prstGeom>
          <a:solidFill>
            <a:srgbClr val="0B72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3FAFC"/>
              </a:solidFill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2235525" y="9050675"/>
            <a:ext cx="189780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METTRE</a:t>
            </a:r>
            <a:br>
              <a:rPr lang="fr" sz="11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fr" sz="11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JOUR</a:t>
            </a:r>
            <a:endParaRPr sz="11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3515675" y="8822075"/>
            <a:ext cx="21282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Chef de projet open data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Producteurs de données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fr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5592050" y="8761475"/>
            <a:ext cx="18978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Automatiser l’ouverture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Conserver les données</a:t>
            </a:r>
            <a:br>
              <a:rPr lang="fr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Prendre en compte les retours des usagers</a:t>
            </a:r>
            <a:br>
              <a:rPr lang="fr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900" y="272750"/>
            <a:ext cx="810473" cy="810473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/>
          <p:nvPr/>
        </p:nvSpPr>
        <p:spPr>
          <a:xfrm>
            <a:off x="373314" y="2291674"/>
            <a:ext cx="1123653" cy="1314341"/>
          </a:xfrm>
          <a:custGeom>
            <a:avLst/>
            <a:gdLst/>
            <a:ahLst/>
            <a:cxnLst/>
            <a:rect l="0" t="0" r="0" b="0"/>
            <a:pathLst>
              <a:path w="37371" h="43713" extrusionOk="0">
                <a:moveTo>
                  <a:pt x="18158" y="0"/>
                </a:moveTo>
                <a:lnTo>
                  <a:pt x="95" y="10840"/>
                </a:lnTo>
                <a:lnTo>
                  <a:pt x="0" y="32426"/>
                </a:lnTo>
                <a:lnTo>
                  <a:pt x="17093" y="43713"/>
                </a:lnTo>
                <a:lnTo>
                  <a:pt x="36941" y="33392"/>
                </a:lnTo>
                <a:lnTo>
                  <a:pt x="37371" y="11030"/>
                </a:lnTo>
                <a:close/>
              </a:path>
            </a:pathLst>
          </a:custGeom>
          <a:solidFill>
            <a:srgbClr val="E3FAFC"/>
          </a:solidFill>
          <a:ln>
            <a:noFill/>
          </a:ln>
        </p:spPr>
      </p:sp>
      <p:sp>
        <p:nvSpPr>
          <p:cNvPr id="77" name="Shape 77"/>
          <p:cNvSpPr txBox="1"/>
          <p:nvPr/>
        </p:nvSpPr>
        <p:spPr>
          <a:xfrm>
            <a:off x="1545058" y="2674026"/>
            <a:ext cx="1512594" cy="338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IDENTIFIER</a:t>
            </a:r>
            <a:endParaRPr dirty="0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632" y="2570609"/>
            <a:ext cx="743028" cy="743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1973" y="3501214"/>
            <a:ext cx="789078" cy="78907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2080694" y="3751440"/>
            <a:ext cx="143662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VALIDER</a:t>
            </a:r>
            <a:endParaRPr dirty="0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545058" y="4791583"/>
            <a:ext cx="143662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EXTRAIRE</a:t>
            </a:r>
            <a:endParaRPr dirty="0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333841" y="4304358"/>
            <a:ext cx="1170740" cy="1349401"/>
          </a:xfrm>
          <a:custGeom>
            <a:avLst/>
            <a:gdLst/>
            <a:ahLst/>
            <a:cxnLst/>
            <a:rect l="0" t="0" r="0" b="0"/>
            <a:pathLst>
              <a:path w="37371" h="43074" extrusionOk="0">
                <a:moveTo>
                  <a:pt x="18381" y="0"/>
                </a:moveTo>
                <a:lnTo>
                  <a:pt x="95" y="10647"/>
                </a:lnTo>
                <a:lnTo>
                  <a:pt x="0" y="32233"/>
                </a:lnTo>
                <a:lnTo>
                  <a:pt x="18733" y="43074"/>
                </a:lnTo>
                <a:lnTo>
                  <a:pt x="37371" y="32233"/>
                </a:lnTo>
                <a:lnTo>
                  <a:pt x="37336" y="10763"/>
                </a:lnTo>
                <a:close/>
              </a:path>
            </a:pathLst>
          </a:custGeom>
          <a:solidFill>
            <a:srgbClr val="3BC9DB"/>
          </a:solidFill>
          <a:ln>
            <a:noFill/>
          </a:ln>
        </p:spPr>
      </p:sp>
      <p:sp>
        <p:nvSpPr>
          <p:cNvPr id="94" name="Shape 94"/>
          <p:cNvSpPr/>
          <p:nvPr/>
        </p:nvSpPr>
        <p:spPr>
          <a:xfrm>
            <a:off x="899240" y="5300979"/>
            <a:ext cx="1170740" cy="1392601"/>
          </a:xfrm>
          <a:custGeom>
            <a:avLst/>
            <a:gdLst/>
            <a:ahLst/>
            <a:cxnLst/>
            <a:rect l="0" t="0" r="0" b="0"/>
            <a:pathLst>
              <a:path w="37371" h="44453" extrusionOk="0">
                <a:moveTo>
                  <a:pt x="19431" y="0"/>
                </a:moveTo>
                <a:lnTo>
                  <a:pt x="381" y="11049"/>
                </a:lnTo>
                <a:lnTo>
                  <a:pt x="0" y="33612"/>
                </a:lnTo>
                <a:lnTo>
                  <a:pt x="18733" y="44453"/>
                </a:lnTo>
                <a:lnTo>
                  <a:pt x="37371" y="33612"/>
                </a:lnTo>
                <a:lnTo>
                  <a:pt x="37371" y="12217"/>
                </a:lnTo>
                <a:close/>
              </a:path>
            </a:pathLst>
          </a:custGeom>
          <a:solidFill>
            <a:srgbClr val="15AABF"/>
          </a:solidFill>
          <a:ln>
            <a:noFill/>
          </a:ln>
        </p:spPr>
      </p:sp>
      <p:sp>
        <p:nvSpPr>
          <p:cNvPr id="96" name="Shape 96"/>
          <p:cNvSpPr/>
          <p:nvPr/>
        </p:nvSpPr>
        <p:spPr>
          <a:xfrm>
            <a:off x="312946" y="6351954"/>
            <a:ext cx="1170740" cy="1349401"/>
          </a:xfrm>
          <a:custGeom>
            <a:avLst/>
            <a:gdLst/>
            <a:ahLst/>
            <a:cxnLst/>
            <a:rect l="0" t="0" r="0" b="0"/>
            <a:pathLst>
              <a:path w="37371" h="43074" extrusionOk="0">
                <a:moveTo>
                  <a:pt x="18381" y="0"/>
                </a:moveTo>
                <a:lnTo>
                  <a:pt x="95" y="10647"/>
                </a:lnTo>
                <a:lnTo>
                  <a:pt x="0" y="32233"/>
                </a:lnTo>
                <a:lnTo>
                  <a:pt x="18733" y="43074"/>
                </a:lnTo>
                <a:lnTo>
                  <a:pt x="37371" y="32233"/>
                </a:lnTo>
                <a:lnTo>
                  <a:pt x="37336" y="10763"/>
                </a:lnTo>
                <a:close/>
              </a:path>
            </a:pathLst>
          </a:custGeom>
          <a:solidFill>
            <a:srgbClr val="1098AD"/>
          </a:solidFill>
          <a:ln>
            <a:noFill/>
          </a:ln>
        </p:spPr>
      </p:sp>
      <p:sp>
        <p:nvSpPr>
          <p:cNvPr id="98" name="Shape 98"/>
          <p:cNvSpPr/>
          <p:nvPr/>
        </p:nvSpPr>
        <p:spPr>
          <a:xfrm>
            <a:off x="899240" y="7351443"/>
            <a:ext cx="1170740" cy="1392601"/>
          </a:xfrm>
          <a:custGeom>
            <a:avLst/>
            <a:gdLst/>
            <a:ahLst/>
            <a:cxnLst/>
            <a:rect l="0" t="0" r="0" b="0"/>
            <a:pathLst>
              <a:path w="37371" h="44453" extrusionOk="0">
                <a:moveTo>
                  <a:pt x="19431" y="0"/>
                </a:moveTo>
                <a:lnTo>
                  <a:pt x="381" y="11049"/>
                </a:lnTo>
                <a:lnTo>
                  <a:pt x="0" y="33612"/>
                </a:lnTo>
                <a:lnTo>
                  <a:pt x="18733" y="44453"/>
                </a:lnTo>
                <a:lnTo>
                  <a:pt x="37371" y="33612"/>
                </a:lnTo>
                <a:lnTo>
                  <a:pt x="37371" y="12217"/>
                </a:lnTo>
                <a:close/>
              </a:path>
            </a:pathLst>
          </a:custGeom>
          <a:solidFill>
            <a:srgbClr val="0C8599"/>
          </a:solidFill>
          <a:ln>
            <a:noFill/>
          </a:ln>
        </p:spPr>
      </p:sp>
      <p:sp>
        <p:nvSpPr>
          <p:cNvPr id="99" name="Shape 99"/>
          <p:cNvSpPr/>
          <p:nvPr/>
        </p:nvSpPr>
        <p:spPr>
          <a:xfrm>
            <a:off x="312946" y="8399551"/>
            <a:ext cx="1170740" cy="1349401"/>
          </a:xfrm>
          <a:custGeom>
            <a:avLst/>
            <a:gdLst/>
            <a:ahLst/>
            <a:cxnLst/>
            <a:rect l="0" t="0" r="0" b="0"/>
            <a:pathLst>
              <a:path w="37371" h="43074" extrusionOk="0">
                <a:moveTo>
                  <a:pt x="18381" y="0"/>
                </a:moveTo>
                <a:lnTo>
                  <a:pt x="95" y="10647"/>
                </a:lnTo>
                <a:lnTo>
                  <a:pt x="0" y="32233"/>
                </a:lnTo>
                <a:lnTo>
                  <a:pt x="18733" y="43074"/>
                </a:lnTo>
                <a:lnTo>
                  <a:pt x="37371" y="32233"/>
                </a:lnTo>
                <a:lnTo>
                  <a:pt x="37336" y="10763"/>
                </a:lnTo>
                <a:close/>
              </a:path>
            </a:pathLst>
          </a:custGeom>
          <a:solidFill>
            <a:srgbClr val="0B7285"/>
          </a:solidFill>
          <a:ln>
            <a:noFill/>
          </a:ln>
        </p:spPr>
      </p:sp>
      <p:pic>
        <p:nvPicPr>
          <p:cNvPr id="101" name="Shape 1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2144" y="4591992"/>
            <a:ext cx="774134" cy="774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97528" y="5610184"/>
            <a:ext cx="774165" cy="774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5066" y="6693393"/>
            <a:ext cx="666500" cy="666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97528" y="7660661"/>
            <a:ext cx="774165" cy="774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6763" y="8692699"/>
            <a:ext cx="763106" cy="763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11">
            <a:alphaModFix/>
          </a:blip>
          <a:srcRect b="13904"/>
          <a:stretch/>
        </p:blipFill>
        <p:spPr>
          <a:xfrm>
            <a:off x="1102881" y="3635421"/>
            <a:ext cx="774173" cy="6665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/>
          <p:nvPr/>
        </p:nvSpPr>
        <p:spPr>
          <a:xfrm>
            <a:off x="899240" y="3294265"/>
            <a:ext cx="1181454" cy="1348837"/>
          </a:xfrm>
          <a:custGeom>
            <a:avLst/>
            <a:gdLst/>
            <a:ahLst/>
            <a:cxnLst/>
            <a:rect l="0" t="0" r="0" b="0"/>
            <a:pathLst>
              <a:path w="37713" h="43056" extrusionOk="0">
                <a:moveTo>
                  <a:pt x="18645" y="0"/>
                </a:moveTo>
                <a:lnTo>
                  <a:pt x="0" y="10335"/>
                </a:lnTo>
                <a:lnTo>
                  <a:pt x="342" y="32215"/>
                </a:lnTo>
                <a:lnTo>
                  <a:pt x="19075" y="43056"/>
                </a:lnTo>
                <a:lnTo>
                  <a:pt x="37713" y="32215"/>
                </a:lnTo>
                <a:lnTo>
                  <a:pt x="37713" y="10820"/>
                </a:lnTo>
                <a:close/>
              </a:path>
            </a:pathLst>
          </a:custGeom>
          <a:solidFill>
            <a:srgbClr val="99E9F2"/>
          </a:solidFill>
          <a:ln>
            <a:noFill/>
          </a:ln>
        </p:spPr>
      </p:sp>
      <p:sp>
        <p:nvSpPr>
          <p:cNvPr id="109" name="Shape 109"/>
          <p:cNvSpPr txBox="1"/>
          <p:nvPr/>
        </p:nvSpPr>
        <p:spPr>
          <a:xfrm>
            <a:off x="2159551" y="5816829"/>
            <a:ext cx="143662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EDITER</a:t>
            </a:r>
            <a:endParaRPr dirty="0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2" name="Shape 1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5000" y="3606014"/>
            <a:ext cx="743025" cy="7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312900" y="1244200"/>
            <a:ext cx="37245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 b="1">
                <a:solidFill>
                  <a:srgbClr val="005265"/>
                </a:solidFill>
                <a:latin typeface="Consolas"/>
                <a:ea typeface="Consolas"/>
                <a:cs typeface="Consolas"/>
                <a:sym typeface="Consolas"/>
              </a:rPr>
              <a:t>TABLEAU RÉCAPITULATIF</a:t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1545058" y="6804076"/>
            <a:ext cx="2007292" cy="375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STANDARDISER</a:t>
            </a:r>
            <a:endParaRPr dirty="0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2113437" y="7881061"/>
            <a:ext cx="164400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PUBLIER</a:t>
            </a:r>
            <a:endParaRPr dirty="0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1545058" y="8855097"/>
            <a:ext cx="2503597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METTRE A JOUR</a:t>
            </a:r>
            <a:endParaRPr dirty="0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5171834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162</Words>
  <Application>Microsoft Macintosh PowerPoint</Application>
  <PresentationFormat>Personnalisé</PresentationFormat>
  <Paragraphs>61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Consolas</vt:lpstr>
      <vt:lpstr>Open Sans</vt:lpstr>
      <vt:lpstr>Simple Light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Samuel Goëta</cp:lastModifiedBy>
  <cp:revision>7</cp:revision>
  <dcterms:modified xsi:type="dcterms:W3CDTF">2020-11-27T11:01:19Z</dcterms:modified>
</cp:coreProperties>
</file>