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10692000" cx="7560000"/>
  <p:notesSz cx="6858000" cy="9144000"/>
  <p:embeddedFontLst>
    <p:embeddedFont>
      <p:font typeface="Open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A4B41F5-BDEB-463A-93C9-3244EAC59014}">
  <a:tblStyle styleId="{DA4B41F5-BDEB-463A-93C9-3244EAC590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font" Target="fonts/OpenSans-boldItalic.fntdata"/><Relationship Id="rId10" Type="http://schemas.openxmlformats.org/officeDocument/2006/relationships/font" Target="fonts/OpenSans-italic.fntdata"/><Relationship Id="rId9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Ope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19874" y="-1050"/>
            <a:ext cx="46989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Dat’accélère</a:t>
            </a:r>
            <a:br>
              <a:rPr b="1" lang="fr" sz="17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fr" sz="17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Evaluation des données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-12" y="74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{DA4B41F5-BDEB-463A-93C9-3244EAC59014}</a:tableStyleId>
              </a:tblPr>
              <a:tblGrid>
                <a:gridCol w="905200"/>
                <a:gridCol w="905200"/>
                <a:gridCol w="905200"/>
                <a:gridCol w="905200"/>
                <a:gridCol w="905200"/>
                <a:gridCol w="905200"/>
                <a:gridCol w="905200"/>
                <a:gridCol w="905200"/>
              </a:tblGrid>
              <a:tr h="382625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Valeur des données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Disponibilité des données</a:t>
                      </a:r>
                      <a:endParaRPr b="1">
                        <a:solidFill>
                          <a:srgbClr val="9E9E9E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 hMerge="1"/>
                <a:tc hMerge="1"/>
              </a:tr>
              <a:tr h="204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br>
                        <a:rPr lang="fr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b="1" lang="fr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Ce serait bien d’avoir cette donnée</a:t>
                      </a:r>
                      <a:r>
                        <a:rPr lang="fr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mais elle n’est pas critique pour ce projet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Cette donnée permet d</a:t>
                      </a:r>
                      <a:r>
                        <a:rPr lang="fr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’</a:t>
                      </a:r>
                      <a:r>
                        <a:rPr b="1" lang="fr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augmenter le service rendu à l’utilisateur</a:t>
                      </a:r>
                      <a:r>
                        <a:rPr lang="fr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mais ce n’est pas critique si elle n’est pas disponible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Cette donnée est essentielle </a:t>
                      </a:r>
                      <a:r>
                        <a:rPr lang="fr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pour la réussite du projet, cela va fortement réduire la valeur si elle manque,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Cette donnée est critique : </a:t>
                      </a:r>
                      <a:r>
                        <a:rPr lang="fr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ce serait très difficile de réaliser ce projet sans cette donnée.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br>
                        <a:rPr lang="fr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b="1" lang="fr" sz="9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Cette donnée ne peut pas être facilement obtenue :</a:t>
                      </a:r>
                      <a:r>
                        <a:rPr lang="fr" sz="9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n’existe pas, trop coûteuse, difficultés juridiques ou techniques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br>
                        <a:rPr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b="1" lang="fr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</a:t>
                      </a:r>
                      <a:r>
                        <a:rPr b="1" lang="fr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 est possible d’acquérir cette donnée</a:t>
                      </a:r>
                      <a:r>
                        <a:rPr lang="fr" sz="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mais cela demande du temps et des investissements supplémentaires,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Cette donnée est déjà </a:t>
                      </a:r>
                      <a:r>
                        <a:rPr b="1" lang="fr" sz="9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disponible  mais pas à un niveau de détails ou de qualité suffisants</a:t>
                      </a:r>
                      <a:r>
                        <a:rPr lang="fr" sz="9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pour notre projet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Cette donnée est </a:t>
                      </a:r>
                      <a:r>
                        <a:rPr b="1" lang="fr" sz="9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disponible, et son niveau de détails et sa qualité sont suffisants </a:t>
                      </a:r>
                      <a:r>
                        <a:rPr lang="fr" sz="9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pour notre projet.</a:t>
                      </a:r>
                      <a:endParaRPr sz="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Google Shape;56;p13"/>
          <p:cNvGraphicFramePr/>
          <p:nvPr/>
        </p:nvGraphicFramePr>
        <p:xfrm>
          <a:off x="-100" y="323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{DA4B41F5-BDEB-463A-93C9-3244EAC59014}</a:tableStyleId>
              </a:tblPr>
              <a:tblGrid>
                <a:gridCol w="905200"/>
                <a:gridCol w="905200"/>
                <a:gridCol w="905200"/>
                <a:gridCol w="905200"/>
                <a:gridCol w="905200"/>
                <a:gridCol w="905200"/>
                <a:gridCol w="905200"/>
                <a:gridCol w="905400"/>
              </a:tblGrid>
              <a:tr h="68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68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68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68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68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68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68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68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68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88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5203425" y="167428"/>
            <a:ext cx="1947300" cy="4281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documenter en ligne : frama.link/dataeval 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426" y="133400"/>
            <a:ext cx="501272" cy="4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