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10692000" cx="7560000"/>
  <p:notesSz cx="6858000" cy="9144000"/>
  <p:embeddedFontLst>
    <p:embeddedFont>
      <p:font typeface="Open Sans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368">
          <p15:clr>
            <a:srgbClr val="A4A3A4"/>
          </p15:clr>
        </p15:guide>
        <p15:guide id="2" pos="23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65A4492-F71F-4E45-9EDF-7DB71E82999B}">
  <a:tblStyle styleId="{C65A4492-F71F-4E45-9EDF-7DB71E8299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368" orient="horz"/>
        <p:guide pos="238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font" Target="fonts/OpenSans-boldItalic.fntdata"/><Relationship Id="rId10" Type="http://schemas.openxmlformats.org/officeDocument/2006/relationships/font" Target="fonts/OpenSans-italic.fntdata"/><Relationship Id="rId9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Open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57712" y="1547778"/>
            <a:ext cx="7044600" cy="426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57705" y="5891409"/>
            <a:ext cx="70446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57705" y="2299346"/>
            <a:ext cx="7044600" cy="408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57705" y="6552657"/>
            <a:ext cx="7044600" cy="27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57705" y="4471058"/>
            <a:ext cx="7044600" cy="17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57705" y="2395696"/>
            <a:ext cx="33069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3995291" y="2395696"/>
            <a:ext cx="33069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57705" y="1154948"/>
            <a:ext cx="2321700" cy="157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57705" y="2888617"/>
            <a:ext cx="2321700" cy="6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05325" y="935745"/>
            <a:ext cx="5264700" cy="85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80000" y="-260"/>
            <a:ext cx="3780000" cy="106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19508" y="2563450"/>
            <a:ext cx="3344400" cy="308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19508" y="5826865"/>
            <a:ext cx="3344400" cy="25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083839" y="1505164"/>
            <a:ext cx="3172200" cy="76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57705" y="8794266"/>
            <a:ext cx="4959600" cy="12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77" y="167409"/>
            <a:ext cx="2636173" cy="35642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807750" y="-1027"/>
            <a:ext cx="25272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Dat’accélère</a:t>
            </a:r>
            <a:br>
              <a:rPr b="1" lang="f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fr" sz="1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Wanted Data List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203425" y="167428"/>
            <a:ext cx="19473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documenter en ligne : frama.link/dat_wanted 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4075" y="118613"/>
            <a:ext cx="513775" cy="52572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8" name="Google Shape;58;p13"/>
          <p:cNvGraphicFramePr/>
          <p:nvPr/>
        </p:nvGraphicFramePr>
        <p:xfrm>
          <a:off x="441750" y="161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{C65A4492-F71F-4E45-9EDF-7DB71E82999B}</a:tableStyleId>
              </a:tblPr>
              <a:tblGrid>
                <a:gridCol w="4199150"/>
                <a:gridCol w="2724400"/>
              </a:tblGrid>
              <a:tr h="59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Nom du jeu de données</a:t>
                      </a:r>
                      <a:br>
                        <a:rPr b="1" lang="fr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Commentaires éventuels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7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7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7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7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7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7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7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7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7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7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7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7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7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7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7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7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7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9" name="Google Shape;59;p13"/>
          <p:cNvSpPr txBox="1"/>
          <p:nvPr/>
        </p:nvSpPr>
        <p:spPr>
          <a:xfrm>
            <a:off x="441750" y="816125"/>
            <a:ext cx="2527200" cy="52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fr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fr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Nom du projet</a:t>
            </a:r>
            <a:endParaRPr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125075" y="816125"/>
            <a:ext cx="4240200" cy="52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fr" sz="9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fr" sz="9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Décrire les jeux de données de la manière la plus simple, sans a priori ni référence à un jeu ou un fournisseur de données particulier : c’est la nature des données qui nous intéresse</a:t>
            </a:r>
            <a:endParaRPr sz="9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