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58"/>
  </p:notesMasterIdLst>
  <p:sldIdLst>
    <p:sldId id="297" r:id="rId2"/>
    <p:sldId id="298" r:id="rId3"/>
    <p:sldId id="318" r:id="rId4"/>
    <p:sldId id="302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9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321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8" r:id="rId40"/>
    <p:sldId id="32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8387" autoAdjust="0"/>
  </p:normalViewPr>
  <p:slideViewPr>
    <p:cSldViewPr snapToGrid="0">
      <p:cViewPr varScale="1">
        <p:scale>
          <a:sx n="100" d="100"/>
          <a:sy n="100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E0007-9E2A-4BE3-9AA3-735A7BA1C5A2}" type="doc">
      <dgm:prSet loTypeId="urn:microsoft.com/office/officeart/2005/8/layout/h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075D95A-8AE8-43FD-B4C7-EC54869DBD58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A3071E45-0DEE-4B67-B798-F9C30FD0FE05}" type="parTrans" cxnId="{B49C49ED-2435-4653-8D05-15A32ED48AF8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EAFB0328-DEA1-4B23-8501-5DE914036434}" type="sibTrans" cxnId="{B49C49ED-2435-4653-8D05-15A32ED48AF8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BFD433D9-0BC6-471D-817A-D37BDCF7FFA2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Bayesian and Frequentist</a:t>
          </a:r>
          <a:endParaRPr lang="en-US" dirty="0">
            <a:latin typeface="Constantia" panose="02030602050306030303" pitchFamily="18" charset="0"/>
          </a:endParaRPr>
        </a:p>
      </dgm:t>
    </dgm:pt>
    <dgm:pt modelId="{9BED5C56-B633-4A7E-9095-71F04CBAD37C}" type="parTrans" cxnId="{0F2A3BC9-9328-44F6-A804-0060B93B340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AD05E44-4670-423C-92FB-534ADD01F819}" type="sibTrans" cxnId="{0F2A3BC9-9328-44F6-A804-0060B93B340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CE7D5E7-5188-4952-8EF6-5DD6DBCF0869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Naive Bayes Classifier</a:t>
          </a:r>
          <a:endParaRPr lang="en-US" dirty="0">
            <a:latin typeface="Constantia" panose="02030602050306030303" pitchFamily="18" charset="0"/>
          </a:endParaRPr>
        </a:p>
      </dgm:t>
    </dgm:pt>
    <dgm:pt modelId="{C9028889-36A3-4F4E-A986-FEC31A6B0915}" type="parTrans" cxnId="{717D66D1-181D-462C-A20C-A0D76DF37552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09817571-2046-4DA3-B21F-FF43FACF7671}" type="sibTrans" cxnId="{717D66D1-181D-462C-A20C-A0D76DF37552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9FE42C5-45D8-4B37-99F8-88EF77F807AD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15EE54F1-7C59-4DA3-B2B9-CC56E114F413}" type="parTrans" cxnId="{845BFC19-C1BC-4113-AE91-A1452124330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D7DC007-843E-47C4-B965-C8747E70508D}" type="sibTrans" cxnId="{845BFC19-C1BC-4113-AE91-A1452124330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8CF19FA-0968-47ED-B3D9-F59EABDA6A1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Markov chain Monte Carlo</a:t>
          </a:r>
          <a:endParaRPr lang="en-US" dirty="0">
            <a:latin typeface="Constantia" panose="02030602050306030303" pitchFamily="18" charset="0"/>
          </a:endParaRPr>
        </a:p>
      </dgm:t>
    </dgm:pt>
    <dgm:pt modelId="{FCC273C7-ACDB-418C-8F53-3573A2D7F185}" type="parTrans" cxnId="{D2B40EEE-2FE1-4D3B-9FFD-88729D66BA4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82541C2-8B06-4A30-B9DC-53D2014FE34A}" type="sibTrans" cxnId="{D2B40EEE-2FE1-4D3B-9FFD-88729D66BA4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B516180-198D-4D52-B31E-0A007B89595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Metropolis-Hasting</a:t>
          </a:r>
          <a:endParaRPr lang="en-US" dirty="0">
            <a:latin typeface="Constantia" panose="02030602050306030303" pitchFamily="18" charset="0"/>
          </a:endParaRPr>
        </a:p>
      </dgm:t>
    </dgm:pt>
    <dgm:pt modelId="{256DF537-F220-492D-8B37-287E60812C24}" type="parTrans" cxnId="{C70F860E-2FAB-4BB8-841A-B60F6E8F2326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EFA4937-8272-44CB-A4FB-0487FBB6F076}" type="sibTrans" cxnId="{C70F860E-2FAB-4BB8-841A-B60F6E8F2326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1986FA3E-3323-4415-8EC7-4D901F0C746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Gibbs sampling</a:t>
          </a:r>
          <a:endParaRPr lang="en-US" dirty="0">
            <a:latin typeface="Constantia" panose="02030602050306030303" pitchFamily="18" charset="0"/>
          </a:endParaRPr>
        </a:p>
      </dgm:t>
    </dgm:pt>
    <dgm:pt modelId="{233D1223-3746-4B52-8E86-C6768E43A437}" type="parTrans" cxnId="{461C1268-EBFD-483D-ACE4-E50ABC8FA921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2021EF49-226E-4937-BE47-4E294FC55E2D}" type="sibTrans" cxnId="{461C1268-EBFD-483D-ACE4-E50ABC8FA921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0FC00A1A-0208-491A-8A16-9AAD8CEE942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Demo</a:t>
          </a:r>
          <a:endParaRPr lang="en-US" dirty="0">
            <a:latin typeface="Constantia" panose="02030602050306030303" pitchFamily="18" charset="0"/>
          </a:endParaRPr>
        </a:p>
      </dgm:t>
    </dgm:pt>
    <dgm:pt modelId="{4F0C46D7-9F1A-41FD-881A-D9BAF2EB66FC}" type="parTrans" cxnId="{2DE7A3CC-C94C-4CDD-BD11-2889E1A9729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E9691E7-2331-4721-935C-398BF0A1BD30}" type="sibTrans" cxnId="{2DE7A3CC-C94C-4CDD-BD11-2889E1A9729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B1E5E7D3-46BD-4BCB-99D5-735F62DF1218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26EEDA42-CFA8-45EE-BFA4-3A80DF11242D}" type="sibTrans" cxnId="{6F68E8A1-4C69-4AA9-A79C-4B01CC598250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E791307-AE32-4E00-8A5D-CAD61CD39CFF}" type="parTrans" cxnId="{6F68E8A1-4C69-4AA9-A79C-4B01CC598250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48C5FFCB-AC7C-4CFC-9CBD-55BC0435078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Bayesian components </a:t>
          </a:r>
          <a:endParaRPr lang="en-US" dirty="0">
            <a:latin typeface="Constantia" panose="02030602050306030303" pitchFamily="18" charset="0"/>
          </a:endParaRPr>
        </a:p>
      </dgm:t>
    </dgm:pt>
    <dgm:pt modelId="{973FAFD4-89DC-4D05-B346-486FDDF0BDEC}" type="parTrans" cxnId="{B941D106-3CEE-423C-95FC-3D42ABA6485F}">
      <dgm:prSet/>
      <dgm:spPr/>
      <dgm:t>
        <a:bodyPr/>
        <a:lstStyle/>
        <a:p>
          <a:endParaRPr lang="en-US"/>
        </a:p>
      </dgm:t>
    </dgm:pt>
    <dgm:pt modelId="{4D958308-BBAF-409B-8B5B-AC9503ACA589}" type="sibTrans" cxnId="{B941D106-3CEE-423C-95FC-3D42ABA6485F}">
      <dgm:prSet/>
      <dgm:spPr/>
      <dgm:t>
        <a:bodyPr/>
        <a:lstStyle/>
        <a:p>
          <a:endParaRPr lang="en-US"/>
        </a:p>
      </dgm:t>
    </dgm:pt>
    <dgm:pt modelId="{CCDC85EF-03AA-431A-B646-450B2580CCF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Conjugate distribution</a:t>
          </a:r>
          <a:endParaRPr lang="en-US" dirty="0">
            <a:latin typeface="Constantia" panose="02030602050306030303" pitchFamily="18" charset="0"/>
          </a:endParaRPr>
        </a:p>
      </dgm:t>
    </dgm:pt>
    <dgm:pt modelId="{826D490E-AA36-41B1-A4CD-5E9417631811}" type="parTrans" cxnId="{E51367FA-1035-4BF5-B5F1-4FA7BB7C036C}">
      <dgm:prSet/>
      <dgm:spPr/>
      <dgm:t>
        <a:bodyPr/>
        <a:lstStyle/>
        <a:p>
          <a:endParaRPr lang="en-US"/>
        </a:p>
      </dgm:t>
    </dgm:pt>
    <dgm:pt modelId="{FF5EBA3E-C819-4161-9289-ABDC7728770E}" type="sibTrans" cxnId="{E51367FA-1035-4BF5-B5F1-4FA7BB7C036C}">
      <dgm:prSet/>
      <dgm:spPr/>
      <dgm:t>
        <a:bodyPr/>
        <a:lstStyle/>
        <a:p>
          <a:endParaRPr lang="en-US"/>
        </a:p>
      </dgm:t>
    </dgm:pt>
    <dgm:pt modelId="{6FAF9F1B-0B9F-4317-8289-749112B45598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Maximum Likelihood and Posterior</a:t>
          </a:r>
          <a:endParaRPr lang="en-US" dirty="0">
            <a:latin typeface="Constantia" panose="02030602050306030303" pitchFamily="18" charset="0"/>
          </a:endParaRPr>
        </a:p>
      </dgm:t>
    </dgm:pt>
    <dgm:pt modelId="{E028736A-B04A-45A4-94FB-42D0B9E1F257}" type="sibTrans" cxnId="{356E8464-1615-448A-9B33-646DF699C7EC}">
      <dgm:prSet/>
      <dgm:spPr/>
      <dgm:t>
        <a:bodyPr/>
        <a:lstStyle/>
        <a:p>
          <a:endParaRPr lang="en-US"/>
        </a:p>
      </dgm:t>
    </dgm:pt>
    <dgm:pt modelId="{BC02DD54-B7B6-4369-B7F2-79984B2097F0}" type="parTrans" cxnId="{356E8464-1615-448A-9B33-646DF699C7EC}">
      <dgm:prSet/>
      <dgm:spPr/>
      <dgm:t>
        <a:bodyPr/>
        <a:lstStyle/>
        <a:p>
          <a:endParaRPr lang="en-US"/>
        </a:p>
      </dgm:t>
    </dgm:pt>
    <dgm:pt modelId="{4B71093D-32C9-4AE8-B211-C511494C1945}" type="pres">
      <dgm:prSet presAssocID="{778E0007-9E2A-4BE3-9AA3-735A7BA1C5A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8B92BA3-8976-4C02-8406-FC07EEBF853F}" type="pres">
      <dgm:prSet presAssocID="{5075D95A-8AE8-43FD-B4C7-EC54869DBD58}" presName="compositeNode" presStyleCnt="0">
        <dgm:presLayoutVars>
          <dgm:bulletEnabled val="1"/>
        </dgm:presLayoutVars>
      </dgm:prSet>
      <dgm:spPr/>
    </dgm:pt>
    <dgm:pt modelId="{14A7D80E-EA90-4D8E-AE63-1EA9F1C27040}" type="pres">
      <dgm:prSet presAssocID="{5075D95A-8AE8-43FD-B4C7-EC54869DBD58}" presName="imag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16BCF76-26B7-4712-892E-7C06FBA0950C}" type="pres">
      <dgm:prSet presAssocID="{5075D95A-8AE8-43FD-B4C7-EC54869DBD5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20A85-7C35-424A-BB97-0212DCD319D1}" type="pres">
      <dgm:prSet presAssocID="{5075D95A-8AE8-43FD-B4C7-EC54869DBD58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B5A6C-41E6-4732-B16D-5F79B8076664}" type="pres">
      <dgm:prSet presAssocID="{EAFB0328-DEA1-4B23-8501-5DE914036434}" presName="sibTrans" presStyleCnt="0"/>
      <dgm:spPr/>
    </dgm:pt>
    <dgm:pt modelId="{C59C6771-6D18-4C4E-A353-D8977D0AF99C}" type="pres">
      <dgm:prSet presAssocID="{B1E5E7D3-46BD-4BCB-99D5-735F62DF1218}" presName="compositeNode" presStyleCnt="0">
        <dgm:presLayoutVars>
          <dgm:bulletEnabled val="1"/>
        </dgm:presLayoutVars>
      </dgm:prSet>
      <dgm:spPr/>
    </dgm:pt>
    <dgm:pt modelId="{76E90E42-1666-4258-918B-F609EA79A7F3}" type="pres">
      <dgm:prSet presAssocID="{B1E5E7D3-46BD-4BCB-99D5-735F62DF1218}" presName="imag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0A9190-614D-48EB-8B8A-9166B5624CE8}" type="pres">
      <dgm:prSet presAssocID="{B1E5E7D3-46BD-4BCB-99D5-735F62DF121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7C0AA-62BA-476F-9420-8A406D1C95A4}" type="pres">
      <dgm:prSet presAssocID="{B1E5E7D3-46BD-4BCB-99D5-735F62DF1218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4DDF9-9025-41C6-ABBA-89E2290F0C03}" type="pres">
      <dgm:prSet presAssocID="{26EEDA42-CFA8-45EE-BFA4-3A80DF11242D}" presName="sibTrans" presStyleCnt="0"/>
      <dgm:spPr/>
    </dgm:pt>
    <dgm:pt modelId="{816074FF-9811-4DB9-A2E5-73FAB86CFC25}" type="pres">
      <dgm:prSet presAssocID="{F9FE42C5-45D8-4B37-99F8-88EF77F807AD}" presName="compositeNode" presStyleCnt="0">
        <dgm:presLayoutVars>
          <dgm:bulletEnabled val="1"/>
        </dgm:presLayoutVars>
      </dgm:prSet>
      <dgm:spPr/>
    </dgm:pt>
    <dgm:pt modelId="{485158A3-6553-4D1C-8BAC-0E8C18D963F1}" type="pres">
      <dgm:prSet presAssocID="{F9FE42C5-45D8-4B37-99F8-88EF77F807AD}" presName="imag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6352738-1016-464A-97A6-CA1348522D50}" type="pres">
      <dgm:prSet presAssocID="{F9FE42C5-45D8-4B37-99F8-88EF77F807A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26F7C-BE3B-440D-B466-7EF747AA5339}" type="pres">
      <dgm:prSet presAssocID="{F9FE42C5-45D8-4B37-99F8-88EF77F807A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41D106-3CEE-423C-95FC-3D42ABA6485F}" srcId="{5075D95A-8AE8-43FD-B4C7-EC54869DBD58}" destId="{48C5FFCB-AC7C-4CFC-9CBD-55BC04350785}" srcOrd="1" destOrd="0" parTransId="{973FAFD4-89DC-4D05-B346-486FDDF0BDEC}" sibTransId="{4D958308-BBAF-409B-8B5B-AC9503ACA589}"/>
    <dgm:cxn modelId="{0F2A3BC9-9328-44F6-A804-0060B93B3403}" srcId="{5075D95A-8AE8-43FD-B4C7-EC54869DBD58}" destId="{BFD433D9-0BC6-471D-817A-D37BDCF7FFA2}" srcOrd="0" destOrd="0" parTransId="{9BED5C56-B633-4A7E-9095-71F04CBAD37C}" sibTransId="{8AD05E44-4670-423C-92FB-534ADD01F819}"/>
    <dgm:cxn modelId="{B49C49ED-2435-4653-8D05-15A32ED48AF8}" srcId="{778E0007-9E2A-4BE3-9AA3-735A7BA1C5A2}" destId="{5075D95A-8AE8-43FD-B4C7-EC54869DBD58}" srcOrd="0" destOrd="0" parTransId="{A3071E45-0DEE-4B67-B798-F9C30FD0FE05}" sibTransId="{EAFB0328-DEA1-4B23-8501-5DE914036434}"/>
    <dgm:cxn modelId="{14ADA009-DD57-457B-B669-B72BCC005A64}" type="presOf" srcId="{7CE7D5E7-5188-4952-8EF6-5DD6DBCF0869}" destId="{8D0A9190-614D-48EB-8B8A-9166B5624CE8}" srcOrd="0" destOrd="0" presId="urn:microsoft.com/office/officeart/2005/8/layout/hList2"/>
    <dgm:cxn modelId="{461C1268-EBFD-483D-ACE4-E50ABC8FA921}" srcId="{F9FE42C5-45D8-4B37-99F8-88EF77F807AD}" destId="{1986FA3E-3323-4415-8EC7-4D901F0C7463}" srcOrd="2" destOrd="0" parTransId="{233D1223-3746-4B52-8E86-C6768E43A437}" sibTransId="{2021EF49-226E-4937-BE47-4E294FC55E2D}"/>
    <dgm:cxn modelId="{E51367FA-1035-4BF5-B5F1-4FA7BB7C036C}" srcId="{5075D95A-8AE8-43FD-B4C7-EC54869DBD58}" destId="{CCDC85EF-03AA-431A-B646-450B2580CCFB}" srcOrd="3" destOrd="0" parTransId="{826D490E-AA36-41B1-A4CD-5E9417631811}" sibTransId="{FF5EBA3E-C819-4161-9289-ABDC7728770E}"/>
    <dgm:cxn modelId="{2DE7A3CC-C94C-4CDD-BD11-2889E1A97293}" srcId="{F9FE42C5-45D8-4B37-99F8-88EF77F807AD}" destId="{0FC00A1A-0208-491A-8A16-9AAD8CEE942B}" srcOrd="3" destOrd="0" parTransId="{4F0C46D7-9F1A-41FD-881A-D9BAF2EB66FC}" sibTransId="{FE9691E7-2331-4721-935C-398BF0A1BD30}"/>
    <dgm:cxn modelId="{666B89A0-A2AF-4EE9-AA90-7C195FD27044}" type="presOf" srcId="{5075D95A-8AE8-43FD-B4C7-EC54869DBD58}" destId="{3BB20A85-7C35-424A-BB97-0212DCD319D1}" srcOrd="0" destOrd="0" presId="urn:microsoft.com/office/officeart/2005/8/layout/hList2"/>
    <dgm:cxn modelId="{0385E101-FCC0-4596-9BCA-20AFE27EE5AC}" type="presOf" srcId="{F9FE42C5-45D8-4B37-99F8-88EF77F807AD}" destId="{7BE26F7C-BE3B-440D-B466-7EF747AA5339}" srcOrd="0" destOrd="0" presId="urn:microsoft.com/office/officeart/2005/8/layout/hList2"/>
    <dgm:cxn modelId="{DE19354E-6E4A-49F1-886E-9EA6B61DF5AB}" type="presOf" srcId="{B1E5E7D3-46BD-4BCB-99D5-735F62DF1218}" destId="{9567C0AA-62BA-476F-9420-8A406D1C95A4}" srcOrd="0" destOrd="0" presId="urn:microsoft.com/office/officeart/2005/8/layout/hList2"/>
    <dgm:cxn modelId="{18CB1D3B-7A83-43F0-9CC1-AEFC133FF399}" type="presOf" srcId="{F8CF19FA-0968-47ED-B3D9-F59EABDA6A15}" destId="{A6352738-1016-464A-97A6-CA1348522D50}" srcOrd="0" destOrd="0" presId="urn:microsoft.com/office/officeart/2005/8/layout/hList2"/>
    <dgm:cxn modelId="{C70F860E-2FAB-4BB8-841A-B60F6E8F2326}" srcId="{F9FE42C5-45D8-4B37-99F8-88EF77F807AD}" destId="{7B516180-198D-4D52-B31E-0A007B89595A}" srcOrd="1" destOrd="0" parTransId="{256DF537-F220-492D-8B37-287E60812C24}" sibTransId="{7EFA4937-8272-44CB-A4FB-0487FBB6F076}"/>
    <dgm:cxn modelId="{AD06AAD8-01BB-4934-8328-CBCB3FCE7142}" type="presOf" srcId="{6FAF9F1B-0B9F-4317-8289-749112B45598}" destId="{316BCF76-26B7-4712-892E-7C06FBA0950C}" srcOrd="0" destOrd="2" presId="urn:microsoft.com/office/officeart/2005/8/layout/hList2"/>
    <dgm:cxn modelId="{059C13A4-DD57-425F-A09A-66171D6B89DB}" type="presOf" srcId="{1986FA3E-3323-4415-8EC7-4D901F0C7463}" destId="{A6352738-1016-464A-97A6-CA1348522D50}" srcOrd="0" destOrd="2" presId="urn:microsoft.com/office/officeart/2005/8/layout/hList2"/>
    <dgm:cxn modelId="{94734BA7-808A-4CAB-B812-2A1C3D4D5125}" type="presOf" srcId="{0FC00A1A-0208-491A-8A16-9AAD8CEE942B}" destId="{A6352738-1016-464A-97A6-CA1348522D50}" srcOrd="0" destOrd="3" presId="urn:microsoft.com/office/officeart/2005/8/layout/hList2"/>
    <dgm:cxn modelId="{D2B40EEE-2FE1-4D3B-9FFD-88729D66BA4C}" srcId="{F9FE42C5-45D8-4B37-99F8-88EF77F807AD}" destId="{F8CF19FA-0968-47ED-B3D9-F59EABDA6A15}" srcOrd="0" destOrd="0" parTransId="{FCC273C7-ACDB-418C-8F53-3573A2D7F185}" sibTransId="{882541C2-8B06-4A30-B9DC-53D2014FE34A}"/>
    <dgm:cxn modelId="{356E8464-1615-448A-9B33-646DF699C7EC}" srcId="{5075D95A-8AE8-43FD-B4C7-EC54869DBD58}" destId="{6FAF9F1B-0B9F-4317-8289-749112B45598}" srcOrd="2" destOrd="0" parTransId="{BC02DD54-B7B6-4369-B7F2-79984B2097F0}" sibTransId="{E028736A-B04A-45A4-94FB-42D0B9E1F257}"/>
    <dgm:cxn modelId="{9AE5E5F2-327F-4221-83C2-DA3FD118A519}" type="presOf" srcId="{7B516180-198D-4D52-B31E-0A007B89595A}" destId="{A6352738-1016-464A-97A6-CA1348522D50}" srcOrd="0" destOrd="1" presId="urn:microsoft.com/office/officeart/2005/8/layout/hList2"/>
    <dgm:cxn modelId="{59A61AD8-AD1A-482F-B847-0579A872D9E4}" type="presOf" srcId="{CCDC85EF-03AA-431A-B646-450B2580CCFB}" destId="{316BCF76-26B7-4712-892E-7C06FBA0950C}" srcOrd="0" destOrd="3" presId="urn:microsoft.com/office/officeart/2005/8/layout/hList2"/>
    <dgm:cxn modelId="{717D66D1-181D-462C-A20C-A0D76DF37552}" srcId="{B1E5E7D3-46BD-4BCB-99D5-735F62DF1218}" destId="{7CE7D5E7-5188-4952-8EF6-5DD6DBCF0869}" srcOrd="0" destOrd="0" parTransId="{C9028889-36A3-4F4E-A986-FEC31A6B0915}" sibTransId="{09817571-2046-4DA3-B21F-FF43FACF7671}"/>
    <dgm:cxn modelId="{FBB3A99C-6431-41F7-B9D9-E62BCC5AD7ED}" type="presOf" srcId="{BFD433D9-0BC6-471D-817A-D37BDCF7FFA2}" destId="{316BCF76-26B7-4712-892E-7C06FBA0950C}" srcOrd="0" destOrd="0" presId="urn:microsoft.com/office/officeart/2005/8/layout/hList2"/>
    <dgm:cxn modelId="{845BFC19-C1BC-4113-AE91-A1452124330C}" srcId="{778E0007-9E2A-4BE3-9AA3-735A7BA1C5A2}" destId="{F9FE42C5-45D8-4B37-99F8-88EF77F807AD}" srcOrd="2" destOrd="0" parTransId="{15EE54F1-7C59-4DA3-B2B9-CC56E114F413}" sibTransId="{FD7DC007-843E-47C4-B965-C8747E70508D}"/>
    <dgm:cxn modelId="{474ED39B-F6C4-476D-A20A-334FFE01700C}" type="presOf" srcId="{48C5FFCB-AC7C-4CFC-9CBD-55BC04350785}" destId="{316BCF76-26B7-4712-892E-7C06FBA0950C}" srcOrd="0" destOrd="1" presId="urn:microsoft.com/office/officeart/2005/8/layout/hList2"/>
    <dgm:cxn modelId="{4EFF07DB-2BBE-4F95-A137-97EF8194A7E3}" type="presOf" srcId="{778E0007-9E2A-4BE3-9AA3-735A7BA1C5A2}" destId="{4B71093D-32C9-4AE8-B211-C511494C1945}" srcOrd="0" destOrd="0" presId="urn:microsoft.com/office/officeart/2005/8/layout/hList2"/>
    <dgm:cxn modelId="{6F68E8A1-4C69-4AA9-A79C-4B01CC598250}" srcId="{778E0007-9E2A-4BE3-9AA3-735A7BA1C5A2}" destId="{B1E5E7D3-46BD-4BCB-99D5-735F62DF1218}" srcOrd="1" destOrd="0" parTransId="{8E791307-AE32-4E00-8A5D-CAD61CD39CFF}" sibTransId="{26EEDA42-CFA8-45EE-BFA4-3A80DF11242D}"/>
    <dgm:cxn modelId="{A317DF6C-56A3-4433-9912-9BDE16AD164C}" type="presParOf" srcId="{4B71093D-32C9-4AE8-B211-C511494C1945}" destId="{D8B92BA3-8976-4C02-8406-FC07EEBF853F}" srcOrd="0" destOrd="0" presId="urn:microsoft.com/office/officeart/2005/8/layout/hList2"/>
    <dgm:cxn modelId="{BB093DDE-9795-4D4D-B74E-BE42409171C5}" type="presParOf" srcId="{D8B92BA3-8976-4C02-8406-FC07EEBF853F}" destId="{14A7D80E-EA90-4D8E-AE63-1EA9F1C27040}" srcOrd="0" destOrd="0" presId="urn:microsoft.com/office/officeart/2005/8/layout/hList2"/>
    <dgm:cxn modelId="{FB968DCA-FD15-47DA-BC0F-85FFDD915AFB}" type="presParOf" srcId="{D8B92BA3-8976-4C02-8406-FC07EEBF853F}" destId="{316BCF76-26B7-4712-892E-7C06FBA0950C}" srcOrd="1" destOrd="0" presId="urn:microsoft.com/office/officeart/2005/8/layout/hList2"/>
    <dgm:cxn modelId="{93940242-4676-4672-A3CF-8871DA27FEAA}" type="presParOf" srcId="{D8B92BA3-8976-4C02-8406-FC07EEBF853F}" destId="{3BB20A85-7C35-424A-BB97-0212DCD319D1}" srcOrd="2" destOrd="0" presId="urn:microsoft.com/office/officeart/2005/8/layout/hList2"/>
    <dgm:cxn modelId="{F70207BA-9539-410A-AE37-0D89D6FB4526}" type="presParOf" srcId="{4B71093D-32C9-4AE8-B211-C511494C1945}" destId="{54AB5A6C-41E6-4732-B16D-5F79B8076664}" srcOrd="1" destOrd="0" presId="urn:microsoft.com/office/officeart/2005/8/layout/hList2"/>
    <dgm:cxn modelId="{1BD677B4-5A6B-431F-9EC8-BC0671BFA9FD}" type="presParOf" srcId="{4B71093D-32C9-4AE8-B211-C511494C1945}" destId="{C59C6771-6D18-4C4E-A353-D8977D0AF99C}" srcOrd="2" destOrd="0" presId="urn:microsoft.com/office/officeart/2005/8/layout/hList2"/>
    <dgm:cxn modelId="{60F30016-DCE0-4C51-ACC7-33A14B24DEDA}" type="presParOf" srcId="{C59C6771-6D18-4C4E-A353-D8977D0AF99C}" destId="{76E90E42-1666-4258-918B-F609EA79A7F3}" srcOrd="0" destOrd="0" presId="urn:microsoft.com/office/officeart/2005/8/layout/hList2"/>
    <dgm:cxn modelId="{B6C3E4B0-1911-47D7-8CB6-E47E8E6DAFD9}" type="presParOf" srcId="{C59C6771-6D18-4C4E-A353-D8977D0AF99C}" destId="{8D0A9190-614D-48EB-8B8A-9166B5624CE8}" srcOrd="1" destOrd="0" presId="urn:microsoft.com/office/officeart/2005/8/layout/hList2"/>
    <dgm:cxn modelId="{BD1C886C-81C8-4C2F-9C4B-2CECA8339823}" type="presParOf" srcId="{C59C6771-6D18-4C4E-A353-D8977D0AF99C}" destId="{9567C0AA-62BA-476F-9420-8A406D1C95A4}" srcOrd="2" destOrd="0" presId="urn:microsoft.com/office/officeart/2005/8/layout/hList2"/>
    <dgm:cxn modelId="{8A04EB03-4F10-46D8-B7AF-CA585E373E0A}" type="presParOf" srcId="{4B71093D-32C9-4AE8-B211-C511494C1945}" destId="{6384DDF9-9025-41C6-ABBA-89E2290F0C03}" srcOrd="3" destOrd="0" presId="urn:microsoft.com/office/officeart/2005/8/layout/hList2"/>
    <dgm:cxn modelId="{A1AA572D-0C65-4301-AB18-42340FF0FC74}" type="presParOf" srcId="{4B71093D-32C9-4AE8-B211-C511494C1945}" destId="{816074FF-9811-4DB9-A2E5-73FAB86CFC25}" srcOrd="4" destOrd="0" presId="urn:microsoft.com/office/officeart/2005/8/layout/hList2"/>
    <dgm:cxn modelId="{4DA30DED-C0F5-4461-A627-B49F24B61845}" type="presParOf" srcId="{816074FF-9811-4DB9-A2E5-73FAB86CFC25}" destId="{485158A3-6553-4D1C-8BAC-0E8C18D963F1}" srcOrd="0" destOrd="0" presId="urn:microsoft.com/office/officeart/2005/8/layout/hList2"/>
    <dgm:cxn modelId="{F7F20E80-360C-4146-81A8-E744EF5E9B09}" type="presParOf" srcId="{816074FF-9811-4DB9-A2E5-73FAB86CFC25}" destId="{A6352738-1016-464A-97A6-CA1348522D50}" srcOrd="1" destOrd="0" presId="urn:microsoft.com/office/officeart/2005/8/layout/hList2"/>
    <dgm:cxn modelId="{82EC8819-A70A-41B3-A8B6-4C8109AE74CD}" type="presParOf" srcId="{816074FF-9811-4DB9-A2E5-73FAB86CFC25}" destId="{7BE26F7C-BE3B-440D-B466-7EF747AA533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8E0007-9E2A-4BE3-9AA3-735A7BA1C5A2}" type="doc">
      <dgm:prSet loTypeId="urn:microsoft.com/office/officeart/2005/8/layout/h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075D95A-8AE8-43FD-B4C7-EC54869DBD58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A3071E45-0DEE-4B67-B798-F9C30FD0FE05}" type="parTrans" cxnId="{B49C49ED-2435-4653-8D05-15A32ED48AF8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EAFB0328-DEA1-4B23-8501-5DE914036434}" type="sibTrans" cxnId="{B49C49ED-2435-4653-8D05-15A32ED48AF8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BFD433D9-0BC6-471D-817A-D37BDCF7FFA2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Bayesian and Frequentist</a:t>
          </a:r>
          <a:endParaRPr lang="en-US" dirty="0">
            <a:latin typeface="Constantia" panose="02030602050306030303" pitchFamily="18" charset="0"/>
          </a:endParaRPr>
        </a:p>
      </dgm:t>
    </dgm:pt>
    <dgm:pt modelId="{9BED5C56-B633-4A7E-9095-71F04CBAD37C}" type="parTrans" cxnId="{0F2A3BC9-9328-44F6-A804-0060B93B340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AD05E44-4670-423C-92FB-534ADD01F819}" type="sibTrans" cxnId="{0F2A3BC9-9328-44F6-A804-0060B93B340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CE7D5E7-5188-4952-8EF6-5DD6DBCF0869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Naive Bayes Classifier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C9028889-36A3-4F4E-A986-FEC31A6B0915}" type="parTrans" cxnId="{717D66D1-181D-462C-A20C-A0D76DF37552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09817571-2046-4DA3-B21F-FF43FACF7671}" type="sibTrans" cxnId="{717D66D1-181D-462C-A20C-A0D76DF37552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9FE42C5-45D8-4B37-99F8-88EF77F807AD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15EE54F1-7C59-4DA3-B2B9-CC56E114F413}" type="parTrans" cxnId="{845BFC19-C1BC-4113-AE91-A1452124330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D7DC007-843E-47C4-B965-C8747E70508D}" type="sibTrans" cxnId="{845BFC19-C1BC-4113-AE91-A1452124330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8CF19FA-0968-47ED-B3D9-F59EABDA6A1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Markov chain Monte Carlo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FCC273C7-ACDB-418C-8F53-3573A2D7F185}" type="parTrans" cxnId="{D2B40EEE-2FE1-4D3B-9FFD-88729D66BA4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82541C2-8B06-4A30-B9DC-53D2014FE34A}" type="sibTrans" cxnId="{D2B40EEE-2FE1-4D3B-9FFD-88729D66BA4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B516180-198D-4D52-B31E-0A007B89595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Metropolis-Hasting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256DF537-F220-492D-8B37-287E60812C24}" type="parTrans" cxnId="{C70F860E-2FAB-4BB8-841A-B60F6E8F2326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EFA4937-8272-44CB-A4FB-0487FBB6F076}" type="sibTrans" cxnId="{C70F860E-2FAB-4BB8-841A-B60F6E8F2326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1986FA3E-3323-4415-8EC7-4D901F0C746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Gibbs sampling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233D1223-3746-4B52-8E86-C6768E43A437}" type="parTrans" cxnId="{461C1268-EBFD-483D-ACE4-E50ABC8FA921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2021EF49-226E-4937-BE47-4E294FC55E2D}" type="sibTrans" cxnId="{461C1268-EBFD-483D-ACE4-E50ABC8FA921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0FC00A1A-0208-491A-8A16-9AAD8CEE942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Demo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4F0C46D7-9F1A-41FD-881A-D9BAF2EB66FC}" type="parTrans" cxnId="{2DE7A3CC-C94C-4CDD-BD11-2889E1A9729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E9691E7-2331-4721-935C-398BF0A1BD30}" type="sibTrans" cxnId="{2DE7A3CC-C94C-4CDD-BD11-2889E1A9729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B1E5E7D3-46BD-4BCB-99D5-735F62DF1218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26EEDA42-CFA8-45EE-BFA4-3A80DF11242D}" type="sibTrans" cxnId="{6F68E8A1-4C69-4AA9-A79C-4B01CC598250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E791307-AE32-4E00-8A5D-CAD61CD39CFF}" type="parTrans" cxnId="{6F68E8A1-4C69-4AA9-A79C-4B01CC598250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48C5FFCB-AC7C-4CFC-9CBD-55BC0435078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Bayesian components </a:t>
          </a:r>
          <a:endParaRPr lang="en-US" dirty="0">
            <a:latin typeface="Constantia" panose="02030602050306030303" pitchFamily="18" charset="0"/>
          </a:endParaRPr>
        </a:p>
      </dgm:t>
    </dgm:pt>
    <dgm:pt modelId="{973FAFD4-89DC-4D05-B346-486FDDF0BDEC}" type="parTrans" cxnId="{B941D106-3CEE-423C-95FC-3D42ABA6485F}">
      <dgm:prSet/>
      <dgm:spPr/>
      <dgm:t>
        <a:bodyPr/>
        <a:lstStyle/>
        <a:p>
          <a:endParaRPr lang="en-US"/>
        </a:p>
      </dgm:t>
    </dgm:pt>
    <dgm:pt modelId="{4D958308-BBAF-409B-8B5B-AC9503ACA589}" type="sibTrans" cxnId="{B941D106-3CEE-423C-95FC-3D42ABA6485F}">
      <dgm:prSet/>
      <dgm:spPr/>
      <dgm:t>
        <a:bodyPr/>
        <a:lstStyle/>
        <a:p>
          <a:endParaRPr lang="en-US"/>
        </a:p>
      </dgm:t>
    </dgm:pt>
    <dgm:pt modelId="{CCDC85EF-03AA-431A-B646-450B2580CCF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Conjugate distribution</a:t>
          </a:r>
          <a:endParaRPr lang="en-US" dirty="0">
            <a:latin typeface="Constantia" panose="02030602050306030303" pitchFamily="18" charset="0"/>
          </a:endParaRPr>
        </a:p>
      </dgm:t>
    </dgm:pt>
    <dgm:pt modelId="{826D490E-AA36-41B1-A4CD-5E9417631811}" type="parTrans" cxnId="{E51367FA-1035-4BF5-B5F1-4FA7BB7C036C}">
      <dgm:prSet/>
      <dgm:spPr/>
      <dgm:t>
        <a:bodyPr/>
        <a:lstStyle/>
        <a:p>
          <a:endParaRPr lang="en-US"/>
        </a:p>
      </dgm:t>
    </dgm:pt>
    <dgm:pt modelId="{FF5EBA3E-C819-4161-9289-ABDC7728770E}" type="sibTrans" cxnId="{E51367FA-1035-4BF5-B5F1-4FA7BB7C036C}">
      <dgm:prSet/>
      <dgm:spPr/>
      <dgm:t>
        <a:bodyPr/>
        <a:lstStyle/>
        <a:p>
          <a:endParaRPr lang="en-US"/>
        </a:p>
      </dgm:t>
    </dgm:pt>
    <dgm:pt modelId="{6FAF9F1B-0B9F-4317-8289-749112B45598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Maximum Likelihood and Posterior</a:t>
          </a:r>
          <a:endParaRPr lang="en-US" dirty="0">
            <a:latin typeface="Constantia" panose="02030602050306030303" pitchFamily="18" charset="0"/>
          </a:endParaRPr>
        </a:p>
      </dgm:t>
    </dgm:pt>
    <dgm:pt modelId="{E028736A-B04A-45A4-94FB-42D0B9E1F257}" type="sibTrans" cxnId="{356E8464-1615-448A-9B33-646DF699C7EC}">
      <dgm:prSet/>
      <dgm:spPr/>
      <dgm:t>
        <a:bodyPr/>
        <a:lstStyle/>
        <a:p>
          <a:endParaRPr lang="en-US"/>
        </a:p>
      </dgm:t>
    </dgm:pt>
    <dgm:pt modelId="{BC02DD54-B7B6-4369-B7F2-79984B2097F0}" type="parTrans" cxnId="{356E8464-1615-448A-9B33-646DF699C7EC}">
      <dgm:prSet/>
      <dgm:spPr/>
      <dgm:t>
        <a:bodyPr/>
        <a:lstStyle/>
        <a:p>
          <a:endParaRPr lang="en-US"/>
        </a:p>
      </dgm:t>
    </dgm:pt>
    <dgm:pt modelId="{4B71093D-32C9-4AE8-B211-C511494C1945}" type="pres">
      <dgm:prSet presAssocID="{778E0007-9E2A-4BE3-9AA3-735A7BA1C5A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8B92BA3-8976-4C02-8406-FC07EEBF853F}" type="pres">
      <dgm:prSet presAssocID="{5075D95A-8AE8-43FD-B4C7-EC54869DBD58}" presName="compositeNode" presStyleCnt="0">
        <dgm:presLayoutVars>
          <dgm:bulletEnabled val="1"/>
        </dgm:presLayoutVars>
      </dgm:prSet>
      <dgm:spPr/>
    </dgm:pt>
    <dgm:pt modelId="{14A7D80E-EA90-4D8E-AE63-1EA9F1C27040}" type="pres">
      <dgm:prSet presAssocID="{5075D95A-8AE8-43FD-B4C7-EC54869DBD58}" presName="imag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16BCF76-26B7-4712-892E-7C06FBA0950C}" type="pres">
      <dgm:prSet presAssocID="{5075D95A-8AE8-43FD-B4C7-EC54869DBD5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20A85-7C35-424A-BB97-0212DCD319D1}" type="pres">
      <dgm:prSet presAssocID="{5075D95A-8AE8-43FD-B4C7-EC54869DBD58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B5A6C-41E6-4732-B16D-5F79B8076664}" type="pres">
      <dgm:prSet presAssocID="{EAFB0328-DEA1-4B23-8501-5DE914036434}" presName="sibTrans" presStyleCnt="0"/>
      <dgm:spPr/>
    </dgm:pt>
    <dgm:pt modelId="{C59C6771-6D18-4C4E-A353-D8977D0AF99C}" type="pres">
      <dgm:prSet presAssocID="{B1E5E7D3-46BD-4BCB-99D5-735F62DF1218}" presName="compositeNode" presStyleCnt="0">
        <dgm:presLayoutVars>
          <dgm:bulletEnabled val="1"/>
        </dgm:presLayoutVars>
      </dgm:prSet>
      <dgm:spPr/>
    </dgm:pt>
    <dgm:pt modelId="{76E90E42-1666-4258-918B-F609EA79A7F3}" type="pres">
      <dgm:prSet presAssocID="{B1E5E7D3-46BD-4BCB-99D5-735F62DF1218}" presName="imag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0A9190-614D-48EB-8B8A-9166B5624CE8}" type="pres">
      <dgm:prSet presAssocID="{B1E5E7D3-46BD-4BCB-99D5-735F62DF121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7C0AA-62BA-476F-9420-8A406D1C95A4}" type="pres">
      <dgm:prSet presAssocID="{B1E5E7D3-46BD-4BCB-99D5-735F62DF1218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4DDF9-9025-41C6-ABBA-89E2290F0C03}" type="pres">
      <dgm:prSet presAssocID="{26EEDA42-CFA8-45EE-BFA4-3A80DF11242D}" presName="sibTrans" presStyleCnt="0"/>
      <dgm:spPr/>
    </dgm:pt>
    <dgm:pt modelId="{816074FF-9811-4DB9-A2E5-73FAB86CFC25}" type="pres">
      <dgm:prSet presAssocID="{F9FE42C5-45D8-4B37-99F8-88EF77F807AD}" presName="compositeNode" presStyleCnt="0">
        <dgm:presLayoutVars>
          <dgm:bulletEnabled val="1"/>
        </dgm:presLayoutVars>
      </dgm:prSet>
      <dgm:spPr/>
    </dgm:pt>
    <dgm:pt modelId="{485158A3-6553-4D1C-8BAC-0E8C18D963F1}" type="pres">
      <dgm:prSet presAssocID="{F9FE42C5-45D8-4B37-99F8-88EF77F807AD}" presName="imag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6352738-1016-464A-97A6-CA1348522D50}" type="pres">
      <dgm:prSet presAssocID="{F9FE42C5-45D8-4B37-99F8-88EF77F807A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26F7C-BE3B-440D-B466-7EF747AA5339}" type="pres">
      <dgm:prSet presAssocID="{F9FE42C5-45D8-4B37-99F8-88EF77F807A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3E44-78C9-409F-9A0B-7E07769211B8}" type="presOf" srcId="{778E0007-9E2A-4BE3-9AA3-735A7BA1C5A2}" destId="{4B71093D-32C9-4AE8-B211-C511494C1945}" srcOrd="0" destOrd="0" presId="urn:microsoft.com/office/officeart/2005/8/layout/hList2"/>
    <dgm:cxn modelId="{845BFC19-C1BC-4113-AE91-A1452124330C}" srcId="{778E0007-9E2A-4BE3-9AA3-735A7BA1C5A2}" destId="{F9FE42C5-45D8-4B37-99F8-88EF77F807AD}" srcOrd="2" destOrd="0" parTransId="{15EE54F1-7C59-4DA3-B2B9-CC56E114F413}" sibTransId="{FD7DC007-843E-47C4-B965-C8747E70508D}"/>
    <dgm:cxn modelId="{9DFF8D64-C227-484B-9C37-D69D84F3179D}" type="presOf" srcId="{48C5FFCB-AC7C-4CFC-9CBD-55BC04350785}" destId="{316BCF76-26B7-4712-892E-7C06FBA0950C}" srcOrd="0" destOrd="1" presId="urn:microsoft.com/office/officeart/2005/8/layout/hList2"/>
    <dgm:cxn modelId="{2DE7A3CC-C94C-4CDD-BD11-2889E1A97293}" srcId="{F9FE42C5-45D8-4B37-99F8-88EF77F807AD}" destId="{0FC00A1A-0208-491A-8A16-9AAD8CEE942B}" srcOrd="3" destOrd="0" parTransId="{4F0C46D7-9F1A-41FD-881A-D9BAF2EB66FC}" sibTransId="{FE9691E7-2331-4721-935C-398BF0A1BD30}"/>
    <dgm:cxn modelId="{6D3104AF-BAB3-46B7-9047-764DF1789106}" type="presOf" srcId="{7CE7D5E7-5188-4952-8EF6-5DD6DBCF0869}" destId="{8D0A9190-614D-48EB-8B8A-9166B5624CE8}" srcOrd="0" destOrd="0" presId="urn:microsoft.com/office/officeart/2005/8/layout/hList2"/>
    <dgm:cxn modelId="{C70F860E-2FAB-4BB8-841A-B60F6E8F2326}" srcId="{F9FE42C5-45D8-4B37-99F8-88EF77F807AD}" destId="{7B516180-198D-4D52-B31E-0A007B89595A}" srcOrd="1" destOrd="0" parTransId="{256DF537-F220-492D-8B37-287E60812C24}" sibTransId="{7EFA4937-8272-44CB-A4FB-0487FBB6F076}"/>
    <dgm:cxn modelId="{BCDC6B07-023D-4E0E-BE18-1F62FEA7796D}" type="presOf" srcId="{6FAF9F1B-0B9F-4317-8289-749112B45598}" destId="{316BCF76-26B7-4712-892E-7C06FBA0950C}" srcOrd="0" destOrd="2" presId="urn:microsoft.com/office/officeart/2005/8/layout/hList2"/>
    <dgm:cxn modelId="{9CCAE7BD-CF78-4559-AF9D-69136FC8EF78}" type="presOf" srcId="{0FC00A1A-0208-491A-8A16-9AAD8CEE942B}" destId="{A6352738-1016-464A-97A6-CA1348522D50}" srcOrd="0" destOrd="3" presId="urn:microsoft.com/office/officeart/2005/8/layout/hList2"/>
    <dgm:cxn modelId="{B941D106-3CEE-423C-95FC-3D42ABA6485F}" srcId="{5075D95A-8AE8-43FD-B4C7-EC54869DBD58}" destId="{48C5FFCB-AC7C-4CFC-9CBD-55BC04350785}" srcOrd="1" destOrd="0" parTransId="{973FAFD4-89DC-4D05-B346-486FDDF0BDEC}" sibTransId="{4D958308-BBAF-409B-8B5B-AC9503ACA589}"/>
    <dgm:cxn modelId="{717D66D1-181D-462C-A20C-A0D76DF37552}" srcId="{B1E5E7D3-46BD-4BCB-99D5-735F62DF1218}" destId="{7CE7D5E7-5188-4952-8EF6-5DD6DBCF0869}" srcOrd="0" destOrd="0" parTransId="{C9028889-36A3-4F4E-A986-FEC31A6B0915}" sibTransId="{09817571-2046-4DA3-B21F-FF43FACF7671}"/>
    <dgm:cxn modelId="{E51367FA-1035-4BF5-B5F1-4FA7BB7C036C}" srcId="{5075D95A-8AE8-43FD-B4C7-EC54869DBD58}" destId="{CCDC85EF-03AA-431A-B646-450B2580CCFB}" srcOrd="3" destOrd="0" parTransId="{826D490E-AA36-41B1-A4CD-5E9417631811}" sibTransId="{FF5EBA3E-C819-4161-9289-ABDC7728770E}"/>
    <dgm:cxn modelId="{E831609D-E8D4-4B56-B1F1-5518622308A0}" type="presOf" srcId="{F9FE42C5-45D8-4B37-99F8-88EF77F807AD}" destId="{7BE26F7C-BE3B-440D-B466-7EF747AA5339}" srcOrd="0" destOrd="0" presId="urn:microsoft.com/office/officeart/2005/8/layout/hList2"/>
    <dgm:cxn modelId="{6A526A3E-53F5-4A7E-BB3A-50A5F08FCCB2}" type="presOf" srcId="{CCDC85EF-03AA-431A-B646-450B2580CCFB}" destId="{316BCF76-26B7-4712-892E-7C06FBA0950C}" srcOrd="0" destOrd="3" presId="urn:microsoft.com/office/officeart/2005/8/layout/hList2"/>
    <dgm:cxn modelId="{4DAAD7E4-CBE0-4CCC-9282-BCA30E56EBED}" type="presOf" srcId="{F8CF19FA-0968-47ED-B3D9-F59EABDA6A15}" destId="{A6352738-1016-464A-97A6-CA1348522D50}" srcOrd="0" destOrd="0" presId="urn:microsoft.com/office/officeart/2005/8/layout/hList2"/>
    <dgm:cxn modelId="{1FCBED9A-2650-4120-B88B-14DC2CC34F45}" type="presOf" srcId="{5075D95A-8AE8-43FD-B4C7-EC54869DBD58}" destId="{3BB20A85-7C35-424A-BB97-0212DCD319D1}" srcOrd="0" destOrd="0" presId="urn:microsoft.com/office/officeart/2005/8/layout/hList2"/>
    <dgm:cxn modelId="{C1B4EDE8-E9F6-4ED6-AD3E-B98FE1AF2292}" type="presOf" srcId="{BFD433D9-0BC6-471D-817A-D37BDCF7FFA2}" destId="{316BCF76-26B7-4712-892E-7C06FBA0950C}" srcOrd="0" destOrd="0" presId="urn:microsoft.com/office/officeart/2005/8/layout/hList2"/>
    <dgm:cxn modelId="{356E8464-1615-448A-9B33-646DF699C7EC}" srcId="{5075D95A-8AE8-43FD-B4C7-EC54869DBD58}" destId="{6FAF9F1B-0B9F-4317-8289-749112B45598}" srcOrd="2" destOrd="0" parTransId="{BC02DD54-B7B6-4369-B7F2-79984B2097F0}" sibTransId="{E028736A-B04A-45A4-94FB-42D0B9E1F257}"/>
    <dgm:cxn modelId="{B49C49ED-2435-4653-8D05-15A32ED48AF8}" srcId="{778E0007-9E2A-4BE3-9AA3-735A7BA1C5A2}" destId="{5075D95A-8AE8-43FD-B4C7-EC54869DBD58}" srcOrd="0" destOrd="0" parTransId="{A3071E45-0DEE-4B67-B798-F9C30FD0FE05}" sibTransId="{EAFB0328-DEA1-4B23-8501-5DE914036434}"/>
    <dgm:cxn modelId="{0F2A3BC9-9328-44F6-A804-0060B93B3403}" srcId="{5075D95A-8AE8-43FD-B4C7-EC54869DBD58}" destId="{BFD433D9-0BC6-471D-817A-D37BDCF7FFA2}" srcOrd="0" destOrd="0" parTransId="{9BED5C56-B633-4A7E-9095-71F04CBAD37C}" sibTransId="{8AD05E44-4670-423C-92FB-534ADD01F819}"/>
    <dgm:cxn modelId="{D2B40EEE-2FE1-4D3B-9FFD-88729D66BA4C}" srcId="{F9FE42C5-45D8-4B37-99F8-88EF77F807AD}" destId="{F8CF19FA-0968-47ED-B3D9-F59EABDA6A15}" srcOrd="0" destOrd="0" parTransId="{FCC273C7-ACDB-418C-8F53-3573A2D7F185}" sibTransId="{882541C2-8B06-4A30-B9DC-53D2014FE34A}"/>
    <dgm:cxn modelId="{4C1B6EBD-A45E-4127-B71D-1ED4474D03C6}" type="presOf" srcId="{7B516180-198D-4D52-B31E-0A007B89595A}" destId="{A6352738-1016-464A-97A6-CA1348522D50}" srcOrd="0" destOrd="1" presId="urn:microsoft.com/office/officeart/2005/8/layout/hList2"/>
    <dgm:cxn modelId="{6F68E8A1-4C69-4AA9-A79C-4B01CC598250}" srcId="{778E0007-9E2A-4BE3-9AA3-735A7BA1C5A2}" destId="{B1E5E7D3-46BD-4BCB-99D5-735F62DF1218}" srcOrd="1" destOrd="0" parTransId="{8E791307-AE32-4E00-8A5D-CAD61CD39CFF}" sibTransId="{26EEDA42-CFA8-45EE-BFA4-3A80DF11242D}"/>
    <dgm:cxn modelId="{A7CBA0FD-6D5C-46B5-A6FC-61582553146C}" type="presOf" srcId="{1986FA3E-3323-4415-8EC7-4D901F0C7463}" destId="{A6352738-1016-464A-97A6-CA1348522D50}" srcOrd="0" destOrd="2" presId="urn:microsoft.com/office/officeart/2005/8/layout/hList2"/>
    <dgm:cxn modelId="{461C1268-EBFD-483D-ACE4-E50ABC8FA921}" srcId="{F9FE42C5-45D8-4B37-99F8-88EF77F807AD}" destId="{1986FA3E-3323-4415-8EC7-4D901F0C7463}" srcOrd="2" destOrd="0" parTransId="{233D1223-3746-4B52-8E86-C6768E43A437}" sibTransId="{2021EF49-226E-4937-BE47-4E294FC55E2D}"/>
    <dgm:cxn modelId="{CD800531-EBC3-4179-B96A-348D16F73DBE}" type="presOf" srcId="{B1E5E7D3-46BD-4BCB-99D5-735F62DF1218}" destId="{9567C0AA-62BA-476F-9420-8A406D1C95A4}" srcOrd="0" destOrd="0" presId="urn:microsoft.com/office/officeart/2005/8/layout/hList2"/>
    <dgm:cxn modelId="{55CF257A-E703-40A9-82D7-EE6A2B644A66}" type="presParOf" srcId="{4B71093D-32C9-4AE8-B211-C511494C1945}" destId="{D8B92BA3-8976-4C02-8406-FC07EEBF853F}" srcOrd="0" destOrd="0" presId="urn:microsoft.com/office/officeart/2005/8/layout/hList2"/>
    <dgm:cxn modelId="{89332889-8B86-4C58-B419-BB4C2D83C0A7}" type="presParOf" srcId="{D8B92BA3-8976-4C02-8406-FC07EEBF853F}" destId="{14A7D80E-EA90-4D8E-AE63-1EA9F1C27040}" srcOrd="0" destOrd="0" presId="urn:microsoft.com/office/officeart/2005/8/layout/hList2"/>
    <dgm:cxn modelId="{45F7503F-E4E8-422E-8FC3-C4B5C35338D1}" type="presParOf" srcId="{D8B92BA3-8976-4C02-8406-FC07EEBF853F}" destId="{316BCF76-26B7-4712-892E-7C06FBA0950C}" srcOrd="1" destOrd="0" presId="urn:microsoft.com/office/officeart/2005/8/layout/hList2"/>
    <dgm:cxn modelId="{0B0CBC4C-2B4E-47C1-BC7B-E9362E31F330}" type="presParOf" srcId="{D8B92BA3-8976-4C02-8406-FC07EEBF853F}" destId="{3BB20A85-7C35-424A-BB97-0212DCD319D1}" srcOrd="2" destOrd="0" presId="urn:microsoft.com/office/officeart/2005/8/layout/hList2"/>
    <dgm:cxn modelId="{30AA2434-B7DF-4DCD-A69D-07CD896ED03F}" type="presParOf" srcId="{4B71093D-32C9-4AE8-B211-C511494C1945}" destId="{54AB5A6C-41E6-4732-B16D-5F79B8076664}" srcOrd="1" destOrd="0" presId="urn:microsoft.com/office/officeart/2005/8/layout/hList2"/>
    <dgm:cxn modelId="{8E8D17BE-F844-453E-997D-88E081812A23}" type="presParOf" srcId="{4B71093D-32C9-4AE8-B211-C511494C1945}" destId="{C59C6771-6D18-4C4E-A353-D8977D0AF99C}" srcOrd="2" destOrd="0" presId="urn:microsoft.com/office/officeart/2005/8/layout/hList2"/>
    <dgm:cxn modelId="{27E7D4A7-294C-4F9B-A088-7EABD4655ED2}" type="presParOf" srcId="{C59C6771-6D18-4C4E-A353-D8977D0AF99C}" destId="{76E90E42-1666-4258-918B-F609EA79A7F3}" srcOrd="0" destOrd="0" presId="urn:microsoft.com/office/officeart/2005/8/layout/hList2"/>
    <dgm:cxn modelId="{2FFCA178-BD57-4666-A899-31C6668744DB}" type="presParOf" srcId="{C59C6771-6D18-4C4E-A353-D8977D0AF99C}" destId="{8D0A9190-614D-48EB-8B8A-9166B5624CE8}" srcOrd="1" destOrd="0" presId="urn:microsoft.com/office/officeart/2005/8/layout/hList2"/>
    <dgm:cxn modelId="{2417B404-0349-4095-8D43-25444399DF37}" type="presParOf" srcId="{C59C6771-6D18-4C4E-A353-D8977D0AF99C}" destId="{9567C0AA-62BA-476F-9420-8A406D1C95A4}" srcOrd="2" destOrd="0" presId="urn:microsoft.com/office/officeart/2005/8/layout/hList2"/>
    <dgm:cxn modelId="{AFC227A7-C954-4023-A3FA-872F303FE0C0}" type="presParOf" srcId="{4B71093D-32C9-4AE8-B211-C511494C1945}" destId="{6384DDF9-9025-41C6-ABBA-89E2290F0C03}" srcOrd="3" destOrd="0" presId="urn:microsoft.com/office/officeart/2005/8/layout/hList2"/>
    <dgm:cxn modelId="{A93246AA-B3ED-4BBC-B891-B59DF8126EB0}" type="presParOf" srcId="{4B71093D-32C9-4AE8-B211-C511494C1945}" destId="{816074FF-9811-4DB9-A2E5-73FAB86CFC25}" srcOrd="4" destOrd="0" presId="urn:microsoft.com/office/officeart/2005/8/layout/hList2"/>
    <dgm:cxn modelId="{A7F28CB6-792F-4C1F-AB50-8C043AB7D77D}" type="presParOf" srcId="{816074FF-9811-4DB9-A2E5-73FAB86CFC25}" destId="{485158A3-6553-4D1C-8BAC-0E8C18D963F1}" srcOrd="0" destOrd="0" presId="urn:microsoft.com/office/officeart/2005/8/layout/hList2"/>
    <dgm:cxn modelId="{D269B36E-CFC4-4AF0-8892-CC917FA7C1EB}" type="presParOf" srcId="{816074FF-9811-4DB9-A2E5-73FAB86CFC25}" destId="{A6352738-1016-464A-97A6-CA1348522D50}" srcOrd="1" destOrd="0" presId="urn:microsoft.com/office/officeart/2005/8/layout/hList2"/>
    <dgm:cxn modelId="{C9E98ED2-E3BC-4B5D-B0F0-91A6A6BFD50A}" type="presParOf" srcId="{816074FF-9811-4DB9-A2E5-73FAB86CFC25}" destId="{7BE26F7C-BE3B-440D-B466-7EF747AA533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8E0007-9E2A-4BE3-9AA3-735A7BA1C5A2}" type="doc">
      <dgm:prSet loTypeId="urn:microsoft.com/office/officeart/2005/8/layout/h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075D95A-8AE8-43FD-B4C7-EC54869DBD58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A3071E45-0DEE-4B67-B798-F9C30FD0FE05}" type="parTrans" cxnId="{B49C49ED-2435-4653-8D05-15A32ED48AF8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EAFB0328-DEA1-4B23-8501-5DE914036434}" type="sibTrans" cxnId="{B49C49ED-2435-4653-8D05-15A32ED48AF8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BFD433D9-0BC6-471D-817A-D37BDCF7FFA2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Bayesian and Frequentist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9BED5C56-B633-4A7E-9095-71F04CBAD37C}" type="parTrans" cxnId="{0F2A3BC9-9328-44F6-A804-0060B93B340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AD05E44-4670-423C-92FB-534ADD01F819}" type="sibTrans" cxnId="{0F2A3BC9-9328-44F6-A804-0060B93B340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CE7D5E7-5188-4952-8EF6-5DD6DBCF0869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Naive Bayes Classifier</a:t>
          </a:r>
          <a:endParaRPr lang="en-US" dirty="0">
            <a:latin typeface="Constantia" panose="02030602050306030303" pitchFamily="18" charset="0"/>
          </a:endParaRPr>
        </a:p>
      </dgm:t>
    </dgm:pt>
    <dgm:pt modelId="{C9028889-36A3-4F4E-A986-FEC31A6B0915}" type="parTrans" cxnId="{717D66D1-181D-462C-A20C-A0D76DF37552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09817571-2046-4DA3-B21F-FF43FACF7671}" type="sibTrans" cxnId="{717D66D1-181D-462C-A20C-A0D76DF37552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9FE42C5-45D8-4B37-99F8-88EF77F807AD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15EE54F1-7C59-4DA3-B2B9-CC56E114F413}" type="parTrans" cxnId="{845BFC19-C1BC-4113-AE91-A1452124330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D7DC007-843E-47C4-B965-C8747E70508D}" type="sibTrans" cxnId="{845BFC19-C1BC-4113-AE91-A1452124330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8CF19FA-0968-47ED-B3D9-F59EABDA6A1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Markov chain Monte Carlo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FCC273C7-ACDB-418C-8F53-3573A2D7F185}" type="parTrans" cxnId="{D2B40EEE-2FE1-4D3B-9FFD-88729D66BA4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82541C2-8B06-4A30-B9DC-53D2014FE34A}" type="sibTrans" cxnId="{D2B40EEE-2FE1-4D3B-9FFD-88729D66BA4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B516180-198D-4D52-B31E-0A007B89595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Metropolis-Hasting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256DF537-F220-492D-8B37-287E60812C24}" type="parTrans" cxnId="{C70F860E-2FAB-4BB8-841A-B60F6E8F2326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EFA4937-8272-44CB-A4FB-0487FBB6F076}" type="sibTrans" cxnId="{C70F860E-2FAB-4BB8-841A-B60F6E8F2326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1986FA3E-3323-4415-8EC7-4D901F0C746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Gibbs sampling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233D1223-3746-4B52-8E86-C6768E43A437}" type="parTrans" cxnId="{461C1268-EBFD-483D-ACE4-E50ABC8FA921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2021EF49-226E-4937-BE47-4E294FC55E2D}" type="sibTrans" cxnId="{461C1268-EBFD-483D-ACE4-E50ABC8FA921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0FC00A1A-0208-491A-8A16-9AAD8CEE942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Demo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4F0C46D7-9F1A-41FD-881A-D9BAF2EB66FC}" type="parTrans" cxnId="{2DE7A3CC-C94C-4CDD-BD11-2889E1A9729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E9691E7-2331-4721-935C-398BF0A1BD30}" type="sibTrans" cxnId="{2DE7A3CC-C94C-4CDD-BD11-2889E1A9729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B1E5E7D3-46BD-4BCB-99D5-735F62DF1218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26EEDA42-CFA8-45EE-BFA4-3A80DF11242D}" type="sibTrans" cxnId="{6F68E8A1-4C69-4AA9-A79C-4B01CC598250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E791307-AE32-4E00-8A5D-CAD61CD39CFF}" type="parTrans" cxnId="{6F68E8A1-4C69-4AA9-A79C-4B01CC598250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48C5FFCB-AC7C-4CFC-9CBD-55BC0435078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Bayesian components 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973FAFD4-89DC-4D05-B346-486FDDF0BDEC}" type="parTrans" cxnId="{B941D106-3CEE-423C-95FC-3D42ABA6485F}">
      <dgm:prSet/>
      <dgm:spPr/>
      <dgm:t>
        <a:bodyPr/>
        <a:lstStyle/>
        <a:p>
          <a:endParaRPr lang="en-US"/>
        </a:p>
      </dgm:t>
    </dgm:pt>
    <dgm:pt modelId="{4D958308-BBAF-409B-8B5B-AC9503ACA589}" type="sibTrans" cxnId="{B941D106-3CEE-423C-95FC-3D42ABA6485F}">
      <dgm:prSet/>
      <dgm:spPr/>
      <dgm:t>
        <a:bodyPr/>
        <a:lstStyle/>
        <a:p>
          <a:endParaRPr lang="en-US"/>
        </a:p>
      </dgm:t>
    </dgm:pt>
    <dgm:pt modelId="{CCDC85EF-03AA-431A-B646-450B2580CCF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Conjugate distribution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826D490E-AA36-41B1-A4CD-5E9417631811}" type="parTrans" cxnId="{E51367FA-1035-4BF5-B5F1-4FA7BB7C036C}">
      <dgm:prSet/>
      <dgm:spPr/>
      <dgm:t>
        <a:bodyPr/>
        <a:lstStyle/>
        <a:p>
          <a:endParaRPr lang="en-US"/>
        </a:p>
      </dgm:t>
    </dgm:pt>
    <dgm:pt modelId="{FF5EBA3E-C819-4161-9289-ABDC7728770E}" type="sibTrans" cxnId="{E51367FA-1035-4BF5-B5F1-4FA7BB7C036C}">
      <dgm:prSet/>
      <dgm:spPr/>
      <dgm:t>
        <a:bodyPr/>
        <a:lstStyle/>
        <a:p>
          <a:endParaRPr lang="en-US"/>
        </a:p>
      </dgm:t>
    </dgm:pt>
    <dgm:pt modelId="{6FAF9F1B-0B9F-4317-8289-749112B45598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Maximum Likelihood and Posterior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E028736A-B04A-45A4-94FB-42D0B9E1F257}" type="sibTrans" cxnId="{356E8464-1615-448A-9B33-646DF699C7EC}">
      <dgm:prSet/>
      <dgm:spPr/>
      <dgm:t>
        <a:bodyPr/>
        <a:lstStyle/>
        <a:p>
          <a:endParaRPr lang="en-US"/>
        </a:p>
      </dgm:t>
    </dgm:pt>
    <dgm:pt modelId="{BC02DD54-B7B6-4369-B7F2-79984B2097F0}" type="parTrans" cxnId="{356E8464-1615-448A-9B33-646DF699C7EC}">
      <dgm:prSet/>
      <dgm:spPr/>
      <dgm:t>
        <a:bodyPr/>
        <a:lstStyle/>
        <a:p>
          <a:endParaRPr lang="en-US"/>
        </a:p>
      </dgm:t>
    </dgm:pt>
    <dgm:pt modelId="{4B71093D-32C9-4AE8-B211-C511494C1945}" type="pres">
      <dgm:prSet presAssocID="{778E0007-9E2A-4BE3-9AA3-735A7BA1C5A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8B92BA3-8976-4C02-8406-FC07EEBF853F}" type="pres">
      <dgm:prSet presAssocID="{5075D95A-8AE8-43FD-B4C7-EC54869DBD58}" presName="compositeNode" presStyleCnt="0">
        <dgm:presLayoutVars>
          <dgm:bulletEnabled val="1"/>
        </dgm:presLayoutVars>
      </dgm:prSet>
      <dgm:spPr/>
    </dgm:pt>
    <dgm:pt modelId="{14A7D80E-EA90-4D8E-AE63-1EA9F1C27040}" type="pres">
      <dgm:prSet presAssocID="{5075D95A-8AE8-43FD-B4C7-EC54869DBD58}" presName="imag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16BCF76-26B7-4712-892E-7C06FBA0950C}" type="pres">
      <dgm:prSet presAssocID="{5075D95A-8AE8-43FD-B4C7-EC54869DBD5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20A85-7C35-424A-BB97-0212DCD319D1}" type="pres">
      <dgm:prSet presAssocID="{5075D95A-8AE8-43FD-B4C7-EC54869DBD58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B5A6C-41E6-4732-B16D-5F79B8076664}" type="pres">
      <dgm:prSet presAssocID="{EAFB0328-DEA1-4B23-8501-5DE914036434}" presName="sibTrans" presStyleCnt="0"/>
      <dgm:spPr/>
    </dgm:pt>
    <dgm:pt modelId="{C59C6771-6D18-4C4E-A353-D8977D0AF99C}" type="pres">
      <dgm:prSet presAssocID="{B1E5E7D3-46BD-4BCB-99D5-735F62DF1218}" presName="compositeNode" presStyleCnt="0">
        <dgm:presLayoutVars>
          <dgm:bulletEnabled val="1"/>
        </dgm:presLayoutVars>
      </dgm:prSet>
      <dgm:spPr/>
    </dgm:pt>
    <dgm:pt modelId="{76E90E42-1666-4258-918B-F609EA79A7F3}" type="pres">
      <dgm:prSet presAssocID="{B1E5E7D3-46BD-4BCB-99D5-735F62DF1218}" presName="imag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0A9190-614D-48EB-8B8A-9166B5624CE8}" type="pres">
      <dgm:prSet presAssocID="{B1E5E7D3-46BD-4BCB-99D5-735F62DF121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7C0AA-62BA-476F-9420-8A406D1C95A4}" type="pres">
      <dgm:prSet presAssocID="{B1E5E7D3-46BD-4BCB-99D5-735F62DF1218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4DDF9-9025-41C6-ABBA-89E2290F0C03}" type="pres">
      <dgm:prSet presAssocID="{26EEDA42-CFA8-45EE-BFA4-3A80DF11242D}" presName="sibTrans" presStyleCnt="0"/>
      <dgm:spPr/>
    </dgm:pt>
    <dgm:pt modelId="{816074FF-9811-4DB9-A2E5-73FAB86CFC25}" type="pres">
      <dgm:prSet presAssocID="{F9FE42C5-45D8-4B37-99F8-88EF77F807AD}" presName="compositeNode" presStyleCnt="0">
        <dgm:presLayoutVars>
          <dgm:bulletEnabled val="1"/>
        </dgm:presLayoutVars>
      </dgm:prSet>
      <dgm:spPr/>
    </dgm:pt>
    <dgm:pt modelId="{485158A3-6553-4D1C-8BAC-0E8C18D963F1}" type="pres">
      <dgm:prSet presAssocID="{F9FE42C5-45D8-4B37-99F8-88EF77F807AD}" presName="imag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6352738-1016-464A-97A6-CA1348522D50}" type="pres">
      <dgm:prSet presAssocID="{F9FE42C5-45D8-4B37-99F8-88EF77F807A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26F7C-BE3B-440D-B466-7EF747AA5339}" type="pres">
      <dgm:prSet presAssocID="{F9FE42C5-45D8-4B37-99F8-88EF77F807A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2A3BC9-9328-44F6-A804-0060B93B3403}" srcId="{5075D95A-8AE8-43FD-B4C7-EC54869DBD58}" destId="{BFD433D9-0BC6-471D-817A-D37BDCF7FFA2}" srcOrd="0" destOrd="0" parTransId="{9BED5C56-B633-4A7E-9095-71F04CBAD37C}" sibTransId="{8AD05E44-4670-423C-92FB-534ADD01F819}"/>
    <dgm:cxn modelId="{79FC5D79-6971-40AC-B2A4-D6416C958EB4}" type="presOf" srcId="{F9FE42C5-45D8-4B37-99F8-88EF77F807AD}" destId="{7BE26F7C-BE3B-440D-B466-7EF747AA5339}" srcOrd="0" destOrd="0" presId="urn:microsoft.com/office/officeart/2005/8/layout/hList2"/>
    <dgm:cxn modelId="{0530C5B2-9613-4646-853C-5F5A43040C7E}" type="presOf" srcId="{48C5FFCB-AC7C-4CFC-9CBD-55BC04350785}" destId="{316BCF76-26B7-4712-892E-7C06FBA0950C}" srcOrd="0" destOrd="1" presId="urn:microsoft.com/office/officeart/2005/8/layout/hList2"/>
    <dgm:cxn modelId="{E51367FA-1035-4BF5-B5F1-4FA7BB7C036C}" srcId="{5075D95A-8AE8-43FD-B4C7-EC54869DBD58}" destId="{CCDC85EF-03AA-431A-B646-450B2580CCFB}" srcOrd="3" destOrd="0" parTransId="{826D490E-AA36-41B1-A4CD-5E9417631811}" sibTransId="{FF5EBA3E-C819-4161-9289-ABDC7728770E}"/>
    <dgm:cxn modelId="{B6690B9D-B626-4DD6-AB3E-636695DE10EF}" type="presOf" srcId="{B1E5E7D3-46BD-4BCB-99D5-735F62DF1218}" destId="{9567C0AA-62BA-476F-9420-8A406D1C95A4}" srcOrd="0" destOrd="0" presId="urn:microsoft.com/office/officeart/2005/8/layout/hList2"/>
    <dgm:cxn modelId="{461C1268-EBFD-483D-ACE4-E50ABC8FA921}" srcId="{F9FE42C5-45D8-4B37-99F8-88EF77F807AD}" destId="{1986FA3E-3323-4415-8EC7-4D901F0C7463}" srcOrd="2" destOrd="0" parTransId="{233D1223-3746-4B52-8E86-C6768E43A437}" sibTransId="{2021EF49-226E-4937-BE47-4E294FC55E2D}"/>
    <dgm:cxn modelId="{356E8464-1615-448A-9B33-646DF699C7EC}" srcId="{5075D95A-8AE8-43FD-B4C7-EC54869DBD58}" destId="{6FAF9F1B-0B9F-4317-8289-749112B45598}" srcOrd="2" destOrd="0" parTransId="{BC02DD54-B7B6-4369-B7F2-79984B2097F0}" sibTransId="{E028736A-B04A-45A4-94FB-42D0B9E1F257}"/>
    <dgm:cxn modelId="{0990CFF5-3C28-43C0-A70A-2B5C4BF1528F}" type="presOf" srcId="{CCDC85EF-03AA-431A-B646-450B2580CCFB}" destId="{316BCF76-26B7-4712-892E-7C06FBA0950C}" srcOrd="0" destOrd="3" presId="urn:microsoft.com/office/officeart/2005/8/layout/hList2"/>
    <dgm:cxn modelId="{717D66D1-181D-462C-A20C-A0D76DF37552}" srcId="{B1E5E7D3-46BD-4BCB-99D5-735F62DF1218}" destId="{7CE7D5E7-5188-4952-8EF6-5DD6DBCF0869}" srcOrd="0" destOrd="0" parTransId="{C9028889-36A3-4F4E-A986-FEC31A6B0915}" sibTransId="{09817571-2046-4DA3-B21F-FF43FACF7671}"/>
    <dgm:cxn modelId="{845BFC19-C1BC-4113-AE91-A1452124330C}" srcId="{778E0007-9E2A-4BE3-9AA3-735A7BA1C5A2}" destId="{F9FE42C5-45D8-4B37-99F8-88EF77F807AD}" srcOrd="2" destOrd="0" parTransId="{15EE54F1-7C59-4DA3-B2B9-CC56E114F413}" sibTransId="{FD7DC007-843E-47C4-B965-C8747E70508D}"/>
    <dgm:cxn modelId="{008B3BED-82E6-4366-9B5E-D83287B608D6}" type="presOf" srcId="{BFD433D9-0BC6-471D-817A-D37BDCF7FFA2}" destId="{316BCF76-26B7-4712-892E-7C06FBA0950C}" srcOrd="0" destOrd="0" presId="urn:microsoft.com/office/officeart/2005/8/layout/hList2"/>
    <dgm:cxn modelId="{2DE7A3CC-C94C-4CDD-BD11-2889E1A97293}" srcId="{F9FE42C5-45D8-4B37-99F8-88EF77F807AD}" destId="{0FC00A1A-0208-491A-8A16-9AAD8CEE942B}" srcOrd="3" destOrd="0" parTransId="{4F0C46D7-9F1A-41FD-881A-D9BAF2EB66FC}" sibTransId="{FE9691E7-2331-4721-935C-398BF0A1BD30}"/>
    <dgm:cxn modelId="{6F68E8A1-4C69-4AA9-A79C-4B01CC598250}" srcId="{778E0007-9E2A-4BE3-9AA3-735A7BA1C5A2}" destId="{B1E5E7D3-46BD-4BCB-99D5-735F62DF1218}" srcOrd="1" destOrd="0" parTransId="{8E791307-AE32-4E00-8A5D-CAD61CD39CFF}" sibTransId="{26EEDA42-CFA8-45EE-BFA4-3A80DF11242D}"/>
    <dgm:cxn modelId="{B49C49ED-2435-4653-8D05-15A32ED48AF8}" srcId="{778E0007-9E2A-4BE3-9AA3-735A7BA1C5A2}" destId="{5075D95A-8AE8-43FD-B4C7-EC54869DBD58}" srcOrd="0" destOrd="0" parTransId="{A3071E45-0DEE-4B67-B798-F9C30FD0FE05}" sibTransId="{EAFB0328-DEA1-4B23-8501-5DE914036434}"/>
    <dgm:cxn modelId="{800B36EB-CF06-4FF4-8788-96C24A1076BA}" type="presOf" srcId="{1986FA3E-3323-4415-8EC7-4D901F0C7463}" destId="{A6352738-1016-464A-97A6-CA1348522D50}" srcOrd="0" destOrd="2" presId="urn:microsoft.com/office/officeart/2005/8/layout/hList2"/>
    <dgm:cxn modelId="{F54F7E35-2384-4774-8D4E-DB8971767D87}" type="presOf" srcId="{7CE7D5E7-5188-4952-8EF6-5DD6DBCF0869}" destId="{8D0A9190-614D-48EB-8B8A-9166B5624CE8}" srcOrd="0" destOrd="0" presId="urn:microsoft.com/office/officeart/2005/8/layout/hList2"/>
    <dgm:cxn modelId="{B941D106-3CEE-423C-95FC-3D42ABA6485F}" srcId="{5075D95A-8AE8-43FD-B4C7-EC54869DBD58}" destId="{48C5FFCB-AC7C-4CFC-9CBD-55BC04350785}" srcOrd="1" destOrd="0" parTransId="{973FAFD4-89DC-4D05-B346-486FDDF0BDEC}" sibTransId="{4D958308-BBAF-409B-8B5B-AC9503ACA589}"/>
    <dgm:cxn modelId="{570C2AF3-0E80-42B3-B85E-4A42CB49B282}" type="presOf" srcId="{5075D95A-8AE8-43FD-B4C7-EC54869DBD58}" destId="{3BB20A85-7C35-424A-BB97-0212DCD319D1}" srcOrd="0" destOrd="0" presId="urn:microsoft.com/office/officeart/2005/8/layout/hList2"/>
    <dgm:cxn modelId="{B0030685-6B29-43E1-9D1B-94DF3F15B979}" type="presOf" srcId="{778E0007-9E2A-4BE3-9AA3-735A7BA1C5A2}" destId="{4B71093D-32C9-4AE8-B211-C511494C1945}" srcOrd="0" destOrd="0" presId="urn:microsoft.com/office/officeart/2005/8/layout/hList2"/>
    <dgm:cxn modelId="{3187DCC8-B395-4856-8E1D-4A1B70B75226}" type="presOf" srcId="{7B516180-198D-4D52-B31E-0A007B89595A}" destId="{A6352738-1016-464A-97A6-CA1348522D50}" srcOrd="0" destOrd="1" presId="urn:microsoft.com/office/officeart/2005/8/layout/hList2"/>
    <dgm:cxn modelId="{C70F860E-2FAB-4BB8-841A-B60F6E8F2326}" srcId="{F9FE42C5-45D8-4B37-99F8-88EF77F807AD}" destId="{7B516180-198D-4D52-B31E-0A007B89595A}" srcOrd="1" destOrd="0" parTransId="{256DF537-F220-492D-8B37-287E60812C24}" sibTransId="{7EFA4937-8272-44CB-A4FB-0487FBB6F076}"/>
    <dgm:cxn modelId="{D2B40EEE-2FE1-4D3B-9FFD-88729D66BA4C}" srcId="{F9FE42C5-45D8-4B37-99F8-88EF77F807AD}" destId="{F8CF19FA-0968-47ED-B3D9-F59EABDA6A15}" srcOrd="0" destOrd="0" parTransId="{FCC273C7-ACDB-418C-8F53-3573A2D7F185}" sibTransId="{882541C2-8B06-4A30-B9DC-53D2014FE34A}"/>
    <dgm:cxn modelId="{B9BABF39-5C44-4260-93D6-7466BAAC837B}" type="presOf" srcId="{0FC00A1A-0208-491A-8A16-9AAD8CEE942B}" destId="{A6352738-1016-464A-97A6-CA1348522D50}" srcOrd="0" destOrd="3" presId="urn:microsoft.com/office/officeart/2005/8/layout/hList2"/>
    <dgm:cxn modelId="{F4AD7B06-474C-474A-AA47-7291295A824F}" type="presOf" srcId="{6FAF9F1B-0B9F-4317-8289-749112B45598}" destId="{316BCF76-26B7-4712-892E-7C06FBA0950C}" srcOrd="0" destOrd="2" presId="urn:microsoft.com/office/officeart/2005/8/layout/hList2"/>
    <dgm:cxn modelId="{4EEF7528-1464-4C10-BD55-821D20472FD2}" type="presOf" srcId="{F8CF19FA-0968-47ED-B3D9-F59EABDA6A15}" destId="{A6352738-1016-464A-97A6-CA1348522D50}" srcOrd="0" destOrd="0" presId="urn:microsoft.com/office/officeart/2005/8/layout/hList2"/>
    <dgm:cxn modelId="{3EA4C9FE-04F3-429A-82AB-A343C8B1DF36}" type="presParOf" srcId="{4B71093D-32C9-4AE8-B211-C511494C1945}" destId="{D8B92BA3-8976-4C02-8406-FC07EEBF853F}" srcOrd="0" destOrd="0" presId="urn:microsoft.com/office/officeart/2005/8/layout/hList2"/>
    <dgm:cxn modelId="{08D7B873-DA03-4A12-ABD4-D47E3110D8A9}" type="presParOf" srcId="{D8B92BA3-8976-4C02-8406-FC07EEBF853F}" destId="{14A7D80E-EA90-4D8E-AE63-1EA9F1C27040}" srcOrd="0" destOrd="0" presId="urn:microsoft.com/office/officeart/2005/8/layout/hList2"/>
    <dgm:cxn modelId="{F0CB2F6A-D6AB-4BBE-8CB2-5714D98AB188}" type="presParOf" srcId="{D8B92BA3-8976-4C02-8406-FC07EEBF853F}" destId="{316BCF76-26B7-4712-892E-7C06FBA0950C}" srcOrd="1" destOrd="0" presId="urn:microsoft.com/office/officeart/2005/8/layout/hList2"/>
    <dgm:cxn modelId="{9DC1D873-1EA1-4164-8294-A8F0717353B2}" type="presParOf" srcId="{D8B92BA3-8976-4C02-8406-FC07EEBF853F}" destId="{3BB20A85-7C35-424A-BB97-0212DCD319D1}" srcOrd="2" destOrd="0" presId="urn:microsoft.com/office/officeart/2005/8/layout/hList2"/>
    <dgm:cxn modelId="{5FB716D5-327A-4BDF-8177-080645977384}" type="presParOf" srcId="{4B71093D-32C9-4AE8-B211-C511494C1945}" destId="{54AB5A6C-41E6-4732-B16D-5F79B8076664}" srcOrd="1" destOrd="0" presId="urn:microsoft.com/office/officeart/2005/8/layout/hList2"/>
    <dgm:cxn modelId="{8A3512E5-0A2C-43E7-A2D6-6B8802987177}" type="presParOf" srcId="{4B71093D-32C9-4AE8-B211-C511494C1945}" destId="{C59C6771-6D18-4C4E-A353-D8977D0AF99C}" srcOrd="2" destOrd="0" presId="urn:microsoft.com/office/officeart/2005/8/layout/hList2"/>
    <dgm:cxn modelId="{A2FF6DBA-D37F-4120-A57E-77DAEE73FF59}" type="presParOf" srcId="{C59C6771-6D18-4C4E-A353-D8977D0AF99C}" destId="{76E90E42-1666-4258-918B-F609EA79A7F3}" srcOrd="0" destOrd="0" presId="urn:microsoft.com/office/officeart/2005/8/layout/hList2"/>
    <dgm:cxn modelId="{81AC4E4B-C838-4C86-9041-19B0ADE89A4E}" type="presParOf" srcId="{C59C6771-6D18-4C4E-A353-D8977D0AF99C}" destId="{8D0A9190-614D-48EB-8B8A-9166B5624CE8}" srcOrd="1" destOrd="0" presId="urn:microsoft.com/office/officeart/2005/8/layout/hList2"/>
    <dgm:cxn modelId="{8FBC3C99-6C5C-453C-85F7-628A3C26A196}" type="presParOf" srcId="{C59C6771-6D18-4C4E-A353-D8977D0AF99C}" destId="{9567C0AA-62BA-476F-9420-8A406D1C95A4}" srcOrd="2" destOrd="0" presId="urn:microsoft.com/office/officeart/2005/8/layout/hList2"/>
    <dgm:cxn modelId="{90E86412-B464-4E0D-8E04-56337B88494C}" type="presParOf" srcId="{4B71093D-32C9-4AE8-B211-C511494C1945}" destId="{6384DDF9-9025-41C6-ABBA-89E2290F0C03}" srcOrd="3" destOrd="0" presId="urn:microsoft.com/office/officeart/2005/8/layout/hList2"/>
    <dgm:cxn modelId="{BAF53E68-87E2-4F8F-8311-23678D8F3944}" type="presParOf" srcId="{4B71093D-32C9-4AE8-B211-C511494C1945}" destId="{816074FF-9811-4DB9-A2E5-73FAB86CFC25}" srcOrd="4" destOrd="0" presId="urn:microsoft.com/office/officeart/2005/8/layout/hList2"/>
    <dgm:cxn modelId="{BCB5CB1E-8752-4105-AB66-3E5970E8B09C}" type="presParOf" srcId="{816074FF-9811-4DB9-A2E5-73FAB86CFC25}" destId="{485158A3-6553-4D1C-8BAC-0E8C18D963F1}" srcOrd="0" destOrd="0" presId="urn:microsoft.com/office/officeart/2005/8/layout/hList2"/>
    <dgm:cxn modelId="{DBBD63B2-653E-4740-B1B3-98DC3AD08872}" type="presParOf" srcId="{816074FF-9811-4DB9-A2E5-73FAB86CFC25}" destId="{A6352738-1016-464A-97A6-CA1348522D50}" srcOrd="1" destOrd="0" presId="urn:microsoft.com/office/officeart/2005/8/layout/hList2"/>
    <dgm:cxn modelId="{9DD2A525-2D60-422B-AB1A-E7D15DD1CEBD}" type="presParOf" srcId="{816074FF-9811-4DB9-A2E5-73FAB86CFC25}" destId="{7BE26F7C-BE3B-440D-B466-7EF747AA533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8E0007-9E2A-4BE3-9AA3-735A7BA1C5A2}" type="doc">
      <dgm:prSet loTypeId="urn:microsoft.com/office/officeart/2005/8/layout/h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075D95A-8AE8-43FD-B4C7-EC54869DBD58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A3071E45-0DEE-4B67-B798-F9C30FD0FE05}" type="parTrans" cxnId="{B49C49ED-2435-4653-8D05-15A32ED48AF8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EAFB0328-DEA1-4B23-8501-5DE914036434}" type="sibTrans" cxnId="{B49C49ED-2435-4653-8D05-15A32ED48AF8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BFD433D9-0BC6-471D-817A-D37BDCF7FFA2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Bayesian and Frequentist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9BED5C56-B633-4A7E-9095-71F04CBAD37C}" type="parTrans" cxnId="{0F2A3BC9-9328-44F6-A804-0060B93B340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AD05E44-4670-423C-92FB-534ADD01F819}" type="sibTrans" cxnId="{0F2A3BC9-9328-44F6-A804-0060B93B340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CE7D5E7-5188-4952-8EF6-5DD6DBCF0869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Naive Bayes Classifier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C9028889-36A3-4F4E-A986-FEC31A6B0915}" type="parTrans" cxnId="{717D66D1-181D-462C-A20C-A0D76DF37552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09817571-2046-4DA3-B21F-FF43FACF7671}" type="sibTrans" cxnId="{717D66D1-181D-462C-A20C-A0D76DF37552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9FE42C5-45D8-4B37-99F8-88EF77F807AD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15EE54F1-7C59-4DA3-B2B9-CC56E114F413}" type="parTrans" cxnId="{845BFC19-C1BC-4113-AE91-A1452124330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D7DC007-843E-47C4-B965-C8747E70508D}" type="sibTrans" cxnId="{845BFC19-C1BC-4113-AE91-A1452124330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8CF19FA-0968-47ED-B3D9-F59EABDA6A1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Markov chain Monte Carlo</a:t>
          </a:r>
          <a:endParaRPr lang="en-US" dirty="0">
            <a:latin typeface="Constantia" panose="02030602050306030303" pitchFamily="18" charset="0"/>
          </a:endParaRPr>
        </a:p>
      </dgm:t>
    </dgm:pt>
    <dgm:pt modelId="{FCC273C7-ACDB-418C-8F53-3573A2D7F185}" type="parTrans" cxnId="{D2B40EEE-2FE1-4D3B-9FFD-88729D66BA4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82541C2-8B06-4A30-B9DC-53D2014FE34A}" type="sibTrans" cxnId="{D2B40EEE-2FE1-4D3B-9FFD-88729D66BA4C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B516180-198D-4D52-B31E-0A007B89595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Metropolis-Hasting</a:t>
          </a:r>
          <a:endParaRPr lang="en-US" dirty="0">
            <a:latin typeface="Constantia" panose="02030602050306030303" pitchFamily="18" charset="0"/>
          </a:endParaRPr>
        </a:p>
      </dgm:t>
    </dgm:pt>
    <dgm:pt modelId="{256DF537-F220-492D-8B37-287E60812C24}" type="parTrans" cxnId="{C70F860E-2FAB-4BB8-841A-B60F6E8F2326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7EFA4937-8272-44CB-A4FB-0487FBB6F076}" type="sibTrans" cxnId="{C70F860E-2FAB-4BB8-841A-B60F6E8F2326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1986FA3E-3323-4415-8EC7-4D901F0C7463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Gibbs sampling</a:t>
          </a:r>
          <a:endParaRPr lang="en-US" dirty="0">
            <a:latin typeface="Constantia" panose="02030602050306030303" pitchFamily="18" charset="0"/>
          </a:endParaRPr>
        </a:p>
      </dgm:t>
    </dgm:pt>
    <dgm:pt modelId="{233D1223-3746-4B52-8E86-C6768E43A437}" type="parTrans" cxnId="{461C1268-EBFD-483D-ACE4-E50ABC8FA921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2021EF49-226E-4937-BE47-4E294FC55E2D}" type="sibTrans" cxnId="{461C1268-EBFD-483D-ACE4-E50ABC8FA921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0FC00A1A-0208-491A-8A16-9AAD8CEE942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latin typeface="Constantia" panose="02030602050306030303" pitchFamily="18" charset="0"/>
            </a:rPr>
            <a:t>Demo</a:t>
          </a:r>
          <a:endParaRPr lang="en-US" dirty="0">
            <a:latin typeface="Constantia" panose="02030602050306030303" pitchFamily="18" charset="0"/>
          </a:endParaRPr>
        </a:p>
      </dgm:t>
    </dgm:pt>
    <dgm:pt modelId="{4F0C46D7-9F1A-41FD-881A-D9BAF2EB66FC}" type="parTrans" cxnId="{2DE7A3CC-C94C-4CDD-BD11-2889E1A9729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FE9691E7-2331-4721-935C-398BF0A1BD30}" type="sibTrans" cxnId="{2DE7A3CC-C94C-4CDD-BD11-2889E1A97293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B1E5E7D3-46BD-4BCB-99D5-735F62DF1218}">
      <dgm:prSet phldrT="[Text]"/>
      <dgm:spPr/>
      <dgm:t>
        <a:bodyPr/>
        <a:lstStyle/>
        <a:p>
          <a:endParaRPr lang="en-US" dirty="0">
            <a:latin typeface="Constantia" panose="02030602050306030303" pitchFamily="18" charset="0"/>
          </a:endParaRPr>
        </a:p>
      </dgm:t>
    </dgm:pt>
    <dgm:pt modelId="{26EEDA42-CFA8-45EE-BFA4-3A80DF11242D}" type="sibTrans" cxnId="{6F68E8A1-4C69-4AA9-A79C-4B01CC598250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8E791307-AE32-4E00-8A5D-CAD61CD39CFF}" type="parTrans" cxnId="{6F68E8A1-4C69-4AA9-A79C-4B01CC598250}">
      <dgm:prSet/>
      <dgm:spPr/>
      <dgm:t>
        <a:bodyPr/>
        <a:lstStyle/>
        <a:p>
          <a:endParaRPr lang="en-US">
            <a:latin typeface="Constantia" panose="02030602050306030303" pitchFamily="18" charset="0"/>
          </a:endParaRPr>
        </a:p>
      </dgm:t>
    </dgm:pt>
    <dgm:pt modelId="{48C5FFCB-AC7C-4CFC-9CBD-55BC0435078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Bayesian components 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973FAFD4-89DC-4D05-B346-486FDDF0BDEC}" type="parTrans" cxnId="{B941D106-3CEE-423C-95FC-3D42ABA6485F}">
      <dgm:prSet/>
      <dgm:spPr/>
      <dgm:t>
        <a:bodyPr/>
        <a:lstStyle/>
        <a:p>
          <a:endParaRPr lang="en-US"/>
        </a:p>
      </dgm:t>
    </dgm:pt>
    <dgm:pt modelId="{4D958308-BBAF-409B-8B5B-AC9503ACA589}" type="sibTrans" cxnId="{B941D106-3CEE-423C-95FC-3D42ABA6485F}">
      <dgm:prSet/>
      <dgm:spPr/>
      <dgm:t>
        <a:bodyPr/>
        <a:lstStyle/>
        <a:p>
          <a:endParaRPr lang="en-US"/>
        </a:p>
      </dgm:t>
    </dgm:pt>
    <dgm:pt modelId="{CCDC85EF-03AA-431A-B646-450B2580CCF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Conjugate distribution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826D490E-AA36-41B1-A4CD-5E9417631811}" type="parTrans" cxnId="{E51367FA-1035-4BF5-B5F1-4FA7BB7C036C}">
      <dgm:prSet/>
      <dgm:spPr/>
      <dgm:t>
        <a:bodyPr/>
        <a:lstStyle/>
        <a:p>
          <a:endParaRPr lang="en-US"/>
        </a:p>
      </dgm:t>
    </dgm:pt>
    <dgm:pt modelId="{FF5EBA3E-C819-4161-9289-ABDC7728770E}" type="sibTrans" cxnId="{E51367FA-1035-4BF5-B5F1-4FA7BB7C036C}">
      <dgm:prSet/>
      <dgm:spPr/>
      <dgm:t>
        <a:bodyPr/>
        <a:lstStyle/>
        <a:p>
          <a:endParaRPr lang="en-US"/>
        </a:p>
      </dgm:t>
    </dgm:pt>
    <dgm:pt modelId="{6FAF9F1B-0B9F-4317-8289-749112B45598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Maximum Likelihood and Posterior</a:t>
          </a:r>
          <a:endParaRPr lang="en-US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gm:t>
    </dgm:pt>
    <dgm:pt modelId="{E028736A-B04A-45A4-94FB-42D0B9E1F257}" type="sibTrans" cxnId="{356E8464-1615-448A-9B33-646DF699C7EC}">
      <dgm:prSet/>
      <dgm:spPr/>
      <dgm:t>
        <a:bodyPr/>
        <a:lstStyle/>
        <a:p>
          <a:endParaRPr lang="en-US"/>
        </a:p>
      </dgm:t>
    </dgm:pt>
    <dgm:pt modelId="{BC02DD54-B7B6-4369-B7F2-79984B2097F0}" type="parTrans" cxnId="{356E8464-1615-448A-9B33-646DF699C7EC}">
      <dgm:prSet/>
      <dgm:spPr/>
      <dgm:t>
        <a:bodyPr/>
        <a:lstStyle/>
        <a:p>
          <a:endParaRPr lang="en-US"/>
        </a:p>
      </dgm:t>
    </dgm:pt>
    <dgm:pt modelId="{4B71093D-32C9-4AE8-B211-C511494C1945}" type="pres">
      <dgm:prSet presAssocID="{778E0007-9E2A-4BE3-9AA3-735A7BA1C5A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8B92BA3-8976-4C02-8406-FC07EEBF853F}" type="pres">
      <dgm:prSet presAssocID="{5075D95A-8AE8-43FD-B4C7-EC54869DBD58}" presName="compositeNode" presStyleCnt="0">
        <dgm:presLayoutVars>
          <dgm:bulletEnabled val="1"/>
        </dgm:presLayoutVars>
      </dgm:prSet>
      <dgm:spPr/>
    </dgm:pt>
    <dgm:pt modelId="{14A7D80E-EA90-4D8E-AE63-1EA9F1C27040}" type="pres">
      <dgm:prSet presAssocID="{5075D95A-8AE8-43FD-B4C7-EC54869DBD58}" presName="imag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16BCF76-26B7-4712-892E-7C06FBA0950C}" type="pres">
      <dgm:prSet presAssocID="{5075D95A-8AE8-43FD-B4C7-EC54869DBD5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20A85-7C35-424A-BB97-0212DCD319D1}" type="pres">
      <dgm:prSet presAssocID="{5075D95A-8AE8-43FD-B4C7-EC54869DBD58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B5A6C-41E6-4732-B16D-5F79B8076664}" type="pres">
      <dgm:prSet presAssocID="{EAFB0328-DEA1-4B23-8501-5DE914036434}" presName="sibTrans" presStyleCnt="0"/>
      <dgm:spPr/>
    </dgm:pt>
    <dgm:pt modelId="{C59C6771-6D18-4C4E-A353-D8977D0AF99C}" type="pres">
      <dgm:prSet presAssocID="{B1E5E7D3-46BD-4BCB-99D5-735F62DF1218}" presName="compositeNode" presStyleCnt="0">
        <dgm:presLayoutVars>
          <dgm:bulletEnabled val="1"/>
        </dgm:presLayoutVars>
      </dgm:prSet>
      <dgm:spPr/>
    </dgm:pt>
    <dgm:pt modelId="{76E90E42-1666-4258-918B-F609EA79A7F3}" type="pres">
      <dgm:prSet presAssocID="{B1E5E7D3-46BD-4BCB-99D5-735F62DF1218}" presName="imag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0A9190-614D-48EB-8B8A-9166B5624CE8}" type="pres">
      <dgm:prSet presAssocID="{B1E5E7D3-46BD-4BCB-99D5-735F62DF121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7C0AA-62BA-476F-9420-8A406D1C95A4}" type="pres">
      <dgm:prSet presAssocID="{B1E5E7D3-46BD-4BCB-99D5-735F62DF1218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4DDF9-9025-41C6-ABBA-89E2290F0C03}" type="pres">
      <dgm:prSet presAssocID="{26EEDA42-CFA8-45EE-BFA4-3A80DF11242D}" presName="sibTrans" presStyleCnt="0"/>
      <dgm:spPr/>
    </dgm:pt>
    <dgm:pt modelId="{816074FF-9811-4DB9-A2E5-73FAB86CFC25}" type="pres">
      <dgm:prSet presAssocID="{F9FE42C5-45D8-4B37-99F8-88EF77F807AD}" presName="compositeNode" presStyleCnt="0">
        <dgm:presLayoutVars>
          <dgm:bulletEnabled val="1"/>
        </dgm:presLayoutVars>
      </dgm:prSet>
      <dgm:spPr/>
    </dgm:pt>
    <dgm:pt modelId="{485158A3-6553-4D1C-8BAC-0E8C18D963F1}" type="pres">
      <dgm:prSet presAssocID="{F9FE42C5-45D8-4B37-99F8-88EF77F807AD}" presName="imag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6352738-1016-464A-97A6-CA1348522D50}" type="pres">
      <dgm:prSet presAssocID="{F9FE42C5-45D8-4B37-99F8-88EF77F807A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26F7C-BE3B-440D-B466-7EF747AA5339}" type="pres">
      <dgm:prSet presAssocID="{F9FE42C5-45D8-4B37-99F8-88EF77F807AD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D02705-8A95-4566-B7DD-1C0F629208A1}" type="presOf" srcId="{F9FE42C5-45D8-4B37-99F8-88EF77F807AD}" destId="{7BE26F7C-BE3B-440D-B466-7EF747AA5339}" srcOrd="0" destOrd="0" presId="urn:microsoft.com/office/officeart/2005/8/layout/hList2"/>
    <dgm:cxn modelId="{F11AB2B7-ACA1-4FD0-991D-A00FD0E6D61B}" type="presOf" srcId="{6FAF9F1B-0B9F-4317-8289-749112B45598}" destId="{316BCF76-26B7-4712-892E-7C06FBA0950C}" srcOrd="0" destOrd="2" presId="urn:microsoft.com/office/officeart/2005/8/layout/hList2"/>
    <dgm:cxn modelId="{845BFC19-C1BC-4113-AE91-A1452124330C}" srcId="{778E0007-9E2A-4BE3-9AA3-735A7BA1C5A2}" destId="{F9FE42C5-45D8-4B37-99F8-88EF77F807AD}" srcOrd="2" destOrd="0" parTransId="{15EE54F1-7C59-4DA3-B2B9-CC56E114F413}" sibTransId="{FD7DC007-843E-47C4-B965-C8747E70508D}"/>
    <dgm:cxn modelId="{BC244810-B9CA-4498-9B97-1978AEC09B78}" type="presOf" srcId="{48C5FFCB-AC7C-4CFC-9CBD-55BC04350785}" destId="{316BCF76-26B7-4712-892E-7C06FBA0950C}" srcOrd="0" destOrd="1" presId="urn:microsoft.com/office/officeart/2005/8/layout/hList2"/>
    <dgm:cxn modelId="{2DE7A3CC-C94C-4CDD-BD11-2889E1A97293}" srcId="{F9FE42C5-45D8-4B37-99F8-88EF77F807AD}" destId="{0FC00A1A-0208-491A-8A16-9AAD8CEE942B}" srcOrd="3" destOrd="0" parTransId="{4F0C46D7-9F1A-41FD-881A-D9BAF2EB66FC}" sibTransId="{FE9691E7-2331-4721-935C-398BF0A1BD30}"/>
    <dgm:cxn modelId="{C70F860E-2FAB-4BB8-841A-B60F6E8F2326}" srcId="{F9FE42C5-45D8-4B37-99F8-88EF77F807AD}" destId="{7B516180-198D-4D52-B31E-0A007B89595A}" srcOrd="1" destOrd="0" parTransId="{256DF537-F220-492D-8B37-287E60812C24}" sibTransId="{7EFA4937-8272-44CB-A4FB-0487FBB6F076}"/>
    <dgm:cxn modelId="{6828CDEB-AAE5-4F67-9C8E-FFA5E08CD0CA}" type="presOf" srcId="{7B516180-198D-4D52-B31E-0A007B89595A}" destId="{A6352738-1016-464A-97A6-CA1348522D50}" srcOrd="0" destOrd="1" presId="urn:microsoft.com/office/officeart/2005/8/layout/hList2"/>
    <dgm:cxn modelId="{B941D106-3CEE-423C-95FC-3D42ABA6485F}" srcId="{5075D95A-8AE8-43FD-B4C7-EC54869DBD58}" destId="{48C5FFCB-AC7C-4CFC-9CBD-55BC04350785}" srcOrd="1" destOrd="0" parTransId="{973FAFD4-89DC-4D05-B346-486FDDF0BDEC}" sibTransId="{4D958308-BBAF-409B-8B5B-AC9503ACA589}"/>
    <dgm:cxn modelId="{717D66D1-181D-462C-A20C-A0D76DF37552}" srcId="{B1E5E7D3-46BD-4BCB-99D5-735F62DF1218}" destId="{7CE7D5E7-5188-4952-8EF6-5DD6DBCF0869}" srcOrd="0" destOrd="0" parTransId="{C9028889-36A3-4F4E-A986-FEC31A6B0915}" sibTransId="{09817571-2046-4DA3-B21F-FF43FACF7671}"/>
    <dgm:cxn modelId="{7FFF0902-8829-4967-A6F4-2B06A97FF902}" type="presOf" srcId="{B1E5E7D3-46BD-4BCB-99D5-735F62DF1218}" destId="{9567C0AA-62BA-476F-9420-8A406D1C95A4}" srcOrd="0" destOrd="0" presId="urn:microsoft.com/office/officeart/2005/8/layout/hList2"/>
    <dgm:cxn modelId="{1266B601-E973-4473-9A37-B50DCE62B538}" type="presOf" srcId="{0FC00A1A-0208-491A-8A16-9AAD8CEE942B}" destId="{A6352738-1016-464A-97A6-CA1348522D50}" srcOrd="0" destOrd="3" presId="urn:microsoft.com/office/officeart/2005/8/layout/hList2"/>
    <dgm:cxn modelId="{D3E66A72-5D82-4E17-AAD5-859E2AE25069}" type="presOf" srcId="{778E0007-9E2A-4BE3-9AA3-735A7BA1C5A2}" destId="{4B71093D-32C9-4AE8-B211-C511494C1945}" srcOrd="0" destOrd="0" presId="urn:microsoft.com/office/officeart/2005/8/layout/hList2"/>
    <dgm:cxn modelId="{E51367FA-1035-4BF5-B5F1-4FA7BB7C036C}" srcId="{5075D95A-8AE8-43FD-B4C7-EC54869DBD58}" destId="{CCDC85EF-03AA-431A-B646-450B2580CCFB}" srcOrd="3" destOrd="0" parTransId="{826D490E-AA36-41B1-A4CD-5E9417631811}" sibTransId="{FF5EBA3E-C819-4161-9289-ABDC7728770E}"/>
    <dgm:cxn modelId="{AD77BF22-D3F8-4AE7-B969-D56D786CDAEE}" type="presOf" srcId="{5075D95A-8AE8-43FD-B4C7-EC54869DBD58}" destId="{3BB20A85-7C35-424A-BB97-0212DCD319D1}" srcOrd="0" destOrd="0" presId="urn:microsoft.com/office/officeart/2005/8/layout/hList2"/>
    <dgm:cxn modelId="{4C0FA959-FD29-421E-8AB8-A544A1AC6E75}" type="presOf" srcId="{BFD433D9-0BC6-471D-817A-D37BDCF7FFA2}" destId="{316BCF76-26B7-4712-892E-7C06FBA0950C}" srcOrd="0" destOrd="0" presId="urn:microsoft.com/office/officeart/2005/8/layout/hList2"/>
    <dgm:cxn modelId="{651EA0DA-F2D8-478F-B172-0A27CDCD3F50}" type="presOf" srcId="{F8CF19FA-0968-47ED-B3D9-F59EABDA6A15}" destId="{A6352738-1016-464A-97A6-CA1348522D50}" srcOrd="0" destOrd="0" presId="urn:microsoft.com/office/officeart/2005/8/layout/hList2"/>
    <dgm:cxn modelId="{356E8464-1615-448A-9B33-646DF699C7EC}" srcId="{5075D95A-8AE8-43FD-B4C7-EC54869DBD58}" destId="{6FAF9F1B-0B9F-4317-8289-749112B45598}" srcOrd="2" destOrd="0" parTransId="{BC02DD54-B7B6-4369-B7F2-79984B2097F0}" sibTransId="{E028736A-B04A-45A4-94FB-42D0B9E1F257}"/>
    <dgm:cxn modelId="{B49C49ED-2435-4653-8D05-15A32ED48AF8}" srcId="{778E0007-9E2A-4BE3-9AA3-735A7BA1C5A2}" destId="{5075D95A-8AE8-43FD-B4C7-EC54869DBD58}" srcOrd="0" destOrd="0" parTransId="{A3071E45-0DEE-4B67-B798-F9C30FD0FE05}" sibTransId="{EAFB0328-DEA1-4B23-8501-5DE914036434}"/>
    <dgm:cxn modelId="{0F2A3BC9-9328-44F6-A804-0060B93B3403}" srcId="{5075D95A-8AE8-43FD-B4C7-EC54869DBD58}" destId="{BFD433D9-0BC6-471D-817A-D37BDCF7FFA2}" srcOrd="0" destOrd="0" parTransId="{9BED5C56-B633-4A7E-9095-71F04CBAD37C}" sibTransId="{8AD05E44-4670-423C-92FB-534ADD01F819}"/>
    <dgm:cxn modelId="{D2B40EEE-2FE1-4D3B-9FFD-88729D66BA4C}" srcId="{F9FE42C5-45D8-4B37-99F8-88EF77F807AD}" destId="{F8CF19FA-0968-47ED-B3D9-F59EABDA6A15}" srcOrd="0" destOrd="0" parTransId="{FCC273C7-ACDB-418C-8F53-3573A2D7F185}" sibTransId="{882541C2-8B06-4A30-B9DC-53D2014FE34A}"/>
    <dgm:cxn modelId="{722D32EE-06BD-45E7-95C6-484FF0746F93}" type="presOf" srcId="{1986FA3E-3323-4415-8EC7-4D901F0C7463}" destId="{A6352738-1016-464A-97A6-CA1348522D50}" srcOrd="0" destOrd="2" presId="urn:microsoft.com/office/officeart/2005/8/layout/hList2"/>
    <dgm:cxn modelId="{A02A050A-8B5C-4EBB-B9EA-BC2CBE4D110F}" type="presOf" srcId="{7CE7D5E7-5188-4952-8EF6-5DD6DBCF0869}" destId="{8D0A9190-614D-48EB-8B8A-9166B5624CE8}" srcOrd="0" destOrd="0" presId="urn:microsoft.com/office/officeart/2005/8/layout/hList2"/>
    <dgm:cxn modelId="{6F68E8A1-4C69-4AA9-A79C-4B01CC598250}" srcId="{778E0007-9E2A-4BE3-9AA3-735A7BA1C5A2}" destId="{B1E5E7D3-46BD-4BCB-99D5-735F62DF1218}" srcOrd="1" destOrd="0" parTransId="{8E791307-AE32-4E00-8A5D-CAD61CD39CFF}" sibTransId="{26EEDA42-CFA8-45EE-BFA4-3A80DF11242D}"/>
    <dgm:cxn modelId="{461C1268-EBFD-483D-ACE4-E50ABC8FA921}" srcId="{F9FE42C5-45D8-4B37-99F8-88EF77F807AD}" destId="{1986FA3E-3323-4415-8EC7-4D901F0C7463}" srcOrd="2" destOrd="0" parTransId="{233D1223-3746-4B52-8E86-C6768E43A437}" sibTransId="{2021EF49-226E-4937-BE47-4E294FC55E2D}"/>
    <dgm:cxn modelId="{CB44A892-6261-4164-89CD-29B61CF44212}" type="presOf" srcId="{CCDC85EF-03AA-431A-B646-450B2580CCFB}" destId="{316BCF76-26B7-4712-892E-7C06FBA0950C}" srcOrd="0" destOrd="3" presId="urn:microsoft.com/office/officeart/2005/8/layout/hList2"/>
    <dgm:cxn modelId="{6844CCD3-1A01-43C7-A5B0-8D29514B319B}" type="presParOf" srcId="{4B71093D-32C9-4AE8-B211-C511494C1945}" destId="{D8B92BA3-8976-4C02-8406-FC07EEBF853F}" srcOrd="0" destOrd="0" presId="urn:microsoft.com/office/officeart/2005/8/layout/hList2"/>
    <dgm:cxn modelId="{BCE51144-3030-47B8-B0AC-C1E65E15FFF8}" type="presParOf" srcId="{D8B92BA3-8976-4C02-8406-FC07EEBF853F}" destId="{14A7D80E-EA90-4D8E-AE63-1EA9F1C27040}" srcOrd="0" destOrd="0" presId="urn:microsoft.com/office/officeart/2005/8/layout/hList2"/>
    <dgm:cxn modelId="{0329A618-D107-48FF-A1AF-0E5CDAFE0669}" type="presParOf" srcId="{D8B92BA3-8976-4C02-8406-FC07EEBF853F}" destId="{316BCF76-26B7-4712-892E-7C06FBA0950C}" srcOrd="1" destOrd="0" presId="urn:microsoft.com/office/officeart/2005/8/layout/hList2"/>
    <dgm:cxn modelId="{3F1CB755-8987-4357-8B76-B1B0E8AA4BD4}" type="presParOf" srcId="{D8B92BA3-8976-4C02-8406-FC07EEBF853F}" destId="{3BB20A85-7C35-424A-BB97-0212DCD319D1}" srcOrd="2" destOrd="0" presId="urn:microsoft.com/office/officeart/2005/8/layout/hList2"/>
    <dgm:cxn modelId="{C9999737-4EB2-4570-B3C4-C1F17443AB2F}" type="presParOf" srcId="{4B71093D-32C9-4AE8-B211-C511494C1945}" destId="{54AB5A6C-41E6-4732-B16D-5F79B8076664}" srcOrd="1" destOrd="0" presId="urn:microsoft.com/office/officeart/2005/8/layout/hList2"/>
    <dgm:cxn modelId="{0AAD2D47-ACFE-46C8-9AFF-2AF825F63ED9}" type="presParOf" srcId="{4B71093D-32C9-4AE8-B211-C511494C1945}" destId="{C59C6771-6D18-4C4E-A353-D8977D0AF99C}" srcOrd="2" destOrd="0" presId="urn:microsoft.com/office/officeart/2005/8/layout/hList2"/>
    <dgm:cxn modelId="{52834FD5-CCB2-4503-8E83-48A7D5B584DE}" type="presParOf" srcId="{C59C6771-6D18-4C4E-A353-D8977D0AF99C}" destId="{76E90E42-1666-4258-918B-F609EA79A7F3}" srcOrd="0" destOrd="0" presId="urn:microsoft.com/office/officeart/2005/8/layout/hList2"/>
    <dgm:cxn modelId="{E638A756-374C-41FB-8FF8-418C96A374AC}" type="presParOf" srcId="{C59C6771-6D18-4C4E-A353-D8977D0AF99C}" destId="{8D0A9190-614D-48EB-8B8A-9166B5624CE8}" srcOrd="1" destOrd="0" presId="urn:microsoft.com/office/officeart/2005/8/layout/hList2"/>
    <dgm:cxn modelId="{9C6BFE1F-BEEC-47EE-AC7F-4430A3C6F583}" type="presParOf" srcId="{C59C6771-6D18-4C4E-A353-D8977D0AF99C}" destId="{9567C0AA-62BA-476F-9420-8A406D1C95A4}" srcOrd="2" destOrd="0" presId="urn:microsoft.com/office/officeart/2005/8/layout/hList2"/>
    <dgm:cxn modelId="{7479C8E9-CC96-4E5C-B8EA-E60DAB7D2E1C}" type="presParOf" srcId="{4B71093D-32C9-4AE8-B211-C511494C1945}" destId="{6384DDF9-9025-41C6-ABBA-89E2290F0C03}" srcOrd="3" destOrd="0" presId="urn:microsoft.com/office/officeart/2005/8/layout/hList2"/>
    <dgm:cxn modelId="{13B1FFCE-A1B4-442D-B3AC-FAA773CD0349}" type="presParOf" srcId="{4B71093D-32C9-4AE8-B211-C511494C1945}" destId="{816074FF-9811-4DB9-A2E5-73FAB86CFC25}" srcOrd="4" destOrd="0" presId="urn:microsoft.com/office/officeart/2005/8/layout/hList2"/>
    <dgm:cxn modelId="{E215ED6B-B9E2-4E95-B5CD-656A97A6269B}" type="presParOf" srcId="{816074FF-9811-4DB9-A2E5-73FAB86CFC25}" destId="{485158A3-6553-4D1C-8BAC-0E8C18D963F1}" srcOrd="0" destOrd="0" presId="urn:microsoft.com/office/officeart/2005/8/layout/hList2"/>
    <dgm:cxn modelId="{3AFE53B6-54FC-41F9-A1D9-2F258BC1F0C4}" type="presParOf" srcId="{816074FF-9811-4DB9-A2E5-73FAB86CFC25}" destId="{A6352738-1016-464A-97A6-CA1348522D50}" srcOrd="1" destOrd="0" presId="urn:microsoft.com/office/officeart/2005/8/layout/hList2"/>
    <dgm:cxn modelId="{1D12EB49-E8AA-4D9C-9CF1-4330AB409E43}" type="presParOf" srcId="{816074FF-9811-4DB9-A2E5-73FAB86CFC25}" destId="{7BE26F7C-BE3B-440D-B466-7EF747AA533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20A85-7C35-424A-BB97-0212DCD319D1}">
      <dsp:nvSpPr>
        <dsp:cNvPr id="0" name=""/>
        <dsp:cNvSpPr/>
      </dsp:nvSpPr>
      <dsp:spPr>
        <a:xfrm rot="16200000">
          <a:off x="-1999029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-1999029" y="3059423"/>
        <a:ext cx="4643436" cy="517885"/>
      </dsp:txXfrm>
    </dsp:sp>
    <dsp:sp modelId="{316BCF76-26B7-4712-892E-7C06FBA0950C}">
      <dsp:nvSpPr>
        <dsp:cNvPr id="0" name=""/>
        <dsp:cNvSpPr/>
      </dsp:nvSpPr>
      <dsp:spPr>
        <a:xfrm>
          <a:off x="581631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Bayesian and Frequentist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Bayesian components 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Maximum Likelihood and Posterior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Conjugate distribution</a:t>
          </a:r>
          <a:endParaRPr lang="en-US" sz="2600" kern="1200" dirty="0">
            <a:latin typeface="Constantia" panose="02030602050306030303" pitchFamily="18" charset="0"/>
          </a:endParaRPr>
        </a:p>
      </dsp:txBody>
      <dsp:txXfrm>
        <a:off x="581631" y="996648"/>
        <a:ext cx="2579620" cy="4643436"/>
      </dsp:txXfrm>
    </dsp:sp>
    <dsp:sp modelId="{14A7D80E-EA90-4D8E-AE63-1EA9F1C27040}">
      <dsp:nvSpPr>
        <dsp:cNvPr id="0" name=""/>
        <dsp:cNvSpPr/>
      </dsp:nvSpPr>
      <dsp:spPr>
        <a:xfrm>
          <a:off x="63745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67C0AA-62BA-476F-9420-8A406D1C95A4}">
      <dsp:nvSpPr>
        <dsp:cNvPr id="0" name=""/>
        <dsp:cNvSpPr/>
      </dsp:nvSpPr>
      <dsp:spPr>
        <a:xfrm rot="16200000">
          <a:off x="1765333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1765333" y="3059423"/>
        <a:ext cx="4643436" cy="517885"/>
      </dsp:txXfrm>
    </dsp:sp>
    <dsp:sp modelId="{8D0A9190-614D-48EB-8B8A-9166B5624CE8}">
      <dsp:nvSpPr>
        <dsp:cNvPr id="0" name=""/>
        <dsp:cNvSpPr/>
      </dsp:nvSpPr>
      <dsp:spPr>
        <a:xfrm>
          <a:off x="4345995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Naive Bayes Classifier</a:t>
          </a:r>
          <a:endParaRPr lang="en-US" sz="2600" kern="1200" dirty="0">
            <a:latin typeface="Constantia" panose="02030602050306030303" pitchFamily="18" charset="0"/>
          </a:endParaRPr>
        </a:p>
      </dsp:txBody>
      <dsp:txXfrm>
        <a:off x="4345995" y="996648"/>
        <a:ext cx="2579620" cy="4643436"/>
      </dsp:txXfrm>
    </dsp:sp>
    <dsp:sp modelId="{76E90E42-1666-4258-918B-F609EA79A7F3}">
      <dsp:nvSpPr>
        <dsp:cNvPr id="0" name=""/>
        <dsp:cNvSpPr/>
      </dsp:nvSpPr>
      <dsp:spPr>
        <a:xfrm>
          <a:off x="3828109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E26F7C-BE3B-440D-B466-7EF747AA5339}">
      <dsp:nvSpPr>
        <dsp:cNvPr id="0" name=""/>
        <dsp:cNvSpPr/>
      </dsp:nvSpPr>
      <dsp:spPr>
        <a:xfrm rot="16200000">
          <a:off x="5529697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5529697" y="3059423"/>
        <a:ext cx="4643436" cy="517885"/>
      </dsp:txXfrm>
    </dsp:sp>
    <dsp:sp modelId="{A6352738-1016-464A-97A6-CA1348522D50}">
      <dsp:nvSpPr>
        <dsp:cNvPr id="0" name=""/>
        <dsp:cNvSpPr/>
      </dsp:nvSpPr>
      <dsp:spPr>
        <a:xfrm>
          <a:off x="8110358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Markov chain Monte Carlo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Metropolis-Hasting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Gibbs sampling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Demo</a:t>
          </a:r>
          <a:endParaRPr lang="en-US" sz="2600" kern="1200" dirty="0">
            <a:latin typeface="Constantia" panose="02030602050306030303" pitchFamily="18" charset="0"/>
          </a:endParaRPr>
        </a:p>
      </dsp:txBody>
      <dsp:txXfrm>
        <a:off x="8110358" y="996648"/>
        <a:ext cx="2579620" cy="4643436"/>
      </dsp:txXfrm>
    </dsp:sp>
    <dsp:sp modelId="{485158A3-6553-4D1C-8BAC-0E8C18D963F1}">
      <dsp:nvSpPr>
        <dsp:cNvPr id="0" name=""/>
        <dsp:cNvSpPr/>
      </dsp:nvSpPr>
      <dsp:spPr>
        <a:xfrm>
          <a:off x="7592472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20A85-7C35-424A-BB97-0212DCD319D1}">
      <dsp:nvSpPr>
        <dsp:cNvPr id="0" name=""/>
        <dsp:cNvSpPr/>
      </dsp:nvSpPr>
      <dsp:spPr>
        <a:xfrm rot="16200000">
          <a:off x="-1999029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-1999029" y="3059423"/>
        <a:ext cx="4643436" cy="517885"/>
      </dsp:txXfrm>
    </dsp:sp>
    <dsp:sp modelId="{316BCF76-26B7-4712-892E-7C06FBA0950C}">
      <dsp:nvSpPr>
        <dsp:cNvPr id="0" name=""/>
        <dsp:cNvSpPr/>
      </dsp:nvSpPr>
      <dsp:spPr>
        <a:xfrm>
          <a:off x="581631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Bayesian and Frequentist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Bayesian components 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Maximum Likelihood and Posterior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Conjugate distribution</a:t>
          </a:r>
          <a:endParaRPr lang="en-US" sz="2600" kern="1200" dirty="0">
            <a:latin typeface="Constantia" panose="02030602050306030303" pitchFamily="18" charset="0"/>
          </a:endParaRPr>
        </a:p>
      </dsp:txBody>
      <dsp:txXfrm>
        <a:off x="581631" y="996648"/>
        <a:ext cx="2579620" cy="4643436"/>
      </dsp:txXfrm>
    </dsp:sp>
    <dsp:sp modelId="{14A7D80E-EA90-4D8E-AE63-1EA9F1C27040}">
      <dsp:nvSpPr>
        <dsp:cNvPr id="0" name=""/>
        <dsp:cNvSpPr/>
      </dsp:nvSpPr>
      <dsp:spPr>
        <a:xfrm>
          <a:off x="63745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67C0AA-62BA-476F-9420-8A406D1C95A4}">
      <dsp:nvSpPr>
        <dsp:cNvPr id="0" name=""/>
        <dsp:cNvSpPr/>
      </dsp:nvSpPr>
      <dsp:spPr>
        <a:xfrm rot="16200000">
          <a:off x="1765333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1765333" y="3059423"/>
        <a:ext cx="4643436" cy="517885"/>
      </dsp:txXfrm>
    </dsp:sp>
    <dsp:sp modelId="{8D0A9190-614D-48EB-8B8A-9166B5624CE8}">
      <dsp:nvSpPr>
        <dsp:cNvPr id="0" name=""/>
        <dsp:cNvSpPr/>
      </dsp:nvSpPr>
      <dsp:spPr>
        <a:xfrm>
          <a:off x="4345995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Naive Bayes Classifier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sp:txBody>
      <dsp:txXfrm>
        <a:off x="4345995" y="996648"/>
        <a:ext cx="2579620" cy="4643436"/>
      </dsp:txXfrm>
    </dsp:sp>
    <dsp:sp modelId="{76E90E42-1666-4258-918B-F609EA79A7F3}">
      <dsp:nvSpPr>
        <dsp:cNvPr id="0" name=""/>
        <dsp:cNvSpPr/>
      </dsp:nvSpPr>
      <dsp:spPr>
        <a:xfrm>
          <a:off x="3828109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E26F7C-BE3B-440D-B466-7EF747AA5339}">
      <dsp:nvSpPr>
        <dsp:cNvPr id="0" name=""/>
        <dsp:cNvSpPr/>
      </dsp:nvSpPr>
      <dsp:spPr>
        <a:xfrm rot="16200000">
          <a:off x="5529697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5529697" y="3059423"/>
        <a:ext cx="4643436" cy="517885"/>
      </dsp:txXfrm>
    </dsp:sp>
    <dsp:sp modelId="{A6352738-1016-464A-97A6-CA1348522D50}">
      <dsp:nvSpPr>
        <dsp:cNvPr id="0" name=""/>
        <dsp:cNvSpPr/>
      </dsp:nvSpPr>
      <dsp:spPr>
        <a:xfrm>
          <a:off x="8110358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Markov chain Monte Carlo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Metropolis-Hasting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Gibbs sampling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Demo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sp:txBody>
      <dsp:txXfrm>
        <a:off x="8110358" y="996648"/>
        <a:ext cx="2579620" cy="4643436"/>
      </dsp:txXfrm>
    </dsp:sp>
    <dsp:sp modelId="{485158A3-6553-4D1C-8BAC-0E8C18D963F1}">
      <dsp:nvSpPr>
        <dsp:cNvPr id="0" name=""/>
        <dsp:cNvSpPr/>
      </dsp:nvSpPr>
      <dsp:spPr>
        <a:xfrm>
          <a:off x="7592472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20A85-7C35-424A-BB97-0212DCD319D1}">
      <dsp:nvSpPr>
        <dsp:cNvPr id="0" name=""/>
        <dsp:cNvSpPr/>
      </dsp:nvSpPr>
      <dsp:spPr>
        <a:xfrm rot="16200000">
          <a:off x="-1999029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-1999029" y="3059423"/>
        <a:ext cx="4643436" cy="517885"/>
      </dsp:txXfrm>
    </dsp:sp>
    <dsp:sp modelId="{316BCF76-26B7-4712-892E-7C06FBA0950C}">
      <dsp:nvSpPr>
        <dsp:cNvPr id="0" name=""/>
        <dsp:cNvSpPr/>
      </dsp:nvSpPr>
      <dsp:spPr>
        <a:xfrm>
          <a:off x="581631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Bayesian and Frequentist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Bayesian components 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Maximum Likelihood and Posterior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Conjugate distribution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sp:txBody>
      <dsp:txXfrm>
        <a:off x="581631" y="996648"/>
        <a:ext cx="2579620" cy="4643436"/>
      </dsp:txXfrm>
    </dsp:sp>
    <dsp:sp modelId="{14A7D80E-EA90-4D8E-AE63-1EA9F1C27040}">
      <dsp:nvSpPr>
        <dsp:cNvPr id="0" name=""/>
        <dsp:cNvSpPr/>
      </dsp:nvSpPr>
      <dsp:spPr>
        <a:xfrm>
          <a:off x="63745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67C0AA-62BA-476F-9420-8A406D1C95A4}">
      <dsp:nvSpPr>
        <dsp:cNvPr id="0" name=""/>
        <dsp:cNvSpPr/>
      </dsp:nvSpPr>
      <dsp:spPr>
        <a:xfrm rot="16200000">
          <a:off x="1765333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1765333" y="3059423"/>
        <a:ext cx="4643436" cy="517885"/>
      </dsp:txXfrm>
    </dsp:sp>
    <dsp:sp modelId="{8D0A9190-614D-48EB-8B8A-9166B5624CE8}">
      <dsp:nvSpPr>
        <dsp:cNvPr id="0" name=""/>
        <dsp:cNvSpPr/>
      </dsp:nvSpPr>
      <dsp:spPr>
        <a:xfrm>
          <a:off x="4345995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Naive Bayes Classifier</a:t>
          </a:r>
          <a:endParaRPr lang="en-US" sz="2600" kern="1200" dirty="0">
            <a:latin typeface="Constantia" panose="02030602050306030303" pitchFamily="18" charset="0"/>
          </a:endParaRPr>
        </a:p>
      </dsp:txBody>
      <dsp:txXfrm>
        <a:off x="4345995" y="996648"/>
        <a:ext cx="2579620" cy="4643436"/>
      </dsp:txXfrm>
    </dsp:sp>
    <dsp:sp modelId="{76E90E42-1666-4258-918B-F609EA79A7F3}">
      <dsp:nvSpPr>
        <dsp:cNvPr id="0" name=""/>
        <dsp:cNvSpPr/>
      </dsp:nvSpPr>
      <dsp:spPr>
        <a:xfrm>
          <a:off x="3828109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E26F7C-BE3B-440D-B466-7EF747AA5339}">
      <dsp:nvSpPr>
        <dsp:cNvPr id="0" name=""/>
        <dsp:cNvSpPr/>
      </dsp:nvSpPr>
      <dsp:spPr>
        <a:xfrm rot="16200000">
          <a:off x="5529697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5529697" y="3059423"/>
        <a:ext cx="4643436" cy="517885"/>
      </dsp:txXfrm>
    </dsp:sp>
    <dsp:sp modelId="{A6352738-1016-464A-97A6-CA1348522D50}">
      <dsp:nvSpPr>
        <dsp:cNvPr id="0" name=""/>
        <dsp:cNvSpPr/>
      </dsp:nvSpPr>
      <dsp:spPr>
        <a:xfrm>
          <a:off x="8110358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Markov chain Monte Carlo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Metropolis-Hasting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Gibbs sampling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Demo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sp:txBody>
      <dsp:txXfrm>
        <a:off x="8110358" y="996648"/>
        <a:ext cx="2579620" cy="4643436"/>
      </dsp:txXfrm>
    </dsp:sp>
    <dsp:sp modelId="{485158A3-6553-4D1C-8BAC-0E8C18D963F1}">
      <dsp:nvSpPr>
        <dsp:cNvPr id="0" name=""/>
        <dsp:cNvSpPr/>
      </dsp:nvSpPr>
      <dsp:spPr>
        <a:xfrm>
          <a:off x="7592472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20A85-7C35-424A-BB97-0212DCD319D1}">
      <dsp:nvSpPr>
        <dsp:cNvPr id="0" name=""/>
        <dsp:cNvSpPr/>
      </dsp:nvSpPr>
      <dsp:spPr>
        <a:xfrm rot="16200000">
          <a:off x="-1999029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-1999029" y="3059423"/>
        <a:ext cx="4643436" cy="517885"/>
      </dsp:txXfrm>
    </dsp:sp>
    <dsp:sp modelId="{316BCF76-26B7-4712-892E-7C06FBA0950C}">
      <dsp:nvSpPr>
        <dsp:cNvPr id="0" name=""/>
        <dsp:cNvSpPr/>
      </dsp:nvSpPr>
      <dsp:spPr>
        <a:xfrm>
          <a:off x="581631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Bayesian and Frequentist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Bayesian components 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Maximum Likelihood and Posterior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Conjugate distribution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sp:txBody>
      <dsp:txXfrm>
        <a:off x="581631" y="996648"/>
        <a:ext cx="2579620" cy="4643436"/>
      </dsp:txXfrm>
    </dsp:sp>
    <dsp:sp modelId="{14A7D80E-EA90-4D8E-AE63-1EA9F1C27040}">
      <dsp:nvSpPr>
        <dsp:cNvPr id="0" name=""/>
        <dsp:cNvSpPr/>
      </dsp:nvSpPr>
      <dsp:spPr>
        <a:xfrm>
          <a:off x="63745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67C0AA-62BA-476F-9420-8A406D1C95A4}">
      <dsp:nvSpPr>
        <dsp:cNvPr id="0" name=""/>
        <dsp:cNvSpPr/>
      </dsp:nvSpPr>
      <dsp:spPr>
        <a:xfrm rot="16200000">
          <a:off x="1765333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1765333" y="3059423"/>
        <a:ext cx="4643436" cy="517885"/>
      </dsp:txXfrm>
    </dsp:sp>
    <dsp:sp modelId="{8D0A9190-614D-48EB-8B8A-9166B5624CE8}">
      <dsp:nvSpPr>
        <dsp:cNvPr id="0" name=""/>
        <dsp:cNvSpPr/>
      </dsp:nvSpPr>
      <dsp:spPr>
        <a:xfrm>
          <a:off x="4345995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solidFill>
                <a:schemeClr val="tx1">
                  <a:lumMod val="75000"/>
                </a:schemeClr>
              </a:solidFill>
              <a:latin typeface="Constantia" panose="02030602050306030303" pitchFamily="18" charset="0"/>
            </a:rPr>
            <a:t>Naive Bayes Classifier</a:t>
          </a:r>
          <a:endParaRPr lang="en-US" sz="2600" kern="1200" dirty="0">
            <a:solidFill>
              <a:schemeClr val="tx1">
                <a:lumMod val="75000"/>
              </a:schemeClr>
            </a:solidFill>
            <a:latin typeface="Constantia" panose="02030602050306030303" pitchFamily="18" charset="0"/>
          </a:endParaRPr>
        </a:p>
      </dsp:txBody>
      <dsp:txXfrm>
        <a:off x="4345995" y="996648"/>
        <a:ext cx="2579620" cy="4643436"/>
      </dsp:txXfrm>
    </dsp:sp>
    <dsp:sp modelId="{76E90E42-1666-4258-918B-F609EA79A7F3}">
      <dsp:nvSpPr>
        <dsp:cNvPr id="0" name=""/>
        <dsp:cNvSpPr/>
      </dsp:nvSpPr>
      <dsp:spPr>
        <a:xfrm>
          <a:off x="3828109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E26F7C-BE3B-440D-B466-7EF747AA5339}">
      <dsp:nvSpPr>
        <dsp:cNvPr id="0" name=""/>
        <dsp:cNvSpPr/>
      </dsp:nvSpPr>
      <dsp:spPr>
        <a:xfrm rot="16200000">
          <a:off x="5529697" y="3059423"/>
          <a:ext cx="4643436" cy="51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6747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Constantia" panose="02030602050306030303" pitchFamily="18" charset="0"/>
          </a:endParaRPr>
        </a:p>
      </dsp:txBody>
      <dsp:txXfrm>
        <a:off x="5529697" y="3059423"/>
        <a:ext cx="4643436" cy="517885"/>
      </dsp:txXfrm>
    </dsp:sp>
    <dsp:sp modelId="{A6352738-1016-464A-97A6-CA1348522D50}">
      <dsp:nvSpPr>
        <dsp:cNvPr id="0" name=""/>
        <dsp:cNvSpPr/>
      </dsp:nvSpPr>
      <dsp:spPr>
        <a:xfrm>
          <a:off x="8110358" y="996648"/>
          <a:ext cx="2579620" cy="464343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34696" tIns="456747" rIns="234696" bIns="23469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Markov chain Monte Carlo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Metropolis-Hasting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Gibbs sampling</a:t>
          </a:r>
          <a:endParaRPr lang="en-US" sz="2600" kern="1200" dirty="0">
            <a:latin typeface="Constantia" panose="0203060205030603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onstantia" panose="02030602050306030303" pitchFamily="18" charset="0"/>
            </a:rPr>
            <a:t>Demo</a:t>
          </a:r>
          <a:endParaRPr lang="en-US" sz="2600" kern="1200" dirty="0">
            <a:latin typeface="Constantia" panose="02030602050306030303" pitchFamily="18" charset="0"/>
          </a:endParaRPr>
        </a:p>
      </dsp:txBody>
      <dsp:txXfrm>
        <a:off x="8110358" y="996648"/>
        <a:ext cx="2579620" cy="4643436"/>
      </dsp:txXfrm>
    </dsp:sp>
    <dsp:sp modelId="{485158A3-6553-4D1C-8BAC-0E8C18D963F1}">
      <dsp:nvSpPr>
        <dsp:cNvPr id="0" name=""/>
        <dsp:cNvSpPr/>
      </dsp:nvSpPr>
      <dsp:spPr>
        <a:xfrm>
          <a:off x="7592472" y="313038"/>
          <a:ext cx="1035771" cy="103577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B440D-0D7F-4F9C-8F6A-2F99DF5955D8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70DEC-860A-441D-86DE-F60AA611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12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endParaRPr lang="en-US" sz="1200" baseline="0" dirty="0" smtClean="0"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xảy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5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5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0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1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0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6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75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0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5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12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xảy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endParaRPr lang="en-US" sz="1200" baseline="0" dirty="0" smtClean="0"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xảy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endParaRPr lang="en-US" sz="1200" baseline="0" dirty="0" smtClean="0"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baseline="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aseline="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4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8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3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 chuẩn hóa đơn giản này để đảm bảo “công bằng” giữa việc dịch chuyển từ trạng thái x sang x′x hay từ x′sang x,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tránh việc thiên vị cho một số trạng thái dù phân bố dự định có sao đi chăng nữa.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6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5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45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86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P(theta)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P(data):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, k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endParaRPr lang="en-US" baseline="0" dirty="0" smtClean="0"/>
          </a:p>
          <a:p>
            <a:r>
              <a:rPr lang="en-US" baseline="0" dirty="0" smtClean="0"/>
              <a:t>Alpha: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8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P(theta)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P(data):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, k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endParaRPr lang="en-US" baseline="0" dirty="0" smtClean="0"/>
          </a:p>
          <a:p>
            <a:r>
              <a:rPr lang="en-US" baseline="0" dirty="0" smtClean="0"/>
              <a:t>Alpha: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P(theta)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P(data):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, k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endParaRPr lang="en-US" baseline="0" dirty="0" smtClean="0"/>
          </a:p>
          <a:p>
            <a:r>
              <a:rPr lang="en-US" baseline="0" dirty="0" smtClean="0"/>
              <a:t>Alpha: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P(theta)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P(data):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, k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endParaRPr lang="en-US" baseline="0" dirty="0" smtClean="0"/>
          </a:p>
          <a:p>
            <a:r>
              <a:rPr lang="en-US" baseline="0" dirty="0" smtClean="0"/>
              <a:t>Alpha: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P(theta)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P(data):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, k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endParaRPr lang="en-US" baseline="0" dirty="0" smtClean="0"/>
          </a:p>
          <a:p>
            <a:r>
              <a:rPr lang="en-US" baseline="0" dirty="0" smtClean="0"/>
              <a:t>Alpha: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8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(Likelihood function is binomial, prior is beta  posterior is beta)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1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(Likelihood function is binomial, prior is beta  posterior is beta)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70DEC-860A-441D-86DE-F60AA61185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78/0rt5_kfj3bd3l0rjdzcbp5380000gn/T/com.microsoft.Powerpoint/converted_emf.(null)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399" y="-47783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</a:rPr>
              <a:t>BAYESIAN</a:t>
            </a:r>
            <a:endParaRPr lang="en-US" sz="80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19350" y="6238875"/>
            <a:ext cx="8763000" cy="1905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19350" y="1495425"/>
            <a:ext cx="0" cy="4762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-1143000" y="-219075"/>
            <a:ext cx="45719" cy="762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447925" y="2672770"/>
            <a:ext cx="4733925" cy="3576394"/>
          </a:xfrm>
          <a:custGeom>
            <a:avLst/>
            <a:gdLst>
              <a:gd name="connsiteX0" fmla="*/ 0 w 4733925"/>
              <a:gd name="connsiteY0" fmla="*/ 3566105 h 3576394"/>
              <a:gd name="connsiteX1" fmla="*/ 1095375 w 4733925"/>
              <a:gd name="connsiteY1" fmla="*/ 2423105 h 3576394"/>
              <a:gd name="connsiteX2" fmla="*/ 2000250 w 4733925"/>
              <a:gd name="connsiteY2" fmla="*/ 3755 h 3576394"/>
              <a:gd name="connsiteX3" fmla="*/ 3267075 w 4733925"/>
              <a:gd name="connsiteY3" fmla="*/ 3023180 h 3576394"/>
              <a:gd name="connsiteX4" fmla="*/ 4733925 w 4733925"/>
              <a:gd name="connsiteY4" fmla="*/ 3566105 h 357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3925" h="3576394">
                <a:moveTo>
                  <a:pt x="0" y="3566105"/>
                </a:moveTo>
                <a:cubicBezTo>
                  <a:pt x="381000" y="3291467"/>
                  <a:pt x="762000" y="3016830"/>
                  <a:pt x="1095375" y="2423105"/>
                </a:cubicBezTo>
                <a:cubicBezTo>
                  <a:pt x="1428750" y="1829380"/>
                  <a:pt x="1638300" y="-96257"/>
                  <a:pt x="2000250" y="3755"/>
                </a:cubicBezTo>
                <a:cubicBezTo>
                  <a:pt x="2362200" y="103767"/>
                  <a:pt x="2811463" y="2429455"/>
                  <a:pt x="3267075" y="3023180"/>
                </a:cubicBezTo>
                <a:cubicBezTo>
                  <a:pt x="3722687" y="3616905"/>
                  <a:pt x="4228306" y="3591505"/>
                  <a:pt x="4733925" y="3566105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438400" y="1618354"/>
            <a:ext cx="2886075" cy="4610996"/>
          </a:xfrm>
          <a:custGeom>
            <a:avLst/>
            <a:gdLst>
              <a:gd name="connsiteX0" fmla="*/ 0 w 2886075"/>
              <a:gd name="connsiteY0" fmla="*/ 4610996 h 4610996"/>
              <a:gd name="connsiteX1" fmla="*/ 533400 w 2886075"/>
              <a:gd name="connsiteY1" fmla="*/ 1248671 h 4610996"/>
              <a:gd name="connsiteX2" fmla="*/ 1047750 w 2886075"/>
              <a:gd name="connsiteY2" fmla="*/ 105671 h 4610996"/>
              <a:gd name="connsiteX3" fmla="*/ 1628775 w 2886075"/>
              <a:gd name="connsiteY3" fmla="*/ 3620396 h 4610996"/>
              <a:gd name="connsiteX4" fmla="*/ 2886075 w 2886075"/>
              <a:gd name="connsiteY4" fmla="*/ 4610996 h 461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075" h="4610996">
                <a:moveTo>
                  <a:pt x="0" y="4610996"/>
                </a:moveTo>
                <a:cubicBezTo>
                  <a:pt x="179387" y="3305277"/>
                  <a:pt x="358775" y="1999558"/>
                  <a:pt x="533400" y="1248671"/>
                </a:cubicBezTo>
                <a:cubicBezTo>
                  <a:pt x="708025" y="497784"/>
                  <a:pt x="865188" y="-289616"/>
                  <a:pt x="1047750" y="105671"/>
                </a:cubicBezTo>
                <a:cubicBezTo>
                  <a:pt x="1230312" y="500958"/>
                  <a:pt x="1322388" y="2869509"/>
                  <a:pt x="1628775" y="3620396"/>
                </a:cubicBezTo>
                <a:cubicBezTo>
                  <a:pt x="1935162" y="4371283"/>
                  <a:pt x="2410618" y="4491139"/>
                  <a:pt x="2886075" y="4610996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428875" y="4667079"/>
            <a:ext cx="7067550" cy="1562271"/>
          </a:xfrm>
          <a:custGeom>
            <a:avLst/>
            <a:gdLst>
              <a:gd name="connsiteX0" fmla="*/ 0 w 7067550"/>
              <a:gd name="connsiteY0" fmla="*/ 1552746 h 1562271"/>
              <a:gd name="connsiteX1" fmla="*/ 1819275 w 7067550"/>
              <a:gd name="connsiteY1" fmla="*/ 1019346 h 1562271"/>
              <a:gd name="connsiteX2" fmla="*/ 3400425 w 7067550"/>
              <a:gd name="connsiteY2" fmla="*/ 171 h 1562271"/>
              <a:gd name="connsiteX3" fmla="*/ 5172075 w 7067550"/>
              <a:gd name="connsiteY3" fmla="*/ 943146 h 1562271"/>
              <a:gd name="connsiteX4" fmla="*/ 7067550 w 7067550"/>
              <a:gd name="connsiteY4" fmla="*/ 1562271 h 1562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7550" h="1562271">
                <a:moveTo>
                  <a:pt x="0" y="1552746"/>
                </a:moveTo>
                <a:cubicBezTo>
                  <a:pt x="626269" y="1415427"/>
                  <a:pt x="1252538" y="1278108"/>
                  <a:pt x="1819275" y="1019346"/>
                </a:cubicBezTo>
                <a:cubicBezTo>
                  <a:pt x="2386013" y="760583"/>
                  <a:pt x="2841625" y="12871"/>
                  <a:pt x="3400425" y="171"/>
                </a:cubicBezTo>
                <a:cubicBezTo>
                  <a:pt x="3959225" y="-12529"/>
                  <a:pt x="4560888" y="682796"/>
                  <a:pt x="5172075" y="943146"/>
                </a:cubicBezTo>
                <a:cubicBezTo>
                  <a:pt x="5783262" y="1203496"/>
                  <a:pt x="6425406" y="1382883"/>
                  <a:pt x="7067550" y="1562271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85656" y="3544109"/>
                <a:ext cx="5939669" cy="898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Constantia" panose="02030602050306030303" pitchFamily="18" charset="0"/>
                  </a:rPr>
                  <a:t>Posterior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𝑝𝑟𝑖𝑜𝑟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den>
                    </m:f>
                  </m:oMath>
                </a14:m>
                <a:endParaRPr lang="en-US" sz="36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56" y="3544109"/>
                <a:ext cx="5939669" cy="898323"/>
              </a:xfrm>
              <a:prstGeom prst="rect">
                <a:avLst/>
              </a:prstGeom>
              <a:blipFill rotWithShape="0">
                <a:blip r:embed="rId2"/>
                <a:stretch>
                  <a:fillRect l="-3183"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10534650" y="3479326"/>
            <a:ext cx="1143000" cy="63149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6081711" y="3544108"/>
            <a:ext cx="2081213" cy="898323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1551" y="1974545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tantia" panose="02030602050306030303" pitchFamily="18" charset="0"/>
              </a:rPr>
              <a:t>Truong Nguyen </a:t>
            </a:r>
            <a:r>
              <a:rPr lang="en-US" dirty="0" err="1" smtClean="0">
                <a:latin typeface="Constantia" panose="02030602050306030303" pitchFamily="18" charset="0"/>
              </a:rPr>
              <a:t>Duy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Khang</a:t>
            </a:r>
            <a:endParaRPr lang="en-US" dirty="0" smtClean="0">
              <a:latin typeface="Constantia" panose="02030602050306030303" pitchFamily="18" charset="0"/>
            </a:endParaRPr>
          </a:p>
          <a:p>
            <a:r>
              <a:rPr lang="en-US" dirty="0" smtClean="0">
                <a:latin typeface="Constantia" panose="02030602050306030303" pitchFamily="18" charset="0"/>
              </a:rPr>
              <a:t>Nguyen </a:t>
            </a:r>
            <a:r>
              <a:rPr lang="en-US" dirty="0" err="1" smtClean="0">
                <a:latin typeface="Constantia" panose="02030602050306030303" pitchFamily="18" charset="0"/>
              </a:rPr>
              <a:t>Duc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Huy</a:t>
            </a:r>
            <a:endParaRPr lang="en-US" dirty="0" smtClean="0">
              <a:latin typeface="Constantia" panose="02030602050306030303" pitchFamily="18" charset="0"/>
            </a:endParaRPr>
          </a:p>
          <a:p>
            <a:r>
              <a:rPr lang="en-US" dirty="0" smtClean="0">
                <a:latin typeface="Constantia" panose="02030602050306030303" pitchFamily="18" charset="0"/>
              </a:rPr>
              <a:t>Nguyen Truong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888" y="1620838"/>
                <a:ext cx="7541341" cy="397986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800" dirty="0" smtClean="0">
                    <a:latin typeface="Constantia" panose="02030602050306030303" pitchFamily="18" charset="0"/>
                  </a:rPr>
                  <a:t>Likelihood Function:</a:t>
                </a:r>
              </a:p>
              <a:p>
                <a:pPr lvl="1"/>
                <a:r>
                  <a:rPr lang="en-US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L(</a:t>
                </a:r>
                <a:r>
                  <a:rPr lang="el-GR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θ</a:t>
                </a:r>
                <a:r>
                  <a:rPr lang="en-US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:D) = P(D|</a:t>
                </a:r>
                <a:r>
                  <a:rPr lang="el-GR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θ</a:t>
                </a:r>
                <a:r>
                  <a:rPr lang="en-US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]|</m:t>
                        </m:r>
                        <m:r>
                          <m:rPr>
                            <m:nor/>
                          </m:rPr>
                          <a:rPr lang="el-GR" sz="24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θ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 (Product Function)</a:t>
                </a:r>
              </a:p>
              <a:p>
                <a:pPr lvl="1"/>
                <a:r>
                  <a:rPr lang="en-US" sz="24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L(</a:t>
                </a:r>
                <a:r>
                  <a:rPr lang="el-GR" sz="24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θ</a:t>
                </a:r>
                <a:r>
                  <a:rPr lang="en-US" sz="24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:D) = P(D|</a:t>
                </a:r>
                <a:r>
                  <a:rPr lang="el-GR" sz="24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θ</a:t>
                </a:r>
                <a:r>
                  <a:rPr lang="en-US" sz="24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) </a:t>
                </a:r>
                <a:r>
                  <a:rPr lang="en-US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ln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l-GR" sz="2400" dirty="0">
                                <a:latin typeface="Constantia" panose="02030602050306030303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θ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 (Sum Function)</a:t>
                </a:r>
              </a:p>
              <a:p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Maximum Likelihood Estimation: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Choose parameters that maximize the likelihood function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8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ost </a:t>
                </a:r>
                <a:r>
                  <a:rPr lang="en-US" sz="28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commonly used estimators in </a:t>
                </a: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statistics</a:t>
                </a:r>
                <a:endParaRPr lang="en-US" sz="2800" dirty="0">
                  <a:latin typeface="Constantia" panose="02030602050306030303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888" y="1620838"/>
                <a:ext cx="7541341" cy="3979862"/>
              </a:xfrm>
              <a:blipFill rotWithShape="0">
                <a:blip r:embed="rId3"/>
                <a:stretch>
                  <a:fillRect l="-1940" t="-2297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229" y="1981251"/>
            <a:ext cx="4035771" cy="29336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Maximum likelihood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8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855" y="1639888"/>
                <a:ext cx="11159613" cy="4392202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>
                    <a:latin typeface="Constantia" panose="02030602050306030303" pitchFamily="18" charset="0"/>
                  </a:rPr>
                  <a:t>Probability </a:t>
                </a:r>
                <a:r>
                  <a:rPr lang="en-US" sz="3200" dirty="0">
                    <a:latin typeface="Constantia" panose="02030602050306030303" pitchFamily="18" charset="0"/>
                  </a:rPr>
                  <a:t>density of observing a single data point </a:t>
                </a:r>
                <a:r>
                  <a:rPr lang="en-US" sz="3200" i="1" dirty="0">
                    <a:latin typeface="Constantia" panose="02030602050306030303" pitchFamily="18" charset="0"/>
                  </a:rPr>
                  <a:t>x, </a:t>
                </a:r>
                <a:r>
                  <a:rPr lang="en-US" sz="3200" dirty="0">
                    <a:latin typeface="Constantia" panose="02030602050306030303" pitchFamily="18" charset="0"/>
                  </a:rPr>
                  <a:t>that is generated from a Gaussian distribution is given by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:</a:t>
                </a:r>
              </a:p>
              <a:p>
                <a:pPr lvl="1"/>
                <a:r>
                  <a:rPr lang="en-US" sz="2800" dirty="0" smtClean="0">
                    <a:latin typeface="Constantia" panose="02030602050306030303" pitchFamily="18" charset="0"/>
                  </a:rPr>
                  <a:t>P(x; </a:t>
                </a:r>
                <a:r>
                  <a:rPr lang="el-GR" sz="2800" dirty="0" smtClean="0">
                    <a:latin typeface="Constantia" panose="02030602050306030303" pitchFamily="18" charset="0"/>
                  </a:rPr>
                  <a:t>μ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,</a:t>
                </a:r>
                <a:r>
                  <a:rPr lang="el-GR" sz="2800" dirty="0" smtClean="0">
                    <a:latin typeface="Constantia" panose="02030602050306030303" pitchFamily="18" charset="0"/>
                  </a:rPr>
                  <a:t>σ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800" dirty="0">
                            <a:latin typeface="Constantia" panose="02030602050306030303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onstantia" panose="02030602050306030303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onstantia" panose="02030602050306030303" pitchFamily="18" charset="0"/>
                          </a:rPr>
                          <m:t>sqrt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onstantia" panose="02030602050306030303" pitchFamily="18" charset="0"/>
                          </a:rPr>
                          <m:t>(2</m:t>
                        </m:r>
                        <m:r>
                          <m:rPr>
                            <m:sty m:val="p"/>
                          </m:rPr>
                          <a:rPr lang="el-GR" sz="2800" b="0" i="1" dirty="0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2800" dirty="0">
                                <a:latin typeface="Constantia" panose="02030602050306030303" pitchFamily="18" charset="0"/>
                              </a:rPr>
                              <m:t>μ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2800" dirty="0">
                                <a:latin typeface="Constantia" panose="02030602050306030303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 smtClean="0">
                    <a:latin typeface="Constantia" panose="02030602050306030303" pitchFamily="18" charset="0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sz="24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Find Maxima of this function by differentiation.</a:t>
                </a:r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sz="24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Take ln for easier differentiation</a:t>
                </a:r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sz="24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(ln(</a:t>
                </a:r>
                <a:r>
                  <a:rPr lang="en-US" sz="2400" dirty="0">
                    <a:latin typeface="Constantia" panose="02030602050306030303" pitchFamily="18" charset="0"/>
                  </a:rPr>
                  <a:t>P(x; </a:t>
                </a:r>
                <a:r>
                  <a:rPr lang="el-GR" sz="2400" dirty="0">
                    <a:latin typeface="Constantia" panose="02030602050306030303" pitchFamily="18" charset="0"/>
                  </a:rPr>
                  <a:t>μ</a:t>
                </a:r>
                <a:r>
                  <a:rPr lang="en-US" sz="2400" dirty="0">
                    <a:latin typeface="Constantia" panose="02030602050306030303" pitchFamily="18" charset="0"/>
                  </a:rPr>
                  <a:t>,</a:t>
                </a:r>
                <a:r>
                  <a:rPr lang="el-GR" sz="2400" dirty="0">
                    <a:latin typeface="Constantia" panose="02030602050306030303" pitchFamily="18" charset="0"/>
                  </a:rPr>
                  <a:t>σ</a:t>
                </a:r>
                <a:r>
                  <a:rPr lang="en-US" sz="2400" dirty="0" smtClean="0">
                    <a:latin typeface="Constantia" panose="02030602050306030303" pitchFamily="18" charset="0"/>
                  </a:rPr>
                  <a:t>)) d</a:t>
                </a:r>
                <a:r>
                  <a:rPr lang="el-GR" sz="2400" dirty="0" smtClean="0">
                    <a:latin typeface="Constantia" panose="02030602050306030303" pitchFamily="18" charset="0"/>
                  </a:rPr>
                  <a:t>μ</a:t>
                </a:r>
                <a:r>
                  <a:rPr lang="en-US" sz="2400" dirty="0" smtClean="0">
                    <a:latin typeface="Constantia" panose="02030602050306030303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2400" dirty="0">
                                <a:latin typeface="Constantia" panose="02030602050306030303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Constantia" panose="02030602050306030303" pitchFamily="18" charset="0"/>
                  </a:rPr>
                  <a:t> – m</a:t>
                </a:r>
                <a:r>
                  <a:rPr lang="el-GR" sz="2800" dirty="0" smtClean="0">
                    <a:latin typeface="Constantia" panose="02030602050306030303" pitchFamily="18" charset="0"/>
                  </a:rPr>
                  <a:t>μ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) </a:t>
                </a:r>
                <a:r>
                  <a:rPr lang="en-US" sz="28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 Do the </a:t>
                </a:r>
                <a:r>
                  <a:rPr lang="en-US" sz="28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s</a:t>
                </a:r>
                <a:r>
                  <a:rPr lang="en-US" sz="2800" dirty="0" smtClean="0">
                    <a:latin typeface="Constantia" panose="02030602050306030303" pitchFamily="18" charset="0"/>
                    <a:sym typeface="Wingdings" panose="05000000000000000000" pitchFamily="2" charset="2"/>
                  </a:rPr>
                  <a:t>ame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latin typeface="Constantia" panose="02030602050306030303" pitchFamily="18" charset="0"/>
                      </a:rPr>
                      <m:t>σ</m:t>
                    </m:r>
                  </m:oMath>
                </a14:m>
                <a:endParaRPr lang="en-US" sz="2400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855" y="1639888"/>
                <a:ext cx="11159613" cy="4392202"/>
              </a:xfrm>
              <a:blipFill rotWithShape="0">
                <a:blip r:embed="rId3"/>
                <a:stretch>
                  <a:fillRect l="-1748" t="-2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Maximum likelihood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8088" y="1553496"/>
                <a:ext cx="10588470" cy="4630993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Model form of Bayes’ Theorem:</a:t>
                </a:r>
              </a:p>
              <a:p>
                <a:endParaRPr lang="en-US" sz="3200" dirty="0" smtClean="0">
                  <a:latin typeface="Constantia" panose="02030602050306030303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	P(A</a:t>
                </a: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|B) </a:t>
                </a:r>
                <a:r>
                  <a:rPr lang="en-US" sz="28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xP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 smtClean="0">
                  <a:latin typeface="Constantia" panose="02030602050306030303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endParaRPr lang="en-US" sz="2800" dirty="0" smtClean="0">
                  <a:latin typeface="Constantia" panose="02030602050306030303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Let event A as </a:t>
                </a:r>
                <a:r>
                  <a:rPr lang="el-GR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θ</a:t>
                </a: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, represent for  </a:t>
                </a:r>
                <a:r>
                  <a:rPr lang="el-GR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μ</a:t>
                </a: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:r>
                  <a:rPr lang="el-GR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σ</a:t>
                </a: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l-GR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θ</a:t>
                </a: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 = {</a:t>
                </a:r>
                <a:r>
                  <a:rPr lang="el-GR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μ</a:t>
                </a: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,</a:t>
                </a:r>
                <a:r>
                  <a:rPr lang="el-GR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σ</a:t>
                </a: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}</a:t>
                </a:r>
              </a:p>
              <a:p>
                <a:pPr lvl="1"/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Let event B as  data collection {x1, x2, x3, ...}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</a:t>
                </a:r>
                <a:endParaRPr lang="en-US" sz="3600" dirty="0" smtClean="0">
                  <a:latin typeface="Constantia" panose="02030602050306030303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8088" y="1553496"/>
                <a:ext cx="10588470" cy="4630993"/>
              </a:xfrm>
              <a:blipFill rotWithShape="0">
                <a:blip r:embed="rId3"/>
                <a:stretch>
                  <a:fillRect l="-1842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Maximum A posterior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4" y="1310148"/>
                <a:ext cx="10588470" cy="4798142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Model form of Bayes’ Theorem:</a:t>
                </a:r>
              </a:p>
              <a:p>
                <a:endParaRPr lang="en-US" sz="2800" dirty="0" smtClean="0">
                  <a:latin typeface="Constantia" panose="02030602050306030303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 P(</a:t>
                </a:r>
                <a:r>
                  <a:rPr lang="el-GR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θ</a:t>
                </a:r>
                <a:r>
                  <a:rPr lang="en-US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|data)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data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l-GR" sz="24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xP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400" dirty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onstantia" panose="02030602050306030303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𝑑𝑎𝑡𝑎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>
                  <a:latin typeface="Constantia" panose="02030602050306030303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32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P(</a:t>
                </a:r>
                <a:r>
                  <a:rPr lang="el-GR" sz="32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θ</a:t>
                </a:r>
                <a:r>
                  <a:rPr lang="en-US" sz="32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|data</a:t>
                </a:r>
                <a:r>
                  <a:rPr lang="en-US" sz="32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): posterior distribution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P</m:t>
                    </m:r>
                    <m:r>
                      <m:rPr>
                        <m:nor/>
                      </m:rPr>
                      <a:rPr lang="en-US" sz="32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data</m:t>
                    </m:r>
                    <m:r>
                      <m:rPr>
                        <m:nor/>
                      </m:rPr>
                      <a:rPr lang="en-US" sz="32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|</m:t>
                    </m:r>
                    <m:r>
                      <m:rPr>
                        <m:nor/>
                      </m:rPr>
                      <a:rPr lang="el-GR" sz="32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θ</m:t>
                    </m:r>
                    <m:r>
                      <m:rPr>
                        <m:nor/>
                      </m:rPr>
                      <a:rPr lang="en-US" sz="32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: likelihood distribution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P</m:t>
                    </m:r>
                    <m:r>
                      <m:rPr>
                        <m:nor/>
                      </m:rPr>
                      <a:rPr lang="en-US" sz="32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l-GR" sz="32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θ</m:t>
                    </m:r>
                    <m:r>
                      <m:rPr>
                        <m:nor/>
                      </m:rPr>
                      <a:rPr lang="en-US" sz="32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: prior distribution</a:t>
                </a:r>
              </a:p>
              <a:p>
                <a:r>
                  <a:rPr lang="en-US" sz="32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P(data): Evidence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4" y="1310148"/>
                <a:ext cx="10588470" cy="4798142"/>
              </a:xfrm>
              <a:blipFill rotWithShape="0">
                <a:blip r:embed="rId3"/>
                <a:stretch>
                  <a:fillRect l="-1842" t="-2033" b="-7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00759" y="2788718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 P(</a:t>
                </a:r>
                <a:r>
                  <a:rPr lang="el-GR" sz="24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θ</a:t>
                </a:r>
                <a:r>
                  <a:rPr lang="en-US" sz="2400" dirty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|data</a:t>
                </a:r>
                <a:r>
                  <a:rPr lang="en-US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) </a:t>
                </a:r>
                <a:r>
                  <a:rPr lang="el-GR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α</a:t>
                </a:r>
                <a:r>
                  <a:rPr lang="en-US" sz="24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data</m:t>
                    </m:r>
                    <m:r>
                      <m:rPr>
                        <m:nor/>
                      </m:rPr>
                      <a:rPr lang="en-US" sz="24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|</m:t>
                    </m:r>
                    <m:r>
                      <m:rPr>
                        <m:nor/>
                      </m:rPr>
                      <a:rPr lang="el-GR" sz="24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θ</m:t>
                    </m:r>
                    <m:r>
                      <m:rPr>
                        <m:nor/>
                      </m:rPr>
                      <a:rPr lang="en-US" sz="24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xP</m:t>
                    </m:r>
                    <m:r>
                      <m:rPr>
                        <m:nor/>
                      </m:rPr>
                      <a:rPr lang="en-US" sz="24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θ</m:t>
                    </m:r>
                    <m:r>
                      <m:rPr>
                        <m:nor/>
                      </m:rPr>
                      <a:rPr lang="en-US" sz="24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759" y="2788718"/>
                <a:ext cx="42672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286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Maximum A posterior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0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4" y="1614027"/>
            <a:ext cx="10588470" cy="45228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Different from Maximum Likelihood:</a:t>
            </a:r>
          </a:p>
          <a:p>
            <a:pPr lvl="1"/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Posterior has the P(</a:t>
            </a:r>
            <a:r>
              <a:rPr lang="el-GR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Weighted with some weight coming from the prior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MAP will be equal to ML if we assigned equal weight everywhere, </a:t>
            </a:r>
            <a:r>
              <a:rPr lang="en-US" sz="280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eg</a:t>
            </a: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uniform distribution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ML is a special case of MAP</a:t>
            </a:r>
            <a:endParaRPr lang="en-US" sz="2800" dirty="0" smtClean="0"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Maximum A posterior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364" y="1478570"/>
            <a:ext cx="10588470" cy="427703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Maximum Posterior can be calculated by:</a:t>
            </a:r>
          </a:p>
          <a:p>
            <a:pPr lvl="1"/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Conjugate priors</a:t>
            </a:r>
          </a:p>
          <a:p>
            <a:pPr lvl="1"/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Derivatives </a:t>
            </a: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Conjugate gradient</a:t>
            </a:r>
          </a:p>
          <a:p>
            <a:pPr lvl="1"/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Monte Carlo Method</a:t>
            </a:r>
          </a:p>
          <a:p>
            <a:pPr lvl="1"/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</a:t>
            </a:r>
            <a:endParaRPr lang="en-US" sz="2800" dirty="0" smtClean="0"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Maximum A posterior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364" y="1941256"/>
            <a:ext cx="10588470" cy="212591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Posterior P(</a:t>
            </a:r>
            <a:r>
              <a:rPr lang="el-GR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|data) in the same probability distribution family as prior P(</a:t>
            </a:r>
            <a:r>
              <a:rPr lang="el-GR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Conjugate distribution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Prior P(</a:t>
            </a:r>
            <a:r>
              <a:rPr lang="el-GR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θ</a:t>
            </a: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is called conjugate prior for likelihood function</a:t>
            </a:r>
            <a:endParaRPr lang="en-US" dirty="0"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Conjugate distribution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89" y="1478570"/>
            <a:ext cx="10588470" cy="4748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Common types of Conjugate distribution for likelihood’s discrete distribution:</a:t>
            </a:r>
          </a:p>
          <a:p>
            <a:pPr marL="0" indent="0">
              <a:buNone/>
            </a:pPr>
            <a:endParaRPr lang="en-US" dirty="0" smtClean="0"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Beta distribution  Conjugate prior for binomial, Bernoulli, Geometric distribution</a:t>
            </a:r>
          </a:p>
          <a:p>
            <a:r>
              <a:rPr lang="en-US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 distribution  self-conjugate</a:t>
            </a:r>
          </a:p>
          <a:p>
            <a:r>
              <a:rPr lang="en-US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Gamma distribution  Poisson</a:t>
            </a:r>
          </a:p>
          <a:p>
            <a:r>
              <a:rPr lang="en-US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Dirichlet</a:t>
            </a:r>
            <a:r>
              <a:rPr lang="en-US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distribution  Categorical, Multinomial</a:t>
            </a:r>
          </a:p>
          <a:p>
            <a:r>
              <a:rPr lang="en-US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</a:t>
            </a:r>
          </a:p>
          <a:p>
            <a:endParaRPr lang="en-US" dirty="0"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Conjugate distribution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422" y="1478570"/>
            <a:ext cx="10785987" cy="4748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Common types of Conjugate distribution for likelihood’s continuous distribution:</a:t>
            </a:r>
          </a:p>
          <a:p>
            <a:pPr marL="0" indent="0">
              <a:buNone/>
            </a:pPr>
            <a:endParaRPr lang="en-US" sz="2800" dirty="0" smtClean="0"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</a:t>
            </a: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amma distribution  </a:t>
            </a:r>
            <a:r>
              <a:rPr lang="en-US" sz="280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Exponential,Gamma</a:t>
            </a: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 distribution  self-conjugate, log-normal</a:t>
            </a:r>
          </a:p>
          <a:p>
            <a:r>
              <a:rPr lang="en-US" sz="2800" dirty="0" err="1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Wishart</a:t>
            </a:r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distribution  Multivariate normal</a:t>
            </a:r>
          </a:p>
          <a:p>
            <a:r>
              <a:rPr lang="en-US" sz="2800" dirty="0" smtClean="0"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</a:t>
            </a:r>
            <a:endParaRPr lang="en-US" sz="2800" dirty="0"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Conjugate distribution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3221635"/>
              </p:ext>
            </p:extLst>
          </p:nvPr>
        </p:nvGraphicFramePr>
        <p:xfrm>
          <a:off x="1200150" y="514351"/>
          <a:ext cx="10753725" cy="5953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4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1364278"/>
              </p:ext>
            </p:extLst>
          </p:nvPr>
        </p:nvGraphicFramePr>
        <p:xfrm>
          <a:off x="1200150" y="514351"/>
          <a:ext cx="10753725" cy="5953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1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478570"/>
                <a:ext cx="10698163" cy="4486592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Classification 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problem</a:t>
                </a:r>
                <a:r>
                  <a:rPr lang="en-US" sz="28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	C different classes, find the label of each data point x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8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Solve: find the label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find p(</a:t>
                </a:r>
                <a:r>
                  <a:rPr lang="en-US" sz="30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c|x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 </a:t>
                </a:r>
                <a:endParaRPr lang="en-US" sz="26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Optimization: 						</a:t>
                </a:r>
                <a:r>
                  <a:rPr lang="en-US" sz="30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]</a:t>
                </a: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478570"/>
                <a:ext cx="10698163" cy="4486592"/>
              </a:xfrm>
              <a:blipFill rotWithShape="0">
                <a:blip r:embed="rId3"/>
                <a:stretch>
                  <a:fillRect l="-1652" t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583136" y="4409579"/>
                <a:ext cx="3355521" cy="128995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 = </a:t>
                </a:r>
                <a:r>
                  <a:rPr lang="en-US" sz="30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argmax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p(</a:t>
                </a:r>
                <a:r>
                  <a:rPr lang="en-US" sz="30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c|x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{1,…,C)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136" y="4409579"/>
                <a:ext cx="3355521" cy="128995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954BD1-1DC7-3D40-8BA5-8294830C0DC1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25400" cy="38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6259" y="1236476"/>
                <a:ext cx="10698163" cy="5164324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Bayesian rule</a:t>
                </a:r>
                <a:r>
                  <a:rPr lang="en-US" sz="28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			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</m:e>
                    </m:d>
                    <m:r>
                      <a:rPr lang="en-US" sz="30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y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y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3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000" dirty="0" smtClean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Apply Bayesian rule to convert </a:t>
                </a:r>
                <a:r>
                  <a:rPr lang="en-US" sz="30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into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6259" y="1236476"/>
                <a:ext cx="10698163" cy="5164324"/>
              </a:xfrm>
              <a:blipFill rotWithShape="0">
                <a:blip r:embed="rId2"/>
                <a:stretch>
                  <a:fillRect l="-1709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4238352" y="4351564"/>
                <a:ext cx="4073978" cy="182063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𝑐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x</m:t>
                          </m:r>
                        </m:e>
                      </m:d>
                      <m:r>
                        <a:rPr lang="en-US" sz="300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p</m:t>
                          </m:r>
                          <m: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x</m:t>
                          </m:r>
                          <m: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𝑐</m:t>
                          </m:r>
                          <m: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p</m:t>
                          </m:r>
                          <m: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𝑐</m:t>
                          </m:r>
                          <m: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p</m:t>
                          </m:r>
                          <m: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x</m:t>
                          </m:r>
                          <m:r>
                            <a:rPr lang="en-US" sz="30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c = 1, 2,...,C</a:t>
                </a:r>
                <a:endParaRPr lang="en-GB" sz="20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2" y="4351564"/>
                <a:ext cx="4073978" cy="1820636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923" y="1422468"/>
                <a:ext cx="10698163" cy="44865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Problem:</a:t>
                </a:r>
              </a:p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		c = </a:t>
                </a:r>
                <a:r>
                  <a:rPr lang="en-US" sz="30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argmax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p(</a:t>
                </a:r>
                <a:r>
                  <a:rPr lang="en-US" sz="30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c|x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en-US" sz="30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argmax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c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c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			    	</a:t>
                </a:r>
              </a:p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   p(x) independent with c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923" y="1422468"/>
                <a:ext cx="10698163" cy="4486592"/>
              </a:xfrm>
              <a:blipFill rotWithShape="0">
                <a:blip r:embed="rId2"/>
                <a:stretch>
                  <a:fillRect t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6208106" y="3629025"/>
                <a:ext cx="4231294" cy="96746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argmax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</m:e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e>
                    </m:d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3000" dirty="0" smtClean="0">
                  <a:latin typeface="Constantia" panose="02030602050306030303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/>
                <a:endParaRPr lang="en-GB" sz="3000" dirty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6" y="3629025"/>
                <a:ext cx="4231294" cy="967467"/>
              </a:xfrm>
              <a:prstGeom prst="roundRect">
                <a:avLst/>
              </a:prstGeom>
              <a:blipFill rotWithShape="0">
                <a:blip r:embed="rId3"/>
                <a:stretch>
                  <a:fillRect t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0425" y="2687798"/>
            <a:ext cx="485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tantia" panose="02030602050306030303" pitchFamily="18" charset="0"/>
              </a:rPr>
              <a:t>c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5218" y="2687798"/>
            <a:ext cx="485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tantia" panose="02030602050306030303" pitchFamily="18" charset="0"/>
              </a:rPr>
              <a:t>c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5868" y="4011717"/>
            <a:ext cx="485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c</a:t>
            </a:r>
            <a:endParaRPr lang="en-US" sz="32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4519" y="1869095"/>
                <a:ext cx="10698163" cy="3541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p(c) :  probability to any point falls into class c</a:t>
                </a: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3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Maximum likelihood estimation (MLE)</a:t>
                </a:r>
              </a:p>
              <a:p>
                <a:pPr marL="0" indent="0">
                  <a:buNone/>
                </a:pPr>
                <a:r>
                  <a:rPr lang="en-US" sz="3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p(c) </a:t>
                </a:r>
                <a14:m>
                  <m:oMath xmlns:m="http://schemas.openxmlformats.org/officeDocument/2006/math">
                    <m:r>
                      <a:rPr lang="vi-VN" sz="30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points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class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points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training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set</m:t>
                        </m:r>
                      </m:den>
                    </m:f>
                  </m:oMath>
                </a14:m>
                <a:endParaRPr lang="en-US" sz="3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4519" y="1869095"/>
                <a:ext cx="10698163" cy="3541105"/>
              </a:xfrm>
              <a:blipFill rotWithShape="0">
                <a:blip r:embed="rId2"/>
                <a:stretch>
                  <a:fillRect l="-1709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4519" y="1478570"/>
                <a:ext cx="10698163" cy="465333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p</m:t>
                    </m:r>
                    <m:r>
                      <a:rPr lang="en-US" sz="30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𝐱</m:t>
                    </m:r>
                    <m:r>
                      <a:rPr lang="en-US" sz="30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  <m:r>
                      <a:rPr lang="vi-VN" sz="3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𝑐</m:t>
                    </m:r>
                    <m:r>
                      <a:rPr lang="en-US" sz="30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: distribution of data point in class c</a:t>
                </a: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Assume: features of random variable x are independent (</a:t>
                </a: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Naive)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p(</a:t>
                </a:r>
                <a:r>
                  <a:rPr lang="en-US" sz="3000" b="1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|</a:t>
                </a: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c)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vi-VN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vi-VN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,…,</a:t>
                </a: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|</a:t>
                </a: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vi-VN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vi-VN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d</m:t>
                        </m:r>
                      </m:sup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vi-VN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|</a:t>
                </a: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c)</a:t>
                </a:r>
              </a:p>
              <a:p>
                <a:pPr marL="0" indent="0">
                  <a:buNone/>
                </a:pPr>
                <a:endParaRPr lang="vi-VN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 	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|</a:t>
                </a: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c) *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vi-VN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|</a:t>
                </a: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c) * … *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|</a:t>
                </a: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c) </a:t>
                </a: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4519" y="1478570"/>
                <a:ext cx="10698163" cy="4653336"/>
              </a:xfrm>
              <a:blipFill rotWithShape="0">
                <a:blip r:embed="rId2"/>
                <a:stretch>
                  <a:fillRect l="-1368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8088" y="1478570"/>
                <a:ext cx="10698163" cy="4653336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New data point:</a:t>
                </a:r>
              </a:p>
              <a:p>
                <a:pPr marL="0" indent="0">
                  <a:buNone/>
                </a:pP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c = argmax p(c)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d</m:t>
                        </m:r>
                      </m:sup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|</a:t>
                </a: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c)</a:t>
                </a:r>
              </a:p>
              <a:p>
                <a:pPr marL="0" indent="0">
                  <a:buNone/>
                </a:pPr>
                <a:endParaRPr lang="vi-VN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vi-VN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log c</a:t>
                </a:r>
              </a:p>
              <a:p>
                <a:pPr marL="0" indent="0">
                  <a:buNone/>
                </a:pPr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    = argmax {log[p(c)]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⁡[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3000" dirty="0">
                                <a:latin typeface="Constantia" panose="02030602050306030303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vi-VN" sz="3000" dirty="0">
                                <a:latin typeface="Constantia" panose="02030602050306030303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vi-VN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8088" y="1478570"/>
                <a:ext cx="10698163" cy="4653336"/>
              </a:xfrm>
              <a:blipFill rotWithShape="0">
                <a:blip r:embed="rId2"/>
                <a:stretch>
                  <a:fillRect l="-1652" t="-2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800" y="2581275"/>
            <a:ext cx="42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tantia" panose="02030602050306030303" pitchFamily="18" charset="0"/>
              </a:rPr>
              <a:t>c</a:t>
            </a:r>
            <a:endParaRPr 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942975"/>
            <a:ext cx="10574432" cy="4978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Example: Electronics customer database</a:t>
            </a:r>
          </a:p>
          <a:p>
            <a:pPr marL="0" indent="0">
              <a:buNone/>
            </a:pPr>
            <a:r>
              <a:rPr lang="vi-VN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endParaRPr lang="en-US" sz="28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84" y="1514777"/>
            <a:ext cx="7456550" cy="53317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6" y="1025035"/>
            <a:ext cx="11021786" cy="62783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Classify data:</a:t>
            </a:r>
          </a:p>
          <a:p>
            <a:pPr marL="0" indent="0">
              <a:buNone/>
            </a:pP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X = (age = youth, income = medium, </a:t>
            </a:r>
          </a:p>
          <a:p>
            <a:pPr marL="0" indent="0">
              <a:buNone/>
            </a:pP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student = yes, </a:t>
            </a:r>
            <a:r>
              <a:rPr lang="en-US" sz="2800" dirty="0" err="1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credit_rating</a:t>
            </a: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fair)</a:t>
            </a:r>
          </a:p>
          <a:p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 classes: “yes” and “no”</a:t>
            </a:r>
          </a:p>
          <a:p>
            <a:pPr marL="0" indent="0">
              <a:buNone/>
            </a:pP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We maximize: p(C|X)</a:t>
            </a:r>
          </a:p>
          <a:p>
            <a:pPr marL="0" indent="0">
              <a:buNone/>
            </a:pP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p(</a:t>
            </a:r>
            <a:r>
              <a:rPr lang="en-US" sz="2800" dirty="0" err="1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buys_computer</a:t>
            </a: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yes | age = youth, income = medium, </a:t>
            </a:r>
          </a:p>
          <a:p>
            <a:pPr marL="0" indent="0">
              <a:buNone/>
            </a:pP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	student = yes, </a:t>
            </a:r>
            <a:r>
              <a:rPr lang="en-US" sz="2800" dirty="0" err="1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credit_rate</a:t>
            </a: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fair)</a:t>
            </a:r>
          </a:p>
          <a:p>
            <a:pPr marL="0" indent="0">
              <a:buNone/>
            </a:pP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p(</a:t>
            </a:r>
            <a:r>
              <a:rPr lang="en-US" sz="2800" dirty="0" err="1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buys_computer</a:t>
            </a: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no | age = youth, income = medium, </a:t>
            </a:r>
          </a:p>
          <a:p>
            <a:pPr marL="0" indent="0">
              <a:buNone/>
            </a:pP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	student = yes, </a:t>
            </a:r>
            <a:r>
              <a:rPr lang="en-US" sz="2800" dirty="0" err="1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credit_rate</a:t>
            </a: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fair)</a:t>
            </a:r>
          </a:p>
          <a:p>
            <a:pPr marL="0" indent="0">
              <a:buNone/>
            </a:pPr>
            <a:endParaRPr lang="en-US" sz="28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007" y="1253636"/>
                <a:ext cx="10882993" cy="542339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buys_computer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= 9/14 = 0.643				- p (C) -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buys_computer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no) = 5/14 = 0.357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(age = youth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= 2/9 = 0.222			- </a:t>
                </a:r>
                <a:r>
                  <a:rPr lang="vi-VN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|</a:t>
                </a:r>
                <a:r>
                  <a:rPr lang="vi-VN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c)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-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(age = youth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no) = 3/5 = 0.6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(income = medium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= 4/9 = 0.444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(income = medium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no) = 2/5 = 0.4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(student = yes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= 6/9 = 0.667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(student = yes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no) = 1/5 = 0.2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credit_rating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fair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= 6/9 = 0.667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credit_rating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fair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no) = 1/5 = </a:t>
                </a:r>
                <a:r>
                  <a:rPr lang="en-US" sz="20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0.4</a:t>
                </a:r>
                <a:endParaRPr lang="en-US" sz="3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007" y="1253636"/>
                <a:ext cx="10882993" cy="5423390"/>
              </a:xfrm>
              <a:blipFill rotWithShape="0">
                <a:blip r:embed="rId3"/>
                <a:stretch>
                  <a:fillRect l="-840" t="-1125" b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942975"/>
            <a:ext cx="10574432" cy="4978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Example: Electronics customer database</a:t>
            </a:r>
          </a:p>
          <a:p>
            <a:pPr marL="0" indent="0">
              <a:buNone/>
            </a:pPr>
            <a:r>
              <a:rPr lang="vi-VN" sz="28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endParaRPr lang="en-US" sz="28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84" y="1514777"/>
            <a:ext cx="7456550" cy="53317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37562672"/>
              </p:ext>
            </p:extLst>
          </p:nvPr>
        </p:nvGraphicFramePr>
        <p:xfrm>
          <a:off x="1200150" y="514351"/>
          <a:ext cx="10753725" cy="5953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3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8088" y="1213757"/>
                <a:ext cx="10882993" cy="545374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(X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buys_computer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= P (age = youth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x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	          P (income = medium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x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                                                  P (student = yes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x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                                                  P (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credit_rating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fair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x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	        = 0.222 x 0.444 x 0.667 x 0.667 = 0.044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(X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buys_computer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no) = 0.6 x 0.4 x 0.2 x 0.4 = 0.019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(X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buys_computer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x p (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buys_computer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yes) = 0.044 x 0643 = 0.028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(X | 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buys_computer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no) x p (</a:t>
                </a:r>
                <a:r>
                  <a:rPr lang="en-US" sz="20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buys_computer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no) = 0.019 x 0.357 = 0.007</a:t>
                </a:r>
              </a:p>
              <a:p>
                <a:endParaRPr lang="en-US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			</a:t>
                </a:r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class “Yes</a:t>
                </a:r>
                <a:r>
                  <a:rPr lang="en-US" sz="20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”</a:t>
                </a:r>
                <a:endParaRPr lang="en-US" sz="3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8088" y="1213757"/>
                <a:ext cx="10882993" cy="5453743"/>
              </a:xfrm>
              <a:blipFill rotWithShape="0">
                <a:blip r:embed="rId3"/>
                <a:stretch>
                  <a:fillRect l="-784" t="-1006" b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043" y="882160"/>
            <a:ext cx="10882993" cy="631099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Another </a:t>
            </a: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bayes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problem:</a:t>
            </a:r>
          </a:p>
          <a:p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Classify data: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X = (age = 35, income = medium,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student = no,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credit_rating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fair) ?</a:t>
            </a: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27633"/>
              </p:ext>
            </p:extLst>
          </p:nvPr>
        </p:nvGraphicFramePr>
        <p:xfrm>
          <a:off x="2596245" y="1478570"/>
          <a:ext cx="822143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42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4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01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83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239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Credit-rating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Buys-computer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7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7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7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7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7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7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17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385208"/>
            <a:ext cx="9715499" cy="4796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Zero probability handle</a:t>
            </a:r>
          </a:p>
          <a:p>
            <a:pPr marL="0" indent="0">
              <a:buNone/>
            </a:pPr>
            <a:endParaRPr lang="en-US" sz="32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Laplacian correction</a:t>
            </a:r>
          </a:p>
          <a:p>
            <a:endParaRPr lang="en-US" sz="32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Distribution: - Gaussian naïve Bayes</a:t>
            </a:r>
          </a:p>
          <a:p>
            <a:pPr marL="0" indent="0">
              <a:buNone/>
            </a:pPr>
            <a:r>
              <a:rPr lang="en-US" sz="32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     - Multinomial naïve Bayes</a:t>
            </a:r>
          </a:p>
          <a:p>
            <a:pPr marL="0" indent="0">
              <a:buNone/>
            </a:pPr>
            <a:r>
              <a:rPr lang="en-US" sz="32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     - Bernoulli Naïve </a:t>
            </a:r>
            <a:r>
              <a:rPr lang="en-US" sz="3200" dirty="0" smtClean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Bayes</a:t>
            </a:r>
            <a:endParaRPr lang="en-US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043" y="1061357"/>
            <a:ext cx="10882993" cy="532039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Laplacian correction</a:t>
            </a:r>
          </a:p>
          <a:p>
            <a:pPr marL="0" indent="0">
              <a:buNone/>
            </a:pP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Suppose a dataset with 1000 tuples, income = low (0), income = medium (990), income = high (10).</a:t>
            </a:r>
          </a:p>
          <a:p>
            <a:pPr marL="0" indent="0">
              <a:buNone/>
            </a:pP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 Laplacian correction (or Laplacian estimator)</a:t>
            </a:r>
          </a:p>
          <a:p>
            <a:pPr marL="0" indent="0">
              <a:buNone/>
            </a:pP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Adding 1 to each case:</a:t>
            </a:r>
          </a:p>
          <a:p>
            <a:pPr marL="0" indent="0">
              <a:buNone/>
            </a:pP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p (income = low) = 1/1003</a:t>
            </a:r>
          </a:p>
          <a:p>
            <a:pPr marL="0" indent="0">
              <a:buNone/>
            </a:pP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p (income = medium) = 991/1003</a:t>
            </a:r>
          </a:p>
          <a:p>
            <a:pPr marL="0" indent="0">
              <a:buNone/>
            </a:pP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p (income = high) = </a:t>
            </a:r>
            <a:r>
              <a:rPr lang="en-US" sz="3000" dirty="0" smtClean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11/1003</a:t>
            </a:r>
            <a:endParaRPr lang="en-US" sz="20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8418" y="1155927"/>
                <a:ext cx="10882993" cy="51584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Gaussian naïve Bayes</a:t>
                </a:r>
                <a:endParaRPr lang="en-US" sz="2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any dimension </a:t>
                </a:r>
                <a:r>
                  <a:rPr lang="en-US" sz="30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X follows a distribution of </a:t>
                </a:r>
                <a:r>
                  <a:rPr lang="en-US" sz="30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expectation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US" sz="30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3000" b="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𝑐𝑖</m:t>
                        </m:r>
                      </m:sub>
                    </m:sSub>
                    <m:r>
                      <m:rPr>
                        <m:nor/>
                      </m:rPr>
                      <a:rPr lang="en-US" sz="3000" dirty="0">
                        <a:latin typeface="Constantia" panose="02030602050306030303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determined by MLE based on data points of training </a:t>
                </a:r>
                <a:r>
                  <a:rPr lang="en-US" sz="30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each class C</a:t>
                </a:r>
                <a:r>
                  <a:rPr lang="en-US" sz="30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418" y="1155927"/>
                <a:ext cx="10882993" cy="5158468"/>
              </a:xfrm>
              <a:blipFill rotWithShape="0">
                <a:blip r:embed="rId3"/>
                <a:stretch>
                  <a:fillRect l="-1681" t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1960789" y="3069772"/>
                <a:ext cx="8564336" cy="133077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|c) = 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𝑐𝑖</m:t>
                                </m:r>
                              </m:sub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30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⁡(−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𝑐𝑖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𝑐𝑖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89" y="3069772"/>
                <a:ext cx="8564336" cy="133077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891" y="1387928"/>
                <a:ext cx="10882993" cy="6188529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Multinomial 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naïve Bayes</a:t>
                </a:r>
                <a:endParaRPr lang="en-US" sz="2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Using for documents classify. 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|c) proportional to frequency of </a:t>
                </a:r>
                <a:r>
                  <a:rPr lang="en-US" sz="3000" dirty="0" err="1" smtClean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i-th</a:t>
                </a:r>
                <a:r>
                  <a:rPr lang="en-US" sz="3000" dirty="0" smtClean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word appearing in the document of class c</a:t>
                </a: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zero probability:</a:t>
                </a:r>
              </a:p>
              <a:p>
                <a:pPr marL="0" indent="0">
                  <a:buNone/>
                </a:pP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				</a:t>
                </a: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891" y="1387928"/>
                <a:ext cx="10882993" cy="6188529"/>
              </a:xfrm>
              <a:blipFill rotWithShape="0">
                <a:blip r:embed="rId3"/>
                <a:stretch>
                  <a:fillRect l="-1625" t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351563" y="3499759"/>
                <a:ext cx="4057650" cy="1240971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𝑐𝑖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0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563" y="3499759"/>
                <a:ext cx="4057650" cy="124097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934403" y="5358494"/>
                <a:ext cx="3367768" cy="1069521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GB" sz="30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403" y="5358494"/>
                <a:ext cx="3367768" cy="1069521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318" y="1242333"/>
            <a:ext cx="10882993" cy="5063218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Bernoulli naïve Bayes</a:t>
            </a:r>
            <a:endParaRPr lang="en-US" sz="20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Using for data with value is binary: 0 or 1.  </a:t>
            </a:r>
          </a:p>
          <a:p>
            <a:pPr marL="0" indent="0">
              <a:buNone/>
            </a:pP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Ex: with document, we care about if a word exists or not</a:t>
            </a:r>
          </a:p>
          <a:p>
            <a:pPr marL="0" indent="0">
              <a:buNone/>
            </a:pPr>
            <a:endParaRPr lang="en-US" sz="30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p(</a:t>
            </a:r>
            <a:r>
              <a:rPr lang="en-US" sz="3000" dirty="0" err="1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i|c</a:t>
            </a: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): probability of the </a:t>
            </a:r>
            <a:r>
              <a:rPr lang="en-US" sz="3000" dirty="0" err="1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i-th</a:t>
            </a: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word appearing in documents of class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2555422" y="3653518"/>
                <a:ext cx="6506936" cy="922565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|c) = p(</a:t>
                </a:r>
                <a:r>
                  <a:rPr lang="en-US" sz="30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i|c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+ (1 – p(</a:t>
                </a:r>
                <a:r>
                  <a:rPr lang="en-US" sz="30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i|c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))(1 -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422" y="3653518"/>
                <a:ext cx="6506936" cy="92256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893" y="1099457"/>
                <a:ext cx="10882993" cy="6188529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Text classify</a:t>
                </a:r>
              </a:p>
              <a:p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V = {</a:t>
                </a:r>
                <a:r>
                  <a:rPr lang="en-US" sz="25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hanoi</a:t>
                </a:r>
                <a:r>
                  <a:rPr lang="en-US" sz="25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pho, </a:t>
                </a:r>
                <a:r>
                  <a:rPr lang="en-US" sz="25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chaolong</a:t>
                </a:r>
                <a:r>
                  <a:rPr lang="en-US" sz="25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5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buncha</a:t>
                </a:r>
                <a:r>
                  <a:rPr lang="en-US" sz="25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5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omai</a:t>
                </a:r>
                <a:r>
                  <a:rPr lang="en-US" sz="25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5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banhgio</a:t>
                </a:r>
                <a:r>
                  <a:rPr lang="en-US" sz="25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Saigon, </a:t>
                </a:r>
                <a:r>
                  <a:rPr lang="en-US" sz="25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hutiu</a:t>
                </a:r>
                <a:r>
                  <a:rPr lang="en-US" sz="25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500" dirty="0" err="1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banhbo</a:t>
                </a:r>
                <a:r>
                  <a:rPr lang="en-US" sz="25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5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		2 classes:		</a:t>
                </a:r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p(B)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000" dirty="0">
                    <a:latin typeface="Constantia" panose="02030602050306030303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	p(N)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000" dirty="0">
                  <a:latin typeface="Constantia" panose="02030602050306030303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893" y="1099457"/>
                <a:ext cx="10882993" cy="6188529"/>
              </a:xfrm>
              <a:blipFill rotWithShape="0">
                <a:blip r:embed="rId3"/>
                <a:stretch>
                  <a:fillRect l="-1625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99714"/>
              </p:ext>
            </p:extLst>
          </p:nvPr>
        </p:nvGraphicFramePr>
        <p:xfrm>
          <a:off x="1589314" y="2115149"/>
          <a:ext cx="8515349" cy="278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2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00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8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4584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4584">
                <a:tc rowSpan="4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hanoi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pho </a:t>
                      </a:r>
                      <a:r>
                        <a:rPr lang="en-GB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chaolong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hanoi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458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hanoi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buncha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pho </a:t>
                      </a:r>
                      <a:r>
                        <a:rPr lang="en-GB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omai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58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 </a:t>
                      </a:r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banhgio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omai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458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saigon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hutiu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banhbo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pho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4584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</a:t>
                      </a:r>
                      <a:r>
                        <a:rPr lang="en-GB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hanoi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buncha</a:t>
                      </a:r>
                      <a:r>
                        <a:rPr lang="en-GB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hutiu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172" y="143351"/>
            <a:ext cx="10976892" cy="64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36" y="1392845"/>
            <a:ext cx="10882993" cy="6188529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Naïve </a:t>
            </a:r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Bayes classifiers (NBC) is often used in document </a:t>
            </a:r>
            <a:r>
              <a:rPr lang="en-US" sz="3000" dirty="0" smtClean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classify</a:t>
            </a:r>
            <a:endParaRPr lang="en-US" sz="30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to training and testing (due to independent assume</a:t>
            </a:r>
            <a:r>
              <a:rPr lang="en-US" sz="3000" dirty="0" smtClean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sz="30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NBC can operate with continuous feature vector (Gaussian distribution) or discrete feature vector (Multinomial  or Bernoulli distribution</a:t>
            </a:r>
            <a:r>
              <a:rPr lang="en-US" sz="3000" dirty="0" smtClean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sz="3000" dirty="0">
              <a:latin typeface="Constantia" panose="02030602050306030303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Constantia" panose="020306020503060303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Zero probability handling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Naive </a:t>
            </a:r>
            <a:r>
              <a:rPr lang="en-US" sz="4400" b="1" dirty="0" err="1" smtClean="0">
                <a:latin typeface="Rockwell" panose="02060603020205020403" pitchFamily="18" charset="0"/>
              </a:rPr>
              <a:t>bayes</a:t>
            </a:r>
            <a:r>
              <a:rPr lang="en-US" sz="4400" b="1" dirty="0" smtClean="0">
                <a:latin typeface="Rockwell" panose="02060603020205020403" pitchFamily="18" charset="0"/>
              </a:rPr>
              <a:t> </a:t>
            </a:r>
            <a:r>
              <a:rPr lang="en-US" sz="4400" b="1" dirty="0" err="1" smtClean="0">
                <a:latin typeface="Rockwell" panose="02060603020205020403" pitchFamily="18" charset="0"/>
              </a:rPr>
              <a:t>clasSifier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Bayesian and frequentist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pic>
        <p:nvPicPr>
          <p:cNvPr id="1028" name="Picture 4" descr="Káº¿t quáº£ hÃ¬nh áº£nh cho flip a coin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4" y="2171067"/>
            <a:ext cx="2797175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56311" y="1478570"/>
            <a:ext cx="5411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onstantia" panose="02030602050306030303" pitchFamily="18" charset="0"/>
              </a:rPr>
              <a:t>Two possible outcomes: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onstantia" panose="02030602050306030303" pitchFamily="18" charset="0"/>
              </a:rPr>
              <a:t>Head (H)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onstantia" panose="02030602050306030303" pitchFamily="18" charset="0"/>
              </a:rPr>
              <a:t>Tail (T)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6310" y="3316895"/>
            <a:ext cx="54117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onstantia" panose="02030602050306030303" pitchFamily="18" charset="0"/>
              </a:rPr>
              <a:t>Frequentist: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onstantia" panose="02030602050306030303" pitchFamily="18" charset="0"/>
              </a:rPr>
              <a:t>50% head and 50% tail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latin typeface="Constantia" panose="0203060205030603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onstantia" panose="02030602050306030303" pitchFamily="18" charset="0"/>
              </a:rPr>
              <a:t>Bayesian: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onstantia" panose="02030602050306030303" pitchFamily="18" charset="0"/>
              </a:rPr>
              <a:t>50</a:t>
            </a:r>
            <a:r>
              <a:rPr lang="en-US" sz="2800" dirty="0" smtClean="0">
                <a:latin typeface="Constantia" panose="02030602050306030303" pitchFamily="18" charset="0"/>
              </a:rPr>
              <a:t>% </a:t>
            </a:r>
            <a:r>
              <a:rPr lang="en-US" sz="2800" dirty="0">
                <a:latin typeface="Constantia" panose="02030602050306030303" pitchFamily="18" charset="0"/>
              </a:rPr>
              <a:t>is just a subjective measurement of uncertainty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23181536"/>
              </p:ext>
            </p:extLst>
          </p:nvPr>
        </p:nvGraphicFramePr>
        <p:xfrm>
          <a:off x="1200150" y="514351"/>
          <a:ext cx="10753725" cy="5953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2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Markov chain monte </a:t>
            </a:r>
            <a:r>
              <a:rPr lang="en-US" sz="4400" b="1" dirty="0" err="1">
                <a:latin typeface="Rockwell" panose="02060603020205020403" pitchFamily="18" charset="0"/>
              </a:rPr>
              <a:t>carlo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7963"/>
            <a:ext cx="10698163" cy="1360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i="1" dirty="0">
                <a:latin typeface="Constantia" panose="02030602050306030303" pitchFamily="18" charset="0"/>
              </a:rPr>
              <a:t>“MCMC methods are used to approximate the posterior distribution of a </a:t>
            </a:r>
            <a:r>
              <a:rPr lang="en-US" sz="2800" i="1" u="sng" dirty="0">
                <a:solidFill>
                  <a:srgbClr val="002060"/>
                </a:solidFill>
                <a:latin typeface="Constantia" panose="02030602050306030303" pitchFamily="18" charset="0"/>
              </a:rPr>
              <a:t>parameter of interest </a:t>
            </a:r>
            <a:r>
              <a:rPr lang="en-US" sz="2800" i="1" dirty="0">
                <a:latin typeface="Constantia" panose="02030602050306030303" pitchFamily="18" charset="0"/>
              </a:rPr>
              <a:t>by random sampling in a probabilistic space” </a:t>
            </a:r>
            <a:r>
              <a:rPr lang="en-US" sz="2800" b="1" i="1" baseline="30000" dirty="0">
                <a:solidFill>
                  <a:srgbClr val="00B0F0"/>
                </a:solidFill>
                <a:latin typeface="Constantia" panose="02030602050306030303" pitchFamily="18" charset="0"/>
              </a:rPr>
              <a:t>1</a:t>
            </a:r>
            <a:r>
              <a:rPr lang="en-US" sz="2800" i="1" dirty="0">
                <a:latin typeface="Constantia" panose="02030602050306030303" pitchFamily="18" charset="0"/>
              </a:rPr>
              <a:t> </a:t>
            </a:r>
            <a:endParaRPr lang="en-US" sz="2800" dirty="0"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Káº¿t quáº£ hÃ¬nh áº£nh cho gaussian distribution 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65" y="2769979"/>
            <a:ext cx="7020444" cy="334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3" y="1622260"/>
            <a:ext cx="4429996" cy="3602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378" y="1622262"/>
            <a:ext cx="4497847" cy="360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0396" y="5611891"/>
            <a:ext cx="3544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Most likely average adult height is 73 inches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9450" y="5750390"/>
            <a:ext cx="429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Observed data show 64 inches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6335" y="5304114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Ben Shaver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8287" y="5304114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Ben Shaver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Markov chain monte </a:t>
            </a:r>
            <a:r>
              <a:rPr lang="en-US" sz="4400" b="1" dirty="0" err="1">
                <a:latin typeface="Rockwell" panose="02060603020205020403" pitchFamily="18" charset="0"/>
              </a:rPr>
              <a:t>carlo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1754187"/>
            <a:ext cx="5248276" cy="4225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5261" y="1463169"/>
            <a:ext cx="51895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</a:rPr>
              <a:t>Prior distribution is shorter and more spread out </a:t>
            </a: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 Less sure of belief about true value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Likelihood summarizes data within narrow range  More sure guess about true value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Prior and likelihood combined  convinced by data with weak prior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</a:rPr>
              <a:t>If prior and likelihood distribution weren’t so well-behaved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5612" y="5980072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Ben Shaver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Markov chain monte </a:t>
            </a:r>
            <a:r>
              <a:rPr lang="en-US" sz="4400" b="1" dirty="0" err="1">
                <a:latin typeface="Rockwell" panose="02060603020205020403" pitchFamily="18" charset="0"/>
              </a:rPr>
              <a:t>carlo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35736" y="1739363"/>
            <a:ext cx="5189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</a:rPr>
              <a:t>Likelihood distribution was represented with two peaks</a:t>
            </a:r>
            <a:endParaRPr lang="en-US" sz="24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Wacky prior distribution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Impossible to solve for analytically  Enter MCMC method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MCMC allows to estimate shape of a posterior distribution in case we can’t compute it directly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6535" y="5894347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Ben Shaver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Markov chain monte </a:t>
            </a:r>
            <a:r>
              <a:rPr lang="en-US" sz="4400" b="1" dirty="0" err="1">
                <a:latin typeface="Rockwell" panose="02060603020205020403" pitchFamily="18" charset="0"/>
              </a:rPr>
              <a:t>carlo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754187"/>
            <a:ext cx="5087246" cy="39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7987" y="4950023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Ben Shaver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Markov chain </a:t>
            </a:r>
            <a:r>
              <a:rPr lang="en-US" sz="4400" b="1" dirty="0">
                <a:latin typeface="Rockwell" panose="02060603020205020403" pitchFamily="18" charset="0"/>
              </a:rPr>
              <a:t>monte </a:t>
            </a:r>
            <a:r>
              <a:rPr lang="en-US" sz="4400" b="1" dirty="0" err="1">
                <a:latin typeface="Rockwell" panose="02060603020205020403" pitchFamily="18" charset="0"/>
              </a:rPr>
              <a:t>carlo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52" y="1472549"/>
            <a:ext cx="4084934" cy="3425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476" y="1478570"/>
            <a:ext cx="4070573" cy="3413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3111" y="5720834"/>
            <a:ext cx="316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tantia" panose="02030602050306030303" pitchFamily="18" charset="0"/>
              </a:rPr>
              <a:t>S</a:t>
            </a:r>
            <a:r>
              <a:rPr lang="en-US" sz="2400" baseline="-25000" dirty="0" err="1">
                <a:latin typeface="Constantia" panose="02030602050306030303" pitchFamily="18" charset="0"/>
              </a:rPr>
              <a:t>circle</a:t>
            </a:r>
            <a:r>
              <a:rPr lang="en-US" sz="2400" dirty="0">
                <a:latin typeface="Constantia" panose="02030602050306030303" pitchFamily="18" charset="0"/>
              </a:rPr>
              <a:t> = 3.14 * 5</a:t>
            </a:r>
            <a:r>
              <a:rPr lang="en-US" sz="2400" baseline="30000" dirty="0">
                <a:latin typeface="Constantia" panose="02030602050306030303" pitchFamily="18" charset="0"/>
              </a:rPr>
              <a:t>2</a:t>
            </a:r>
            <a:r>
              <a:rPr lang="en-US" sz="2400" dirty="0">
                <a:latin typeface="Constantia" panose="02030602050306030303" pitchFamily="18" charset="0"/>
              </a:rPr>
              <a:t> = 78.5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4774" y="5720833"/>
            <a:ext cx="320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tantia" panose="02030602050306030303" pitchFamily="18" charset="0"/>
              </a:rPr>
              <a:t>S</a:t>
            </a:r>
            <a:r>
              <a:rPr lang="en-US" sz="2400" baseline="-25000" dirty="0" err="1">
                <a:latin typeface="Constantia" panose="02030602050306030303" pitchFamily="18" charset="0"/>
              </a:rPr>
              <a:t>circle</a:t>
            </a:r>
            <a:r>
              <a:rPr lang="en-US" sz="2400" dirty="0">
                <a:latin typeface="Constantia" panose="02030602050306030303" pitchFamily="18" charset="0"/>
              </a:rPr>
              <a:t> = 15/20 * 100 = 75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3462" y="4950023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Ben Shaver</a:t>
            </a:r>
          </a:p>
        </p:txBody>
      </p:sp>
    </p:spTree>
    <p:extLst>
      <p:ext uri="{BB962C8B-B14F-4D97-AF65-F5344CB8AC3E}">
        <p14:creationId xmlns:p14="http://schemas.microsoft.com/office/powerpoint/2010/main" val="7897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29000" y="4950023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Ben Shaver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Markov chain </a:t>
            </a:r>
            <a:r>
              <a:rPr lang="en-US" sz="4400" b="1" dirty="0">
                <a:latin typeface="Rockwell" panose="02060603020205020403" pitchFamily="18" charset="0"/>
              </a:rPr>
              <a:t>monte </a:t>
            </a:r>
            <a:r>
              <a:rPr lang="en-US" sz="4400" b="1" dirty="0" err="1">
                <a:latin typeface="Rockwell" panose="02060603020205020403" pitchFamily="18" charset="0"/>
              </a:rPr>
              <a:t>carlo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47837"/>
            <a:ext cx="6553200" cy="3076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20001" y="2131962"/>
            <a:ext cx="4362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Drop points randomly inside a rectangle containing Batman shape  Area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Model very complicated processes</a:t>
            </a:r>
          </a:p>
        </p:txBody>
      </p:sp>
    </p:spTree>
    <p:extLst>
      <p:ext uri="{BB962C8B-B14F-4D97-AF65-F5344CB8AC3E}">
        <p14:creationId xmlns:p14="http://schemas.microsoft.com/office/powerpoint/2010/main" val="31633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Markov chain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monte </a:t>
            </a:r>
            <a:r>
              <a:rPr lang="en-US" sz="4400" b="1" dirty="0" err="1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carlo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1523" y="1800225"/>
            <a:ext cx="115824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nstantia" panose="02030602050306030303" pitchFamily="18" charset="0"/>
              </a:rPr>
              <a:t>Sequence of random variables X</a:t>
            </a:r>
            <a:r>
              <a:rPr lang="en-US" sz="2400" baseline="-25000" dirty="0">
                <a:latin typeface="Constantia" panose="02030602050306030303" pitchFamily="18" charset="0"/>
              </a:rPr>
              <a:t>1</a:t>
            </a:r>
            <a:r>
              <a:rPr lang="en-US" sz="2400" dirty="0">
                <a:latin typeface="Constantia" panose="02030602050306030303" pitchFamily="18" charset="0"/>
              </a:rPr>
              <a:t>, X</a:t>
            </a:r>
            <a:r>
              <a:rPr lang="en-US" sz="2400" baseline="-25000" dirty="0">
                <a:latin typeface="Constantia" panose="02030602050306030303" pitchFamily="18" charset="0"/>
              </a:rPr>
              <a:t>2</a:t>
            </a:r>
            <a:r>
              <a:rPr lang="en-US" sz="2400" dirty="0">
                <a:latin typeface="Constantia" panose="02030602050306030303" pitchFamily="18" charset="0"/>
              </a:rPr>
              <a:t>, …, </a:t>
            </a:r>
            <a:r>
              <a:rPr lang="en-US" sz="2400" dirty="0" err="1">
                <a:latin typeface="Constantia" panose="02030602050306030303" pitchFamily="18" charset="0"/>
              </a:rPr>
              <a:t>X</a:t>
            </a:r>
            <a:r>
              <a:rPr lang="en-US" sz="2400" baseline="-25000" dirty="0" err="1">
                <a:latin typeface="Constantia" panose="02030602050306030303" pitchFamily="18" charset="0"/>
              </a:rPr>
              <a:t>n</a:t>
            </a:r>
            <a:r>
              <a:rPr lang="en-US" sz="2400" dirty="0">
                <a:latin typeface="Constantia" panose="02030602050306030303" pitchFamily="18" charset="0"/>
              </a:rPr>
              <a:t>, probability of the entire sequence:</a:t>
            </a:r>
          </a:p>
          <a:p>
            <a:endParaRPr lang="en-US" sz="2400" dirty="0">
              <a:latin typeface="Constantia" panose="02030602050306030303" pitchFamily="18" charset="0"/>
            </a:endParaRPr>
          </a:p>
          <a:p>
            <a:r>
              <a:rPr lang="en-US" sz="2400" dirty="0">
                <a:latin typeface="Constantia" panose="02030602050306030303" pitchFamily="18" charset="0"/>
              </a:rPr>
              <a:t>		p(X</a:t>
            </a:r>
            <a:r>
              <a:rPr lang="en-US" sz="2400" baseline="-25000" dirty="0">
                <a:latin typeface="Constantia" panose="02030602050306030303" pitchFamily="18" charset="0"/>
              </a:rPr>
              <a:t>1</a:t>
            </a:r>
            <a:r>
              <a:rPr lang="en-US" sz="2400" dirty="0">
                <a:latin typeface="Constantia" panose="02030602050306030303" pitchFamily="18" charset="0"/>
              </a:rPr>
              <a:t>, X</a:t>
            </a:r>
            <a:r>
              <a:rPr lang="en-US" sz="2400" baseline="-25000" dirty="0">
                <a:latin typeface="Constantia" panose="02030602050306030303" pitchFamily="18" charset="0"/>
              </a:rPr>
              <a:t>2</a:t>
            </a:r>
            <a:r>
              <a:rPr lang="en-US" sz="2400" dirty="0">
                <a:latin typeface="Constantia" panose="02030602050306030303" pitchFamily="18" charset="0"/>
              </a:rPr>
              <a:t>, …, </a:t>
            </a:r>
            <a:r>
              <a:rPr lang="en-US" sz="2400" dirty="0" err="1">
                <a:latin typeface="Constantia" panose="02030602050306030303" pitchFamily="18" charset="0"/>
              </a:rPr>
              <a:t>X</a:t>
            </a:r>
            <a:r>
              <a:rPr lang="en-US" sz="2400" baseline="-25000" dirty="0" err="1">
                <a:latin typeface="Constantia" panose="02030602050306030303" pitchFamily="18" charset="0"/>
              </a:rPr>
              <a:t>n</a:t>
            </a:r>
            <a:r>
              <a:rPr lang="en-US" sz="2400" dirty="0">
                <a:latin typeface="Constantia" panose="02030602050306030303" pitchFamily="18" charset="0"/>
              </a:rPr>
              <a:t>) = p(X</a:t>
            </a:r>
            <a:r>
              <a:rPr lang="en-US" sz="2400" baseline="-25000" dirty="0">
                <a:latin typeface="Constantia" panose="02030602050306030303" pitchFamily="18" charset="0"/>
              </a:rPr>
              <a:t>1</a:t>
            </a:r>
            <a:r>
              <a:rPr lang="en-US" sz="2400" dirty="0">
                <a:latin typeface="Constantia" panose="02030602050306030303" pitchFamily="18" charset="0"/>
              </a:rPr>
              <a:t>).p(X</a:t>
            </a:r>
            <a:r>
              <a:rPr lang="en-US" sz="2400" baseline="-25000" dirty="0">
                <a:latin typeface="Constantia" panose="02030602050306030303" pitchFamily="18" charset="0"/>
              </a:rPr>
              <a:t>2</a:t>
            </a:r>
            <a:r>
              <a:rPr lang="en-US" sz="2400" dirty="0">
                <a:latin typeface="Constantia" panose="02030602050306030303" pitchFamily="18" charset="0"/>
              </a:rPr>
              <a:t>|X</a:t>
            </a:r>
            <a:r>
              <a:rPr lang="en-US" sz="2400" baseline="-25000" dirty="0">
                <a:latin typeface="Constantia" panose="02030602050306030303" pitchFamily="18" charset="0"/>
              </a:rPr>
              <a:t>1</a:t>
            </a:r>
            <a:r>
              <a:rPr lang="en-US" sz="2400" dirty="0">
                <a:latin typeface="Constantia" panose="02030602050306030303" pitchFamily="18" charset="0"/>
              </a:rPr>
              <a:t>).p(X</a:t>
            </a:r>
            <a:r>
              <a:rPr lang="en-US" sz="2400" baseline="-25000" dirty="0">
                <a:latin typeface="Constantia" panose="02030602050306030303" pitchFamily="18" charset="0"/>
              </a:rPr>
              <a:t>3</a:t>
            </a:r>
            <a:r>
              <a:rPr lang="en-US" sz="2400" dirty="0">
                <a:latin typeface="Constantia" panose="02030602050306030303" pitchFamily="18" charset="0"/>
              </a:rPr>
              <a:t>|X</a:t>
            </a:r>
            <a:r>
              <a:rPr lang="en-US" sz="2400" baseline="-25000" dirty="0">
                <a:latin typeface="Constantia" panose="02030602050306030303" pitchFamily="18" charset="0"/>
              </a:rPr>
              <a:t>2</a:t>
            </a:r>
            <a:r>
              <a:rPr lang="en-US" sz="2400" dirty="0">
                <a:latin typeface="Constantia" panose="02030602050306030303" pitchFamily="18" charset="0"/>
              </a:rPr>
              <a:t>, X</a:t>
            </a:r>
            <a:r>
              <a:rPr lang="en-US" sz="2400" baseline="-25000" dirty="0">
                <a:latin typeface="Constantia" panose="02030602050306030303" pitchFamily="18" charset="0"/>
              </a:rPr>
              <a:t>1</a:t>
            </a:r>
            <a:r>
              <a:rPr lang="en-US" sz="2400" dirty="0">
                <a:latin typeface="Constantia" panose="02030602050306030303" pitchFamily="18" charset="0"/>
              </a:rPr>
              <a:t>)….p(X</a:t>
            </a:r>
            <a:r>
              <a:rPr lang="en-US" sz="2400" baseline="-25000" dirty="0">
                <a:latin typeface="Constantia" panose="02030602050306030303" pitchFamily="18" charset="0"/>
              </a:rPr>
              <a:t>n</a:t>
            </a:r>
            <a:r>
              <a:rPr lang="en-US" sz="2400" dirty="0">
                <a:latin typeface="Constantia" panose="02030602050306030303" pitchFamily="18" charset="0"/>
              </a:rPr>
              <a:t>|X</a:t>
            </a:r>
            <a:r>
              <a:rPr lang="en-US" sz="2400" baseline="-25000" dirty="0">
                <a:latin typeface="Constantia" panose="02030602050306030303" pitchFamily="18" charset="0"/>
              </a:rPr>
              <a:t>n-1</a:t>
            </a:r>
            <a:r>
              <a:rPr lang="en-US" sz="2400" dirty="0">
                <a:latin typeface="Constantia" panose="02030602050306030303" pitchFamily="18" charset="0"/>
              </a:rPr>
              <a:t>, X</a:t>
            </a:r>
            <a:r>
              <a:rPr lang="en-US" sz="2400" baseline="-25000" dirty="0">
                <a:latin typeface="Constantia" panose="02030602050306030303" pitchFamily="18" charset="0"/>
              </a:rPr>
              <a:t>n-2</a:t>
            </a:r>
            <a:r>
              <a:rPr lang="en-US" sz="2400" dirty="0">
                <a:latin typeface="Constantia" panose="02030602050306030303" pitchFamily="18" charset="0"/>
              </a:rPr>
              <a:t>, …, X</a:t>
            </a:r>
            <a:r>
              <a:rPr lang="en-US" sz="2400" baseline="-25000" dirty="0">
                <a:latin typeface="Constantia" panose="02030602050306030303" pitchFamily="18" charset="0"/>
              </a:rPr>
              <a:t>2</a:t>
            </a:r>
            <a:r>
              <a:rPr lang="en-US" sz="2400" dirty="0">
                <a:latin typeface="Constantia" panose="02030602050306030303" pitchFamily="18" charset="0"/>
              </a:rPr>
              <a:t>, X</a:t>
            </a:r>
            <a:r>
              <a:rPr lang="en-US" sz="2400" baseline="-25000" dirty="0">
                <a:latin typeface="Constantia" panose="02030602050306030303" pitchFamily="18" charset="0"/>
              </a:rPr>
              <a:t>1</a:t>
            </a:r>
            <a:r>
              <a:rPr lang="en-US" sz="2400" dirty="0">
                <a:latin typeface="Constantia" panose="02030602050306030303" pitchFamily="18" charset="0"/>
              </a:rPr>
              <a:t>)		(1)</a:t>
            </a:r>
          </a:p>
          <a:p>
            <a:endParaRPr lang="en-US" sz="2400" dirty="0"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onstantia" panose="02030602050306030303" pitchFamily="18" charset="0"/>
              </a:rPr>
              <a:t>Markov property</a:t>
            </a:r>
            <a:r>
              <a:rPr lang="en-US" sz="2400" dirty="0">
                <a:latin typeface="Constantia" panose="02030602050306030303" pitchFamily="18" charset="0"/>
              </a:rPr>
              <a:t>: The future is independent of the past given present</a:t>
            </a:r>
          </a:p>
          <a:p>
            <a:r>
              <a:rPr lang="en-US" sz="2400" dirty="0">
                <a:latin typeface="Constantia" panose="02030602050306030303" pitchFamily="18" charset="0"/>
              </a:rPr>
              <a:t>		</a:t>
            </a:r>
          </a:p>
          <a:p>
            <a:r>
              <a:rPr lang="en-US" sz="2400" dirty="0">
                <a:latin typeface="Constantia" panose="02030602050306030303" pitchFamily="18" charset="0"/>
              </a:rPr>
              <a:t>		p(X</a:t>
            </a:r>
            <a:r>
              <a:rPr lang="en-US" sz="2400" baseline="-25000" dirty="0">
                <a:latin typeface="Constantia" panose="02030602050306030303" pitchFamily="18" charset="0"/>
              </a:rPr>
              <a:t>t+1</a:t>
            </a:r>
            <a:r>
              <a:rPr lang="en-US" sz="2400" dirty="0">
                <a:latin typeface="Constantia" panose="02030602050306030303" pitchFamily="18" charset="0"/>
              </a:rPr>
              <a:t>|X</a:t>
            </a:r>
            <a:r>
              <a:rPr lang="en-US" sz="2400" baseline="-25000" dirty="0">
                <a:latin typeface="Constantia" panose="02030602050306030303" pitchFamily="18" charset="0"/>
              </a:rPr>
              <a:t>t</a:t>
            </a:r>
            <a:r>
              <a:rPr lang="en-US" sz="2400" dirty="0">
                <a:latin typeface="Constantia" panose="02030602050306030303" pitchFamily="18" charset="0"/>
              </a:rPr>
              <a:t>, X</a:t>
            </a:r>
            <a:r>
              <a:rPr lang="en-US" sz="2400" baseline="-25000" dirty="0">
                <a:latin typeface="Constantia" panose="02030602050306030303" pitchFamily="18" charset="0"/>
              </a:rPr>
              <a:t>t-1</a:t>
            </a:r>
            <a:r>
              <a:rPr lang="en-US" sz="2400" dirty="0">
                <a:latin typeface="Constantia" panose="02030602050306030303" pitchFamily="18" charset="0"/>
              </a:rPr>
              <a:t>, …, X</a:t>
            </a:r>
            <a:r>
              <a:rPr lang="en-US" sz="2400" baseline="-25000" dirty="0">
                <a:latin typeface="Constantia" panose="02030602050306030303" pitchFamily="18" charset="0"/>
              </a:rPr>
              <a:t>2</a:t>
            </a:r>
            <a:r>
              <a:rPr lang="en-US" sz="2400" dirty="0">
                <a:latin typeface="Constantia" panose="02030602050306030303" pitchFamily="18" charset="0"/>
              </a:rPr>
              <a:t>, X</a:t>
            </a:r>
            <a:r>
              <a:rPr lang="en-US" sz="2400" baseline="-25000" dirty="0">
                <a:latin typeface="Constantia" panose="02030602050306030303" pitchFamily="18" charset="0"/>
              </a:rPr>
              <a:t>1</a:t>
            </a:r>
            <a:r>
              <a:rPr lang="en-US" sz="2400" dirty="0">
                <a:latin typeface="Constantia" panose="02030602050306030303" pitchFamily="18" charset="0"/>
              </a:rPr>
              <a:t>) = p(X</a:t>
            </a:r>
            <a:r>
              <a:rPr lang="en-US" sz="2400" baseline="-25000" dirty="0">
                <a:latin typeface="Constantia" panose="02030602050306030303" pitchFamily="18" charset="0"/>
              </a:rPr>
              <a:t>t+1</a:t>
            </a:r>
            <a:r>
              <a:rPr lang="en-US" sz="2400" dirty="0">
                <a:latin typeface="Constantia" panose="02030602050306030303" pitchFamily="18" charset="0"/>
              </a:rPr>
              <a:t>|X</a:t>
            </a:r>
            <a:r>
              <a:rPr lang="en-US" sz="2400" baseline="-25000" dirty="0">
                <a:latin typeface="Constantia" panose="02030602050306030303" pitchFamily="18" charset="0"/>
              </a:rPr>
              <a:t>t</a:t>
            </a:r>
            <a:r>
              <a:rPr lang="en-US" sz="2400" dirty="0">
                <a:latin typeface="Constantia" panose="02030602050306030303" pitchFamily="18" charset="0"/>
              </a:rPr>
              <a:t>)</a:t>
            </a:r>
          </a:p>
          <a:p>
            <a:endParaRPr lang="en-US" sz="2400" dirty="0">
              <a:latin typeface="Constantia" panose="02030602050306030303" pitchFamily="18" charset="0"/>
            </a:endParaRPr>
          </a:p>
          <a:p>
            <a:endParaRPr lang="en-US" sz="2400" dirty="0">
              <a:latin typeface="Constantia" panose="02030602050306030303" pitchFamily="18" charset="0"/>
            </a:endParaRPr>
          </a:p>
          <a:p>
            <a:r>
              <a:rPr lang="en-US" sz="2400" dirty="0">
                <a:latin typeface="Constantia" panose="02030602050306030303" pitchFamily="18" charset="0"/>
              </a:rPr>
              <a:t>(1) </a:t>
            </a: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Constantia" panose="02030602050306030303" pitchFamily="18" charset="0"/>
              </a:rPr>
              <a:t>	p(X</a:t>
            </a:r>
            <a:r>
              <a:rPr lang="en-US" sz="2400" baseline="-25000" dirty="0">
                <a:latin typeface="Constantia" panose="02030602050306030303" pitchFamily="18" charset="0"/>
              </a:rPr>
              <a:t>1</a:t>
            </a:r>
            <a:r>
              <a:rPr lang="en-US" sz="2400" dirty="0">
                <a:latin typeface="Constantia" panose="02030602050306030303" pitchFamily="18" charset="0"/>
              </a:rPr>
              <a:t>, X</a:t>
            </a:r>
            <a:r>
              <a:rPr lang="en-US" sz="2400" baseline="-25000" dirty="0">
                <a:latin typeface="Constantia" panose="02030602050306030303" pitchFamily="18" charset="0"/>
              </a:rPr>
              <a:t>2</a:t>
            </a:r>
            <a:r>
              <a:rPr lang="en-US" sz="2400" dirty="0">
                <a:latin typeface="Constantia" panose="02030602050306030303" pitchFamily="18" charset="0"/>
              </a:rPr>
              <a:t>, …, </a:t>
            </a:r>
            <a:r>
              <a:rPr lang="en-US" sz="2400" dirty="0" err="1">
                <a:latin typeface="Constantia" panose="02030602050306030303" pitchFamily="18" charset="0"/>
              </a:rPr>
              <a:t>X</a:t>
            </a:r>
            <a:r>
              <a:rPr lang="en-US" sz="2400" baseline="-25000" dirty="0" err="1">
                <a:latin typeface="Constantia" panose="02030602050306030303" pitchFamily="18" charset="0"/>
              </a:rPr>
              <a:t>n</a:t>
            </a:r>
            <a:r>
              <a:rPr lang="en-US" sz="2400" dirty="0">
                <a:latin typeface="Constantia" panose="02030602050306030303" pitchFamily="18" charset="0"/>
              </a:rPr>
              <a:t>) = p(X</a:t>
            </a:r>
            <a:r>
              <a:rPr lang="en-US" sz="2400" baseline="-25000" dirty="0">
                <a:latin typeface="Constantia" panose="02030602050306030303" pitchFamily="18" charset="0"/>
              </a:rPr>
              <a:t>1</a:t>
            </a:r>
            <a:r>
              <a:rPr lang="en-US" sz="2400" dirty="0">
                <a:latin typeface="Constantia" panose="02030602050306030303" pitchFamily="18" charset="0"/>
              </a:rPr>
              <a:t>).p(X</a:t>
            </a:r>
            <a:r>
              <a:rPr lang="en-US" sz="2400" baseline="-25000" dirty="0">
                <a:latin typeface="Constantia" panose="02030602050306030303" pitchFamily="18" charset="0"/>
              </a:rPr>
              <a:t>2</a:t>
            </a:r>
            <a:r>
              <a:rPr lang="en-US" sz="2400" dirty="0">
                <a:latin typeface="Constantia" panose="02030602050306030303" pitchFamily="18" charset="0"/>
              </a:rPr>
              <a:t>|X</a:t>
            </a:r>
            <a:r>
              <a:rPr lang="en-US" sz="2400" baseline="-25000" dirty="0">
                <a:latin typeface="Constantia" panose="02030602050306030303" pitchFamily="18" charset="0"/>
              </a:rPr>
              <a:t>1</a:t>
            </a:r>
            <a:r>
              <a:rPr lang="en-US" sz="2400" dirty="0">
                <a:latin typeface="Constantia" panose="02030602050306030303" pitchFamily="18" charset="0"/>
              </a:rPr>
              <a:t>).p(X</a:t>
            </a:r>
            <a:r>
              <a:rPr lang="en-US" sz="2400" baseline="-25000" dirty="0">
                <a:latin typeface="Constantia" panose="02030602050306030303" pitchFamily="18" charset="0"/>
              </a:rPr>
              <a:t>3</a:t>
            </a:r>
            <a:r>
              <a:rPr lang="en-US" sz="2400" dirty="0">
                <a:latin typeface="Constantia" panose="02030602050306030303" pitchFamily="18" charset="0"/>
              </a:rPr>
              <a:t>|X</a:t>
            </a:r>
            <a:r>
              <a:rPr lang="en-US" sz="2400" baseline="-25000" dirty="0">
                <a:latin typeface="Constantia" panose="02030602050306030303" pitchFamily="18" charset="0"/>
              </a:rPr>
              <a:t>2</a:t>
            </a:r>
            <a:r>
              <a:rPr lang="en-US" sz="2400" dirty="0">
                <a:latin typeface="Constantia" panose="02030602050306030303" pitchFamily="18" charset="0"/>
              </a:rPr>
              <a:t>).p(X</a:t>
            </a:r>
            <a:r>
              <a:rPr lang="en-US" sz="2400" baseline="-25000" dirty="0">
                <a:latin typeface="Constantia" panose="02030602050306030303" pitchFamily="18" charset="0"/>
              </a:rPr>
              <a:t>4</a:t>
            </a:r>
            <a:r>
              <a:rPr lang="en-US" sz="2400" dirty="0">
                <a:latin typeface="Constantia" panose="02030602050306030303" pitchFamily="18" charset="0"/>
              </a:rPr>
              <a:t>|X</a:t>
            </a:r>
            <a:r>
              <a:rPr lang="en-US" sz="2400" baseline="-25000" dirty="0">
                <a:latin typeface="Constantia" panose="02030602050306030303" pitchFamily="18" charset="0"/>
              </a:rPr>
              <a:t>3</a:t>
            </a:r>
            <a:r>
              <a:rPr lang="en-US" sz="2400" dirty="0">
                <a:latin typeface="Constantia" panose="02030602050306030303" pitchFamily="18" charset="0"/>
              </a:rPr>
              <a:t>). ….p(X</a:t>
            </a:r>
            <a:r>
              <a:rPr lang="en-US" sz="2400" baseline="-25000" dirty="0">
                <a:latin typeface="Constantia" panose="02030602050306030303" pitchFamily="18" charset="0"/>
              </a:rPr>
              <a:t>n</a:t>
            </a:r>
            <a:r>
              <a:rPr lang="en-US" sz="2400" dirty="0">
                <a:latin typeface="Constantia" panose="02030602050306030303" pitchFamily="18" charset="0"/>
              </a:rPr>
              <a:t>|X</a:t>
            </a:r>
            <a:r>
              <a:rPr lang="en-US" sz="2400" baseline="-25000" dirty="0">
                <a:latin typeface="Constantia" panose="02030602050306030303" pitchFamily="18" charset="0"/>
              </a:rPr>
              <a:t>n-1</a:t>
            </a:r>
            <a:r>
              <a:rPr lang="en-US" sz="2400" dirty="0">
                <a:latin typeface="Constantia" panose="0203060205030603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5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Markov chain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monte </a:t>
            </a:r>
            <a:r>
              <a:rPr lang="en-US" sz="4400" b="1" dirty="0" err="1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carlo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8194" name="Picture 2" descr="https://upload.wikimedia.org/wikipedia/commons/7/7a/Markov_Chain_weather_model_matrix_as_a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1104383"/>
            <a:ext cx="39624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0564" y="2342634"/>
            <a:ext cx="54705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</a:rPr>
              <a:t>Weather on day 1 is know to be sunny, probability vector:</a:t>
            </a:r>
          </a:p>
          <a:p>
            <a:r>
              <a:rPr lang="en-US" sz="2000" dirty="0">
                <a:latin typeface="Constantia" panose="02030602050306030303" pitchFamily="18" charset="0"/>
              </a:rPr>
              <a:t>		</a:t>
            </a:r>
            <a:r>
              <a:rPr lang="en-US" sz="2000" b="1" dirty="0">
                <a:latin typeface="Constantia" panose="02030602050306030303" pitchFamily="18" charset="0"/>
              </a:rPr>
              <a:t>x</a:t>
            </a:r>
            <a:r>
              <a:rPr lang="en-US" sz="2000" b="1" baseline="30000" dirty="0">
                <a:latin typeface="Constantia" panose="02030602050306030303" pitchFamily="18" charset="0"/>
              </a:rPr>
              <a:t>(0)</a:t>
            </a:r>
            <a:r>
              <a:rPr lang="en-US" sz="2000" b="1" dirty="0">
                <a:latin typeface="Constantia" panose="02030602050306030303" pitchFamily="18" charset="0"/>
              </a:rPr>
              <a:t> = [1, 0]</a:t>
            </a:r>
          </a:p>
          <a:p>
            <a:endParaRPr lang="en-US" sz="2000" dirty="0"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</a:rPr>
              <a:t>Weather on day 2 can be predicted by:</a:t>
            </a:r>
          </a:p>
          <a:p>
            <a:r>
              <a:rPr lang="en-US" sz="2000" dirty="0">
                <a:latin typeface="Constantia" panose="02030602050306030303" pitchFamily="18" charset="0"/>
              </a:rPr>
              <a:t>		</a:t>
            </a:r>
            <a:r>
              <a:rPr lang="en-US" sz="2000" b="1" dirty="0">
                <a:latin typeface="Constantia" panose="02030602050306030303" pitchFamily="18" charset="0"/>
              </a:rPr>
              <a:t>x</a:t>
            </a:r>
            <a:r>
              <a:rPr lang="en-US" sz="2000" b="1" baseline="30000" dirty="0">
                <a:latin typeface="Constantia" panose="02030602050306030303" pitchFamily="18" charset="0"/>
              </a:rPr>
              <a:t>(1)</a:t>
            </a:r>
            <a:r>
              <a:rPr lang="en-US" sz="2000" b="1" dirty="0">
                <a:latin typeface="Constantia" panose="02030602050306030303" pitchFamily="18" charset="0"/>
              </a:rPr>
              <a:t> = x</a:t>
            </a:r>
            <a:r>
              <a:rPr lang="en-US" sz="2000" b="1" baseline="30000" dirty="0">
                <a:latin typeface="Constantia" panose="02030602050306030303" pitchFamily="18" charset="0"/>
              </a:rPr>
              <a:t>(0)</a:t>
            </a:r>
            <a:r>
              <a:rPr lang="en-US" sz="2000" b="1" dirty="0">
                <a:latin typeface="Constantia" panose="02030602050306030303" pitchFamily="18" charset="0"/>
              </a:rPr>
              <a:t>P</a:t>
            </a:r>
          </a:p>
          <a:p>
            <a:endParaRPr lang="en-US" sz="2000" dirty="0"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</a:rPr>
              <a:t>Weather on day 3 can be predicted by:</a:t>
            </a:r>
          </a:p>
          <a:p>
            <a:r>
              <a:rPr lang="en-US" sz="2000" dirty="0">
                <a:latin typeface="Constantia" panose="02030602050306030303" pitchFamily="18" charset="0"/>
              </a:rPr>
              <a:t>		</a:t>
            </a:r>
            <a:r>
              <a:rPr lang="en-US" sz="2000" b="1" dirty="0">
                <a:latin typeface="Constantia" panose="02030602050306030303" pitchFamily="18" charset="0"/>
              </a:rPr>
              <a:t>x</a:t>
            </a:r>
            <a:r>
              <a:rPr lang="en-US" sz="2000" b="1" baseline="30000" dirty="0">
                <a:latin typeface="Constantia" panose="02030602050306030303" pitchFamily="18" charset="0"/>
              </a:rPr>
              <a:t>(2)</a:t>
            </a:r>
            <a:r>
              <a:rPr lang="en-US" sz="2000" b="1" dirty="0">
                <a:latin typeface="Constantia" panose="02030602050306030303" pitchFamily="18" charset="0"/>
              </a:rPr>
              <a:t> = x</a:t>
            </a:r>
            <a:r>
              <a:rPr lang="en-US" sz="2000" b="1" baseline="30000" dirty="0">
                <a:latin typeface="Constantia" panose="02030602050306030303" pitchFamily="18" charset="0"/>
              </a:rPr>
              <a:t>(1)</a:t>
            </a:r>
            <a:r>
              <a:rPr lang="en-US" sz="2000" b="1" dirty="0">
                <a:latin typeface="Constantia" panose="02030602050306030303" pitchFamily="18" charset="0"/>
              </a:rPr>
              <a:t>P = x</a:t>
            </a:r>
            <a:r>
              <a:rPr lang="en-US" sz="2000" b="1" baseline="30000" dirty="0">
                <a:latin typeface="Constantia" panose="02030602050306030303" pitchFamily="18" charset="0"/>
              </a:rPr>
              <a:t>(0)</a:t>
            </a:r>
            <a:r>
              <a:rPr lang="en-US" sz="2000" b="1" dirty="0">
                <a:latin typeface="Constantia" panose="02030602050306030303" pitchFamily="18" charset="0"/>
              </a:rPr>
              <a:t>P</a:t>
            </a:r>
            <a:r>
              <a:rPr lang="en-US" sz="2000" b="1" baseline="30000" dirty="0">
                <a:latin typeface="Constantia" panose="02030602050306030303" pitchFamily="18" charset="0"/>
              </a:rPr>
              <a:t>2 </a:t>
            </a:r>
            <a:r>
              <a:rPr lang="en-US" sz="2000" b="1" dirty="0">
                <a:latin typeface="Constantia" panose="02030602050306030303" pitchFamily="18" charset="0"/>
              </a:rPr>
              <a:t> </a:t>
            </a: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</a:rPr>
              <a:t>General rule: </a:t>
            </a:r>
          </a:p>
          <a:p>
            <a:r>
              <a:rPr lang="en-US" sz="2000" dirty="0">
                <a:latin typeface="Constantia" panose="02030602050306030303" pitchFamily="18" charset="0"/>
              </a:rPr>
              <a:t>	</a:t>
            </a:r>
            <a:r>
              <a:rPr lang="en-US" sz="2000" b="1" dirty="0">
                <a:latin typeface="Constantia" panose="02030602050306030303" pitchFamily="18" charset="0"/>
              </a:rPr>
              <a:t>x</a:t>
            </a:r>
            <a:r>
              <a:rPr lang="en-US" sz="2000" b="1" baseline="30000" dirty="0">
                <a:latin typeface="Constantia" panose="02030602050306030303" pitchFamily="18" charset="0"/>
              </a:rPr>
              <a:t>(n)</a:t>
            </a:r>
            <a:r>
              <a:rPr lang="en-US" sz="2000" b="1" dirty="0">
                <a:latin typeface="Constantia" panose="02030602050306030303" pitchFamily="18" charset="0"/>
              </a:rPr>
              <a:t> = x</a:t>
            </a:r>
            <a:r>
              <a:rPr lang="en-US" sz="2000" b="1" baseline="30000" dirty="0">
                <a:latin typeface="Constantia" panose="02030602050306030303" pitchFamily="18" charset="0"/>
              </a:rPr>
              <a:t>(0)</a:t>
            </a:r>
            <a:r>
              <a:rPr lang="en-US" sz="2000" b="1" dirty="0">
                <a:latin typeface="Constantia" panose="02030602050306030303" pitchFamily="18" charset="0"/>
              </a:rPr>
              <a:t>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450" y="1392844"/>
            <a:ext cx="2165393" cy="4562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4" y="1392845"/>
            <a:ext cx="4305300" cy="4562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32612" y="6128286"/>
            <a:ext cx="4287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tantia" panose="02030602050306030303" pitchFamily="18" charset="0"/>
              </a:rPr>
              <a:t>Stationary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545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Markov chain monte </a:t>
            </a:r>
            <a:r>
              <a:rPr lang="en-US" sz="4400" b="1" dirty="0" err="1">
                <a:latin typeface="Rockwell" panose="02060603020205020403" pitchFamily="18" charset="0"/>
              </a:rPr>
              <a:t>carlo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0589" y="1077393"/>
            <a:ext cx="63865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</a:rPr>
              <a:t>Overall distribution is approximately equal to the stationary distribution</a:t>
            </a:r>
            <a:endParaRPr lang="en-US" sz="2000" b="1" dirty="0"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</a:rPr>
              <a:t>To simulate a complicated posterior distribution </a:t>
            </a:r>
            <a:r>
              <a:rPr lang="en-US" sz="2000" dirty="0">
                <a:latin typeface="Constantia" panose="02030602050306030303" pitchFamily="18" charset="0"/>
                <a:sym typeface="Wingdings" panose="05000000000000000000" pitchFamily="2" charset="2"/>
              </a:rPr>
              <a:t> Set up and run Markov chain whose stationary distribution is the posterior distribution.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  <a:sym typeface="Wingdings" panose="05000000000000000000" pitchFamily="2" charset="2"/>
              </a:rPr>
              <a:t>Samples can be used as a Monte Carlo sample from stationary distribution (posterior distribution)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70" y="4162390"/>
            <a:ext cx="3236516" cy="2535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05" y="4162390"/>
            <a:ext cx="3307169" cy="256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480" y="1103616"/>
            <a:ext cx="3584657" cy="2809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04618" y="4162390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Ben Shaver</a:t>
            </a:r>
          </a:p>
        </p:txBody>
      </p:sp>
    </p:spTree>
    <p:extLst>
      <p:ext uri="{BB962C8B-B14F-4D97-AF65-F5344CB8AC3E}">
        <p14:creationId xmlns:p14="http://schemas.microsoft.com/office/powerpoint/2010/main" val="35952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Bayesian and frequentist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31" y="1230920"/>
            <a:ext cx="7859344" cy="395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29449" y="5572125"/>
            <a:ext cx="3600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onstantia" panose="02030602050306030303" pitchFamily="18" charset="0"/>
              </a:rPr>
              <a:t>Frequentist: </a:t>
            </a:r>
          </a:p>
          <a:p>
            <a:r>
              <a:rPr lang="en-US" sz="2400" dirty="0" smtClean="0">
                <a:latin typeface="Constantia" panose="02030602050306030303" pitchFamily="18" charset="0"/>
              </a:rPr>
              <a:t>Significance level, p-value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5478" y="5572125"/>
            <a:ext cx="3105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nstantia" panose="02030602050306030303" pitchFamily="18" charset="0"/>
              </a:rPr>
              <a:t>Bayesian</a:t>
            </a:r>
            <a:r>
              <a:rPr lang="en-US" sz="2400" dirty="0" smtClean="0">
                <a:latin typeface="Constantia" panose="02030602050306030303" pitchFamily="18" charset="0"/>
              </a:rPr>
              <a:t>:</a:t>
            </a:r>
          </a:p>
          <a:p>
            <a:r>
              <a:rPr lang="en-US" sz="2400" dirty="0" smtClean="0">
                <a:latin typeface="Constantia" panose="02030602050306030303" pitchFamily="18" charset="0"/>
              </a:rPr>
              <a:t> Prior distribution</a:t>
            </a: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9317" y="5233571"/>
            <a:ext cx="1834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tantia" panose="02030602050306030303" pitchFamily="18" charset="0"/>
              </a:rPr>
              <a:t>SportStatist.com</a:t>
            </a:r>
            <a:endParaRPr lang="en-US" sz="1600" i="0" dirty="0">
              <a:effectLst/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Metropolis - hasting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52" y="1669070"/>
            <a:ext cx="5634635" cy="3636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7943" y="5495925"/>
            <a:ext cx="17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ThetaLog.com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998" y="1156276"/>
            <a:ext cx="58572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</a:rPr>
              <a:t>Each week visit a territory of the kingdom, travel each region to understand the kingdom's situation.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</a:rPr>
              <a:t>Ensure fairness between each territory. Where more population is visited, small regions are less likely to be visited.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  <a:sym typeface="Wingdings" panose="05000000000000000000" pitchFamily="2" charset="2"/>
              </a:rPr>
              <a:t>The schedule must always be random, not fixed ... so it is an interesting monarch, and perhaps so, to ensure safety.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  <a:sym typeface="Wingdings" panose="05000000000000000000" pitchFamily="2" charset="2"/>
              </a:rPr>
              <a:t>A random schedule, but approximates the distribution we want, is there any simple way to solve this problem?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Metropolis - hasting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52" y="1669070"/>
            <a:ext cx="5634635" cy="3636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7943" y="5495925"/>
            <a:ext cx="17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ThetaLog.com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4722" y="1669070"/>
            <a:ext cx="58572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</a:rPr>
              <a:t>The future depends on the intensions: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onstantia" panose="02030602050306030303" pitchFamily="18" charset="0"/>
              </a:rPr>
              <a:t>Stay in current 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onstantia" panose="02030602050306030303" pitchFamily="18" charset="0"/>
              </a:rPr>
              <a:t>Move to west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onstantia" panose="02030602050306030303" pitchFamily="18" charset="0"/>
              </a:rPr>
              <a:t>Move to east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  <a:sym typeface="Wingdings" panose="05000000000000000000" pitchFamily="2" charset="2"/>
              </a:rPr>
              <a:t>If the destination is larger than the current location, it seems that we should go to a new location.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  <a:sym typeface="Wingdings" panose="05000000000000000000" pitchFamily="2" charset="2"/>
              </a:rPr>
              <a:t>In contrast, we decide to move with a probability </a:t>
            </a:r>
            <a:r>
              <a:rPr lang="en-US" sz="2000" dirty="0" err="1">
                <a:latin typeface="Constantia" panose="02030602050306030303" pitchFamily="18" charset="0"/>
                <a:sym typeface="Wingdings" panose="05000000000000000000" pitchFamily="2" charset="2"/>
              </a:rPr>
              <a:t>p</a:t>
            </a:r>
            <a:r>
              <a:rPr lang="en-US" sz="2000" baseline="-25000" dirty="0" err="1">
                <a:latin typeface="Constantia" panose="02030602050306030303" pitchFamily="18" charset="0"/>
                <a:sym typeface="Wingdings" panose="05000000000000000000" pitchFamily="2" charset="2"/>
              </a:rPr>
              <a:t>move</a:t>
            </a:r>
            <a:r>
              <a:rPr lang="en-US" sz="2000" dirty="0">
                <a:latin typeface="Constantia" panose="02030602050306030303" pitchFamily="18" charset="0"/>
                <a:sym typeface="Wingdings" panose="05000000000000000000" pitchFamily="2" charset="2"/>
              </a:rPr>
              <a:t> = </a:t>
            </a:r>
            <a:r>
              <a:rPr lang="en-US" sz="2000" dirty="0" err="1">
                <a:latin typeface="Constantia" panose="02030602050306030303" pitchFamily="18" charset="0"/>
                <a:sym typeface="Wingdings" panose="05000000000000000000" pitchFamily="2" charset="2"/>
              </a:rPr>
              <a:t>p</a:t>
            </a:r>
            <a:r>
              <a:rPr lang="en-US" sz="2000" baseline="-25000" dirty="0" err="1">
                <a:latin typeface="Constantia" panose="02030602050306030303" pitchFamily="18" charset="0"/>
                <a:sym typeface="Wingdings" panose="05000000000000000000" pitchFamily="2" charset="2"/>
              </a:rPr>
              <a:t>proposed</a:t>
            </a:r>
            <a:r>
              <a:rPr lang="en-US" sz="2000" dirty="0">
                <a:latin typeface="Constantia" panose="02030602050306030303" pitchFamily="18" charset="0"/>
                <a:sym typeface="Wingdings" panose="05000000000000000000" pitchFamily="2" charset="2"/>
              </a:rPr>
              <a:t>/</a:t>
            </a:r>
            <a:r>
              <a:rPr lang="en-US" sz="2000" dirty="0" err="1">
                <a:latin typeface="Constantia" panose="02030602050306030303" pitchFamily="18" charset="0"/>
                <a:sym typeface="Wingdings" panose="05000000000000000000" pitchFamily="2" charset="2"/>
              </a:rPr>
              <a:t>p</a:t>
            </a:r>
            <a:r>
              <a:rPr lang="en-US" sz="2000" baseline="-25000" dirty="0" err="1">
                <a:latin typeface="Constantia" panose="02030602050306030303" pitchFamily="18" charset="0"/>
                <a:sym typeface="Wingdings" panose="05000000000000000000" pitchFamily="2" charset="2"/>
              </a:rPr>
              <a:t>current</a:t>
            </a:r>
            <a:r>
              <a:rPr lang="en-US" sz="2000" baseline="-25000" dirty="0">
                <a:latin typeface="Constantia" panose="02030602050306030303" pitchFamily="18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Constantia" panose="02030602050306030303" pitchFamily="18" charset="0"/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  <a:sym typeface="Wingdings" panose="05000000000000000000" pitchFamily="2" charset="2"/>
              </a:rPr>
              <a:t>What if continuous destination?</a:t>
            </a:r>
          </a:p>
        </p:txBody>
      </p:sp>
    </p:spTree>
    <p:extLst>
      <p:ext uri="{BB962C8B-B14F-4D97-AF65-F5344CB8AC3E}">
        <p14:creationId xmlns:p14="http://schemas.microsoft.com/office/powerpoint/2010/main" val="41396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Metropolis - hasting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04900" y="1159978"/>
                <a:ext cx="10677525" cy="5366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Constantia" panose="02030602050306030303" pitchFamily="18" charset="0"/>
                  </a:rPr>
                  <a:t>p</a:t>
                </a:r>
                <a:r>
                  <a:rPr lang="en-US" sz="2400" dirty="0">
                    <a:latin typeface="Constantia" panose="02030602050306030303" pitchFamily="18" charset="0"/>
                  </a:rPr>
                  <a:t> is the distribution to be sampled with the probability density function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p(x)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dirty="0">
                  <a:latin typeface="Constantia" panose="02030602050306030303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onstantia" panose="02030602050306030303" pitchFamily="18" charset="0"/>
                  </a:rPr>
                  <a:t>At each step, we will consider making plans from current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state x </a:t>
                </a:r>
                <a:r>
                  <a:rPr lang="en-US" sz="2400" dirty="0">
                    <a:latin typeface="Constantia" panose="02030602050306030303" pitchFamily="18" charset="0"/>
                  </a:rPr>
                  <a:t>to the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next state x’ </a:t>
                </a:r>
                <a:r>
                  <a:rPr lang="en-US" sz="2400" dirty="0">
                    <a:latin typeface="Constantia" panose="02030602050306030303" pitchFamily="18" charset="0"/>
                  </a:rPr>
                  <a:t>with the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probability q(</a:t>
                </a:r>
                <a:r>
                  <a:rPr lang="en-US" sz="2400" b="1" dirty="0" err="1">
                    <a:latin typeface="Constantia" panose="02030602050306030303" pitchFamily="18" charset="0"/>
                  </a:rPr>
                  <a:t>x’|x</a:t>
                </a:r>
                <a:r>
                  <a:rPr lang="en-US" sz="2400" b="1" dirty="0">
                    <a:latin typeface="Constantia" panose="02030602050306030303" pitchFamily="18" charset="0"/>
                  </a:rPr>
                  <a:t>) </a:t>
                </a:r>
                <a:r>
                  <a:rPr lang="en-US" sz="2400" dirty="0">
                    <a:latin typeface="Constantia" panose="02030602050306030303" pitchFamily="18" charset="0"/>
                  </a:rPr>
                  <a:t>when knowing state before x, with q is called proposed distribution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dirty="0">
                  <a:latin typeface="Constantia" panose="02030602050306030303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onstantia" panose="02030602050306030303" pitchFamily="18" charset="0"/>
                  </a:rPr>
                  <a:t>If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q(</a:t>
                </a:r>
                <a:r>
                  <a:rPr lang="en-US" sz="2400" b="1" dirty="0" err="1">
                    <a:latin typeface="Constantia" panose="02030602050306030303" pitchFamily="18" charset="0"/>
                  </a:rPr>
                  <a:t>x’|x</a:t>
                </a:r>
                <a:r>
                  <a:rPr lang="en-US" sz="2400" b="1" dirty="0">
                    <a:latin typeface="Constantia" panose="02030602050306030303" pitchFamily="18" charset="0"/>
                  </a:rPr>
                  <a:t>) </a:t>
                </a:r>
                <a:r>
                  <a:rPr lang="en-US" sz="2400" dirty="0">
                    <a:latin typeface="Constantia" panose="02030602050306030303" pitchFamily="18" charset="0"/>
                  </a:rPr>
                  <a:t>is a symmetric distribution satisfy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q(</a:t>
                </a:r>
                <a:r>
                  <a:rPr lang="en-US" sz="2400" b="1" dirty="0" err="1">
                    <a:latin typeface="Constantia" panose="02030602050306030303" pitchFamily="18" charset="0"/>
                  </a:rPr>
                  <a:t>x’|x</a:t>
                </a:r>
                <a:r>
                  <a:rPr lang="en-US" sz="2400" b="1" dirty="0">
                    <a:latin typeface="Constantia" panose="02030602050306030303" pitchFamily="18" charset="0"/>
                  </a:rPr>
                  <a:t>) = q(</a:t>
                </a:r>
                <a:r>
                  <a:rPr lang="en-US" sz="2400" b="1" dirty="0" err="1">
                    <a:latin typeface="Constantia" panose="02030602050306030303" pitchFamily="18" charset="0"/>
                  </a:rPr>
                  <a:t>x|x</a:t>
                </a:r>
                <a:r>
                  <a:rPr lang="en-US" sz="2400" b="1" dirty="0">
                    <a:latin typeface="Constantia" panose="02030602050306030303" pitchFamily="18" charset="0"/>
                  </a:rPr>
                  <a:t>’)</a:t>
                </a:r>
              </a:p>
              <a:p>
                <a:r>
                  <a:rPr lang="en-US" sz="2400" b="1" dirty="0">
                    <a:latin typeface="Constantia" panose="02030602050306030303" pitchFamily="18" charset="0"/>
                  </a:rPr>
                  <a:t>		r = min{1,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′)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latin typeface="Constantia" panose="02030602050306030303" pitchFamily="18" charset="0"/>
                  </a:rPr>
                  <a:t>}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dirty="0">
                  <a:latin typeface="Constantia" panose="02030602050306030303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Constantia" panose="02030602050306030303" pitchFamily="18" charset="0"/>
                  </a:rPr>
                  <a:t>If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q(</a:t>
                </a:r>
                <a:r>
                  <a:rPr lang="en-US" sz="2400" b="1" dirty="0" err="1">
                    <a:latin typeface="Constantia" panose="02030602050306030303" pitchFamily="18" charset="0"/>
                  </a:rPr>
                  <a:t>x’|x</a:t>
                </a:r>
                <a:r>
                  <a:rPr lang="en-US" sz="2400" b="1" dirty="0">
                    <a:latin typeface="Constantia" panose="02030602050306030303" pitchFamily="18" charset="0"/>
                  </a:rPr>
                  <a:t>) </a:t>
                </a:r>
                <a:r>
                  <a:rPr lang="en-US" sz="2400" dirty="0">
                    <a:latin typeface="Constantia" panose="02030602050306030303" pitchFamily="18" charset="0"/>
                  </a:rPr>
                  <a:t>is not a symmetric distribution </a:t>
                </a:r>
                <a:r>
                  <a:rPr lang="en-US" sz="2400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 Hasting correlation:</a:t>
                </a:r>
              </a:p>
              <a:p>
                <a:r>
                  <a:rPr lang="en-US" sz="2400" b="1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		r = min(1, </a:t>
                </a:r>
                <a:r>
                  <a:rPr lang="el-GR" sz="2400" b="1" dirty="0">
                    <a:latin typeface="Constantia" panose="020306020503060303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α</a:t>
                </a:r>
                <a:r>
                  <a:rPr lang="en-US" sz="2400" b="1" dirty="0">
                    <a:latin typeface="Constantia" panose="02030602050306030303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dirty="0">
                  <a:latin typeface="Constantia" panose="02030602050306030303" pitchFamily="18" charset="0"/>
                  <a:sym typeface="Wingdings" panose="05000000000000000000" pitchFamily="2" charset="2"/>
                </a:endParaRPr>
              </a:p>
              <a:p>
                <a:r>
                  <a:rPr lang="en-US" sz="2400" b="1" dirty="0">
                    <a:latin typeface="Constantia" panose="02030602050306030303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α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′)/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)/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′)</m:t>
                        </m:r>
                      </m:den>
                    </m:f>
                  </m:oMath>
                </a14:m>
                <a:r>
                  <a:rPr lang="en-US" sz="2400" b="1" dirty="0">
                    <a:latin typeface="Constantia" panose="02030602050306030303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′)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1159978"/>
                <a:ext cx="10677525" cy="5366790"/>
              </a:xfrm>
              <a:prstGeom prst="rect">
                <a:avLst/>
              </a:prstGeom>
              <a:blipFill rotWithShape="0">
                <a:blip r:embed="rId3"/>
                <a:stretch>
                  <a:fillRect l="-742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Metropolis - hasting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9849" y="1066800"/>
                <a:ext cx="9774237" cy="55324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nstantia" panose="02030602050306030303" pitchFamily="18" charset="0"/>
                  </a:rPr>
                  <a:t>FUNCTION</a:t>
                </a:r>
                <a:r>
                  <a:rPr lang="en-US" sz="2400" dirty="0">
                    <a:latin typeface="Constantia" panose="02030602050306030303" pitchFamily="18" charset="0"/>
                  </a:rPr>
                  <a:t> </a:t>
                </a:r>
                <a:r>
                  <a:rPr lang="en-US" sz="2400" dirty="0" err="1">
                    <a:latin typeface="Constantia" panose="02030602050306030303" pitchFamily="18" charset="0"/>
                  </a:rPr>
                  <a:t>metropolis_hastings</a:t>
                </a:r>
                <a:r>
                  <a:rPr lang="en-US" sz="2400" dirty="0">
                    <a:latin typeface="Constantia" panose="02030602050306030303" pitchFamily="18" charset="0"/>
                  </a:rPr>
                  <a:t>(</a:t>
                </a:r>
                <a:r>
                  <a:rPr lang="en-US" sz="2400" b="1" dirty="0">
                    <a:latin typeface="Constantia" panose="02030602050306030303" pitchFamily="18" charset="0"/>
                  </a:rPr>
                  <a:t>p</a:t>
                </a:r>
                <a:r>
                  <a:rPr lang="en-US" sz="2400" dirty="0">
                    <a:latin typeface="Constantia" panose="02030602050306030303" pitchFamily="18" charset="0"/>
                  </a:rPr>
                  <a:t>,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q</a:t>
                </a:r>
                <a:r>
                  <a:rPr lang="en-US" sz="2400" dirty="0">
                    <a:latin typeface="Constantia" panose="02030602050306030303" pitchFamily="18" charset="0"/>
                  </a:rPr>
                  <a:t>,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n</a:t>
                </a:r>
                <a:r>
                  <a:rPr lang="en-US" sz="2400" dirty="0">
                    <a:latin typeface="Constantia" panose="02030602050306030303" pitchFamily="18" charset="0"/>
                  </a:rPr>
                  <a:t>):</a:t>
                </a:r>
              </a:p>
              <a:p>
                <a:pPr lvl="1"/>
                <a:r>
                  <a:rPr lang="en-US" sz="2400" dirty="0">
                    <a:latin typeface="Constantia" panose="02030602050306030303" pitchFamily="18" charset="0"/>
                  </a:rPr>
                  <a:t>Initial sample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x</a:t>
                </a:r>
                <a:r>
                  <a:rPr lang="en-US" sz="2400" b="1" baseline="30000" dirty="0">
                    <a:latin typeface="Constantia" panose="02030602050306030303" pitchFamily="18" charset="0"/>
                  </a:rPr>
                  <a:t>0</a:t>
                </a:r>
                <a:endParaRPr lang="en-US" sz="2400" b="1" dirty="0">
                  <a:latin typeface="Constantia" panose="02030602050306030303" pitchFamily="18" charset="0"/>
                </a:endParaRPr>
              </a:p>
              <a:p>
                <a:pPr lvl="1"/>
                <a:r>
                  <a:rPr lang="en-US" sz="2400" dirty="0">
                    <a:latin typeface="Constantia" panose="02030602050306030303" pitchFamily="18" charset="0"/>
                  </a:rPr>
                  <a:t>Initial set of sample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S = {x</a:t>
                </a:r>
                <a:r>
                  <a:rPr lang="en-US" sz="2400" b="1" baseline="30000" dirty="0">
                    <a:latin typeface="Constantia" panose="02030602050306030303" pitchFamily="18" charset="0"/>
                  </a:rPr>
                  <a:t>0</a:t>
                </a:r>
                <a:r>
                  <a:rPr lang="en-US" sz="2400" b="1" dirty="0">
                    <a:latin typeface="Constantia" panose="02030602050306030303" pitchFamily="18" charset="0"/>
                  </a:rPr>
                  <a:t>}</a:t>
                </a:r>
              </a:p>
              <a:p>
                <a:pPr lvl="1"/>
                <a:r>
                  <a:rPr lang="en-US" sz="2400" b="1" dirty="0">
                    <a:latin typeface="Constantia" panose="02030602050306030303" pitchFamily="18" charset="0"/>
                  </a:rPr>
                  <a:t>For </a:t>
                </a:r>
                <a:r>
                  <a:rPr lang="en-US" sz="2400" b="1" dirty="0" err="1">
                    <a:latin typeface="Constantia" panose="02030602050306030303" pitchFamily="18" charset="0"/>
                  </a:rPr>
                  <a:t>i</a:t>
                </a:r>
                <a:r>
                  <a:rPr lang="en-US" sz="2400" b="1" dirty="0">
                    <a:latin typeface="Constantia" panose="02030602050306030303" pitchFamily="18" charset="0"/>
                  </a:rPr>
                  <a:t> in range(1, n-1):</a:t>
                </a:r>
              </a:p>
              <a:p>
                <a:pPr lvl="2"/>
                <a:r>
                  <a:rPr lang="en-US" sz="2400" dirty="0">
                    <a:latin typeface="Constantia" panose="02030602050306030303" pitchFamily="18" charset="0"/>
                  </a:rPr>
                  <a:t>Assign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x = x</a:t>
                </a:r>
                <a:r>
                  <a:rPr lang="en-US" sz="2400" b="1" baseline="30000" dirty="0">
                    <a:latin typeface="Constantia" panose="02030602050306030303" pitchFamily="18" charset="0"/>
                  </a:rPr>
                  <a:t>i</a:t>
                </a:r>
                <a:r>
                  <a:rPr lang="en-US" sz="2400" b="1" dirty="0">
                    <a:latin typeface="Constantia" panose="02030602050306030303" pitchFamily="18" charset="0"/>
                  </a:rPr>
                  <a:t>  </a:t>
                </a:r>
              </a:p>
              <a:p>
                <a:pPr lvl="2"/>
                <a:r>
                  <a:rPr lang="en-US" sz="2400" dirty="0">
                    <a:latin typeface="Constantia" panose="02030602050306030303" pitchFamily="18" charset="0"/>
                  </a:rPr>
                  <a:t>Sampling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x’ ~ q(</a:t>
                </a:r>
                <a:r>
                  <a:rPr lang="en-US" sz="2400" b="1" dirty="0" err="1">
                    <a:latin typeface="Constantia" panose="02030602050306030303" pitchFamily="18" charset="0"/>
                  </a:rPr>
                  <a:t>x’|x</a:t>
                </a:r>
                <a:r>
                  <a:rPr lang="en-US" sz="2400" b="1" dirty="0">
                    <a:latin typeface="Constantia" panose="02030602050306030303" pitchFamily="18" charset="0"/>
                  </a:rPr>
                  <a:t>)</a:t>
                </a:r>
              </a:p>
              <a:p>
                <a:pPr lvl="2"/>
                <a:r>
                  <a:rPr lang="en-US" sz="2400" b="1" dirty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′)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Constantia" panose="02030602050306030303" pitchFamily="18" charset="0"/>
                  </a:rPr>
                  <a:t>, in case of distribution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q(</a:t>
                </a:r>
                <a:r>
                  <a:rPr lang="en-US" sz="2400" b="1" dirty="0" err="1">
                    <a:latin typeface="Constantia" panose="02030602050306030303" pitchFamily="18" charset="0"/>
                  </a:rPr>
                  <a:t>x’|x</a:t>
                </a:r>
                <a:r>
                  <a:rPr lang="en-US" sz="2400" b="1" dirty="0">
                    <a:latin typeface="Constantia" panose="02030602050306030303" pitchFamily="18" charset="0"/>
                  </a:rPr>
                  <a:t>) </a:t>
                </a:r>
                <a:r>
                  <a:rPr lang="en-US" sz="2400" dirty="0">
                    <a:latin typeface="Constantia" panose="02030602050306030303" pitchFamily="18" charset="0"/>
                  </a:rPr>
                  <a:t>=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q(</a:t>
                </a:r>
                <a:r>
                  <a:rPr lang="en-US" sz="2400" b="1" dirty="0" err="1">
                    <a:latin typeface="Constantia" panose="02030602050306030303" pitchFamily="18" charset="0"/>
                  </a:rPr>
                  <a:t>x|x</a:t>
                </a:r>
                <a:r>
                  <a:rPr lang="en-US" sz="2400" b="1" dirty="0">
                    <a:latin typeface="Constantia" panose="02030602050306030303" pitchFamily="18" charset="0"/>
                  </a:rPr>
                  <a:t>’), </a:t>
                </a:r>
                <a:r>
                  <a:rPr lang="el-GR" sz="2400" b="1" dirty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b="1" dirty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′)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>
                  <a:latin typeface="Constantia" panose="02030602050306030303" pitchFamily="18" charset="0"/>
                </a:endParaRPr>
              </a:p>
              <a:p>
                <a:pPr lvl="2"/>
                <a:r>
                  <a:rPr lang="en-US" sz="2400" dirty="0">
                    <a:latin typeface="Constantia" panose="02030602050306030303" pitchFamily="18" charset="0"/>
                  </a:rPr>
                  <a:t>Probability of acceptance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r = min{1, </a:t>
                </a:r>
                <a:r>
                  <a:rPr lang="el-GR" sz="2400" b="1" dirty="0">
                    <a:latin typeface="Constantia" panose="02030602050306030303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b="1" dirty="0">
                    <a:latin typeface="Constantia" panose="02030602050306030303" pitchFamily="18" charset="0"/>
                  </a:rPr>
                  <a:t>}</a:t>
                </a:r>
              </a:p>
              <a:p>
                <a:pPr lvl="2"/>
                <a:r>
                  <a:rPr lang="en-US" sz="2400" dirty="0">
                    <a:latin typeface="Constantia" panose="02030602050306030303" pitchFamily="18" charset="0"/>
                  </a:rPr>
                  <a:t>Sampling uniform in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[0, 1] </a:t>
                </a:r>
                <a:r>
                  <a:rPr lang="en-US" sz="2400" dirty="0">
                    <a:latin typeface="Constantia" panose="02030602050306030303" pitchFamily="18" charset="0"/>
                  </a:rPr>
                  <a:t>or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u ~ U(0, 1)</a:t>
                </a:r>
              </a:p>
              <a:p>
                <a:pPr lvl="2"/>
                <a:endParaRPr lang="en-US" sz="2400" b="1" dirty="0">
                  <a:latin typeface="Constantia" panose="02030602050306030303" pitchFamily="18" charset="0"/>
                </a:endParaRPr>
              </a:p>
              <a:p>
                <a:pPr lvl="2"/>
                <a:r>
                  <a:rPr lang="en-US" sz="2400" dirty="0">
                    <a:latin typeface="Constantia" panose="02030602050306030303" pitchFamily="18" charset="0"/>
                  </a:rPr>
                  <a:t>New sample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x</a:t>
                </a:r>
                <a:r>
                  <a:rPr lang="en-US" sz="2400" b="1" baseline="30000" dirty="0">
                    <a:latin typeface="Constantia" panose="02030602050306030303" pitchFamily="18" charset="0"/>
                  </a:rPr>
                  <a:t>i+1</a:t>
                </a:r>
                <a:r>
                  <a:rPr lang="en-US" sz="2400" dirty="0">
                    <a:latin typeface="Constantia" panose="02030602050306030303" pitchFamily="18" charset="0"/>
                  </a:rPr>
                  <a:t> = </a:t>
                </a:r>
              </a:p>
              <a:p>
                <a:pPr lvl="2"/>
                <a:endParaRPr lang="en-US" sz="2400" dirty="0">
                  <a:latin typeface="Constantia" panose="02030602050306030303" pitchFamily="18" charset="0"/>
                </a:endParaRPr>
              </a:p>
              <a:p>
                <a:pPr lvl="2"/>
                <a:r>
                  <a:rPr lang="en-US" sz="2400" dirty="0">
                    <a:latin typeface="Constantia" panose="02030602050306030303" pitchFamily="18" charset="0"/>
                  </a:rPr>
                  <a:t>Add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x</a:t>
                </a:r>
                <a:r>
                  <a:rPr lang="en-US" sz="2400" b="1" baseline="30000" dirty="0">
                    <a:latin typeface="Constantia" panose="02030602050306030303" pitchFamily="18" charset="0"/>
                  </a:rPr>
                  <a:t>i+1</a:t>
                </a:r>
                <a:r>
                  <a:rPr lang="en-US" sz="2400" dirty="0">
                    <a:latin typeface="Constantia" panose="02030602050306030303" pitchFamily="18" charset="0"/>
                  </a:rPr>
                  <a:t> to set of samples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S</a:t>
                </a:r>
              </a:p>
              <a:p>
                <a:pPr lvl="1"/>
                <a:r>
                  <a:rPr lang="en-US" sz="2400" b="1" dirty="0">
                    <a:latin typeface="Constantia" panose="02030602050306030303" pitchFamily="18" charset="0"/>
                  </a:rPr>
                  <a:t>RETURN</a:t>
                </a:r>
                <a:r>
                  <a:rPr lang="en-US" sz="2400" dirty="0">
                    <a:latin typeface="Constantia" panose="02030602050306030303" pitchFamily="18" charset="0"/>
                  </a:rPr>
                  <a:t> </a:t>
                </a:r>
                <a:r>
                  <a:rPr lang="en-US" sz="2400" b="1" dirty="0">
                    <a:latin typeface="Constantia" panose="02030602050306030303" pitchFamily="18" charset="0"/>
                  </a:rPr>
                  <a:t>S = {x</a:t>
                </a:r>
                <a:r>
                  <a:rPr lang="en-US" sz="2400" b="1" baseline="30000" dirty="0">
                    <a:latin typeface="Constantia" panose="02030602050306030303" pitchFamily="18" charset="0"/>
                  </a:rPr>
                  <a:t>0</a:t>
                </a:r>
                <a:r>
                  <a:rPr lang="en-US" sz="2400" b="1" dirty="0">
                    <a:latin typeface="Constantia" panose="02030602050306030303" pitchFamily="18" charset="0"/>
                  </a:rPr>
                  <a:t>, x</a:t>
                </a:r>
                <a:r>
                  <a:rPr lang="en-US" sz="2400" b="1" baseline="30000" dirty="0">
                    <a:latin typeface="Constantia" panose="02030602050306030303" pitchFamily="18" charset="0"/>
                  </a:rPr>
                  <a:t>1</a:t>
                </a:r>
                <a:r>
                  <a:rPr lang="en-US" sz="2400" b="1" dirty="0">
                    <a:latin typeface="Constantia" panose="02030602050306030303" pitchFamily="18" charset="0"/>
                  </a:rPr>
                  <a:t>, …, x</a:t>
                </a:r>
                <a:r>
                  <a:rPr lang="en-US" sz="2400" b="1" baseline="30000" dirty="0">
                    <a:latin typeface="Constantia" panose="02030602050306030303" pitchFamily="18" charset="0"/>
                  </a:rPr>
                  <a:t>n-1</a:t>
                </a:r>
                <a:r>
                  <a:rPr lang="en-US" sz="2400" b="1" dirty="0">
                    <a:latin typeface="Constantia" panose="02030602050306030303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849" y="1066800"/>
                <a:ext cx="9774237" cy="5532477"/>
              </a:xfrm>
              <a:prstGeom prst="rect">
                <a:avLst/>
              </a:prstGeom>
              <a:blipFill rotWithShape="0">
                <a:blip r:embed="rId3"/>
                <a:stretch>
                  <a:fillRect l="-934" t="-768" b="-1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>
            <a:off x="4765675" y="4975189"/>
            <a:ext cx="161925" cy="55873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7600" y="4900611"/>
            <a:ext cx="1552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tantia" panose="02030602050306030303" pitchFamily="18" charset="0"/>
              </a:rPr>
              <a:t>x‘ if u &lt; r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tantia" panose="02030602050306030303" pitchFamily="18" charset="0"/>
              </a:rPr>
              <a:t>x if u ≥ r</a:t>
            </a:r>
          </a:p>
        </p:txBody>
      </p:sp>
    </p:spTree>
    <p:extLst>
      <p:ext uri="{BB962C8B-B14F-4D97-AF65-F5344CB8AC3E}">
        <p14:creationId xmlns:p14="http://schemas.microsoft.com/office/powerpoint/2010/main" val="29765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GIBBS Sampling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9849" y="1152525"/>
            <a:ext cx="9774237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nstantia" panose="02030602050306030303" pitchFamily="18" charset="0"/>
              </a:rPr>
              <a:t>FUNCTION</a:t>
            </a: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dirty="0" err="1">
                <a:latin typeface="Constantia" panose="02030602050306030303" pitchFamily="18" charset="0"/>
              </a:rPr>
              <a:t>gibbs_sampling</a:t>
            </a:r>
            <a:r>
              <a:rPr lang="en-US" sz="2400" dirty="0">
                <a:latin typeface="Constantia" panose="02030602050306030303" pitchFamily="18" charset="0"/>
              </a:rPr>
              <a:t>(</a:t>
            </a:r>
            <a:r>
              <a:rPr lang="en-US" sz="2400" b="1" dirty="0">
                <a:latin typeface="Constantia" panose="02030602050306030303" pitchFamily="18" charset="0"/>
              </a:rPr>
              <a:t>p</a:t>
            </a:r>
            <a:r>
              <a:rPr lang="en-US" sz="2400" dirty="0">
                <a:latin typeface="Constantia" panose="02030602050306030303" pitchFamily="18" charset="0"/>
              </a:rPr>
              <a:t>, </a:t>
            </a:r>
            <a:r>
              <a:rPr lang="en-US" sz="2400" b="1" dirty="0">
                <a:latin typeface="Constantia" panose="02030602050306030303" pitchFamily="18" charset="0"/>
              </a:rPr>
              <a:t>q</a:t>
            </a:r>
            <a:r>
              <a:rPr lang="en-US" sz="2400" dirty="0">
                <a:latin typeface="Constantia" panose="02030602050306030303" pitchFamily="18" charset="0"/>
              </a:rPr>
              <a:t>, </a:t>
            </a:r>
            <a:r>
              <a:rPr lang="en-US" sz="2400" b="1" dirty="0">
                <a:latin typeface="Constantia" panose="02030602050306030303" pitchFamily="18" charset="0"/>
              </a:rPr>
              <a:t>n</a:t>
            </a:r>
            <a:r>
              <a:rPr lang="en-US" sz="2400" dirty="0">
                <a:latin typeface="Constantia" panose="02030602050306030303" pitchFamily="18" charset="0"/>
              </a:rPr>
              <a:t>):</a:t>
            </a:r>
          </a:p>
          <a:p>
            <a:pPr lvl="1"/>
            <a:r>
              <a:rPr lang="en-US" sz="2400" dirty="0">
                <a:latin typeface="Constantia" panose="02030602050306030303" pitchFamily="18" charset="0"/>
              </a:rPr>
              <a:t>Initial sample </a:t>
            </a:r>
            <a:r>
              <a:rPr lang="en-US" sz="2400" b="1" dirty="0">
                <a:latin typeface="Constantia" panose="02030602050306030303" pitchFamily="18" charset="0"/>
              </a:rPr>
              <a:t>x</a:t>
            </a:r>
            <a:r>
              <a:rPr lang="en-US" sz="2400" b="1" baseline="30000" dirty="0">
                <a:latin typeface="Constantia" panose="02030602050306030303" pitchFamily="18" charset="0"/>
              </a:rPr>
              <a:t>0</a:t>
            </a:r>
            <a:r>
              <a:rPr lang="en-US" sz="2400" b="1" dirty="0">
                <a:latin typeface="Constantia" panose="02030602050306030303" pitchFamily="18" charset="0"/>
              </a:rPr>
              <a:t> = (x</a:t>
            </a:r>
            <a:r>
              <a:rPr lang="en-US" sz="2400" b="1" baseline="-25000" dirty="0">
                <a:latin typeface="Constantia" panose="02030602050306030303" pitchFamily="18" charset="0"/>
              </a:rPr>
              <a:t>1</a:t>
            </a:r>
            <a:r>
              <a:rPr lang="en-US" sz="2400" b="1" baseline="30000" dirty="0">
                <a:latin typeface="Constantia" panose="02030602050306030303" pitchFamily="18" charset="0"/>
              </a:rPr>
              <a:t>0</a:t>
            </a:r>
            <a:r>
              <a:rPr lang="en-US" sz="2400" b="1" dirty="0">
                <a:latin typeface="Constantia" panose="02030602050306030303" pitchFamily="18" charset="0"/>
              </a:rPr>
              <a:t>, …, x</a:t>
            </a:r>
            <a:r>
              <a:rPr lang="en-US" sz="2400" b="1" baseline="-25000" dirty="0">
                <a:latin typeface="Constantia" panose="02030602050306030303" pitchFamily="18" charset="0"/>
              </a:rPr>
              <a:t>d</a:t>
            </a:r>
            <a:r>
              <a:rPr lang="en-US" sz="2400" b="1" baseline="30000" dirty="0">
                <a:latin typeface="Constantia" panose="02030602050306030303" pitchFamily="18" charset="0"/>
              </a:rPr>
              <a:t>0</a:t>
            </a:r>
            <a:r>
              <a:rPr lang="en-US" sz="2400" b="1" dirty="0">
                <a:latin typeface="Constantia" panose="02030602050306030303" pitchFamily="18" charset="0"/>
              </a:rPr>
              <a:t>)</a:t>
            </a:r>
          </a:p>
          <a:p>
            <a:pPr lvl="1"/>
            <a:r>
              <a:rPr lang="en-US" sz="2400" dirty="0">
                <a:latin typeface="Constantia" panose="02030602050306030303" pitchFamily="18" charset="0"/>
              </a:rPr>
              <a:t>Initial set of sample </a:t>
            </a:r>
            <a:r>
              <a:rPr lang="en-US" sz="2400" b="1" dirty="0">
                <a:latin typeface="Constantia" panose="02030602050306030303" pitchFamily="18" charset="0"/>
              </a:rPr>
              <a:t>S = {x</a:t>
            </a:r>
            <a:r>
              <a:rPr lang="en-US" sz="2400" b="1" baseline="30000" dirty="0">
                <a:latin typeface="Constantia" panose="02030602050306030303" pitchFamily="18" charset="0"/>
              </a:rPr>
              <a:t>0</a:t>
            </a:r>
            <a:r>
              <a:rPr lang="en-US" sz="2400" b="1" dirty="0">
                <a:latin typeface="Constantia" panose="02030602050306030303" pitchFamily="18" charset="0"/>
              </a:rPr>
              <a:t>}</a:t>
            </a:r>
          </a:p>
          <a:p>
            <a:pPr lvl="1"/>
            <a:r>
              <a:rPr lang="en-US" sz="2400" b="1" dirty="0">
                <a:latin typeface="Constantia" panose="02030602050306030303" pitchFamily="18" charset="0"/>
              </a:rPr>
              <a:t>For </a:t>
            </a:r>
            <a:r>
              <a:rPr lang="en-US" sz="2400" b="1" dirty="0" err="1">
                <a:latin typeface="Constantia" panose="02030602050306030303" pitchFamily="18" charset="0"/>
              </a:rPr>
              <a:t>i</a:t>
            </a:r>
            <a:r>
              <a:rPr lang="en-US" sz="2400" b="1" dirty="0">
                <a:latin typeface="Constantia" panose="02030602050306030303" pitchFamily="18" charset="0"/>
              </a:rPr>
              <a:t> in range(0, n-2):			// </a:t>
            </a:r>
            <a:r>
              <a:rPr lang="en-US" sz="2400" i="1" dirty="0">
                <a:latin typeface="Constantia" panose="02030602050306030303" pitchFamily="18" charset="0"/>
              </a:rPr>
              <a:t>Take sample x</a:t>
            </a:r>
            <a:r>
              <a:rPr lang="en-US" sz="2400" i="1" baseline="30000" dirty="0">
                <a:latin typeface="Constantia" panose="02030602050306030303" pitchFamily="18" charset="0"/>
              </a:rPr>
              <a:t>i+1</a:t>
            </a:r>
            <a:endParaRPr lang="en-US" sz="2400" i="1" dirty="0">
              <a:latin typeface="Constantia" panose="02030602050306030303" pitchFamily="18" charset="0"/>
            </a:endParaRPr>
          </a:p>
          <a:p>
            <a:pPr lvl="2"/>
            <a:r>
              <a:rPr lang="en-US" sz="2400" dirty="0">
                <a:latin typeface="Constantia" panose="02030602050306030303" pitchFamily="18" charset="0"/>
              </a:rPr>
              <a:t>Current state </a:t>
            </a:r>
            <a:r>
              <a:rPr lang="en-US" sz="2400" b="1" dirty="0">
                <a:latin typeface="Constantia" panose="02030602050306030303" pitchFamily="18" charset="0"/>
              </a:rPr>
              <a:t>x = x</a:t>
            </a:r>
            <a:r>
              <a:rPr lang="en-US" sz="2400" b="1" baseline="30000" dirty="0">
                <a:latin typeface="Constantia" panose="02030602050306030303" pitchFamily="18" charset="0"/>
              </a:rPr>
              <a:t>i</a:t>
            </a:r>
            <a:r>
              <a:rPr lang="en-US" sz="2400" b="1" dirty="0">
                <a:latin typeface="Constantia" panose="02030602050306030303" pitchFamily="18" charset="0"/>
              </a:rPr>
              <a:t> = (x</a:t>
            </a:r>
            <a:r>
              <a:rPr lang="en-US" sz="2400" b="1" baseline="-25000" dirty="0">
                <a:latin typeface="Constantia" panose="02030602050306030303" pitchFamily="18" charset="0"/>
              </a:rPr>
              <a:t>1</a:t>
            </a:r>
            <a:r>
              <a:rPr lang="en-US" sz="2400" b="1" baseline="30000" dirty="0">
                <a:latin typeface="Constantia" panose="02030602050306030303" pitchFamily="18" charset="0"/>
              </a:rPr>
              <a:t>i</a:t>
            </a:r>
            <a:r>
              <a:rPr lang="en-US" sz="2400" b="1" dirty="0">
                <a:latin typeface="Constantia" panose="02030602050306030303" pitchFamily="18" charset="0"/>
              </a:rPr>
              <a:t>, …, </a:t>
            </a:r>
            <a:r>
              <a:rPr lang="en-US" sz="2400" b="1" dirty="0" err="1">
                <a:latin typeface="Constantia" panose="02030602050306030303" pitchFamily="18" charset="0"/>
              </a:rPr>
              <a:t>x</a:t>
            </a:r>
            <a:r>
              <a:rPr lang="en-US" sz="2400" b="1" baseline="-25000" dirty="0" err="1">
                <a:latin typeface="Constantia" panose="02030602050306030303" pitchFamily="18" charset="0"/>
              </a:rPr>
              <a:t>d</a:t>
            </a:r>
            <a:r>
              <a:rPr lang="en-US" sz="2400" b="1" baseline="30000" dirty="0" err="1">
                <a:latin typeface="Constantia" panose="02030602050306030303" pitchFamily="18" charset="0"/>
              </a:rPr>
              <a:t>i</a:t>
            </a:r>
            <a:r>
              <a:rPr lang="en-US" sz="2400" b="1" dirty="0">
                <a:latin typeface="Constantia" panose="02030602050306030303" pitchFamily="18" charset="0"/>
              </a:rPr>
              <a:t>)</a:t>
            </a:r>
          </a:p>
          <a:p>
            <a:pPr lvl="2"/>
            <a:endParaRPr lang="en-US" sz="2400" b="1" dirty="0">
              <a:latin typeface="Constantia" panose="02030602050306030303" pitchFamily="18" charset="0"/>
            </a:endParaRPr>
          </a:p>
          <a:p>
            <a:pPr lvl="2"/>
            <a:r>
              <a:rPr lang="en-US" sz="2400" b="1" dirty="0">
                <a:latin typeface="Constantia" panose="02030602050306030303" pitchFamily="18" charset="0"/>
              </a:rPr>
              <a:t>For j in range(1, d+1): 		// </a:t>
            </a:r>
            <a:r>
              <a:rPr lang="en-US" sz="2400" i="1" dirty="0">
                <a:latin typeface="Constantia" panose="02030602050306030303" pitchFamily="18" charset="0"/>
              </a:rPr>
              <a:t>Take a sample with size d</a:t>
            </a:r>
          </a:p>
          <a:p>
            <a:pPr lvl="2"/>
            <a:r>
              <a:rPr lang="en-US" sz="2400" dirty="0">
                <a:latin typeface="Constantia" panose="02030602050306030303" pitchFamily="18" charset="0"/>
              </a:rPr>
              <a:t>	Sampling </a:t>
            </a:r>
            <a:r>
              <a:rPr lang="en-US" sz="2400" b="1" dirty="0">
                <a:latin typeface="Constantia" panose="02030602050306030303" pitchFamily="18" charset="0"/>
              </a:rPr>
              <a:t>x</a:t>
            </a:r>
            <a:r>
              <a:rPr lang="en-US" sz="2400" b="1" baseline="-25000" dirty="0">
                <a:latin typeface="Constantia" panose="02030602050306030303" pitchFamily="18" charset="0"/>
              </a:rPr>
              <a:t>j</a:t>
            </a:r>
            <a:r>
              <a:rPr lang="en-US" sz="2400" b="1" baseline="30000" dirty="0">
                <a:latin typeface="Constantia" panose="02030602050306030303" pitchFamily="18" charset="0"/>
              </a:rPr>
              <a:t>i+1</a:t>
            </a:r>
            <a:r>
              <a:rPr lang="en-US" sz="2400" b="1" dirty="0">
                <a:latin typeface="Constantia" panose="02030602050306030303" pitchFamily="18" charset="0"/>
              </a:rPr>
              <a:t> ~ p(</a:t>
            </a:r>
            <a:r>
              <a:rPr lang="en-US" sz="2400" b="1" dirty="0" err="1">
                <a:latin typeface="Constantia" panose="02030602050306030303" pitchFamily="18" charset="0"/>
              </a:rPr>
              <a:t>x</a:t>
            </a:r>
            <a:r>
              <a:rPr lang="en-US" sz="2400" b="1" baseline="-25000" dirty="0" err="1">
                <a:latin typeface="Constantia" panose="02030602050306030303" pitchFamily="18" charset="0"/>
              </a:rPr>
              <a:t>j</a:t>
            </a:r>
            <a:r>
              <a:rPr lang="en-US" sz="2400" b="1" dirty="0" err="1">
                <a:latin typeface="Constantia" panose="02030602050306030303" pitchFamily="18" charset="0"/>
              </a:rPr>
              <a:t>|x</a:t>
            </a:r>
            <a:r>
              <a:rPr lang="en-US" sz="2400" b="1" baseline="-25000" dirty="0" err="1">
                <a:latin typeface="Constantia" panose="02030602050306030303" pitchFamily="18" charset="0"/>
              </a:rPr>
              <a:t>-j</a:t>
            </a:r>
            <a:r>
              <a:rPr lang="en-US" sz="2400" b="1" dirty="0">
                <a:latin typeface="Constantia" panose="02030602050306030303" pitchFamily="18" charset="0"/>
              </a:rPr>
              <a:t>) </a:t>
            </a:r>
            <a:r>
              <a:rPr lang="en-US" sz="2400" dirty="0">
                <a:latin typeface="Constantia" panose="02030602050306030303" pitchFamily="18" charset="0"/>
              </a:rPr>
              <a:t>with </a:t>
            </a:r>
            <a:r>
              <a:rPr lang="en-US" sz="2400" b="1" dirty="0">
                <a:latin typeface="Constantia" panose="02030602050306030303" pitchFamily="18" charset="0"/>
              </a:rPr>
              <a:t>x</a:t>
            </a:r>
            <a:r>
              <a:rPr lang="en-US" sz="2400" b="1" baseline="-25000" dirty="0">
                <a:latin typeface="Constantia" panose="02030602050306030303" pitchFamily="18" charset="0"/>
              </a:rPr>
              <a:t>-j</a:t>
            </a:r>
            <a:r>
              <a:rPr lang="en-US" sz="2400" dirty="0">
                <a:latin typeface="Constantia" panose="02030602050306030303" pitchFamily="18" charset="0"/>
              </a:rPr>
              <a:t> is set of current </a:t>
            </a:r>
            <a:r>
              <a:rPr lang="en-US" sz="2400" b="1" dirty="0">
                <a:latin typeface="Constantia" panose="02030602050306030303" pitchFamily="18" charset="0"/>
              </a:rPr>
              <a:t>x </a:t>
            </a:r>
            <a:r>
              <a:rPr lang="en-US" sz="2400" dirty="0">
                <a:latin typeface="Constantia" panose="02030602050306030303" pitchFamily="18" charset="0"/>
              </a:rPr>
              <a:t>except </a:t>
            </a:r>
            <a:r>
              <a:rPr lang="en-US" sz="2400" b="1" dirty="0" err="1">
                <a:latin typeface="Constantia" panose="02030602050306030303" pitchFamily="18" charset="0"/>
              </a:rPr>
              <a:t>x</a:t>
            </a:r>
            <a:r>
              <a:rPr lang="en-US" sz="2400" b="1" baseline="-25000" dirty="0" err="1">
                <a:latin typeface="Constantia" panose="02030602050306030303" pitchFamily="18" charset="0"/>
              </a:rPr>
              <a:t>j</a:t>
            </a:r>
            <a:r>
              <a:rPr lang="en-US" sz="2400" b="1" baseline="-25000" dirty="0">
                <a:latin typeface="Constantia" panose="02030602050306030303" pitchFamily="18" charset="0"/>
              </a:rPr>
              <a:t> </a:t>
            </a:r>
            <a:r>
              <a:rPr lang="en-US" sz="2400" b="1" dirty="0">
                <a:latin typeface="Constantia" panose="02030602050306030303" pitchFamily="18" charset="0"/>
              </a:rPr>
              <a:t> </a:t>
            </a:r>
          </a:p>
          <a:p>
            <a:pPr lvl="2"/>
            <a:r>
              <a:rPr lang="en-US" sz="2400" b="1" dirty="0">
                <a:latin typeface="Constantia" panose="02030602050306030303" pitchFamily="18" charset="0"/>
              </a:rPr>
              <a:t>	</a:t>
            </a:r>
            <a:r>
              <a:rPr lang="en-US" sz="2400" dirty="0">
                <a:latin typeface="Constantia" panose="02030602050306030303" pitchFamily="18" charset="0"/>
              </a:rPr>
              <a:t>Update </a:t>
            </a:r>
            <a:r>
              <a:rPr lang="en-US" sz="2400" b="1" dirty="0">
                <a:latin typeface="Constantia" panose="02030602050306030303" pitchFamily="18" charset="0"/>
              </a:rPr>
              <a:t>x</a:t>
            </a:r>
            <a:r>
              <a:rPr lang="en-US" sz="2400" b="1" baseline="-25000" dirty="0">
                <a:latin typeface="Constantia" panose="02030602050306030303" pitchFamily="18" charset="0"/>
              </a:rPr>
              <a:t>j</a:t>
            </a:r>
            <a:r>
              <a:rPr lang="en-US" sz="2400" b="1" baseline="30000" dirty="0">
                <a:latin typeface="Constantia" panose="02030602050306030303" pitchFamily="18" charset="0"/>
              </a:rPr>
              <a:t>i+1</a:t>
            </a:r>
            <a:r>
              <a:rPr lang="en-US" sz="2400" dirty="0">
                <a:latin typeface="Constantia" panose="02030602050306030303" pitchFamily="18" charset="0"/>
              </a:rPr>
              <a:t> to </a:t>
            </a:r>
            <a:r>
              <a:rPr lang="en-US" sz="2400" b="1" dirty="0">
                <a:latin typeface="Constantia" panose="02030602050306030303" pitchFamily="18" charset="0"/>
              </a:rPr>
              <a:t>x</a:t>
            </a:r>
            <a:r>
              <a:rPr lang="en-US" sz="2400" dirty="0">
                <a:latin typeface="Constantia" panose="02030602050306030303" pitchFamily="18" charset="0"/>
              </a:rPr>
              <a:t> or </a:t>
            </a:r>
            <a:r>
              <a:rPr lang="en-US" sz="2400" b="1" dirty="0" err="1">
                <a:latin typeface="Constantia" panose="02030602050306030303" pitchFamily="18" charset="0"/>
              </a:rPr>
              <a:t>x</a:t>
            </a:r>
            <a:r>
              <a:rPr lang="en-US" sz="2400" b="1" baseline="-25000" dirty="0" err="1">
                <a:latin typeface="Constantia" panose="02030602050306030303" pitchFamily="18" charset="0"/>
              </a:rPr>
              <a:t>j</a:t>
            </a:r>
            <a:r>
              <a:rPr lang="en-US" sz="2400" b="1" dirty="0">
                <a:latin typeface="Constantia" panose="02030602050306030303" pitchFamily="18" charset="0"/>
              </a:rPr>
              <a:t> </a:t>
            </a:r>
            <a:r>
              <a:rPr lang="en-US" sz="2400" b="1" dirty="0">
                <a:latin typeface="Constantia" panose="02030602050306030303" pitchFamily="18" charset="0"/>
                <a:sym typeface="Wingdings" panose="05000000000000000000" pitchFamily="2" charset="2"/>
              </a:rPr>
              <a:t> x</a:t>
            </a:r>
            <a:r>
              <a:rPr lang="en-US" sz="2400" b="1" baseline="-25000" dirty="0">
                <a:latin typeface="Constantia" panose="02030602050306030303" pitchFamily="18" charset="0"/>
                <a:sym typeface="Wingdings" panose="05000000000000000000" pitchFamily="2" charset="2"/>
              </a:rPr>
              <a:t>j</a:t>
            </a:r>
            <a:r>
              <a:rPr lang="en-US" sz="2400" b="1" baseline="30000" dirty="0">
                <a:latin typeface="Constantia" panose="02030602050306030303" pitchFamily="18" charset="0"/>
                <a:sym typeface="Wingdings" panose="05000000000000000000" pitchFamily="2" charset="2"/>
              </a:rPr>
              <a:t>i+1</a:t>
            </a:r>
          </a:p>
          <a:p>
            <a:pPr lvl="2"/>
            <a:endParaRPr lang="en-US" sz="2400" b="1" dirty="0">
              <a:latin typeface="Constantia" panose="02030602050306030303" pitchFamily="18" charset="0"/>
            </a:endParaRPr>
          </a:p>
          <a:p>
            <a:pPr lvl="2"/>
            <a:r>
              <a:rPr lang="en-US" sz="2400" dirty="0">
                <a:latin typeface="Constantia" panose="02030602050306030303" pitchFamily="18" charset="0"/>
              </a:rPr>
              <a:t>We have </a:t>
            </a:r>
            <a:r>
              <a:rPr lang="en-US" sz="2400" b="1" dirty="0">
                <a:latin typeface="Constantia" panose="02030602050306030303" pitchFamily="18" charset="0"/>
              </a:rPr>
              <a:t>x</a:t>
            </a:r>
            <a:r>
              <a:rPr lang="en-US" sz="2400" b="1" baseline="30000" dirty="0">
                <a:latin typeface="Constantia" panose="02030602050306030303" pitchFamily="18" charset="0"/>
              </a:rPr>
              <a:t>i+1</a:t>
            </a:r>
            <a:r>
              <a:rPr lang="en-US" sz="2400" b="1" dirty="0">
                <a:latin typeface="Constantia" panose="02030602050306030303" pitchFamily="18" charset="0"/>
              </a:rPr>
              <a:t> = (x</a:t>
            </a:r>
            <a:r>
              <a:rPr lang="en-US" sz="2400" b="1" baseline="-25000" dirty="0">
                <a:latin typeface="Constantia" panose="02030602050306030303" pitchFamily="18" charset="0"/>
              </a:rPr>
              <a:t>1</a:t>
            </a:r>
            <a:r>
              <a:rPr lang="en-US" sz="2400" b="1" baseline="30000" dirty="0">
                <a:latin typeface="Constantia" panose="02030602050306030303" pitchFamily="18" charset="0"/>
              </a:rPr>
              <a:t>i+1</a:t>
            </a:r>
            <a:r>
              <a:rPr lang="en-US" sz="2400" b="1" dirty="0">
                <a:latin typeface="Constantia" panose="02030602050306030303" pitchFamily="18" charset="0"/>
              </a:rPr>
              <a:t>, …, x</a:t>
            </a:r>
            <a:r>
              <a:rPr lang="en-US" sz="2400" b="1" baseline="-25000" dirty="0">
                <a:latin typeface="Constantia" panose="02030602050306030303" pitchFamily="18" charset="0"/>
              </a:rPr>
              <a:t>d</a:t>
            </a:r>
            <a:r>
              <a:rPr lang="en-US" sz="2400" b="1" baseline="30000" dirty="0">
                <a:latin typeface="Constantia" panose="02030602050306030303" pitchFamily="18" charset="0"/>
              </a:rPr>
              <a:t>i+1</a:t>
            </a:r>
            <a:r>
              <a:rPr lang="en-US" sz="2400" b="1" dirty="0">
                <a:latin typeface="Constantia" panose="02030602050306030303" pitchFamily="18" charset="0"/>
              </a:rPr>
              <a:t>)</a:t>
            </a:r>
          </a:p>
          <a:p>
            <a:pPr lvl="2"/>
            <a:r>
              <a:rPr lang="en-US" sz="2400" dirty="0">
                <a:latin typeface="Constantia" panose="02030602050306030303" pitchFamily="18" charset="0"/>
              </a:rPr>
              <a:t>Add </a:t>
            </a:r>
            <a:r>
              <a:rPr lang="en-US" sz="2400" b="1" dirty="0">
                <a:latin typeface="Constantia" panose="02030602050306030303" pitchFamily="18" charset="0"/>
              </a:rPr>
              <a:t>x</a:t>
            </a:r>
            <a:r>
              <a:rPr lang="en-US" sz="2400" b="1" baseline="30000" dirty="0">
                <a:latin typeface="Constantia" panose="02030602050306030303" pitchFamily="18" charset="0"/>
              </a:rPr>
              <a:t>i+1</a:t>
            </a:r>
            <a:r>
              <a:rPr lang="en-US" sz="2400" dirty="0">
                <a:latin typeface="Constantia" panose="02030602050306030303" pitchFamily="18" charset="0"/>
              </a:rPr>
              <a:t> to set of samples </a:t>
            </a:r>
            <a:r>
              <a:rPr lang="en-US" sz="2400" b="1" dirty="0">
                <a:latin typeface="Constantia" panose="02030602050306030303" pitchFamily="18" charset="0"/>
              </a:rPr>
              <a:t>S</a:t>
            </a:r>
          </a:p>
          <a:p>
            <a:pPr lvl="2"/>
            <a:endParaRPr lang="en-US" sz="2400" b="1" dirty="0">
              <a:latin typeface="Constantia" panose="02030602050306030303" pitchFamily="18" charset="0"/>
            </a:endParaRPr>
          </a:p>
          <a:p>
            <a:pPr lvl="1"/>
            <a:r>
              <a:rPr lang="en-US" sz="2400" b="1" dirty="0">
                <a:latin typeface="Constantia" panose="02030602050306030303" pitchFamily="18" charset="0"/>
              </a:rPr>
              <a:t>RETURN</a:t>
            </a: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b="1" dirty="0">
                <a:latin typeface="Constantia" panose="02030602050306030303" pitchFamily="18" charset="0"/>
              </a:rPr>
              <a:t>S = {x</a:t>
            </a:r>
            <a:r>
              <a:rPr lang="en-US" sz="2400" b="1" baseline="30000" dirty="0">
                <a:latin typeface="Constantia" panose="02030602050306030303" pitchFamily="18" charset="0"/>
              </a:rPr>
              <a:t>0</a:t>
            </a:r>
            <a:r>
              <a:rPr lang="en-US" sz="2400" b="1" dirty="0">
                <a:latin typeface="Constantia" panose="02030602050306030303" pitchFamily="18" charset="0"/>
              </a:rPr>
              <a:t>, x</a:t>
            </a:r>
            <a:r>
              <a:rPr lang="en-US" sz="2400" b="1" baseline="30000" dirty="0">
                <a:latin typeface="Constantia" panose="02030602050306030303" pitchFamily="18" charset="0"/>
              </a:rPr>
              <a:t>1</a:t>
            </a:r>
            <a:r>
              <a:rPr lang="en-US" sz="2400" b="1" dirty="0">
                <a:latin typeface="Constantia" panose="02030602050306030303" pitchFamily="18" charset="0"/>
              </a:rPr>
              <a:t>, …, x</a:t>
            </a:r>
            <a:r>
              <a:rPr lang="en-US" sz="2400" b="1" baseline="30000" dirty="0">
                <a:latin typeface="Constantia" panose="02030602050306030303" pitchFamily="18" charset="0"/>
              </a:rPr>
              <a:t>n-1</a:t>
            </a:r>
            <a:r>
              <a:rPr lang="en-US" sz="2400" b="1" dirty="0">
                <a:latin typeface="Constantia" panose="0203060205030603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27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Rockwell" panose="020606030202050204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84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1850" y="1495425"/>
            <a:ext cx="58007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mpact" panose="020B080603090205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73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Bayesian and frequentist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p:pic>
        <p:nvPicPr>
          <p:cNvPr id="4098" name="Picture 2" descr="Káº¿t quáº£ hÃ¬nh áº£nh cho bayesian and frequent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07" y="2266950"/>
            <a:ext cx="10183625" cy="21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67025" y="4666423"/>
            <a:ext cx="90106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tantia" panose="02030602050306030303" pitchFamily="18" charset="0"/>
              </a:rPr>
              <a:t>Sunghae</a:t>
            </a:r>
            <a:r>
              <a:rPr lang="en-US" sz="1600" dirty="0">
                <a:latin typeface="Constantia" panose="02030602050306030303" pitchFamily="18" charset="0"/>
              </a:rPr>
              <a:t> </a:t>
            </a:r>
            <a:r>
              <a:rPr lang="en-US" sz="1600" dirty="0" smtClean="0">
                <a:latin typeface="Constantia" panose="02030602050306030303" pitchFamily="18" charset="0"/>
              </a:rPr>
              <a:t>Jun - Frequentist </a:t>
            </a:r>
            <a:r>
              <a:rPr lang="en-US" sz="1600" dirty="0">
                <a:latin typeface="Constantia" panose="02030602050306030303" pitchFamily="18" charset="0"/>
              </a:rPr>
              <a:t>and Bayesian Learning Approaches to Artificial Intelligence</a:t>
            </a:r>
            <a:endParaRPr lang="en-US" sz="1600" i="0" dirty="0">
              <a:effectLst/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Bayesian components</a:t>
            </a:r>
            <a:endParaRPr lang="en-US" sz="4400" b="1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29325" y="1645574"/>
                <a:ext cx="5943599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x</m:t>
                          </m:r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p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x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θ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p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θ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p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x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1645574"/>
                <a:ext cx="5943599" cy="12457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2486025" y="6591300"/>
            <a:ext cx="8763000" cy="1905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86025" y="1847850"/>
            <a:ext cx="0" cy="4762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514600" y="3025195"/>
            <a:ext cx="4733925" cy="3576394"/>
          </a:xfrm>
          <a:custGeom>
            <a:avLst/>
            <a:gdLst>
              <a:gd name="connsiteX0" fmla="*/ 0 w 4733925"/>
              <a:gd name="connsiteY0" fmla="*/ 3566105 h 3576394"/>
              <a:gd name="connsiteX1" fmla="*/ 1095375 w 4733925"/>
              <a:gd name="connsiteY1" fmla="*/ 2423105 h 3576394"/>
              <a:gd name="connsiteX2" fmla="*/ 2000250 w 4733925"/>
              <a:gd name="connsiteY2" fmla="*/ 3755 h 3576394"/>
              <a:gd name="connsiteX3" fmla="*/ 3267075 w 4733925"/>
              <a:gd name="connsiteY3" fmla="*/ 3023180 h 3576394"/>
              <a:gd name="connsiteX4" fmla="*/ 4733925 w 4733925"/>
              <a:gd name="connsiteY4" fmla="*/ 3566105 h 357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3925" h="3576394">
                <a:moveTo>
                  <a:pt x="0" y="3566105"/>
                </a:moveTo>
                <a:cubicBezTo>
                  <a:pt x="381000" y="3291467"/>
                  <a:pt x="762000" y="3016830"/>
                  <a:pt x="1095375" y="2423105"/>
                </a:cubicBezTo>
                <a:cubicBezTo>
                  <a:pt x="1428750" y="1829380"/>
                  <a:pt x="1638300" y="-96257"/>
                  <a:pt x="2000250" y="3755"/>
                </a:cubicBezTo>
                <a:cubicBezTo>
                  <a:pt x="2362200" y="103767"/>
                  <a:pt x="2811463" y="2429455"/>
                  <a:pt x="3267075" y="3023180"/>
                </a:cubicBezTo>
                <a:cubicBezTo>
                  <a:pt x="3722687" y="3616905"/>
                  <a:pt x="4228306" y="3591505"/>
                  <a:pt x="4733925" y="3566105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505075" y="1970779"/>
            <a:ext cx="2886075" cy="4610996"/>
          </a:xfrm>
          <a:custGeom>
            <a:avLst/>
            <a:gdLst>
              <a:gd name="connsiteX0" fmla="*/ 0 w 2886075"/>
              <a:gd name="connsiteY0" fmla="*/ 4610996 h 4610996"/>
              <a:gd name="connsiteX1" fmla="*/ 533400 w 2886075"/>
              <a:gd name="connsiteY1" fmla="*/ 1248671 h 4610996"/>
              <a:gd name="connsiteX2" fmla="*/ 1047750 w 2886075"/>
              <a:gd name="connsiteY2" fmla="*/ 105671 h 4610996"/>
              <a:gd name="connsiteX3" fmla="*/ 1628775 w 2886075"/>
              <a:gd name="connsiteY3" fmla="*/ 3620396 h 4610996"/>
              <a:gd name="connsiteX4" fmla="*/ 2886075 w 2886075"/>
              <a:gd name="connsiteY4" fmla="*/ 4610996 h 461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075" h="4610996">
                <a:moveTo>
                  <a:pt x="0" y="4610996"/>
                </a:moveTo>
                <a:cubicBezTo>
                  <a:pt x="179387" y="3305277"/>
                  <a:pt x="358775" y="1999558"/>
                  <a:pt x="533400" y="1248671"/>
                </a:cubicBezTo>
                <a:cubicBezTo>
                  <a:pt x="708025" y="497784"/>
                  <a:pt x="865188" y="-289616"/>
                  <a:pt x="1047750" y="105671"/>
                </a:cubicBezTo>
                <a:cubicBezTo>
                  <a:pt x="1230312" y="500958"/>
                  <a:pt x="1322388" y="2869509"/>
                  <a:pt x="1628775" y="3620396"/>
                </a:cubicBezTo>
                <a:cubicBezTo>
                  <a:pt x="1935162" y="4371283"/>
                  <a:pt x="2410618" y="4491139"/>
                  <a:pt x="2886075" y="4610996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95550" y="5019504"/>
            <a:ext cx="7067550" cy="1562271"/>
          </a:xfrm>
          <a:custGeom>
            <a:avLst/>
            <a:gdLst>
              <a:gd name="connsiteX0" fmla="*/ 0 w 7067550"/>
              <a:gd name="connsiteY0" fmla="*/ 1552746 h 1562271"/>
              <a:gd name="connsiteX1" fmla="*/ 1819275 w 7067550"/>
              <a:gd name="connsiteY1" fmla="*/ 1019346 h 1562271"/>
              <a:gd name="connsiteX2" fmla="*/ 3400425 w 7067550"/>
              <a:gd name="connsiteY2" fmla="*/ 171 h 1562271"/>
              <a:gd name="connsiteX3" fmla="*/ 5172075 w 7067550"/>
              <a:gd name="connsiteY3" fmla="*/ 943146 h 1562271"/>
              <a:gd name="connsiteX4" fmla="*/ 7067550 w 7067550"/>
              <a:gd name="connsiteY4" fmla="*/ 1562271 h 1562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7550" h="1562271">
                <a:moveTo>
                  <a:pt x="0" y="1552746"/>
                </a:moveTo>
                <a:cubicBezTo>
                  <a:pt x="626269" y="1415427"/>
                  <a:pt x="1252538" y="1278108"/>
                  <a:pt x="1819275" y="1019346"/>
                </a:cubicBezTo>
                <a:cubicBezTo>
                  <a:pt x="2386013" y="760583"/>
                  <a:pt x="2841625" y="12871"/>
                  <a:pt x="3400425" y="171"/>
                </a:cubicBezTo>
                <a:cubicBezTo>
                  <a:pt x="3959225" y="-12529"/>
                  <a:pt x="4560888" y="682796"/>
                  <a:pt x="5172075" y="943146"/>
                </a:cubicBezTo>
                <a:cubicBezTo>
                  <a:pt x="5783262" y="1203496"/>
                  <a:pt x="6425406" y="1382883"/>
                  <a:pt x="7067550" y="1562271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52331" y="3896534"/>
                <a:ext cx="5939669" cy="898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Constantia" panose="02030602050306030303" pitchFamily="18" charset="0"/>
                  </a:rPr>
                  <a:t>Posterior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𝑝𝑟𝑖𝑜𝑟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den>
                    </m:f>
                  </m:oMath>
                </a14:m>
                <a:endParaRPr lang="en-US" sz="36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31" y="3896534"/>
                <a:ext cx="5939669" cy="898323"/>
              </a:xfrm>
              <a:prstGeom prst="rect">
                <a:avLst/>
              </a:prstGeom>
              <a:blipFill rotWithShape="0">
                <a:blip r:embed="rId3"/>
                <a:stretch>
                  <a:fillRect l="-3183"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10601325" y="3831751"/>
            <a:ext cx="1143000" cy="63149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48386" y="3896533"/>
            <a:ext cx="2081213" cy="898323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8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3" y="1622260"/>
            <a:ext cx="4429996" cy="3602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378" y="1622262"/>
            <a:ext cx="4497847" cy="360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0396" y="5611891"/>
            <a:ext cx="3544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Most likely average adult height is 73 inches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9450" y="5750390"/>
            <a:ext cx="429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Observed data show 64 inches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6335" y="5304114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Ben Shaver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8287" y="5304114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Ben Shaver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Bayesian components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1754187"/>
            <a:ext cx="5248276" cy="4225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5261" y="1463169"/>
            <a:ext cx="51895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</a:rPr>
              <a:t>Prior distribution is shorter and more spread out </a:t>
            </a: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 Less sure of belief about true value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Likelihood summarizes data within narrow range  More sure guess about true value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  <a:sym typeface="Wingdings" panose="05000000000000000000" pitchFamily="2" charset="2"/>
              </a:rPr>
              <a:t>Prior and likelihood combined  convinced by data with weak prior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onstantia" panose="0203060205030603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</a:rPr>
              <a:t>If prior and likelihood distribution weren’t so well-behaved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5612" y="5980072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Ben Shaver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08088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Rockwell" panose="02060603020205020403" pitchFamily="18" charset="0"/>
              </a:rPr>
              <a:t>Bayesian components</a:t>
            </a:r>
            <a:endParaRPr lang="en-US" sz="4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1810</Words>
  <Application>Microsoft Office PowerPoint</Application>
  <PresentationFormat>Widescreen</PresentationFormat>
  <Paragraphs>539</Paragraphs>
  <Slides>56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Calibri</vt:lpstr>
      <vt:lpstr>Cambria Math</vt:lpstr>
      <vt:lpstr>Constantia</vt:lpstr>
      <vt:lpstr>Impact</vt:lpstr>
      <vt:lpstr>Rockwell</vt:lpstr>
      <vt:lpstr>Tahoma</vt:lpstr>
      <vt:lpstr>Times New Roman</vt:lpstr>
      <vt:lpstr>Trebuchet MS</vt:lpstr>
      <vt:lpstr>Tw Cen MT</vt:lpstr>
      <vt:lpstr>Wingdings</vt:lpstr>
      <vt:lpstr>Circuit</vt:lpstr>
      <vt:lpstr>BAYESIAN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Markov chain monte carlo</vt:lpstr>
      <vt:lpstr>Markov chain monte carlo</vt:lpstr>
      <vt:lpstr>Markov chain monte carlo</vt:lpstr>
      <vt:lpstr>Markov chain monte carlo</vt:lpstr>
      <vt:lpstr>Markov chain monte carlo</vt:lpstr>
      <vt:lpstr>Markov chain monte carlo</vt:lpstr>
      <vt:lpstr>Markov chain monte carlo</vt:lpstr>
      <vt:lpstr>Markov chain monte carlo</vt:lpstr>
      <vt:lpstr>Markov chain monte carlo</vt:lpstr>
      <vt:lpstr>Metropolis - hasting</vt:lpstr>
      <vt:lpstr>Metropolis - hasting</vt:lpstr>
      <vt:lpstr>Metropolis - hasting</vt:lpstr>
      <vt:lpstr>Metropolis - hasting</vt:lpstr>
      <vt:lpstr>GIBBS Sampling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2019-03-02T07:42:08Z</dcterms:created>
  <dcterms:modified xsi:type="dcterms:W3CDTF">2019-03-10T11:54:09Z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