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8" r:id="rId1"/>
  </p:sldMasterIdLst>
  <p:notesMasterIdLst>
    <p:notesMasterId r:id="rId53"/>
  </p:notesMasterIdLst>
  <p:sldIdLst>
    <p:sldId id="256" r:id="rId2"/>
    <p:sldId id="265" r:id="rId3"/>
    <p:sldId id="266" r:id="rId4"/>
    <p:sldId id="257" r:id="rId5"/>
    <p:sldId id="259" r:id="rId6"/>
    <p:sldId id="260" r:id="rId7"/>
    <p:sldId id="313" r:id="rId8"/>
    <p:sldId id="294" r:id="rId9"/>
    <p:sldId id="270" r:id="rId10"/>
    <p:sldId id="268" r:id="rId11"/>
    <p:sldId id="296" r:id="rId12"/>
    <p:sldId id="295" r:id="rId13"/>
    <p:sldId id="314" r:id="rId14"/>
    <p:sldId id="315" r:id="rId15"/>
    <p:sldId id="293" r:id="rId16"/>
    <p:sldId id="316" r:id="rId17"/>
    <p:sldId id="317" r:id="rId18"/>
    <p:sldId id="271" r:id="rId19"/>
    <p:sldId id="319" r:id="rId20"/>
    <p:sldId id="320" r:id="rId21"/>
    <p:sldId id="262" r:id="rId22"/>
    <p:sldId id="272" r:id="rId23"/>
    <p:sldId id="321" r:id="rId24"/>
    <p:sldId id="322" r:id="rId25"/>
    <p:sldId id="323" r:id="rId26"/>
    <p:sldId id="324" r:id="rId27"/>
    <p:sldId id="349"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2377" autoAdjust="0"/>
  </p:normalViewPr>
  <p:slideViewPr>
    <p:cSldViewPr>
      <p:cViewPr varScale="1">
        <p:scale>
          <a:sx n="64" d="100"/>
          <a:sy n="64" d="100"/>
        </p:scale>
        <p:origin x="-147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FD14D49-BA53-4DAE-8502-EE7ECA863B42}" type="datetimeFigureOut">
              <a:rPr lang="he-IL" smtClean="0"/>
              <a:t>כ"ו/חשון/תשע"ז</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257B949-BBB2-4CCB-9690-3F2CEF4924BE}" type="slidenum">
              <a:rPr lang="he-IL" smtClean="0"/>
              <a:t>‹#›</a:t>
            </a:fld>
            <a:endParaRPr lang="he-IL"/>
          </a:p>
        </p:txBody>
      </p:sp>
    </p:spTree>
    <p:extLst>
      <p:ext uri="{BB962C8B-B14F-4D97-AF65-F5344CB8AC3E}">
        <p14:creationId xmlns:p14="http://schemas.microsoft.com/office/powerpoint/2010/main" val="20546842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jmlr.org/proceedings/papers/v28/pascanu13.pdf"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The idea behind RNNs is to make use of sequential information. In a traditional neural network we assume that all inputs (and outputs) are independent of each other. But for many tasks that’s a very bad idea. </a:t>
            </a:r>
            <a:r>
              <a:rPr lang="en-US" sz="1200" kern="1200" smtClean="0">
                <a:solidFill>
                  <a:schemeClr val="tx1"/>
                </a:solidFill>
                <a:effectLst/>
                <a:latin typeface="+mn-lt"/>
                <a:ea typeface="+mn-ea"/>
                <a:cs typeface="+mn-cs"/>
              </a:rPr>
              <a:t>If you want to predict the next word in a sentence you better know which words came before it. </a:t>
            </a:r>
          </a:p>
          <a:p>
            <a:pPr algn="l" rtl="0"/>
            <a:endParaRPr lang="en-US" b="1" smtClean="0"/>
          </a:p>
          <a:p>
            <a:pPr algn="l" rtl="0"/>
            <a:r>
              <a:rPr lang="en-US" b="1" dirty="0" smtClean="0"/>
              <a:t>(1)</a:t>
            </a:r>
            <a:r>
              <a:rPr lang="en-US" dirty="0" smtClean="0"/>
              <a:t> Vanilla mode of processing without RNN, from fixed-sized input to fixed-sized output (e.g. image classification). </a:t>
            </a:r>
            <a:r>
              <a:rPr lang="en-US" b="1" dirty="0" smtClean="0"/>
              <a:t>(2)</a:t>
            </a:r>
            <a:r>
              <a:rPr lang="en-US" dirty="0" smtClean="0"/>
              <a:t> Sequence output (e.g. image captioning takes an image and outputs a sentence of words). </a:t>
            </a:r>
            <a:r>
              <a:rPr lang="en-US" b="1" dirty="0" smtClean="0"/>
              <a:t>(3)</a:t>
            </a:r>
            <a:r>
              <a:rPr lang="en-US" dirty="0" smtClean="0"/>
              <a:t> Sequence input (e.g. sentiment analysis where a given sentence is classified as expressing positive or negative sentiment). </a:t>
            </a:r>
            <a:r>
              <a:rPr lang="en-US" b="1" dirty="0" smtClean="0"/>
              <a:t>(4)</a:t>
            </a:r>
            <a:r>
              <a:rPr lang="en-US" dirty="0" smtClean="0"/>
              <a:t> Sequence input and sequence output (e.g. Machine Translation: an RNN reads a sentence in English and then outputs a sentence in French). </a:t>
            </a:r>
            <a:r>
              <a:rPr lang="en-US" b="1" dirty="0" smtClean="0"/>
              <a:t>(5)</a:t>
            </a:r>
            <a:r>
              <a:rPr lang="en-US" dirty="0" smtClean="0"/>
              <a:t> Synced sequence input and output (e.g. video classification where we wish to label each frame of the video). Notice that in every case are no pre-specified constraints on the lengths sequences because the recurrent transformation (green) is fixed and can be applied as many times as we like.</a:t>
            </a:r>
            <a:endParaRPr lang="he-IL"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5</a:t>
            </a:fld>
            <a:endParaRPr lang="he-IL"/>
          </a:p>
        </p:txBody>
      </p:sp>
    </p:spTree>
    <p:extLst>
      <p:ext uri="{BB962C8B-B14F-4D97-AF65-F5344CB8AC3E}">
        <p14:creationId xmlns:p14="http://schemas.microsoft.com/office/powerpoint/2010/main" val="3857191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err="1" smtClean="0"/>
              <a:t>Dcost</a:t>
            </a:r>
            <a:r>
              <a:rPr lang="en-US" dirty="0" smtClean="0"/>
              <a:t>/da : How</a:t>
            </a:r>
            <a:r>
              <a:rPr lang="en-US" baseline="0" dirty="0" smtClean="0"/>
              <a:t> fast the cost is changing as a function of the j output activation.</a:t>
            </a:r>
          </a:p>
          <a:p>
            <a:pPr algn="l" rtl="0"/>
            <a:r>
              <a:rPr lang="en-US" baseline="0" dirty="0" smtClean="0"/>
              <a:t>Theta’(a) : how fast the activation  </a:t>
            </a:r>
            <a:r>
              <a:rPr lang="en-US" baseline="0" dirty="0" err="1" smtClean="0"/>
              <a:t>fucntion</a:t>
            </a:r>
            <a:r>
              <a:rPr lang="en-US" baseline="0" dirty="0" smtClean="0"/>
              <a:t> theta is changing at a</a:t>
            </a:r>
          </a:p>
          <a:p>
            <a:pPr algn="l" rtl="0"/>
            <a:r>
              <a:rPr lang="en-US" baseline="0" dirty="0" smtClean="0"/>
              <a:t>Delta = </a:t>
            </a:r>
            <a:r>
              <a:rPr lang="en-US" baseline="0" dirty="0" err="1" smtClean="0"/>
              <a:t>dcost</a:t>
            </a:r>
            <a:r>
              <a:rPr lang="en-US" baseline="0" dirty="0" smtClean="0"/>
              <a:t>/da*theta’(a)</a:t>
            </a:r>
          </a:p>
          <a:p>
            <a:pPr algn="l" rtl="0"/>
            <a:endParaRPr lang="en-US" baseline="0" dirty="0" smtClean="0"/>
          </a:p>
          <a:p>
            <a:pPr algn="l" rtl="0"/>
            <a:r>
              <a:rPr lang="en-US" baseline="0" dirty="0" smtClean="0"/>
              <a:t>Recursively applying this equations starting at t=T</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14</a:t>
            </a:fld>
            <a:endParaRPr lang="he-IL"/>
          </a:p>
        </p:txBody>
      </p:sp>
    </p:spTree>
    <p:extLst>
      <p:ext uri="{BB962C8B-B14F-4D97-AF65-F5344CB8AC3E}">
        <p14:creationId xmlns:p14="http://schemas.microsoft.com/office/powerpoint/2010/main" val="303119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gradient descent weight updates have contributions from each time step. </a:t>
            </a:r>
            <a:endParaRPr lang="he-IL" sz="1200" dirty="0" smtClean="0"/>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15</a:t>
            </a:fld>
            <a:endParaRPr lang="he-IL"/>
          </a:p>
        </p:txBody>
      </p:sp>
    </p:spTree>
    <p:extLst>
      <p:ext uri="{BB962C8B-B14F-4D97-AF65-F5344CB8AC3E}">
        <p14:creationId xmlns:p14="http://schemas.microsoft.com/office/powerpoint/2010/main" val="424066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gradient descent weight updates have contributions from each time step. </a:t>
            </a:r>
            <a:endParaRPr lang="he-IL" sz="1200" dirty="0" smtClean="0"/>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16</a:t>
            </a:fld>
            <a:endParaRPr lang="he-IL"/>
          </a:p>
        </p:txBody>
      </p:sp>
    </p:spTree>
    <p:extLst>
      <p:ext uri="{BB962C8B-B14F-4D97-AF65-F5344CB8AC3E}">
        <p14:creationId xmlns:p14="http://schemas.microsoft.com/office/powerpoint/2010/main" val="4240668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gradient descent weight updates have contributions from each time step. </a:t>
            </a:r>
            <a:endParaRPr lang="he-IL" sz="1200" dirty="0" smtClean="0"/>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17</a:t>
            </a:fld>
            <a:endParaRPr lang="he-IL"/>
          </a:p>
        </p:txBody>
      </p:sp>
    </p:spTree>
    <p:extLst>
      <p:ext uri="{BB962C8B-B14F-4D97-AF65-F5344CB8AC3E}">
        <p14:creationId xmlns:p14="http://schemas.microsoft.com/office/powerpoint/2010/main" val="4240668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איך</a:t>
            </a:r>
            <a:r>
              <a:rPr lang="he-IL" baseline="0" dirty="0" smtClean="0"/>
              <a:t> הפרמטרים משפיעים על השגיאה. הוא מקבל שגיאה מ</a:t>
            </a:r>
            <a:r>
              <a:rPr lang="en-US" baseline="0" dirty="0" smtClean="0"/>
              <a:t>S3</a:t>
            </a:r>
            <a:r>
              <a:rPr lang="he-IL" baseline="0" dirty="0" smtClean="0"/>
              <a:t> </a:t>
            </a:r>
            <a:r>
              <a:rPr lang="he-IL" baseline="0" dirty="0" err="1" smtClean="0"/>
              <a:t>ומ</a:t>
            </a:r>
            <a:r>
              <a:rPr lang="en-US" baseline="0" dirty="0" smtClean="0"/>
              <a:t>E2</a:t>
            </a:r>
            <a:r>
              <a:rPr lang="he-IL" baseline="0" dirty="0" smtClean="0"/>
              <a:t> אבל</a:t>
            </a:r>
            <a:r>
              <a:rPr lang="en-US" baseline="0" dirty="0" smtClean="0"/>
              <a:t> s0 s1</a:t>
            </a:r>
            <a:r>
              <a:rPr lang="he-IL" baseline="0" dirty="0" smtClean="0"/>
              <a:t> תלויים ב </a:t>
            </a:r>
            <a:r>
              <a:rPr lang="en-US" baseline="0" dirty="0" smtClean="0"/>
              <a:t>W</a:t>
            </a:r>
            <a:r>
              <a:rPr lang="he-IL" baseline="0" smtClean="0"/>
              <a:t> בגלל </a:t>
            </a:r>
            <a:r>
              <a:rPr lang="he-IL" baseline="0" dirty="0" smtClean="0"/>
              <a:t>שיתוף הפרמטרים</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18</a:t>
            </a:fld>
            <a:endParaRPr lang="he-IL"/>
          </a:p>
        </p:txBody>
      </p:sp>
    </p:spTree>
    <p:extLst>
      <p:ext uri="{BB962C8B-B14F-4D97-AF65-F5344CB8AC3E}">
        <p14:creationId xmlns:p14="http://schemas.microsoft.com/office/powerpoint/2010/main" val="147677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איך</a:t>
            </a:r>
            <a:r>
              <a:rPr lang="he-IL" baseline="0" dirty="0" smtClean="0"/>
              <a:t> הפרמטרים משפיעים על השגיאה. הוא מקבל שגיאה מ</a:t>
            </a:r>
            <a:r>
              <a:rPr lang="en-US" baseline="0" dirty="0" smtClean="0"/>
              <a:t>S3</a:t>
            </a:r>
            <a:r>
              <a:rPr lang="he-IL" baseline="0" dirty="0" smtClean="0"/>
              <a:t> </a:t>
            </a:r>
            <a:r>
              <a:rPr lang="he-IL" baseline="0" dirty="0" err="1" smtClean="0"/>
              <a:t>ומ</a:t>
            </a:r>
            <a:r>
              <a:rPr lang="en-US" baseline="0" dirty="0" smtClean="0"/>
              <a:t>E2</a:t>
            </a:r>
            <a:r>
              <a:rPr lang="he-IL" baseline="0" dirty="0" smtClean="0"/>
              <a:t> אבל</a:t>
            </a:r>
            <a:r>
              <a:rPr lang="en-US" baseline="0" dirty="0" smtClean="0"/>
              <a:t> s0 s1</a:t>
            </a:r>
            <a:r>
              <a:rPr lang="he-IL" baseline="0" dirty="0" smtClean="0"/>
              <a:t> תלויים ב </a:t>
            </a:r>
            <a:r>
              <a:rPr lang="en-US" baseline="0" dirty="0" smtClean="0"/>
              <a:t>W</a:t>
            </a:r>
            <a:r>
              <a:rPr lang="he-IL" baseline="0" smtClean="0"/>
              <a:t> בגלל </a:t>
            </a:r>
            <a:r>
              <a:rPr lang="he-IL" baseline="0" dirty="0" smtClean="0"/>
              <a:t>שיתוף הפרמטרים</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19</a:t>
            </a:fld>
            <a:endParaRPr lang="he-IL"/>
          </a:p>
        </p:txBody>
      </p:sp>
    </p:spTree>
    <p:extLst>
      <p:ext uri="{BB962C8B-B14F-4D97-AF65-F5344CB8AC3E}">
        <p14:creationId xmlns:p14="http://schemas.microsoft.com/office/powerpoint/2010/main" val="147677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איך</a:t>
            </a:r>
            <a:r>
              <a:rPr lang="he-IL" baseline="0" dirty="0" smtClean="0"/>
              <a:t> הפרמטרים משפיעים על השגיאה. הוא מקבל שגיאה מ</a:t>
            </a:r>
            <a:r>
              <a:rPr lang="en-US" baseline="0" dirty="0" smtClean="0"/>
              <a:t>S3</a:t>
            </a:r>
            <a:r>
              <a:rPr lang="he-IL" baseline="0" dirty="0" smtClean="0"/>
              <a:t> </a:t>
            </a:r>
            <a:r>
              <a:rPr lang="he-IL" baseline="0" dirty="0" err="1" smtClean="0"/>
              <a:t>ומ</a:t>
            </a:r>
            <a:r>
              <a:rPr lang="en-US" baseline="0" dirty="0" smtClean="0"/>
              <a:t>E2</a:t>
            </a:r>
            <a:r>
              <a:rPr lang="he-IL" baseline="0" dirty="0" smtClean="0"/>
              <a:t> אבל</a:t>
            </a:r>
            <a:r>
              <a:rPr lang="en-US" baseline="0" dirty="0" smtClean="0"/>
              <a:t> s0 s1</a:t>
            </a:r>
            <a:r>
              <a:rPr lang="he-IL" baseline="0" dirty="0" smtClean="0"/>
              <a:t> תלויים ב </a:t>
            </a:r>
            <a:r>
              <a:rPr lang="en-US" baseline="0" dirty="0" smtClean="0"/>
              <a:t>W</a:t>
            </a:r>
            <a:r>
              <a:rPr lang="he-IL" baseline="0" smtClean="0"/>
              <a:t> בגלל </a:t>
            </a:r>
            <a:r>
              <a:rPr lang="he-IL" baseline="0" dirty="0" smtClean="0"/>
              <a:t>שיתוף הפרמטרים</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20</a:t>
            </a:fld>
            <a:endParaRPr lang="he-IL"/>
          </a:p>
        </p:txBody>
      </p:sp>
    </p:spTree>
    <p:extLst>
      <p:ext uri="{BB962C8B-B14F-4D97-AF65-F5344CB8AC3E}">
        <p14:creationId xmlns:p14="http://schemas.microsoft.com/office/powerpoint/2010/main" val="14767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RNNs trained with BPTT</a:t>
            </a:r>
            <a:r>
              <a:rPr lang="en-US" sz="1200" u="sng" kern="1200" dirty="0" smtClean="0">
                <a:solidFill>
                  <a:schemeClr val="tx1"/>
                </a:solidFill>
                <a:effectLst/>
                <a:latin typeface="+mn-lt"/>
                <a:ea typeface="+mn-ea"/>
                <a:cs typeface="+mn-cs"/>
                <a:hlinkClick r:id="rId3"/>
              </a:rPr>
              <a:t> have difficulties</a:t>
            </a:r>
            <a:r>
              <a:rPr lang="en-US" sz="1200" kern="1200" dirty="0" smtClean="0">
                <a:solidFill>
                  <a:schemeClr val="tx1"/>
                </a:solidFill>
                <a:effectLst/>
                <a:latin typeface="+mn-lt"/>
                <a:ea typeface="+mn-ea"/>
                <a:cs typeface="+mn-cs"/>
              </a:rPr>
              <a:t> learning long-term dependencies (e.g. dependencies between steps that are far apart) due to what is called the vanishing/exploding gradient problem.</a:t>
            </a:r>
            <a:endParaRPr lang="he-I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e-I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Below you see the effects of applying a sigmoid function over and over again. The data is flattened until, for large stretches, it has no detectable slope. This is analogous to a gradient vanishing as it passes through many layers.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Exploding gradients treat every weight as though it were the proverbial butterfly whose flapping wings cause a distant hurricane. Those weights’ gradients become saturated on the high end; i.e. they are presumed to be too powerful. But exploding gradients can be solved relatively easily, because they can be truncated or squashed. Vanishing gradients can become too small for computers to work with or for networks to learn – a harder problem to solve.</a:t>
            </a:r>
            <a:endParaRPr lang="en-US" sz="1200" kern="1200" dirty="0" smtClean="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21</a:t>
            </a:fld>
            <a:endParaRPr lang="he-IL"/>
          </a:p>
        </p:txBody>
      </p:sp>
    </p:spTree>
    <p:extLst>
      <p:ext uri="{BB962C8B-B14F-4D97-AF65-F5344CB8AC3E}">
        <p14:creationId xmlns:p14="http://schemas.microsoft.com/office/powerpoint/2010/main" val="4008667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see that the sigmoid functions have derivatives of 0 at both ends. They approach a  flat line. When this happens we say the corresponding neurons are saturated. They have a zero gradient and drive other gradients in previous layers towards 0. Thus, with small values in the matrix and multiple matrix multiplications (t-k in particular) the gradient values are shrinking exponentially fast, eventually vanishing completely after a few time steps. Gradient contributions from “far away” steps become zero, and the state at those steps doesn’t contribute to what you are learning: You end up not learning long-range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Sigmoid</a:t>
            </a:r>
            <a:r>
              <a:rPr lang="en-US" sz="1200" kern="1200" baseline="0" dirty="0" smtClean="0">
                <a:solidFill>
                  <a:schemeClr val="tx1"/>
                </a:solidFill>
                <a:effectLst/>
                <a:latin typeface="+mn-lt"/>
                <a:ea typeface="+mn-ea"/>
                <a:cs typeface="+mn-cs"/>
              </a:rPr>
              <a:t> </a:t>
            </a:r>
            <a:r>
              <a:rPr lang="en-US" dirty="0" smtClean="0"/>
              <a:t>function becomes very flat when sigma</a:t>
            </a:r>
            <a:r>
              <a:rPr lang="en-US" baseline="0" dirty="0" smtClean="0"/>
              <a:t> is 0 or 1 (for </a:t>
            </a:r>
            <a:r>
              <a:rPr lang="en-US" baseline="0" dirty="0" err="1" smtClean="0"/>
              <a:t>tanh</a:t>
            </a:r>
            <a:r>
              <a:rPr lang="en-US" baseline="0" dirty="0" smtClean="0"/>
              <a:t> -1 or 1)</a:t>
            </a:r>
            <a:endParaRPr lang="en-US" sz="1200" kern="1200" dirty="0" smtClean="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22</a:t>
            </a:fld>
            <a:endParaRPr lang="he-IL"/>
          </a:p>
        </p:txBody>
      </p:sp>
    </p:spTree>
    <p:extLst>
      <p:ext uri="{BB962C8B-B14F-4D97-AF65-F5344CB8AC3E}">
        <p14:creationId xmlns:p14="http://schemas.microsoft.com/office/powerpoint/2010/main" val="4008667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3257B949-BBB2-4CCB-9690-3F2CEF4924BE}" type="slidenum">
              <a:rPr lang="he-IL" smtClean="0">
                <a:solidFill>
                  <a:prstClr val="black"/>
                </a:solidFill>
              </a:rPr>
              <a:pPr/>
              <a:t>25</a:t>
            </a:fld>
            <a:endParaRPr lang="he-IL">
              <a:solidFill>
                <a:prstClr val="black"/>
              </a:solidFill>
            </a:endParaRPr>
          </a:p>
        </p:txBody>
      </p:sp>
    </p:spTree>
    <p:extLst>
      <p:ext uri="{BB962C8B-B14F-4D97-AF65-F5344CB8AC3E}">
        <p14:creationId xmlns:p14="http://schemas.microsoft.com/office/powerpoint/2010/main" val="179659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RNNs are called </a:t>
            </a:r>
            <a:r>
              <a:rPr lang="en-US" sz="1200" i="1" kern="1200" dirty="0" smtClean="0">
                <a:solidFill>
                  <a:schemeClr val="tx1"/>
                </a:solidFill>
                <a:effectLst/>
                <a:latin typeface="+mn-lt"/>
                <a:ea typeface="+mn-ea"/>
                <a:cs typeface="+mn-cs"/>
              </a:rPr>
              <a:t>recurrent</a:t>
            </a:r>
            <a:r>
              <a:rPr lang="en-US" sz="1200" kern="1200" dirty="0" smtClean="0">
                <a:solidFill>
                  <a:schemeClr val="tx1"/>
                </a:solidFill>
                <a:effectLst/>
                <a:latin typeface="+mn-lt"/>
                <a:ea typeface="+mn-ea"/>
                <a:cs typeface="+mn-cs"/>
              </a:rPr>
              <a:t> because they perform the same task for every element of a sequence, with the output being depended on the previous computations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he-I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Inputs</a:t>
            </a:r>
            <a:r>
              <a:rPr lang="en-US" baseline="0" dirty="0" smtClean="0"/>
              <a:t> x(t) outputs y(t) hidden state s(t) the memory of the network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delay unit is introduced to hold activation</a:t>
            </a:r>
            <a:r>
              <a:rPr lang="en-US" baseline="0" dirty="0" smtClean="0"/>
              <a:t> until they are processed at the next step</a:t>
            </a:r>
            <a:endParaRPr lang="he-I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e-I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decision a recurrent net reached at time step t-1 affects the decision it will reach one moment later at time step t. So recurrent networks have two sources of input, the present and the recent past, which combine to determine how they respond to new data</a:t>
            </a:r>
            <a:endParaRPr lang="he-IL" dirty="0" smtClean="0"/>
          </a:p>
          <a:p>
            <a:pPr algn="l" rtl="0"/>
            <a:endParaRPr lang="he-IL"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6</a:t>
            </a:fld>
            <a:endParaRPr lang="he-IL"/>
          </a:p>
        </p:txBody>
      </p:sp>
    </p:spTree>
    <p:extLst>
      <p:ext uri="{BB962C8B-B14F-4D97-AF65-F5344CB8AC3E}">
        <p14:creationId xmlns:p14="http://schemas.microsoft.com/office/powerpoint/2010/main" val="2277028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The basic unit in the hidden layer of</a:t>
            </a:r>
            <a:r>
              <a:rPr lang="en-US" baseline="0" dirty="0" smtClean="0"/>
              <a:t> an LSTM network is a memory block, it replaces the hidden unit in a traditional RNN. A memory block contains one or more memory cell and a pair of adaptive multiplicative gating units which gates input and output to all cells in the block. Memory blocks allow cells to share the same gates thus reducing the number of parameters. Each cell has in its core a recurrently self connected linear unit called the “Constant error carousel” whose activation we call the cell state.</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26</a:t>
            </a:fld>
            <a:endParaRPr lang="he-IL">
              <a:solidFill>
                <a:prstClr val="black"/>
              </a:solidFill>
            </a:endParaRPr>
          </a:p>
        </p:txBody>
      </p:sp>
    </p:spTree>
    <p:extLst>
      <p:ext uri="{BB962C8B-B14F-4D97-AF65-F5344CB8AC3E}">
        <p14:creationId xmlns:p14="http://schemas.microsoft.com/office/powerpoint/2010/main" val="1300074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The basic unit in the hidden layer of</a:t>
            </a:r>
            <a:r>
              <a:rPr lang="en-US" baseline="0" dirty="0" smtClean="0"/>
              <a:t> an LSTM network is a memory block, it replaces the hidden unit in a traditional RNN. A memory block contains one or more memory cell and a pair of adaptive multiplicative gating units which gates input and output to all cells in the block. Memory blocks allow cells to share the same gates thus reducing the number of parameters. Each cell has in its core a recurrently self connected linear unit called the “Constant error carousel” whose activation we call the cell state.</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27</a:t>
            </a:fld>
            <a:endParaRPr lang="he-IL">
              <a:solidFill>
                <a:prstClr val="black"/>
              </a:solidFill>
            </a:endParaRPr>
          </a:p>
        </p:txBody>
      </p:sp>
    </p:spTree>
    <p:extLst>
      <p:ext uri="{BB962C8B-B14F-4D97-AF65-F5344CB8AC3E}">
        <p14:creationId xmlns:p14="http://schemas.microsoft.com/office/powerpoint/2010/main" val="1300074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The</a:t>
            </a:r>
            <a:r>
              <a:rPr lang="en-US" baseline="0" dirty="0" smtClean="0"/>
              <a:t> CEC solves the vanishing error problem. In the absence of new input or error signals to the cell the CEC local error back flow remains constant, neither growing or decaying. It is protected from both forward flowing activation and backward flowing error by the input and output gates respectively. When the gates are closed (activation around zero) irrelevant inputs and noise do not enter the cell and the cell state does not perturb the remainder of the network.</a:t>
            </a:r>
          </a:p>
          <a:p>
            <a:pPr algn="l" rtl="0"/>
            <a:endParaRPr lang="en-US" baseline="0" dirty="0" smtClean="0"/>
          </a:p>
          <a:p>
            <a:pPr algn="l" rtl="0"/>
            <a:r>
              <a:rPr lang="en-US" dirty="0" smtClean="0"/>
              <a:t>The figure has</a:t>
            </a:r>
            <a:r>
              <a:rPr lang="en-US" baseline="0" dirty="0" smtClean="0"/>
              <a:t> a CEC with weight 1. input and output gate regulate read and write access to the cell whose state is denoted by Sc. </a:t>
            </a:r>
            <a:r>
              <a:rPr lang="en-US" baseline="0" dirty="0" err="1" smtClean="0"/>
              <a:t>Funciton</a:t>
            </a:r>
            <a:r>
              <a:rPr lang="en-US" baseline="0" dirty="0" smtClean="0"/>
              <a:t> g and h squashes the cell input and output.</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28</a:t>
            </a:fld>
            <a:endParaRPr lang="he-IL">
              <a:solidFill>
                <a:prstClr val="black"/>
              </a:solidFill>
            </a:endParaRPr>
          </a:p>
        </p:txBody>
      </p:sp>
    </p:spTree>
    <p:extLst>
      <p:ext uri="{BB962C8B-B14F-4D97-AF65-F5344CB8AC3E}">
        <p14:creationId xmlns:p14="http://schemas.microsoft.com/office/powerpoint/2010/main" val="851167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29</a:t>
            </a:fld>
            <a:endParaRPr lang="he-IL">
              <a:solidFill>
                <a:prstClr val="black"/>
              </a:solidFill>
            </a:endParaRPr>
          </a:p>
        </p:txBody>
      </p:sp>
    </p:spTree>
    <p:extLst>
      <p:ext uri="{BB962C8B-B14F-4D97-AF65-F5344CB8AC3E}">
        <p14:creationId xmlns:p14="http://schemas.microsoft.com/office/powerpoint/2010/main" val="509389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the layer decides which information</a:t>
            </a:r>
          </a:p>
          <a:p>
            <a:pPr algn="l" rtl="0"/>
            <a:r>
              <a:rPr lang="en-US" dirty="0" smtClean="0"/>
              <a:t>from the input should be forwarded into the LSTM cell. Respectively by multiplying</a:t>
            </a:r>
          </a:p>
          <a:p>
            <a:pPr algn="l" rtl="0"/>
            <a:r>
              <a:rPr lang="en-US" dirty="0" smtClean="0"/>
              <a:t>y t−1 with the recurrent weight matrix R z the layer decides which information from the</a:t>
            </a:r>
          </a:p>
          <a:p>
            <a:pPr algn="l" rtl="0"/>
            <a:r>
              <a:rPr lang="en-US" dirty="0" smtClean="0"/>
              <a:t>previous time step should be forwarded into the LSTM cell</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30</a:t>
            </a:fld>
            <a:endParaRPr lang="he-IL">
              <a:solidFill>
                <a:prstClr val="black"/>
              </a:solidFill>
            </a:endParaRPr>
          </a:p>
        </p:txBody>
      </p:sp>
    </p:spTree>
    <p:extLst>
      <p:ext uri="{BB962C8B-B14F-4D97-AF65-F5344CB8AC3E}">
        <p14:creationId xmlns:p14="http://schemas.microsoft.com/office/powerpoint/2010/main" val="2031838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 The input gate controls write accesses to memory cells. This is realized</a:t>
            </a:r>
          </a:p>
          <a:p>
            <a:pPr algn="l" rtl="0"/>
            <a:r>
              <a:rPr lang="en-US" dirty="0" smtClean="0"/>
              <a:t>by using the result of the squashing function σ as a factor which will be later multiplied</a:t>
            </a:r>
          </a:p>
          <a:p>
            <a:pPr algn="l" rtl="0"/>
            <a:r>
              <a:rPr lang="en-US" dirty="0" smtClean="0"/>
              <a:t>by the squashed cell input z t . The range of function σ is (0,1) and can be interpreted</a:t>
            </a:r>
          </a:p>
          <a:p>
            <a:pPr algn="l" rtl="0"/>
            <a:r>
              <a:rPr lang="en-US" dirty="0" smtClean="0"/>
              <a:t>in case of 0 as write access denied and in case of 1 as write access granted. Note that</a:t>
            </a:r>
          </a:p>
          <a:p>
            <a:pPr algn="l" rtl="0"/>
            <a:r>
              <a:rPr lang="en-US" dirty="0" smtClean="0"/>
              <a:t>all values in between are also possible</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31</a:t>
            </a:fld>
            <a:endParaRPr lang="he-IL">
              <a:solidFill>
                <a:prstClr val="black"/>
              </a:solidFill>
            </a:endParaRPr>
          </a:p>
        </p:txBody>
      </p:sp>
    </p:spTree>
    <p:extLst>
      <p:ext uri="{BB962C8B-B14F-4D97-AF65-F5344CB8AC3E}">
        <p14:creationId xmlns:p14="http://schemas.microsoft.com/office/powerpoint/2010/main" val="14421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32</a:t>
            </a:fld>
            <a:endParaRPr lang="he-IL">
              <a:solidFill>
                <a:prstClr val="black"/>
              </a:solidFill>
            </a:endParaRPr>
          </a:p>
        </p:txBody>
      </p:sp>
    </p:spTree>
    <p:extLst>
      <p:ext uri="{BB962C8B-B14F-4D97-AF65-F5344CB8AC3E}">
        <p14:creationId xmlns:p14="http://schemas.microsoft.com/office/powerpoint/2010/main" val="3526708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The output gate controls read accesses from memory cells. This is</a:t>
            </a:r>
          </a:p>
          <a:p>
            <a:pPr algn="l" rtl="0"/>
            <a:r>
              <a:rPr lang="en-US" dirty="0" smtClean="0"/>
              <a:t>realized by using the result of the squashing function σ as a factor which will be later</a:t>
            </a:r>
          </a:p>
          <a:p>
            <a:pPr algn="l" rtl="0"/>
            <a:r>
              <a:rPr lang="en-US" dirty="0" smtClean="0"/>
              <a:t>multiplied by the squashed cell content h(c t ). The range of function σ is (0,1) and can</a:t>
            </a:r>
          </a:p>
          <a:p>
            <a:pPr algn="l" rtl="0"/>
            <a:r>
              <a:rPr lang="en-US" dirty="0" smtClean="0"/>
              <a:t>be interpreted in case of 0 as read access denied and in case of 1 as read access granted.</a:t>
            </a:r>
          </a:p>
          <a:p>
            <a:pPr algn="l" rtl="0"/>
            <a:r>
              <a:rPr lang="en-US" dirty="0" smtClean="0"/>
              <a:t>Note that all values in between are also possible</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33</a:t>
            </a:fld>
            <a:endParaRPr lang="he-IL">
              <a:solidFill>
                <a:prstClr val="black"/>
              </a:solidFill>
            </a:endParaRPr>
          </a:p>
        </p:txBody>
      </p:sp>
    </p:spTree>
    <p:extLst>
      <p:ext uri="{BB962C8B-B14F-4D97-AF65-F5344CB8AC3E}">
        <p14:creationId xmlns:p14="http://schemas.microsoft.com/office/powerpoint/2010/main" val="3936919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The value stored in the cell c t is squashed by function h. Whether this information gets</a:t>
            </a:r>
          </a:p>
          <a:p>
            <a:pPr algn="l" rtl="0"/>
            <a:r>
              <a:rPr lang="en-US" dirty="0" smtClean="0"/>
              <a:t>output is decided by the output gate via o t . This is done by point wise multiplication</a:t>
            </a:r>
          </a:p>
          <a:p>
            <a:pPr algn="l" rtl="0"/>
            <a:r>
              <a:rPr lang="en-US" dirty="0" smtClean="0"/>
              <a:t>of both vectors</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34</a:t>
            </a:fld>
            <a:endParaRPr lang="he-IL">
              <a:solidFill>
                <a:prstClr val="black"/>
              </a:solidFill>
            </a:endParaRPr>
          </a:p>
        </p:txBody>
      </p:sp>
    </p:spTree>
    <p:extLst>
      <p:ext uri="{BB962C8B-B14F-4D97-AF65-F5344CB8AC3E}">
        <p14:creationId xmlns:p14="http://schemas.microsoft.com/office/powerpoint/2010/main" val="1833172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y</a:t>
            </a:r>
            <a:r>
              <a:rPr lang="en-US" baseline="0" dirty="0" smtClean="0"/>
              <a:t> is an activation function</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35</a:t>
            </a:fld>
            <a:endParaRPr lang="he-IL">
              <a:solidFill>
                <a:prstClr val="black"/>
              </a:solidFill>
            </a:endParaRPr>
          </a:p>
        </p:txBody>
      </p:sp>
    </p:spTree>
    <p:extLst>
      <p:ext uri="{BB962C8B-B14F-4D97-AF65-F5344CB8AC3E}">
        <p14:creationId xmlns:p14="http://schemas.microsoft.com/office/powerpoint/2010/main" val="40327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RNN topologies range from</a:t>
            </a:r>
            <a:r>
              <a:rPr lang="en-US" baseline="0" dirty="0" smtClean="0"/>
              <a:t> partly recurrent  to fully recurrent. partly recurrent is a layered network with distinct input and output layers where the recurrence is limited to the hidden layer. In fully recurrent networks each node gets inputs from all other nodes.</a:t>
            </a:r>
            <a:endParaRPr lang="he-IL"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7</a:t>
            </a:fld>
            <a:endParaRPr lang="he-IL"/>
          </a:p>
        </p:txBody>
      </p:sp>
    </p:spTree>
    <p:extLst>
      <p:ext uri="{BB962C8B-B14F-4D97-AF65-F5344CB8AC3E}">
        <p14:creationId xmlns:p14="http://schemas.microsoft.com/office/powerpoint/2010/main" val="2277028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y</a:t>
            </a:r>
            <a:r>
              <a:rPr lang="en-US" baseline="0" dirty="0" smtClean="0"/>
              <a:t> is an activation function</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36</a:t>
            </a:fld>
            <a:endParaRPr lang="he-IL">
              <a:solidFill>
                <a:prstClr val="black"/>
              </a:solidFill>
            </a:endParaRPr>
          </a:p>
        </p:txBody>
      </p:sp>
    </p:spTree>
    <p:extLst>
      <p:ext uri="{BB962C8B-B14F-4D97-AF65-F5344CB8AC3E}">
        <p14:creationId xmlns:p14="http://schemas.microsoft.com/office/powerpoint/2010/main" val="2404188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y</a:t>
            </a:r>
            <a:r>
              <a:rPr lang="en-US" baseline="0" dirty="0" smtClean="0"/>
              <a:t> is an activation function</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37</a:t>
            </a:fld>
            <a:endParaRPr lang="he-IL">
              <a:solidFill>
                <a:prstClr val="black"/>
              </a:solidFill>
            </a:endParaRPr>
          </a:p>
        </p:txBody>
      </p:sp>
    </p:spTree>
    <p:extLst>
      <p:ext uri="{BB962C8B-B14F-4D97-AF65-F5344CB8AC3E}">
        <p14:creationId xmlns:p14="http://schemas.microsoft.com/office/powerpoint/2010/main" val="89594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y</a:t>
            </a:r>
            <a:r>
              <a:rPr lang="en-US" baseline="0" dirty="0" smtClean="0"/>
              <a:t> is an activation function</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38</a:t>
            </a:fld>
            <a:endParaRPr lang="he-IL">
              <a:solidFill>
                <a:prstClr val="black"/>
              </a:solidFill>
            </a:endParaRPr>
          </a:p>
        </p:txBody>
      </p:sp>
    </p:spTree>
    <p:extLst>
      <p:ext uri="{BB962C8B-B14F-4D97-AF65-F5344CB8AC3E}">
        <p14:creationId xmlns:p14="http://schemas.microsoft.com/office/powerpoint/2010/main" val="3756227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3257B949-BBB2-4CCB-9690-3F2CEF4924BE}" type="slidenum">
              <a:rPr lang="he-IL" smtClean="0">
                <a:solidFill>
                  <a:prstClr val="black"/>
                </a:solidFill>
              </a:rPr>
              <a:pPr/>
              <a:t>40</a:t>
            </a:fld>
            <a:endParaRPr lang="he-IL">
              <a:solidFill>
                <a:prstClr val="black"/>
              </a:solidFill>
            </a:endParaRPr>
          </a:p>
        </p:txBody>
      </p:sp>
    </p:spTree>
    <p:extLst>
      <p:ext uri="{BB962C8B-B14F-4D97-AF65-F5344CB8AC3E}">
        <p14:creationId xmlns:p14="http://schemas.microsoft.com/office/powerpoint/2010/main" val="23337753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41</a:t>
            </a:fld>
            <a:endParaRPr lang="he-IL"/>
          </a:p>
        </p:txBody>
      </p:sp>
    </p:spTree>
    <p:extLst>
      <p:ext uri="{BB962C8B-B14F-4D97-AF65-F5344CB8AC3E}">
        <p14:creationId xmlns:p14="http://schemas.microsoft.com/office/powerpoint/2010/main" val="804233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smtClean="0"/>
              <a:t>online machine learning</a:t>
            </a:r>
            <a:r>
              <a:rPr lang="en-US" dirty="0" smtClean="0"/>
              <a:t> is a method of </a:t>
            </a:r>
            <a:r>
              <a:rPr lang="en-US" dirty="0" smtClean="0">
                <a:hlinkClick r:id="rId3" tooltip="Machine learning"/>
              </a:rPr>
              <a:t>machine learning</a:t>
            </a:r>
            <a:r>
              <a:rPr lang="en-US" dirty="0" smtClean="0"/>
              <a:t> in which data becomes available in a sequential order and is used to update our best predictor for future data at each step, as opposed to batch learning techniques which generate the best predictor by learning on the entire training data set at once. It is also used in situations where it is necessary for the algorithm to dynamically adapt to new patterns in the data, or when the data itself is generated as a function of time</a:t>
            </a:r>
          </a:p>
          <a:p>
            <a:pPr algn="l" rtl="0"/>
            <a:endParaRPr lang="en-US" dirty="0" smtClean="0"/>
          </a:p>
          <a:p>
            <a:pPr algn="l" rtl="0"/>
            <a:r>
              <a:rPr lang="en-US" dirty="0" smtClean="0"/>
              <a:t>Only experiment 1</a:t>
            </a:r>
            <a:r>
              <a:rPr lang="en-US" baseline="0" dirty="0" smtClean="0"/>
              <a:t> is not a long lag problem</a:t>
            </a:r>
            <a:endParaRPr lang="en-US" dirty="0" smtClean="0"/>
          </a:p>
          <a:p>
            <a:pPr algn="l" rtl="0"/>
            <a:endParaRPr lang="en-US" dirty="0" smtClean="0"/>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44</a:t>
            </a:fld>
            <a:endParaRPr lang="he-IL">
              <a:solidFill>
                <a:prstClr val="black"/>
              </a:solidFill>
            </a:endParaRPr>
          </a:p>
        </p:txBody>
      </p:sp>
    </p:spTree>
    <p:extLst>
      <p:ext uri="{BB962C8B-B14F-4D97-AF65-F5344CB8AC3E}">
        <p14:creationId xmlns:p14="http://schemas.microsoft.com/office/powerpoint/2010/main" val="1473852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err="1" smtClean="0"/>
              <a:t>Exp</a:t>
            </a:r>
            <a:r>
              <a:rPr lang="en-US" baseline="0" dirty="0" smtClean="0"/>
              <a:t> 1: The nets task is to read strings one symbol at a time and to permanently predict the next symbol.</a:t>
            </a:r>
          </a:p>
          <a:p>
            <a:pPr algn="l" rtl="0"/>
            <a:r>
              <a:rPr lang="en-US" baseline="0" dirty="0" smtClean="0"/>
              <a:t> LSTM almost always learns to solve the task, learns much faster.</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45</a:t>
            </a:fld>
            <a:endParaRPr lang="he-IL">
              <a:solidFill>
                <a:prstClr val="black"/>
              </a:solidFill>
            </a:endParaRPr>
          </a:p>
        </p:txBody>
      </p:sp>
    </p:spTree>
    <p:extLst>
      <p:ext uri="{BB962C8B-B14F-4D97-AF65-F5344CB8AC3E}">
        <p14:creationId xmlns:p14="http://schemas.microsoft.com/office/powerpoint/2010/main" val="1980065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err="1" smtClean="0"/>
              <a:t>Exp</a:t>
            </a:r>
            <a:r>
              <a:rPr lang="en-US" dirty="0" smtClean="0"/>
              <a:t> 4: shows LSTM can solve long time lag problems involving</a:t>
            </a:r>
            <a:r>
              <a:rPr lang="en-US" baseline="0" dirty="0" smtClean="0"/>
              <a:t> distributed continuous valued representations. </a:t>
            </a:r>
          </a:p>
          <a:p>
            <a:pPr algn="l" rtl="0"/>
            <a:r>
              <a:rPr lang="en-US" baseline="0" dirty="0" smtClean="0"/>
              <a:t>Each element of each input sequence is a pair of components. First component is a real value randomly chosen between [-1,1] the second is either 1,0,-1 and is used as a marker. At the end of each sequence the task is to output the sum of the first components of those pairs of that are marked by second component “1”.  Sequences have random length. In a given sequence choosing 2 pairs randomly and they are marked “1” , mark all the non chosen pairs as “0” and first and final pair second component is”-1”. And error signal is generated only at the sequence end. </a:t>
            </a:r>
          </a:p>
          <a:p>
            <a:pPr algn="l" rtl="0"/>
            <a:r>
              <a:rPr lang="en-US" baseline="0" dirty="0" smtClean="0"/>
              <a:t>A sequence is processed correctly if the absolute error at the sequence end is below 0.04</a:t>
            </a:r>
          </a:p>
          <a:p>
            <a:pPr algn="l" rtl="0"/>
            <a:endParaRPr lang="en-US" baseline="0" dirty="0" smtClean="0"/>
          </a:p>
          <a:p>
            <a:pPr algn="l" rtl="0"/>
            <a:r>
              <a:rPr lang="en-US" baseline="0" dirty="0" smtClean="0"/>
              <a:t>Results: average test set error was always below 0.01.</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46</a:t>
            </a:fld>
            <a:endParaRPr lang="he-IL">
              <a:solidFill>
                <a:prstClr val="black"/>
              </a:solidFill>
            </a:endParaRPr>
          </a:p>
        </p:txBody>
      </p:sp>
    </p:spTree>
    <p:extLst>
      <p:ext uri="{BB962C8B-B14F-4D97-AF65-F5344CB8AC3E}">
        <p14:creationId xmlns:p14="http://schemas.microsoft.com/office/powerpoint/2010/main" val="3452153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err="1" smtClean="0"/>
              <a:t>Exp</a:t>
            </a:r>
            <a:r>
              <a:rPr lang="en-US" baseline="0" dirty="0" smtClean="0"/>
              <a:t> 6:The goal is to classify sequences. LSTM is able to extract information conveyed by the temporal order of widely separated inputs.</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47</a:t>
            </a:fld>
            <a:endParaRPr lang="he-IL">
              <a:solidFill>
                <a:prstClr val="black"/>
              </a:solidFill>
            </a:endParaRPr>
          </a:p>
        </p:txBody>
      </p:sp>
    </p:spTree>
    <p:extLst>
      <p:ext uri="{BB962C8B-B14F-4D97-AF65-F5344CB8AC3E}">
        <p14:creationId xmlns:p14="http://schemas.microsoft.com/office/powerpoint/2010/main" val="3152630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LSTM</a:t>
            </a:r>
            <a:r>
              <a:rPr lang="en-US" baseline="0" dirty="0" smtClean="0"/>
              <a:t> allows information to be stored across arbitrary time lags and error signals to be carried far back in time. This potential strength however, can contribute to a weakness: the cells states </a:t>
            </a:r>
            <a:r>
              <a:rPr lang="en-US" baseline="0" dirty="0" err="1" smtClean="0"/>
              <a:t>Sc</a:t>
            </a:r>
            <a:r>
              <a:rPr lang="en-US" baseline="0" dirty="0" smtClean="0"/>
              <a:t> often tend to grow linearly during the presentation of a time series. If we present a continues input stream the cell state may grow in unbounded fashion causing saturation of the output squashing function h. saturation will make h’s derivative vanish thus blocking incoming errors, and make the cell output equal the output gate activation -  the cell will degenerate to an ordinary BPTT so the cell will cease functioning as a memory. (in the 1997 paper,  cell states were reset to zero before the start of each new sequence, they did not encounter this problem)</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49</a:t>
            </a:fld>
            <a:endParaRPr lang="he-IL">
              <a:solidFill>
                <a:prstClr val="black"/>
              </a:solidFill>
            </a:endParaRPr>
          </a:p>
        </p:txBody>
      </p:sp>
    </p:spTree>
    <p:extLst>
      <p:ext uri="{BB962C8B-B14F-4D97-AF65-F5344CB8AC3E}">
        <p14:creationId xmlns:p14="http://schemas.microsoft.com/office/powerpoint/2010/main" val="76086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The</a:t>
            </a:r>
            <a:r>
              <a:rPr lang="en-US" baseline="0" dirty="0" smtClean="0"/>
              <a:t> complete sequence of hidden activations can be calculated starting at t=1 and recursively applying these equations incrementing t at each step.</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8</a:t>
            </a:fld>
            <a:endParaRPr lang="he-IL"/>
          </a:p>
        </p:txBody>
      </p:sp>
    </p:spTree>
    <p:extLst>
      <p:ext uri="{BB962C8B-B14F-4D97-AF65-F5344CB8AC3E}">
        <p14:creationId xmlns:p14="http://schemas.microsoft.com/office/powerpoint/2010/main" val="16999613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LSTMs contain information outside the normal flow of the recurrent network in a gated cell. Information can be stored in, written to, or read from a cell, much like data in a computer’s memory. The cell makes decisions about what to store, and when to allow reads, writes and erasures, via gates that open and close. Unlike the digital storage on computers, however, these gates are analog, implemented with element-wise multiplication by </a:t>
            </a:r>
            <a:r>
              <a:rPr lang="en-US" dirty="0" err="1" smtClean="0"/>
              <a:t>sigmoids</a:t>
            </a:r>
            <a:r>
              <a:rPr lang="en-US" dirty="0" smtClean="0"/>
              <a:t>, which are all in the range of 0-1. Analog has the advantage over digital of being differentiable, and therefore suitable for backpropagation</a:t>
            </a:r>
          </a:p>
          <a:p>
            <a:pPr algn="l" rtl="0"/>
            <a:endParaRPr lang="en-US" dirty="0" smtClean="0"/>
          </a:p>
          <a:p>
            <a:pPr algn="l" rtl="0"/>
            <a:r>
              <a:rPr lang="en-US" dirty="0" smtClean="0"/>
              <a:t>Those gates act on the signals they receive, and similar to the neural network’s nodes, they block or pass on information based on its strength and import, which they filter with their own sets of weights. Those weights, like the weights that modulate input and hidden states, are adjusted via the recurrent networks learning process. That is, the cells learn when to allow data to enter, leave or be deleted through the iterative process of making guesses, </a:t>
            </a:r>
            <a:r>
              <a:rPr lang="en-US" dirty="0" err="1" smtClean="0"/>
              <a:t>backpropagating</a:t>
            </a:r>
            <a:r>
              <a:rPr lang="en-US" dirty="0" smtClean="0"/>
              <a:t> error, and adjusting weights via gradient descent</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50</a:t>
            </a:fld>
            <a:endParaRPr lang="he-IL">
              <a:solidFill>
                <a:prstClr val="black"/>
              </a:solidFill>
            </a:endParaRPr>
          </a:p>
        </p:txBody>
      </p:sp>
    </p:spTree>
    <p:extLst>
      <p:ext uri="{BB962C8B-B14F-4D97-AF65-F5344CB8AC3E}">
        <p14:creationId xmlns:p14="http://schemas.microsoft.com/office/powerpoint/2010/main" val="4252528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smtClean="0"/>
              <a:t>U,W,V</a:t>
            </a:r>
            <a:r>
              <a:rPr lang="en-US" baseline="0" dirty="0" smtClean="0"/>
              <a:t> weight matrices, Fh,F0 hidden and output activation functions</a:t>
            </a:r>
          </a:p>
          <a:p>
            <a:pPr algn="l" rtl="0"/>
            <a:endParaRPr lang="en-US" baseline="0" dirty="0" smtClean="0"/>
          </a:p>
          <a:p>
            <a:pPr algn="l" rtl="0"/>
            <a:r>
              <a:rPr lang="en-US" baseline="0" dirty="0" smtClean="0"/>
              <a:t>For k outputs at time t</a:t>
            </a:r>
            <a:endParaRPr lang="he-IL" baseline="0" dirty="0" smtClean="0"/>
          </a:p>
          <a:p>
            <a:pPr algn="l" rtl="0"/>
            <a:r>
              <a:rPr lang="en-US" dirty="0" smtClean="0"/>
              <a:t>[e(t)]k is a vector size k</a:t>
            </a:r>
          </a:p>
          <a:p>
            <a:pPr algn="l" rtl="0"/>
            <a:r>
              <a:rPr lang="en-US" dirty="0" smtClean="0"/>
              <a:t>This type</a:t>
            </a:r>
            <a:r>
              <a:rPr lang="en-US" baseline="0" dirty="0" smtClean="0"/>
              <a:t> of error is better for regression and not classification ( for classification a </a:t>
            </a:r>
            <a:r>
              <a:rPr lang="en-US" baseline="0" dirty="0" err="1" smtClean="0"/>
              <a:t>softmax</a:t>
            </a:r>
            <a:r>
              <a:rPr lang="en-US" baseline="0" dirty="0" smtClean="0"/>
              <a:t> is better)</a:t>
            </a:r>
          </a:p>
          <a:p>
            <a:pPr algn="l" rtl="0"/>
            <a:endParaRPr lang="en-US" baseline="0" dirty="0" smtClean="0"/>
          </a:p>
          <a:p>
            <a:pPr algn="l" rtl="0"/>
            <a:r>
              <a:rPr lang="en-US" baseline="0" dirty="0" smtClean="0"/>
              <a:t>For RNN another cost function which is used in language models is the cross entropy (sum over label*ln(y)) used with a </a:t>
            </a:r>
            <a:r>
              <a:rPr lang="en-US" baseline="0" dirty="0" err="1" smtClean="0"/>
              <a:t>softmax</a:t>
            </a:r>
            <a:r>
              <a:rPr lang="en-US" baseline="0" dirty="0" smtClean="0"/>
              <a:t> activation function.</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9</a:t>
            </a:fld>
            <a:endParaRPr lang="he-IL"/>
          </a:p>
        </p:txBody>
      </p:sp>
    </p:spTree>
    <p:extLst>
      <p:ext uri="{BB962C8B-B14F-4D97-AF65-F5344CB8AC3E}">
        <p14:creationId xmlns:p14="http://schemas.microsoft.com/office/powerpoint/2010/main" val="220405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above diagram shows a RNN being </a:t>
            </a:r>
            <a:r>
              <a:rPr lang="en-US" sz="1200" i="1" kern="1200" dirty="0" smtClean="0">
                <a:solidFill>
                  <a:schemeClr val="tx1"/>
                </a:solidFill>
                <a:effectLst/>
                <a:latin typeface="+mn-lt"/>
                <a:ea typeface="+mn-ea"/>
                <a:cs typeface="+mn-cs"/>
              </a:rPr>
              <a:t>unrolled</a:t>
            </a:r>
            <a:r>
              <a:rPr lang="en-US" sz="1200" kern="1200" dirty="0" smtClean="0">
                <a:solidFill>
                  <a:schemeClr val="tx1"/>
                </a:solidFill>
                <a:effectLst/>
                <a:latin typeface="+mn-lt"/>
                <a:ea typeface="+mn-ea"/>
                <a:cs typeface="+mn-cs"/>
              </a:rPr>
              <a:t> (or unfolded) into a full network. By unrolling we simply mean that we write out the network for the complete sequence.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example, if the sequence we care about is a sentence of 5 words, the network would be unrolled into a 5-layer neural network, one layer for each word. </a:t>
            </a:r>
            <a:endParaRPr lang="he-IL" dirty="0" smtClean="0"/>
          </a:p>
          <a:p>
            <a:pPr algn="l" rtl="0"/>
            <a:endParaRPr lang="he-IL" dirty="0" smtClean="0"/>
          </a:p>
          <a:p>
            <a:pPr algn="l" rtl="0"/>
            <a:r>
              <a:rPr lang="en-US" dirty="0" smtClean="0"/>
              <a:t>This means</a:t>
            </a:r>
            <a:r>
              <a:rPr lang="en-US" baseline="0" dirty="0" smtClean="0"/>
              <a:t> all the earlier theory about feed forward networks learning follows through</a:t>
            </a:r>
          </a:p>
          <a:p>
            <a:pPr algn="l" rtl="0"/>
            <a:endParaRPr lang="en-US" baseline="0" dirty="0" smtClean="0"/>
          </a:p>
          <a:p>
            <a:pPr algn="l" rtl="0"/>
            <a:r>
              <a:rPr lang="en-US" baseline="0" dirty="0" smtClean="0"/>
              <a:t>In RNN errors can be propagated more than 2 layers in order to capture longer history information. This process is usually called unfolding. In an unfolded RNN the recurrent weight is duplicated for an arbitrary number of time steps (</a:t>
            </a:r>
            <a:r>
              <a:rPr lang="en-US" baseline="0" dirty="0" err="1" smtClean="0"/>
              <a:t>refered</a:t>
            </a:r>
            <a:r>
              <a:rPr lang="en-US" baseline="0" dirty="0" smtClean="0"/>
              <a:t> to as t)</a:t>
            </a:r>
            <a:endParaRPr lang="he-IL" baseline="0" dirty="0" smtClean="0"/>
          </a:p>
          <a:p>
            <a:pPr algn="l" rtl="0"/>
            <a:endParaRPr lang="he-IL" baseline="0" dirty="0" smtClean="0"/>
          </a:p>
          <a:p>
            <a:pPr algn="l" rtl="0"/>
            <a:r>
              <a:rPr lang="en-US" sz="1200" kern="1200" dirty="0" smtClean="0">
                <a:solidFill>
                  <a:schemeClr val="tx1"/>
                </a:solidFill>
                <a:effectLst/>
                <a:latin typeface="+mn-lt"/>
                <a:ea typeface="+mn-ea"/>
                <a:cs typeface="+mn-cs"/>
              </a:rPr>
              <a:t>The above diagram has outputs at each time step, but depending on the task this may not be necessary. For example, when predicting the sentiment of a sentence we may only care about the final output, not the sentiment after each word. Similarly, we may not need inputs at each time step. The main feature of an RNN is its hidden state, which captures some information about a sequence.</a:t>
            </a:r>
            <a:endParaRPr lang="he-IL" baseline="0" dirty="0" smtClean="0"/>
          </a:p>
          <a:p>
            <a:pPr algn="l" rtl="0"/>
            <a:endParaRPr lang="he-IL"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10</a:t>
            </a:fld>
            <a:endParaRPr lang="he-IL"/>
          </a:p>
        </p:txBody>
      </p:sp>
    </p:spTree>
    <p:extLst>
      <p:ext uri="{BB962C8B-B14F-4D97-AF65-F5344CB8AC3E}">
        <p14:creationId xmlns:p14="http://schemas.microsoft.com/office/powerpoint/2010/main" val="2627735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key difference is that we sum up the gradients for at each time step. In a traditional NN we don’t share parameters across layers, so we don’t need to sum anything.</a:t>
            </a:r>
            <a:endParaRPr lang="he-I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e-I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Backpropagation in feedforward networks moves backward from the final error through the outputs, weights and inputs of each hidden layer, assigning those weights responsibility for a portion of the error by calculating their partial derivatives – </a:t>
            </a:r>
            <a:r>
              <a:rPr lang="en-US" i="1" dirty="0" smtClean="0"/>
              <a:t>∂E/∂w</a:t>
            </a:r>
            <a:r>
              <a:rPr lang="en-US" dirty="0" smtClean="0"/>
              <a:t>, or the relationship between their rates of change. Those derivatives are then used by our learning rule, gradient descent, to adjust the weights up or down, whichever direction decreases error.</a:t>
            </a:r>
            <a:endParaRPr lang="en-US" sz="1200" kern="1200" dirty="0" smtClean="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11</a:t>
            </a:fld>
            <a:endParaRPr lang="he-IL"/>
          </a:p>
        </p:txBody>
      </p:sp>
    </p:spTree>
    <p:extLst>
      <p:ext uri="{BB962C8B-B14F-4D97-AF65-F5344CB8AC3E}">
        <p14:creationId xmlns:p14="http://schemas.microsoft.com/office/powerpoint/2010/main" val="3133025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err="1" smtClean="0"/>
              <a:t>Dcost</a:t>
            </a:r>
            <a:r>
              <a:rPr lang="en-US" dirty="0" smtClean="0"/>
              <a:t>/da : How</a:t>
            </a:r>
            <a:r>
              <a:rPr lang="en-US" baseline="0" dirty="0" smtClean="0"/>
              <a:t> fast the cost is changing as a function of the j output activation.</a:t>
            </a:r>
          </a:p>
          <a:p>
            <a:pPr algn="l" rtl="0"/>
            <a:r>
              <a:rPr lang="en-US" baseline="0" dirty="0" smtClean="0"/>
              <a:t>Theta’(a) : how fast the activation  </a:t>
            </a:r>
            <a:r>
              <a:rPr lang="en-US" baseline="0" dirty="0" err="1" smtClean="0"/>
              <a:t>fucntion</a:t>
            </a:r>
            <a:r>
              <a:rPr lang="en-US" baseline="0" dirty="0" smtClean="0"/>
              <a:t> theta is changing at a</a:t>
            </a:r>
          </a:p>
          <a:p>
            <a:pPr algn="l" rtl="0"/>
            <a:r>
              <a:rPr lang="en-US" baseline="0" dirty="0" smtClean="0"/>
              <a:t>Delta = </a:t>
            </a:r>
            <a:r>
              <a:rPr lang="en-US" baseline="0" dirty="0" err="1" smtClean="0"/>
              <a:t>dcost</a:t>
            </a:r>
            <a:r>
              <a:rPr lang="en-US" baseline="0" dirty="0" smtClean="0"/>
              <a:t>/da*theta’(a)</a:t>
            </a:r>
          </a:p>
          <a:p>
            <a:pPr algn="l" rtl="0"/>
            <a:endParaRPr lang="en-US" baseline="0" dirty="0" smtClean="0"/>
          </a:p>
          <a:p>
            <a:pPr algn="l" rtl="0"/>
            <a:r>
              <a:rPr lang="en-US" baseline="0" dirty="0" smtClean="0"/>
              <a:t>Recursively applying this equations starting at t=T</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12</a:t>
            </a:fld>
            <a:endParaRPr lang="he-IL"/>
          </a:p>
        </p:txBody>
      </p:sp>
    </p:spTree>
    <p:extLst>
      <p:ext uri="{BB962C8B-B14F-4D97-AF65-F5344CB8AC3E}">
        <p14:creationId xmlns:p14="http://schemas.microsoft.com/office/powerpoint/2010/main" val="303119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err="1" smtClean="0"/>
              <a:t>Dcost</a:t>
            </a:r>
            <a:r>
              <a:rPr lang="en-US" dirty="0" smtClean="0"/>
              <a:t>/da : How</a:t>
            </a:r>
            <a:r>
              <a:rPr lang="en-US" baseline="0" dirty="0" smtClean="0"/>
              <a:t> fast the cost is changing as a function of the j output activation.</a:t>
            </a:r>
          </a:p>
          <a:p>
            <a:pPr algn="l" rtl="0"/>
            <a:r>
              <a:rPr lang="en-US" baseline="0" dirty="0" smtClean="0"/>
              <a:t>Theta’(a) : how fast the activation  </a:t>
            </a:r>
            <a:r>
              <a:rPr lang="en-US" baseline="0" dirty="0" err="1" smtClean="0"/>
              <a:t>fucntion</a:t>
            </a:r>
            <a:r>
              <a:rPr lang="en-US" baseline="0" dirty="0" smtClean="0"/>
              <a:t> theta is changing at a</a:t>
            </a:r>
          </a:p>
          <a:p>
            <a:pPr algn="l" rtl="0"/>
            <a:r>
              <a:rPr lang="en-US" baseline="0" dirty="0" smtClean="0"/>
              <a:t>Delta = </a:t>
            </a:r>
            <a:r>
              <a:rPr lang="en-US" baseline="0" dirty="0" err="1" smtClean="0"/>
              <a:t>dcost</a:t>
            </a:r>
            <a:r>
              <a:rPr lang="en-US" baseline="0" dirty="0" smtClean="0"/>
              <a:t>/da*theta’(a)</a:t>
            </a:r>
          </a:p>
          <a:p>
            <a:pPr algn="l" rtl="0"/>
            <a:endParaRPr lang="en-US" baseline="0" dirty="0" smtClean="0"/>
          </a:p>
          <a:p>
            <a:pPr algn="l" rtl="0"/>
            <a:r>
              <a:rPr lang="en-US" baseline="0" dirty="0" smtClean="0"/>
              <a:t>Recursively applying this equations starting at t=T</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13</a:t>
            </a:fld>
            <a:endParaRPr lang="he-IL"/>
          </a:p>
        </p:txBody>
      </p:sp>
    </p:spTree>
    <p:extLst>
      <p:ext uri="{BB962C8B-B14F-4D97-AF65-F5344CB8AC3E}">
        <p14:creationId xmlns:p14="http://schemas.microsoft.com/office/powerpoint/2010/main" val="303119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כותרת 7"/>
          <p:cNvSpPr>
            <a:spLocks noGrp="1"/>
          </p:cNvSpPr>
          <p:nvPr>
            <p:ph type="ctrTitle"/>
          </p:nvPr>
        </p:nvSpPr>
        <p:spPr>
          <a:xfrm>
            <a:off x="2286000" y="3124200"/>
            <a:ext cx="6172200" cy="1894362"/>
          </a:xfrm>
        </p:spPr>
        <p:txBody>
          <a:bodyPr/>
          <a:lstStyle>
            <a:lvl1pPr>
              <a:defRPr b="1"/>
            </a:lvl1pPr>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bwMode="auto">
          <a:xfrm rot="5400000">
            <a:off x="7764621" y="1174097"/>
            <a:ext cx="2286000" cy="381000"/>
          </a:xfrm>
        </p:spPr>
        <p:txBody>
          <a:bodyPr/>
          <a:lstStyle/>
          <a:p>
            <a:fld id="{43E714E1-92CF-4283-88B5-F871979EA58E}" type="datetime8">
              <a:rPr lang="he-IL" smtClean="0"/>
              <a:t>27 נובמבר 16</a:t>
            </a:fld>
            <a:endParaRPr lang="he-IL"/>
          </a:p>
        </p:txBody>
      </p:sp>
      <p:sp>
        <p:nvSpPr>
          <p:cNvPr id="17" name="מציין מיקום של כותרת תחתונה 16"/>
          <p:cNvSpPr>
            <a:spLocks noGrp="1"/>
          </p:cNvSpPr>
          <p:nvPr>
            <p:ph type="ftr" sz="quarter" idx="11"/>
          </p:nvPr>
        </p:nvSpPr>
        <p:spPr bwMode="auto">
          <a:xfrm rot="5400000">
            <a:off x="7077269" y="4181669"/>
            <a:ext cx="3657600" cy="384048"/>
          </a:xfrm>
        </p:spPr>
        <p:txBody>
          <a:bodyPr/>
          <a:lstStyle/>
          <a:p>
            <a:endParaRPr lang="he-IL"/>
          </a:p>
        </p:txBody>
      </p:sp>
      <p:sp>
        <p:nvSpPr>
          <p:cNvPr id="10" name="מלבן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מלבן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מלבן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חבר ישר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מחבר ישר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מחבר ישר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מלבן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אליפסה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אליפסה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אליפסה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מציין מיקום של מספר שקופית 28"/>
          <p:cNvSpPr>
            <a:spLocks noGrp="1"/>
          </p:cNvSpPr>
          <p:nvPr>
            <p:ph type="sldNum" sz="quarter" idx="12"/>
          </p:nvPr>
        </p:nvSpPr>
        <p:spPr bwMode="auto">
          <a:xfrm>
            <a:off x="1325544" y="4928702"/>
            <a:ext cx="609600" cy="517524"/>
          </a:xfrm>
        </p:spPr>
        <p:txBody>
          <a:bodyPr/>
          <a:lstStyle/>
          <a:p>
            <a:fld id="{B1384DE6-1247-4793-92EB-DB727468149E}"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8C3E8893-F773-4EB4-B2C8-EA3023EA713D}" type="datetime8">
              <a:rPr lang="he-IL" smtClean="0"/>
              <a:t>27 נובמבר 16</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1384DE6-1247-4793-92EB-DB727468149E}"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9"/>
            <a:ext cx="167640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1A1EE549-32F5-456D-B1A0-54497327811D}" type="datetime8">
              <a:rPr lang="he-IL" smtClean="0"/>
              <a:t>27 נובמבר 16</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1384DE6-1247-4793-92EB-DB727468149E}"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8" name="מציין מיקום תוכן 7"/>
          <p:cNvSpPr>
            <a:spLocks noGrp="1"/>
          </p:cNvSpPr>
          <p:nvPr>
            <p:ph sz="quarter" idx="1"/>
          </p:nvPr>
        </p:nvSpPr>
        <p:spPr>
          <a:xfrm>
            <a:off x="457200" y="1600200"/>
            <a:ext cx="7467600" cy="4873752"/>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4"/>
          </p:nvPr>
        </p:nvSpPr>
        <p:spPr/>
        <p:txBody>
          <a:bodyPr rtlCol="0"/>
          <a:lstStyle/>
          <a:p>
            <a:fld id="{6122E960-9445-4AEF-9F21-895010F17591}" type="datetime8">
              <a:rPr lang="he-IL" smtClean="0"/>
              <a:t>27 נובמבר 16</a:t>
            </a:fld>
            <a:endParaRPr lang="he-IL"/>
          </a:p>
        </p:txBody>
      </p:sp>
      <p:sp>
        <p:nvSpPr>
          <p:cNvPr id="9" name="מציין מיקום של מספר שקופית 8"/>
          <p:cNvSpPr>
            <a:spLocks noGrp="1"/>
          </p:cNvSpPr>
          <p:nvPr>
            <p:ph type="sldNum" sz="quarter" idx="15"/>
          </p:nvPr>
        </p:nvSpPr>
        <p:spPr/>
        <p:txBody>
          <a:bodyPr rtlCol="0"/>
          <a:lstStyle/>
          <a:p>
            <a:fld id="{B1384DE6-1247-4793-92EB-DB727468149E}" type="slidenum">
              <a:rPr lang="he-IL" smtClean="0"/>
              <a:t>‹#›</a:t>
            </a:fld>
            <a:endParaRPr lang="he-IL"/>
          </a:p>
        </p:txBody>
      </p:sp>
      <p:sp>
        <p:nvSpPr>
          <p:cNvPr id="10" name="מציין מיקום של כותרת תחתונה 9"/>
          <p:cNvSpPr>
            <a:spLocks noGrp="1"/>
          </p:cNvSpPr>
          <p:nvPr>
            <p:ph type="ftr" sz="quarter" idx="16"/>
          </p:nvPr>
        </p:nvSpPr>
        <p:spPr/>
        <p:txBody>
          <a:bodyPr rtlCol="0"/>
          <a:lstStyle/>
          <a:p>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2286000" y="2895600"/>
            <a:ext cx="6172200" cy="2053590"/>
          </a:xfrm>
        </p:spPr>
        <p:txBody>
          <a:bodyPr/>
          <a:lstStyle>
            <a:lvl1pPr algn="l">
              <a:buNone/>
              <a:defRPr sz="3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bwMode="auto">
          <a:xfrm rot="5400000">
            <a:off x="7763256" y="1170432"/>
            <a:ext cx="2286000" cy="381000"/>
          </a:xfrm>
        </p:spPr>
        <p:txBody>
          <a:bodyPr/>
          <a:lstStyle/>
          <a:p>
            <a:fld id="{DDA7091E-7F4D-4911-9FDD-88B8757395D3}" type="datetime8">
              <a:rPr lang="he-IL" smtClean="0"/>
              <a:t>27 נובמבר 16</a:t>
            </a:fld>
            <a:endParaRPr lang="he-IL"/>
          </a:p>
        </p:txBody>
      </p:sp>
      <p:sp>
        <p:nvSpPr>
          <p:cNvPr id="5" name="מציין מיקום של כותרת תחתונה 4"/>
          <p:cNvSpPr>
            <a:spLocks noGrp="1"/>
          </p:cNvSpPr>
          <p:nvPr>
            <p:ph type="ftr" sz="quarter" idx="11"/>
          </p:nvPr>
        </p:nvSpPr>
        <p:spPr bwMode="auto">
          <a:xfrm rot="5400000">
            <a:off x="7077456" y="4178808"/>
            <a:ext cx="3657600" cy="384048"/>
          </a:xfrm>
        </p:spPr>
        <p:txBody>
          <a:bodyPr/>
          <a:lstStyle/>
          <a:p>
            <a:endParaRPr lang="he-IL"/>
          </a:p>
        </p:txBody>
      </p:sp>
      <p:sp>
        <p:nvSpPr>
          <p:cNvPr id="9" name="מלבן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מחבר ישר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מחבר ישר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לבן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אליפסה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אליפסה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אליפסה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מחבר ישר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מציין מיקום של מספר שקופית 5"/>
          <p:cNvSpPr>
            <a:spLocks noGrp="1"/>
          </p:cNvSpPr>
          <p:nvPr>
            <p:ph type="sldNum" sz="quarter" idx="12"/>
          </p:nvPr>
        </p:nvSpPr>
        <p:spPr bwMode="auto">
          <a:xfrm>
            <a:off x="1340616" y="4928702"/>
            <a:ext cx="609600" cy="517524"/>
          </a:xfrm>
        </p:spPr>
        <p:txBody>
          <a:bodyPr/>
          <a:lstStyle/>
          <a:p>
            <a:fld id="{B1384DE6-1247-4793-92EB-DB727468149E}"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F55FDA08-FAE7-4210-8091-C3551F899881}" type="datetime8">
              <a:rPr lang="he-IL" smtClean="0"/>
              <a:t>27 נובמבר 16</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1384DE6-1247-4793-92EB-DB727468149E}" type="slidenum">
              <a:rPr lang="he-IL" smtClean="0"/>
              <a:t>‹#›</a:t>
            </a:fld>
            <a:endParaRPr lang="he-IL"/>
          </a:p>
        </p:txBody>
      </p:sp>
      <p:sp>
        <p:nvSpPr>
          <p:cNvPr id="9" name="מציין מיקום תוכן 8"/>
          <p:cNvSpPr>
            <a:spLocks noGrp="1"/>
          </p:cNvSpPr>
          <p:nvPr>
            <p:ph sz="quarter" idx="1"/>
          </p:nvPr>
        </p:nvSpPr>
        <p:spPr>
          <a:xfrm>
            <a:off x="457200"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1" name="מציין מיקום תוכן 10"/>
          <p:cNvSpPr>
            <a:spLocks noGrp="1"/>
          </p:cNvSpPr>
          <p:nvPr>
            <p:ph sz="quarter" idx="2"/>
          </p:nvPr>
        </p:nvSpPr>
        <p:spPr>
          <a:xfrm>
            <a:off x="4270248"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7543800" cy="1143000"/>
          </a:xfrm>
        </p:spPr>
        <p:txBody>
          <a:bodyPr anchor="b"/>
          <a:lstStyle>
            <a:lvl1pPr>
              <a:defRPr/>
            </a:lvl1pPr>
          </a:lstStyle>
          <a:p>
            <a:r>
              <a:rPr kumimoji="0" lang="he-IL" smtClean="0"/>
              <a:t>לחץ כדי לערוך סגנון כותרת של תבנית בסיס</a:t>
            </a:r>
            <a:endParaRPr kumimoji="0" lang="en-US"/>
          </a:p>
        </p:txBody>
      </p:sp>
      <p:sp>
        <p:nvSpPr>
          <p:cNvPr id="7" name="מציין מיקום של תאריך 6"/>
          <p:cNvSpPr>
            <a:spLocks noGrp="1"/>
          </p:cNvSpPr>
          <p:nvPr>
            <p:ph type="dt" sz="half" idx="10"/>
          </p:nvPr>
        </p:nvSpPr>
        <p:spPr/>
        <p:txBody>
          <a:bodyPr/>
          <a:lstStyle/>
          <a:p>
            <a:fld id="{AD117D7E-DFAE-4C5A-B038-3DEDD02EA80A}" type="datetime8">
              <a:rPr lang="he-IL" smtClean="0"/>
              <a:t>27 נובמבר 16</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1384DE6-1247-4793-92EB-DB727468149E}" type="slidenum">
              <a:rPr lang="he-IL" smtClean="0"/>
              <a:t>‹#›</a:t>
            </a:fld>
            <a:endParaRPr lang="he-IL"/>
          </a:p>
        </p:txBody>
      </p:sp>
      <p:sp>
        <p:nvSpPr>
          <p:cNvPr id="11" name="מציין מיקום תוכן 10"/>
          <p:cNvSpPr>
            <a:spLocks noGrp="1"/>
          </p:cNvSpPr>
          <p:nvPr>
            <p:ph sz="quarter" idx="2"/>
          </p:nvPr>
        </p:nvSpPr>
        <p:spPr>
          <a:xfrm>
            <a:off x="457200"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quarter" idx="4"/>
          </p:nvPr>
        </p:nvSpPr>
        <p:spPr>
          <a:xfrm>
            <a:off x="4371975"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2" name="מציין מיקום טקסט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
        <p:nvSpPr>
          <p:cNvPr id="14" name="מציין מיקום טקסט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6" name="מציין מיקום של תאריך 5"/>
          <p:cNvSpPr>
            <a:spLocks noGrp="1"/>
          </p:cNvSpPr>
          <p:nvPr>
            <p:ph type="dt" sz="half" idx="10"/>
          </p:nvPr>
        </p:nvSpPr>
        <p:spPr/>
        <p:txBody>
          <a:bodyPr rtlCol="0"/>
          <a:lstStyle/>
          <a:p>
            <a:fld id="{093A7A57-9AFD-4108-8972-C17F561862B7}" type="datetime8">
              <a:rPr lang="he-IL" smtClean="0"/>
              <a:t>27 נובמבר 16</a:t>
            </a:fld>
            <a:endParaRPr lang="he-IL"/>
          </a:p>
        </p:txBody>
      </p:sp>
      <p:sp>
        <p:nvSpPr>
          <p:cNvPr id="7" name="מציין מיקום של מספר שקופית 6"/>
          <p:cNvSpPr>
            <a:spLocks noGrp="1"/>
          </p:cNvSpPr>
          <p:nvPr>
            <p:ph type="sldNum" sz="quarter" idx="11"/>
          </p:nvPr>
        </p:nvSpPr>
        <p:spPr/>
        <p:txBody>
          <a:bodyPr rtlCol="0"/>
          <a:lstStyle/>
          <a:p>
            <a:fld id="{B1384DE6-1247-4793-92EB-DB727468149E}" type="slidenum">
              <a:rPr lang="he-IL" smtClean="0"/>
              <a:t>‹#›</a:t>
            </a:fld>
            <a:endParaRPr lang="he-IL"/>
          </a:p>
        </p:txBody>
      </p:sp>
      <p:sp>
        <p:nvSpPr>
          <p:cNvPr id="8" name="מציין מיקום של כותרת תחתונה 7"/>
          <p:cNvSpPr>
            <a:spLocks noGrp="1"/>
          </p:cNvSpPr>
          <p:nvPr>
            <p:ph type="ftr" sz="quarter" idx="12"/>
          </p:nvPr>
        </p:nvSpPr>
        <p:spPr/>
        <p:txBody>
          <a:bodyPr rtlCol="0"/>
          <a:lstStyle/>
          <a:p>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5E54991-3FE5-4D62-A715-A1366869DB5B}" type="datetime8">
              <a:rPr lang="he-IL" smtClean="0"/>
              <a:t>27 נובמבר 16</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1384DE6-1247-4793-92EB-DB727468149E}"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כותרת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8" name="מחבר ישר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מחבר ישר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מחבר ישר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לבן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אליפסה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מציין מיקום תוכן 17"/>
          <p:cNvSpPr>
            <a:spLocks noGrp="1"/>
          </p:cNvSpPr>
          <p:nvPr>
            <p:ph sz="quarter" idx="1"/>
          </p:nvPr>
        </p:nvSpPr>
        <p:spPr>
          <a:xfrm>
            <a:off x="304800" y="274320"/>
            <a:ext cx="5638800" cy="6327648"/>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1" name="מציין מיקום של תאריך 20"/>
          <p:cNvSpPr>
            <a:spLocks noGrp="1"/>
          </p:cNvSpPr>
          <p:nvPr>
            <p:ph type="dt" sz="half" idx="14"/>
          </p:nvPr>
        </p:nvSpPr>
        <p:spPr/>
        <p:txBody>
          <a:bodyPr rtlCol="0"/>
          <a:lstStyle/>
          <a:p>
            <a:fld id="{4453B99D-EC89-4370-997D-A489E4BB8A3E}" type="datetime8">
              <a:rPr lang="he-IL" smtClean="0"/>
              <a:t>27 נובמבר 16</a:t>
            </a:fld>
            <a:endParaRPr lang="he-IL"/>
          </a:p>
        </p:txBody>
      </p:sp>
      <p:sp>
        <p:nvSpPr>
          <p:cNvPr id="22" name="מציין מיקום של מספר שקופית 21"/>
          <p:cNvSpPr>
            <a:spLocks noGrp="1"/>
          </p:cNvSpPr>
          <p:nvPr>
            <p:ph type="sldNum" sz="quarter" idx="15"/>
          </p:nvPr>
        </p:nvSpPr>
        <p:spPr/>
        <p:txBody>
          <a:bodyPr rtlCol="0"/>
          <a:lstStyle/>
          <a:p>
            <a:fld id="{B1384DE6-1247-4793-92EB-DB727468149E}" type="slidenum">
              <a:rPr lang="he-IL" smtClean="0"/>
              <a:t>‹#›</a:t>
            </a:fld>
            <a:endParaRPr lang="he-IL"/>
          </a:p>
        </p:txBody>
      </p:sp>
      <p:sp>
        <p:nvSpPr>
          <p:cNvPr id="23" name="מציין מיקום של כותרת תחתונה 22"/>
          <p:cNvSpPr>
            <a:spLocks noGrp="1"/>
          </p:cNvSpPr>
          <p:nvPr>
            <p:ph type="ftr" sz="quarter" idx="16"/>
          </p:nvPr>
        </p:nvSpPr>
        <p:spPr/>
        <p:txBody>
          <a:bodyPr rtlCol="0"/>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חבר ישר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אליפסה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כותרת 1"/>
          <p:cNvSpPr>
            <a:spLocks noGrp="1"/>
          </p:cNvSpPr>
          <p:nvPr>
            <p:ph type="title"/>
          </p:nvPr>
        </p:nvSpPr>
        <p:spPr>
          <a:xfrm rot="5400000">
            <a:off x="3350133" y="3200400"/>
            <a:ext cx="6309360" cy="457200"/>
          </a:xfrm>
        </p:spPr>
        <p:txBody>
          <a:bodyPr anchor="b"/>
          <a:lstStyle>
            <a:lvl1pPr algn="l">
              <a:buNone/>
              <a:defRPr sz="2000" b="1"/>
            </a:lvl1pPr>
          </a:lstStyle>
          <a:p>
            <a:r>
              <a:rPr kumimoji="0" lang="he-IL" smtClean="0"/>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he-IL" smtClean="0"/>
              <a:t>לחץ על הסמל כדי להוסיף תמונה</a:t>
            </a:r>
            <a:endParaRPr kumimoji="0" lang="en-US" dirty="0"/>
          </a:p>
        </p:txBody>
      </p:sp>
      <p:sp>
        <p:nvSpPr>
          <p:cNvPr id="4" name="מציין מיקום טקסט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10" name="מחבר ישר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מלבן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חבר ישר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מחבר ישר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מחבר ישר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מציין מיקום של תאריך 16"/>
          <p:cNvSpPr>
            <a:spLocks noGrp="1"/>
          </p:cNvSpPr>
          <p:nvPr>
            <p:ph type="dt" sz="half" idx="10"/>
          </p:nvPr>
        </p:nvSpPr>
        <p:spPr/>
        <p:txBody>
          <a:bodyPr rtlCol="0"/>
          <a:lstStyle/>
          <a:p>
            <a:fld id="{52617506-CD75-41A9-9568-0B6C51B34B2B}" type="datetime8">
              <a:rPr lang="he-IL" smtClean="0"/>
              <a:t>27 נובמבר 16</a:t>
            </a:fld>
            <a:endParaRPr lang="he-IL"/>
          </a:p>
        </p:txBody>
      </p:sp>
      <p:sp>
        <p:nvSpPr>
          <p:cNvPr id="18" name="מציין מיקום של מספר שקופית 17"/>
          <p:cNvSpPr>
            <a:spLocks noGrp="1"/>
          </p:cNvSpPr>
          <p:nvPr>
            <p:ph type="sldNum" sz="quarter" idx="11"/>
          </p:nvPr>
        </p:nvSpPr>
        <p:spPr/>
        <p:txBody>
          <a:bodyPr rtlCol="0"/>
          <a:lstStyle/>
          <a:p>
            <a:fld id="{B1384DE6-1247-4793-92EB-DB727468149E}" type="slidenum">
              <a:rPr lang="he-IL" smtClean="0"/>
              <a:t>‹#›</a:t>
            </a:fld>
            <a:endParaRPr lang="he-IL"/>
          </a:p>
        </p:txBody>
      </p:sp>
      <p:sp>
        <p:nvSpPr>
          <p:cNvPr id="21" name="מציין מיקום של כותרת תחתונה 20"/>
          <p:cNvSpPr>
            <a:spLocks noGrp="1"/>
          </p:cNvSpPr>
          <p:nvPr>
            <p:ph type="ftr" sz="quarter" idx="12"/>
          </p:nvPr>
        </p:nvSpPr>
        <p:spPr/>
        <p:txBody>
          <a:bodyPr rtlCol="0"/>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מחבר ישר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מציין מיקום של כותרת 21"/>
          <p:cNvSpPr>
            <a:spLocks noGrp="1"/>
          </p:cNvSpPr>
          <p:nvPr>
            <p:ph type="title"/>
          </p:nvPr>
        </p:nvSpPr>
        <p:spPr>
          <a:xfrm>
            <a:off x="457200" y="274638"/>
            <a:ext cx="7467600" cy="1143000"/>
          </a:xfrm>
          <a:prstGeom prst="rect">
            <a:avLst/>
          </a:prstGeom>
        </p:spPr>
        <p:txBody>
          <a:bodyPr vert="horz" anchor="b">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4" name="מציין מיקום של תאריך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BA535E4-D843-447C-AE49-CE0E8551A915}" type="datetime8">
              <a:rPr lang="he-IL" smtClean="0"/>
              <a:t>27 נובמבר 16</a:t>
            </a:fld>
            <a:endParaRPr lang="he-IL"/>
          </a:p>
        </p:txBody>
      </p:sp>
      <p:sp>
        <p:nvSpPr>
          <p:cNvPr id="3" name="מציין מיקום של כותרת תחתונה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he-IL"/>
          </a:p>
        </p:txBody>
      </p:sp>
      <p:sp>
        <p:nvSpPr>
          <p:cNvPr id="7" name="מחבר ישר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מחבר ישר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מלבן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אליפסה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מציין מיקום של מספר שקופית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384DE6-1247-4793-92EB-DB727468149E}"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1.png"/><Relationship Id="rId4" Type="http://schemas.openxmlformats.org/officeDocument/2006/relationships/image" Target="../media/image210.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31.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71.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8" Type="http://schemas.openxmlformats.org/officeDocument/2006/relationships/image" Target="../media/image391.png"/><Relationship Id="rId3" Type="http://schemas.openxmlformats.org/officeDocument/2006/relationships/image" Target="../media/image340.png"/><Relationship Id="rId7" Type="http://schemas.openxmlformats.org/officeDocument/2006/relationships/image" Target="../media/image38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350.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3.jpg"/><Relationship Id="rId4" Type="http://schemas.openxmlformats.org/officeDocument/2006/relationships/image" Target="../media/image400.png"/></Relationships>
</file>

<file path=ppt/slides/_rels/slide37.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40.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5.jp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490.pn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10.png"/><Relationship Id="rId4" Type="http://schemas.openxmlformats.org/officeDocument/2006/relationships/image" Target="../media/image600.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0.png"/><Relationship Id="rId4"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286000" y="2348880"/>
            <a:ext cx="6172200" cy="1894362"/>
          </a:xfrm>
        </p:spPr>
        <p:txBody>
          <a:bodyPr/>
          <a:lstStyle/>
          <a:p>
            <a:r>
              <a:rPr lang="en-US" dirty="0" smtClean="0"/>
              <a:t>Recurrent Neural Networks</a:t>
            </a:r>
            <a:endParaRPr lang="he-IL" dirty="0"/>
          </a:p>
        </p:txBody>
      </p:sp>
      <p:sp>
        <p:nvSpPr>
          <p:cNvPr id="3" name="כותרת משנה 2"/>
          <p:cNvSpPr>
            <a:spLocks noGrp="1"/>
          </p:cNvSpPr>
          <p:nvPr>
            <p:ph type="subTitle" idx="1"/>
          </p:nvPr>
        </p:nvSpPr>
        <p:spPr>
          <a:xfrm>
            <a:off x="2286000" y="4221088"/>
            <a:ext cx="6172200" cy="1371600"/>
          </a:xfrm>
        </p:spPr>
        <p:txBody>
          <a:bodyPr/>
          <a:lstStyle/>
          <a:p>
            <a:r>
              <a:rPr lang="en-US" dirty="0" smtClean="0"/>
              <a:t>And Long Short Term Memory</a:t>
            </a:r>
            <a:endParaRPr lang="he-IL" dirty="0" smtClean="0"/>
          </a:p>
          <a:p>
            <a:endParaRPr lang="he-IL" dirty="0"/>
          </a:p>
          <a:p>
            <a:r>
              <a:rPr lang="en-US" dirty="0" smtClean="0"/>
              <a:t>			</a:t>
            </a:r>
            <a:endParaRPr lang="he-IL" dirty="0"/>
          </a:p>
        </p:txBody>
      </p:sp>
      <p:sp>
        <p:nvSpPr>
          <p:cNvPr id="4" name="כותרת משנה 2"/>
          <p:cNvSpPr txBox="1">
            <a:spLocks/>
          </p:cNvSpPr>
          <p:nvPr/>
        </p:nvSpPr>
        <p:spPr>
          <a:xfrm>
            <a:off x="5076056" y="5877272"/>
            <a:ext cx="3822576" cy="866074"/>
          </a:xfrm>
          <a:prstGeom prst="rect">
            <a:avLst/>
          </a:prstGeom>
        </p:spPr>
        <p:txBody>
          <a:bodyPr vert="horz">
            <a:normAutofit fontScale="92500" lnSpcReduction="20000"/>
          </a:bodyPr>
          <a:lstStyle>
            <a:lvl1pPr marL="0" indent="0" algn="l" rtl="1"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1"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1"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1"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1"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1"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1"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1"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1"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dirty="0" smtClean="0"/>
              <a:t>Michael Green &amp; </a:t>
            </a:r>
            <a:r>
              <a:rPr lang="en-US" dirty="0" err="1" smtClean="0"/>
              <a:t>Shaked</a:t>
            </a:r>
            <a:r>
              <a:rPr lang="en-US" dirty="0" smtClean="0"/>
              <a:t> </a:t>
            </a:r>
            <a:r>
              <a:rPr lang="en-US" dirty="0" err="1" smtClean="0"/>
              <a:t>Perek</a:t>
            </a:r>
            <a:endParaRPr lang="he-IL" dirty="0" smtClean="0"/>
          </a:p>
          <a:p>
            <a:endParaRPr lang="he-IL" dirty="0" smtClean="0"/>
          </a:p>
          <a:p>
            <a:r>
              <a:rPr lang="en-US" dirty="0" smtClean="0"/>
              <a:t>			</a:t>
            </a:r>
            <a:endParaRPr lang="he-IL" dirty="0"/>
          </a:p>
        </p:txBody>
      </p:sp>
      <p:sp>
        <p:nvSpPr>
          <p:cNvPr id="5" name="מציין מיקום של מספר שקופית 4"/>
          <p:cNvSpPr>
            <a:spLocks noGrp="1"/>
          </p:cNvSpPr>
          <p:nvPr>
            <p:ph type="sldNum" sz="quarter" idx="12"/>
          </p:nvPr>
        </p:nvSpPr>
        <p:spPr/>
        <p:txBody>
          <a:bodyPr/>
          <a:lstStyle/>
          <a:p>
            <a:fld id="{B1384DE6-1247-4793-92EB-DB727468149E}" type="slidenum">
              <a:rPr lang="he-IL" smtClean="0"/>
              <a:t>1</a:t>
            </a:fld>
            <a:endParaRPr lang="he-IL"/>
          </a:p>
        </p:txBody>
      </p:sp>
    </p:spTree>
    <p:extLst>
      <p:ext uri="{BB962C8B-B14F-4D97-AF65-F5344CB8AC3E}">
        <p14:creationId xmlns:p14="http://schemas.microsoft.com/office/powerpoint/2010/main" val="2427624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Architecture</a:t>
            </a:r>
            <a:endParaRPr lang="he-IL" dirty="0"/>
          </a:p>
        </p:txBody>
      </p:sp>
      <p:pic>
        <p:nvPicPr>
          <p:cNvPr id="4" name="Picture 1"/>
          <p:cNvPicPr>
            <a:picLocks noGrp="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628800"/>
            <a:ext cx="7467600" cy="2996433"/>
          </a:xfrm>
          <a:prstGeom prst="rect">
            <a:avLst/>
          </a:prstGeom>
        </p:spPr>
      </p:pic>
      <p:sp>
        <p:nvSpPr>
          <p:cNvPr id="5" name="מציין מיקום תוכן 6"/>
          <p:cNvSpPr txBox="1">
            <a:spLocks/>
          </p:cNvSpPr>
          <p:nvPr/>
        </p:nvSpPr>
        <p:spPr>
          <a:xfrm>
            <a:off x="457200" y="1628800"/>
            <a:ext cx="7467600" cy="4873752"/>
          </a:xfrm>
          <a:prstGeom prst="rect">
            <a:avLst/>
          </a:prstGeom>
        </p:spPr>
        <p:txBody>
          <a:bodyPr vert="horz">
            <a:no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l" rtl="0">
              <a:buNone/>
            </a:pPr>
            <a:endParaRPr lang="en-US" sz="2500" dirty="0" smtClean="0"/>
          </a:p>
          <a:p>
            <a:pPr algn="l" rtl="0"/>
            <a:endParaRPr lang="en-US" sz="2500" dirty="0" smtClean="0"/>
          </a:p>
          <a:p>
            <a:pPr algn="l" rtl="0"/>
            <a:endParaRPr lang="en-US" sz="2500" dirty="0" smtClean="0"/>
          </a:p>
          <a:p>
            <a:pPr algn="l" rtl="0"/>
            <a:endParaRPr lang="en-US" sz="2500" dirty="0" smtClean="0"/>
          </a:p>
          <a:p>
            <a:pPr algn="l" rtl="0"/>
            <a:endParaRPr lang="en-US" sz="2500" dirty="0" smtClean="0"/>
          </a:p>
          <a:p>
            <a:pPr marL="0" indent="0" algn="l" rtl="0">
              <a:buFont typeface="Wingdings"/>
              <a:buNone/>
            </a:pPr>
            <a:endParaRPr lang="en-US" sz="2500" dirty="0" smtClean="0"/>
          </a:p>
          <a:p>
            <a:pPr marL="0" indent="0" algn="l" rtl="0">
              <a:buFont typeface="Wingdings"/>
              <a:buNone/>
            </a:pPr>
            <a:endParaRPr lang="en-US" sz="2500" dirty="0"/>
          </a:p>
          <a:p>
            <a:pPr marL="0" indent="0" algn="l" rtl="0">
              <a:buFont typeface="Wingdings"/>
              <a:buNone/>
            </a:pPr>
            <a:endParaRPr lang="en-US" sz="2500" dirty="0" smtClean="0"/>
          </a:p>
          <a:p>
            <a:pPr algn="l" rtl="0"/>
            <a:r>
              <a:rPr lang="en-US" sz="2500" dirty="0" smtClean="0"/>
              <a:t>The recurrent network can be converted into a feed forward network by </a:t>
            </a:r>
            <a:r>
              <a:rPr lang="en-US" sz="2500" b="1" dirty="0" smtClean="0"/>
              <a:t>unfolding over time</a:t>
            </a:r>
            <a:endParaRPr lang="en-US" sz="2500" dirty="0"/>
          </a:p>
        </p:txBody>
      </p:sp>
      <p:sp>
        <p:nvSpPr>
          <p:cNvPr id="3" name="מציין מיקום של מספר שקופית 2"/>
          <p:cNvSpPr>
            <a:spLocks noGrp="1"/>
          </p:cNvSpPr>
          <p:nvPr>
            <p:ph type="sldNum" sz="quarter" idx="15"/>
          </p:nvPr>
        </p:nvSpPr>
        <p:spPr/>
        <p:txBody>
          <a:bodyPr/>
          <a:lstStyle/>
          <a:p>
            <a:fld id="{B1384DE6-1247-4793-92EB-DB727468149E}" type="slidenum">
              <a:rPr lang="he-IL" smtClean="0"/>
              <a:t>10</a:t>
            </a:fld>
            <a:endParaRPr lang="he-IL"/>
          </a:p>
        </p:txBody>
      </p:sp>
    </p:spTree>
    <p:extLst>
      <p:ext uri="{BB962C8B-B14F-4D97-AF65-F5344CB8AC3E}">
        <p14:creationId xmlns:p14="http://schemas.microsoft.com/office/powerpoint/2010/main" val="2772310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Back Propagation Through Time</a:t>
            </a:r>
            <a:endParaRPr lang="he-IL" dirty="0"/>
          </a:p>
        </p:txBody>
      </p:sp>
      <p:sp>
        <p:nvSpPr>
          <p:cNvPr id="3" name="מציין מיקום תוכן 2"/>
          <p:cNvSpPr>
            <a:spLocks noGrp="1"/>
          </p:cNvSpPr>
          <p:nvPr>
            <p:ph sz="quarter" idx="1"/>
          </p:nvPr>
        </p:nvSpPr>
        <p:spPr/>
        <p:txBody>
          <a:bodyPr>
            <a:normAutofit/>
          </a:bodyPr>
          <a:lstStyle/>
          <a:p>
            <a:pPr algn="l" rtl="0"/>
            <a:r>
              <a:rPr lang="en-US" sz="2500" dirty="0" smtClean="0"/>
              <a:t>BPTT learning algorithm is an extension of standard backpropagation that performs gradients descent on an unfolded network.</a:t>
            </a:r>
          </a:p>
          <a:p>
            <a:pPr marL="0" indent="0" algn="l" rtl="0">
              <a:buNone/>
            </a:pPr>
            <a:endParaRPr lang="en-US" sz="2500" dirty="0" smtClean="0"/>
          </a:p>
          <a:p>
            <a:pPr algn="l" rtl="0"/>
            <a:r>
              <a:rPr lang="en-US" sz="2500" dirty="0"/>
              <a:t>The gradient descent weight updates have contributions from each time step. </a:t>
            </a:r>
            <a:endParaRPr lang="en-US" sz="2500" dirty="0" smtClean="0"/>
          </a:p>
          <a:p>
            <a:pPr marL="0" indent="0" algn="l" rtl="0">
              <a:buNone/>
            </a:pPr>
            <a:endParaRPr lang="en-US" sz="2500" dirty="0" smtClean="0"/>
          </a:p>
          <a:p>
            <a:pPr algn="l" rtl="0"/>
            <a:r>
              <a:rPr lang="en-US" sz="2500" dirty="0"/>
              <a:t>The errors have to be back-propagated through time as well as through the network</a:t>
            </a:r>
          </a:p>
          <a:p>
            <a:pPr algn="l" rtl="0"/>
            <a:endParaRPr lang="en-US" sz="2500" dirty="0"/>
          </a:p>
          <a:p>
            <a:pPr algn="l" rtl="0"/>
            <a:endParaRPr lang="en-US" sz="2500" dirty="0" smtClean="0"/>
          </a:p>
          <a:p>
            <a:pPr marL="0" indent="0" algn="ctr" rtl="0">
              <a:buNone/>
            </a:pPr>
            <a:endParaRPr lang="en-US" sz="2000" dirty="0" smtClean="0"/>
          </a:p>
          <a:p>
            <a:pPr marL="0" indent="0" algn="ctr" rtl="0">
              <a:buNone/>
            </a:pPr>
            <a:endParaRPr lang="en-US" sz="2200" dirty="0"/>
          </a:p>
          <a:p>
            <a:pPr marL="0" indent="0" algn="ctr" rtl="0">
              <a:buNone/>
            </a:pPr>
            <a:endParaRPr lang="en-US" sz="2000" dirty="0"/>
          </a:p>
        </p:txBody>
      </p:sp>
      <p:sp>
        <p:nvSpPr>
          <p:cNvPr id="7" name="TextBox 6"/>
          <p:cNvSpPr txBox="1"/>
          <p:nvPr/>
        </p:nvSpPr>
        <p:spPr>
          <a:xfrm>
            <a:off x="-1035035" y="3356992"/>
            <a:ext cx="184731" cy="369332"/>
          </a:xfrm>
          <a:prstGeom prst="rect">
            <a:avLst/>
          </a:prstGeom>
          <a:noFill/>
        </p:spPr>
        <p:txBody>
          <a:bodyPr wrap="none" rtlCol="0">
            <a:spAutoFit/>
          </a:bodyPr>
          <a:lstStyle/>
          <a:p>
            <a:endParaRPr lang="en-US" dirty="0"/>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11</a:t>
            </a:fld>
            <a:endParaRPr lang="he-IL"/>
          </a:p>
        </p:txBody>
      </p:sp>
    </p:spTree>
    <p:extLst>
      <p:ext uri="{BB962C8B-B14F-4D97-AF65-F5344CB8AC3E}">
        <p14:creationId xmlns:p14="http://schemas.microsoft.com/office/powerpoint/2010/main" val="2470309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Backward Pass</a:t>
            </a:r>
            <a:endParaRPr lang="en-US" dirty="0"/>
          </a:p>
        </p:txBody>
      </p:sp>
      <p:sp>
        <p:nvSpPr>
          <p:cNvPr id="3" name="מציין מיקום תוכן 2"/>
          <p:cNvSpPr>
            <a:spLocks noGrp="1"/>
          </p:cNvSpPr>
          <p:nvPr>
            <p:ph sz="quarter" idx="1"/>
          </p:nvPr>
        </p:nvSpPr>
        <p:spPr>
          <a:xfrm>
            <a:off x="179512" y="1597322"/>
            <a:ext cx="8402057" cy="5069160"/>
          </a:xfrm>
        </p:spPr>
        <p:txBody>
          <a:bodyPr>
            <a:normAutofit/>
          </a:bodyPr>
          <a:lstStyle/>
          <a:p>
            <a:pPr algn="l" rtl="0"/>
            <a:r>
              <a:rPr lang="en-US" sz="2500" dirty="0" smtClean="0"/>
              <a:t>For recurrent networks, the loss function depends on the activation of the hidden layer through its influence on the output layer </a:t>
            </a:r>
            <a:r>
              <a:rPr lang="en-US" sz="2500" b="1" dirty="0" smtClean="0"/>
              <a:t>and</a:t>
            </a:r>
            <a:r>
              <a:rPr lang="en-US" sz="2500" dirty="0" smtClean="0"/>
              <a:t> through its influence on the hidden layer at the next step.</a:t>
            </a:r>
          </a:p>
          <a:p>
            <a:pPr algn="l" rtl="0"/>
            <a:endParaRPr lang="en-US" sz="2500" dirty="0" smtClean="0"/>
          </a:p>
          <a:p>
            <a:pPr marL="0" indent="0" algn="ctr" rtl="0">
              <a:buNone/>
            </a:pPr>
            <a:endParaRPr lang="en-US" sz="2500" dirty="0" smtClean="0"/>
          </a:p>
          <a:p>
            <a:pPr marL="0" indent="0" algn="ctr" rtl="0">
              <a:buNone/>
            </a:pPr>
            <a:endParaRPr lang="en-US" sz="2500" dirty="0" smtClean="0"/>
          </a:p>
          <a:p>
            <a:pPr marL="0" indent="0" algn="l" rtl="0">
              <a:buNone/>
            </a:pPr>
            <a:endParaRPr lang="en-US" sz="2500" dirty="0" smtClean="0"/>
          </a:p>
          <a:p>
            <a:pPr marL="0" indent="0" algn="ctr" rtl="0">
              <a:buNone/>
            </a:pPr>
            <a:endParaRPr lang="en-US" sz="2500" dirty="0" smtClean="0"/>
          </a:p>
        </p:txBody>
      </p:sp>
      <p:grpSp>
        <p:nvGrpSpPr>
          <p:cNvPr id="8" name="Group 7"/>
          <p:cNvGrpSpPr/>
          <p:nvPr/>
        </p:nvGrpSpPr>
        <p:grpSpPr>
          <a:xfrm>
            <a:off x="184072" y="5562616"/>
            <a:ext cx="8133252" cy="932371"/>
            <a:chOff x="184072" y="5562616"/>
            <a:chExt cx="8133252" cy="932371"/>
          </a:xfrm>
        </p:grpSpPr>
        <mc:AlternateContent xmlns:mc="http://schemas.openxmlformats.org/markup-compatibility/2006" xmlns:a14="http://schemas.microsoft.com/office/drawing/2010/main">
          <mc:Choice Requires="a14">
            <p:sp>
              <p:nvSpPr>
                <p:cNvPr id="4" name="TextBox 3"/>
                <p:cNvSpPr txBox="1"/>
                <p:nvPr/>
              </p:nvSpPr>
              <p:spPr>
                <a:xfrm>
                  <a:off x="184072" y="5562616"/>
                  <a:ext cx="3626890" cy="932371"/>
                </a:xfrm>
                <a:prstGeom prst="rect">
                  <a:avLst/>
                </a:prstGeom>
                <a:noFill/>
              </p:spPr>
              <p:txBody>
                <a:bodyPr wrap="none" rtlCol="0">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𝑗</m:t>
                            </m:r>
                          </m:sub>
                        </m:sSub>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f>
                          <m:fPr>
                            <m:ctrlPr>
                              <a:rPr lang="en-US" sz="2500" i="1">
                                <a:latin typeface="Cambria Math"/>
                              </a:rPr>
                            </m:ctrlPr>
                          </m:fPr>
                          <m:num>
                            <m:r>
                              <a:rPr lang="en-US" sz="2500" i="1">
                                <a:latin typeface="Cambria Math"/>
                              </a:rPr>
                              <m:t>𝜕</m:t>
                            </m:r>
                            <m:r>
                              <a:rPr lang="en-US" sz="2500" i="1">
                                <a:latin typeface="Cambria Math"/>
                              </a:rPr>
                              <m:t>𝐸</m:t>
                            </m:r>
                          </m:num>
                          <m:den>
                            <m:r>
                              <a:rPr lang="en-US" sz="2500" i="1">
                                <a:latin typeface="Cambria Math"/>
                              </a:rPr>
                              <m:t>𝜕</m:t>
                            </m:r>
                            <m:sSub>
                              <m:sSubPr>
                                <m:ctrlPr>
                                  <a:rPr lang="en-US" sz="2500" i="1">
                                    <a:latin typeface="Cambria Math"/>
                                  </a:rPr>
                                </m:ctrlPr>
                              </m:sSubPr>
                              <m:e>
                                <m:r>
                                  <a:rPr lang="en-US" sz="2500" i="1">
                                    <a:latin typeface="Cambria Math"/>
                                  </a:rPr>
                                  <m:t>𝑎</m:t>
                                </m:r>
                              </m:e>
                              <m:sub>
                                <m:r>
                                  <a:rPr lang="en-US" sz="2500" i="1">
                                    <a:latin typeface="Cambria Math"/>
                                  </a:rPr>
                                  <m:t>𝑗</m:t>
                                </m:r>
                              </m:sub>
                            </m:sSub>
                            <m:d>
                              <m:dPr>
                                <m:ctrlPr>
                                  <a:rPr lang="en-US" sz="2500" i="1">
                                    <a:latin typeface="Cambria Math"/>
                                  </a:rPr>
                                </m:ctrlPr>
                              </m:dPr>
                              <m:e>
                                <m:r>
                                  <a:rPr lang="en-US" sz="2500" i="1">
                                    <a:latin typeface="Cambria Math" panose="02040503050406030204" pitchFamily="18" charset="0"/>
                                  </a:rPr>
                                  <m:t>𝑡</m:t>
                                </m:r>
                              </m:e>
                            </m:d>
                          </m:den>
                        </m:f>
                        <m:r>
                          <a:rPr lang="en-US" sz="2500" b="0" i="1" smtClean="0">
                            <a:latin typeface="Cambria Math" panose="02040503050406030204" pitchFamily="18" charset="0"/>
                          </a:rPr>
                          <m:t>, </m:t>
                        </m:r>
                        <m:r>
                          <a:rPr lang="en-US" sz="2500" b="0" i="1" smtClean="0">
                            <a:latin typeface="Cambria Math" panose="02040503050406030204" pitchFamily="18" charset="0"/>
                          </a:rPr>
                          <m:t>𝑗</m:t>
                        </m:r>
                        <m:r>
                          <a:rPr lang="en-US" sz="2500" b="0" i="1" smtClean="0">
                            <a:latin typeface="Cambria Math" panose="02040503050406030204" pitchFamily="18" charset="0"/>
                          </a:rPr>
                          <m:t>∈{</m:t>
                        </m:r>
                        <m:r>
                          <a:rPr lang="en-US" sz="2500" b="0" i="1" smtClean="0">
                            <a:latin typeface="Cambria Math" panose="02040503050406030204" pitchFamily="18" charset="0"/>
                          </a:rPr>
                          <m:t>𝑜</m:t>
                        </m:r>
                        <m:r>
                          <a:rPr lang="en-US" sz="2500" b="0" i="1" smtClean="0">
                            <a:latin typeface="Cambria Math" panose="02040503050406030204" pitchFamily="18" charset="0"/>
                          </a:rPr>
                          <m:t>,</m:t>
                        </m:r>
                        <m:r>
                          <a:rPr lang="en-US" sz="2500" b="0" i="1" smtClean="0">
                            <a:latin typeface="Cambria Math" panose="02040503050406030204" pitchFamily="18" charset="0"/>
                          </a:rPr>
                          <m:t>h</m:t>
                        </m:r>
                        <m:r>
                          <a:rPr lang="en-US" sz="2500" b="0" i="1" smtClean="0">
                            <a:latin typeface="Cambria Math" panose="02040503050406030204" pitchFamily="18" charset="0"/>
                          </a:rPr>
                          <m:t>}</m:t>
                        </m:r>
                      </m:oMath>
                    </m:oMathPara>
                  </a14:m>
                  <a:endParaRPr lang="en-US" sz="2500" dirty="0"/>
                </a:p>
              </p:txBody>
            </p:sp>
          </mc:Choice>
          <mc:Fallback xmlns="">
            <p:sp>
              <p:nvSpPr>
                <p:cNvPr id="4" name="TextBox 3"/>
                <p:cNvSpPr txBox="1">
                  <a:spLocks noRot="1" noChangeAspect="1" noMove="1" noResize="1" noEditPoints="1" noAdjustHandles="1" noChangeArrowheads="1" noChangeShapeType="1" noTextEdit="1"/>
                </p:cNvSpPr>
                <p:nvPr/>
              </p:nvSpPr>
              <p:spPr>
                <a:xfrm>
                  <a:off x="184072" y="5562616"/>
                  <a:ext cx="3626890" cy="932371"/>
                </a:xfrm>
                <a:prstGeom prst="rect">
                  <a:avLst/>
                </a:prstGeom>
                <a:blipFill rotWithShape="0">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10962" y="5790274"/>
                  <a:ext cx="4506362" cy="477054"/>
                </a:xfrm>
                <a:prstGeom prst="rect">
                  <a:avLst/>
                </a:prstGeom>
                <a:noFill/>
              </p:spPr>
              <p:txBody>
                <a:bodyPr wrap="none" rtlCol="0">
                  <a:spAutoFit/>
                </a:bodyPr>
                <a:lstStyle/>
                <a:p>
                  <a:pPr algn="l" rtl="0"/>
                  <a:r>
                    <a:rPr lang="en-US" sz="2500" dirty="0"/>
                    <a:t>,</a:t>
                  </a:r>
                  <a:r>
                    <a:rPr lang="en-US" sz="2500" dirty="0" smtClean="0"/>
                    <a:t> </a:t>
                  </a:r>
                  <a14:m>
                    <m:oMath xmlns:m="http://schemas.openxmlformats.org/officeDocument/2006/math">
                      <m:r>
                        <a:rPr lang="en-US" sz="2500" i="1">
                          <a:latin typeface="Cambria Math" panose="02040503050406030204" pitchFamily="18" charset="0"/>
                        </a:rPr>
                        <m:t>⊙</m:t>
                      </m:r>
                    </m:oMath>
                  </a14:m>
                  <a:r>
                    <a:rPr lang="en-US" sz="2500" dirty="0" smtClean="0"/>
                    <a:t> is the </a:t>
                  </a:r>
                  <a:r>
                    <a:rPr lang="en-US" sz="2500" dirty="0" err="1"/>
                    <a:t>H</a:t>
                  </a:r>
                  <a:r>
                    <a:rPr lang="en-US" sz="2500" dirty="0" err="1" smtClean="0"/>
                    <a:t>adamard</a:t>
                  </a:r>
                  <a:r>
                    <a:rPr lang="en-US" sz="2500" dirty="0" smtClean="0"/>
                    <a:t> product</a:t>
                  </a:r>
                  <a:endParaRPr lang="en-US" sz="2500" dirty="0"/>
                </a:p>
              </p:txBody>
            </p:sp>
          </mc:Choice>
          <mc:Fallback xmlns="">
            <p:sp>
              <p:nvSpPr>
                <p:cNvPr id="5" name="TextBox 4"/>
                <p:cNvSpPr txBox="1">
                  <a:spLocks noRot="1" noChangeAspect="1" noMove="1" noResize="1" noEditPoints="1" noAdjustHandles="1" noChangeArrowheads="1" noChangeShapeType="1" noTextEdit="1"/>
                </p:cNvSpPr>
                <p:nvPr/>
              </p:nvSpPr>
              <p:spPr>
                <a:xfrm>
                  <a:off x="3810962" y="5790274"/>
                  <a:ext cx="4506362" cy="477054"/>
                </a:xfrm>
                <a:prstGeom prst="rect">
                  <a:avLst/>
                </a:prstGeom>
                <a:blipFill rotWithShape="0">
                  <a:blip r:embed="rId4"/>
                  <a:stretch>
                    <a:fillRect l="-2165" t="-11538" r="-1353" b="-29487"/>
                  </a:stretch>
                </a:blipFill>
              </p:spPr>
              <p:txBody>
                <a:bodyPr/>
                <a:lstStyle/>
                <a:p>
                  <a:r>
                    <a:rPr lang="he-IL">
                      <a:noFill/>
                    </a:rPr>
                    <a:t> </a:t>
                  </a:r>
                </a:p>
              </p:txBody>
            </p:sp>
          </mc:Fallback>
        </mc:AlternateContent>
      </p:grpSp>
      <p:sp>
        <p:nvSpPr>
          <p:cNvPr id="6" name="מציין מיקום של מספר שקופית 5"/>
          <p:cNvSpPr>
            <a:spLocks noGrp="1"/>
          </p:cNvSpPr>
          <p:nvPr>
            <p:ph type="sldNum" sz="quarter" idx="15"/>
          </p:nvPr>
        </p:nvSpPr>
        <p:spPr/>
        <p:txBody>
          <a:bodyPr/>
          <a:lstStyle/>
          <a:p>
            <a:fld id="{B1384DE6-1247-4793-92EB-DB727468149E}" type="slidenum">
              <a:rPr lang="he-IL" smtClean="0"/>
              <a:t>12</a:t>
            </a:fld>
            <a:endParaRPr lang="he-IL"/>
          </a:p>
        </p:txBody>
      </p:sp>
    </p:spTree>
    <p:extLst>
      <p:ext uri="{BB962C8B-B14F-4D97-AF65-F5344CB8AC3E}">
        <p14:creationId xmlns:p14="http://schemas.microsoft.com/office/powerpoint/2010/main" val="201573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Backward Pass</a:t>
            </a:r>
            <a:endParaRPr lang="en-US" dirty="0"/>
          </a:p>
        </p:txBody>
      </p:sp>
      <p:sp>
        <p:nvSpPr>
          <p:cNvPr id="3" name="מציין מיקום תוכן 2"/>
          <p:cNvSpPr>
            <a:spLocks noGrp="1"/>
          </p:cNvSpPr>
          <p:nvPr>
            <p:ph sz="quarter" idx="1"/>
          </p:nvPr>
        </p:nvSpPr>
        <p:spPr>
          <a:xfrm>
            <a:off x="179512" y="1597322"/>
            <a:ext cx="8402057" cy="5069160"/>
          </a:xfrm>
        </p:spPr>
        <p:txBody>
          <a:bodyPr>
            <a:normAutofit/>
          </a:bodyPr>
          <a:lstStyle/>
          <a:p>
            <a:pPr algn="l" rtl="0"/>
            <a:r>
              <a:rPr lang="en-US" sz="2500" dirty="0" smtClean="0"/>
              <a:t>For recurrent networks, the loss function depends on the activation of the hidden layer through its influence on the output layer </a:t>
            </a:r>
            <a:r>
              <a:rPr lang="en-US" sz="2500" b="1" dirty="0" smtClean="0"/>
              <a:t>and</a:t>
            </a:r>
            <a:r>
              <a:rPr lang="en-US" sz="2500" dirty="0" smtClean="0"/>
              <a:t> through its influence on the hidden layer at the next step.</a:t>
            </a:r>
          </a:p>
          <a:p>
            <a:pPr algn="l" rtl="0"/>
            <a:endParaRPr lang="en-US" sz="2500" dirty="0" smtClean="0"/>
          </a:p>
          <a:p>
            <a:pPr marL="0" indent="0" algn="ctr" rtl="0">
              <a:buNone/>
            </a:pPr>
            <a:endParaRPr lang="en-US" sz="2500" dirty="0" smtClean="0"/>
          </a:p>
          <a:p>
            <a:pPr marL="0" indent="0" algn="ctr" rtl="0">
              <a:buNone/>
            </a:pPr>
            <a:endParaRPr lang="en-US" sz="2500" dirty="0" smtClean="0"/>
          </a:p>
          <a:p>
            <a:pPr marL="0" indent="0" algn="l" rtl="0">
              <a:buNone/>
            </a:pPr>
            <a:endParaRPr lang="en-US" sz="2500" dirty="0" smtClean="0"/>
          </a:p>
          <a:p>
            <a:pPr marL="0" indent="0" algn="ctr" rtl="0">
              <a:buNone/>
            </a:pPr>
            <a:endParaRPr lang="en-US" sz="2500" dirty="0" smtClean="0"/>
          </a:p>
        </p:txBody>
      </p:sp>
      <p:grpSp>
        <p:nvGrpSpPr>
          <p:cNvPr id="8" name="Group 7"/>
          <p:cNvGrpSpPr/>
          <p:nvPr/>
        </p:nvGrpSpPr>
        <p:grpSpPr>
          <a:xfrm>
            <a:off x="184072" y="5562616"/>
            <a:ext cx="8133252" cy="932371"/>
            <a:chOff x="184072" y="5562616"/>
            <a:chExt cx="8133252" cy="932371"/>
          </a:xfrm>
        </p:grpSpPr>
        <mc:AlternateContent xmlns:mc="http://schemas.openxmlformats.org/markup-compatibility/2006" xmlns:a14="http://schemas.microsoft.com/office/drawing/2010/main">
          <mc:Choice Requires="a14">
            <p:sp>
              <p:nvSpPr>
                <p:cNvPr id="4" name="TextBox 3"/>
                <p:cNvSpPr txBox="1"/>
                <p:nvPr/>
              </p:nvSpPr>
              <p:spPr>
                <a:xfrm>
                  <a:off x="184072" y="5562616"/>
                  <a:ext cx="3626890" cy="932371"/>
                </a:xfrm>
                <a:prstGeom prst="rect">
                  <a:avLst/>
                </a:prstGeom>
                <a:noFill/>
              </p:spPr>
              <p:txBody>
                <a:bodyPr wrap="none" rtlCol="0">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𝑗</m:t>
                            </m:r>
                          </m:sub>
                        </m:sSub>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f>
                          <m:fPr>
                            <m:ctrlPr>
                              <a:rPr lang="en-US" sz="2500" i="1">
                                <a:latin typeface="Cambria Math"/>
                              </a:rPr>
                            </m:ctrlPr>
                          </m:fPr>
                          <m:num>
                            <m:r>
                              <a:rPr lang="en-US" sz="2500" i="1">
                                <a:latin typeface="Cambria Math"/>
                              </a:rPr>
                              <m:t>𝜕</m:t>
                            </m:r>
                            <m:r>
                              <a:rPr lang="en-US" sz="2500" i="1">
                                <a:latin typeface="Cambria Math"/>
                              </a:rPr>
                              <m:t>𝐸</m:t>
                            </m:r>
                          </m:num>
                          <m:den>
                            <m:r>
                              <a:rPr lang="en-US" sz="2500" i="1">
                                <a:latin typeface="Cambria Math"/>
                              </a:rPr>
                              <m:t>𝜕</m:t>
                            </m:r>
                            <m:sSub>
                              <m:sSubPr>
                                <m:ctrlPr>
                                  <a:rPr lang="en-US" sz="2500" i="1">
                                    <a:latin typeface="Cambria Math"/>
                                  </a:rPr>
                                </m:ctrlPr>
                              </m:sSubPr>
                              <m:e>
                                <m:r>
                                  <a:rPr lang="en-US" sz="2500" i="1">
                                    <a:latin typeface="Cambria Math"/>
                                  </a:rPr>
                                  <m:t>𝑎</m:t>
                                </m:r>
                              </m:e>
                              <m:sub>
                                <m:r>
                                  <a:rPr lang="en-US" sz="2500" i="1">
                                    <a:latin typeface="Cambria Math"/>
                                  </a:rPr>
                                  <m:t>𝑗</m:t>
                                </m:r>
                              </m:sub>
                            </m:sSub>
                            <m:d>
                              <m:dPr>
                                <m:ctrlPr>
                                  <a:rPr lang="en-US" sz="2500" i="1">
                                    <a:latin typeface="Cambria Math"/>
                                  </a:rPr>
                                </m:ctrlPr>
                              </m:dPr>
                              <m:e>
                                <m:r>
                                  <a:rPr lang="en-US" sz="2500" i="1">
                                    <a:latin typeface="Cambria Math" panose="02040503050406030204" pitchFamily="18" charset="0"/>
                                  </a:rPr>
                                  <m:t>𝑡</m:t>
                                </m:r>
                              </m:e>
                            </m:d>
                          </m:den>
                        </m:f>
                        <m:r>
                          <a:rPr lang="en-US" sz="2500" b="0" i="1" smtClean="0">
                            <a:latin typeface="Cambria Math" panose="02040503050406030204" pitchFamily="18" charset="0"/>
                          </a:rPr>
                          <m:t>, </m:t>
                        </m:r>
                        <m:r>
                          <a:rPr lang="en-US" sz="2500" b="0" i="1" smtClean="0">
                            <a:latin typeface="Cambria Math" panose="02040503050406030204" pitchFamily="18" charset="0"/>
                          </a:rPr>
                          <m:t>𝑗</m:t>
                        </m:r>
                        <m:r>
                          <a:rPr lang="en-US" sz="2500" b="0" i="1" smtClean="0">
                            <a:latin typeface="Cambria Math" panose="02040503050406030204" pitchFamily="18" charset="0"/>
                          </a:rPr>
                          <m:t>∈{</m:t>
                        </m:r>
                        <m:r>
                          <a:rPr lang="en-US" sz="2500" b="0" i="1" smtClean="0">
                            <a:latin typeface="Cambria Math" panose="02040503050406030204" pitchFamily="18" charset="0"/>
                          </a:rPr>
                          <m:t>𝑜</m:t>
                        </m:r>
                        <m:r>
                          <a:rPr lang="en-US" sz="2500" b="0" i="1" smtClean="0">
                            <a:latin typeface="Cambria Math" panose="02040503050406030204" pitchFamily="18" charset="0"/>
                          </a:rPr>
                          <m:t>,</m:t>
                        </m:r>
                        <m:r>
                          <a:rPr lang="en-US" sz="2500" b="0" i="1" smtClean="0">
                            <a:latin typeface="Cambria Math" panose="02040503050406030204" pitchFamily="18" charset="0"/>
                          </a:rPr>
                          <m:t>h</m:t>
                        </m:r>
                        <m:r>
                          <a:rPr lang="en-US" sz="2500" b="0" i="1" smtClean="0">
                            <a:latin typeface="Cambria Math" panose="02040503050406030204" pitchFamily="18" charset="0"/>
                          </a:rPr>
                          <m:t>}</m:t>
                        </m:r>
                      </m:oMath>
                    </m:oMathPara>
                  </a14:m>
                  <a:endParaRPr lang="en-US" sz="2500" dirty="0"/>
                </a:p>
              </p:txBody>
            </p:sp>
          </mc:Choice>
          <mc:Fallback xmlns="">
            <p:sp>
              <p:nvSpPr>
                <p:cNvPr id="4" name="TextBox 3"/>
                <p:cNvSpPr txBox="1">
                  <a:spLocks noRot="1" noChangeAspect="1" noMove="1" noResize="1" noEditPoints="1" noAdjustHandles="1" noChangeArrowheads="1" noChangeShapeType="1" noTextEdit="1"/>
                </p:cNvSpPr>
                <p:nvPr/>
              </p:nvSpPr>
              <p:spPr>
                <a:xfrm>
                  <a:off x="184072" y="5562616"/>
                  <a:ext cx="3626890" cy="932371"/>
                </a:xfrm>
                <a:prstGeom prst="rect">
                  <a:avLst/>
                </a:prstGeom>
                <a:blipFill rotWithShape="0">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10962" y="5790274"/>
                  <a:ext cx="4506362" cy="477054"/>
                </a:xfrm>
                <a:prstGeom prst="rect">
                  <a:avLst/>
                </a:prstGeom>
                <a:noFill/>
              </p:spPr>
              <p:txBody>
                <a:bodyPr wrap="none" rtlCol="0">
                  <a:spAutoFit/>
                </a:bodyPr>
                <a:lstStyle/>
                <a:p>
                  <a:pPr algn="l" rtl="0"/>
                  <a:r>
                    <a:rPr lang="en-US" sz="2500" dirty="0"/>
                    <a:t>,</a:t>
                  </a:r>
                  <a:r>
                    <a:rPr lang="en-US" sz="2500" dirty="0" smtClean="0"/>
                    <a:t> </a:t>
                  </a:r>
                  <a14:m>
                    <m:oMath xmlns:m="http://schemas.openxmlformats.org/officeDocument/2006/math">
                      <m:r>
                        <a:rPr lang="en-US" sz="2500" i="1">
                          <a:latin typeface="Cambria Math" panose="02040503050406030204" pitchFamily="18" charset="0"/>
                        </a:rPr>
                        <m:t>⊙</m:t>
                      </m:r>
                    </m:oMath>
                  </a14:m>
                  <a:r>
                    <a:rPr lang="en-US" sz="2500" dirty="0" smtClean="0"/>
                    <a:t> is the </a:t>
                  </a:r>
                  <a:r>
                    <a:rPr lang="en-US" sz="2500" dirty="0" err="1"/>
                    <a:t>H</a:t>
                  </a:r>
                  <a:r>
                    <a:rPr lang="en-US" sz="2500" dirty="0" err="1" smtClean="0"/>
                    <a:t>adamard</a:t>
                  </a:r>
                  <a:r>
                    <a:rPr lang="en-US" sz="2500" dirty="0" smtClean="0"/>
                    <a:t> product</a:t>
                  </a:r>
                  <a:endParaRPr lang="en-US" sz="2500" dirty="0"/>
                </a:p>
              </p:txBody>
            </p:sp>
          </mc:Choice>
          <mc:Fallback xmlns="">
            <p:sp>
              <p:nvSpPr>
                <p:cNvPr id="5" name="TextBox 4"/>
                <p:cNvSpPr txBox="1">
                  <a:spLocks noRot="1" noChangeAspect="1" noMove="1" noResize="1" noEditPoints="1" noAdjustHandles="1" noChangeArrowheads="1" noChangeShapeType="1" noTextEdit="1"/>
                </p:cNvSpPr>
                <p:nvPr/>
              </p:nvSpPr>
              <p:spPr>
                <a:xfrm>
                  <a:off x="3810962" y="5790274"/>
                  <a:ext cx="4506362" cy="477054"/>
                </a:xfrm>
                <a:prstGeom prst="rect">
                  <a:avLst/>
                </a:prstGeom>
                <a:blipFill rotWithShape="0">
                  <a:blip r:embed="rId4"/>
                  <a:stretch>
                    <a:fillRect l="-2165" t="-11538" r="-1353" b="-29487"/>
                  </a:stretch>
                </a:blipFill>
              </p:spPr>
              <p:txBody>
                <a:bodyPr/>
                <a:lstStyle/>
                <a:p>
                  <a:r>
                    <a:rPr lang="he-IL">
                      <a:noFill/>
                    </a:rPr>
                    <a:t> </a:t>
                  </a:r>
                </a:p>
              </p:txBody>
            </p:sp>
          </mc:Fallback>
        </mc:AlternateContent>
      </p:grpSp>
      <mc:AlternateContent xmlns:mc="http://schemas.openxmlformats.org/markup-compatibility/2006" xmlns:a14="http://schemas.microsoft.com/office/drawing/2010/main">
        <mc:Choice Requires="a14">
          <p:sp>
            <p:nvSpPr>
              <p:cNvPr id="6" name="TextBox 5"/>
              <p:cNvSpPr txBox="1"/>
              <p:nvPr/>
            </p:nvSpPr>
            <p:spPr>
              <a:xfrm>
                <a:off x="320646" y="3543791"/>
                <a:ext cx="8097858" cy="893321"/>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500" i="1" dirty="0" smtClean="0">
                              <a:latin typeface="Cambria Math"/>
                            </a:rPr>
                          </m:ctrlPr>
                        </m:sSubPr>
                        <m:e>
                          <m:f>
                            <m:fPr>
                              <m:ctrlPr>
                                <a:rPr lang="en-US" sz="2500" b="0" i="1" dirty="0" smtClean="0">
                                  <a:latin typeface="Cambria Math"/>
                                </a:rPr>
                              </m:ctrlPr>
                            </m:fPr>
                            <m:num>
                              <m:r>
                                <a:rPr lang="en-US" sz="2500" b="0" i="1" dirty="0" smtClean="0">
                                  <a:latin typeface="Cambria Math" panose="02040503050406030204" pitchFamily="18" charset="0"/>
                                </a:rPr>
                                <m:t>𝜕</m:t>
                              </m:r>
                              <m:r>
                                <a:rPr lang="en-US" sz="2500" b="0" i="1" dirty="0" smtClean="0">
                                  <a:latin typeface="Cambria Math" panose="02040503050406030204" pitchFamily="18" charset="0"/>
                                </a:rPr>
                                <m:t>𝐸</m:t>
                              </m:r>
                            </m:num>
                            <m:den>
                              <m:r>
                                <a:rPr lang="en-US" sz="2500" b="0" i="1" dirty="0" smtClean="0">
                                  <a:latin typeface="Cambria Math" panose="02040503050406030204" pitchFamily="18" charset="0"/>
                                </a:rPr>
                                <m:t>𝜕</m:t>
                              </m:r>
                              <m:sSub>
                                <m:sSubPr>
                                  <m:ctrlPr>
                                    <a:rPr lang="en-US" sz="2500" b="0" i="1" dirty="0" smtClean="0">
                                      <a:latin typeface="Cambria Math"/>
                                    </a:rPr>
                                  </m:ctrlPr>
                                </m:sSubPr>
                                <m:e>
                                  <m:r>
                                    <a:rPr lang="en-US" sz="2500" b="0" i="1" dirty="0" smtClean="0">
                                      <a:latin typeface="Cambria Math" panose="02040503050406030204" pitchFamily="18" charset="0"/>
                                    </a:rPr>
                                    <m:t>𝑎</m:t>
                                  </m:r>
                                </m:e>
                                <m:sub>
                                  <m:r>
                                    <a:rPr lang="en-US" sz="2500" b="0" i="1" dirty="0" smtClean="0">
                                      <a:latin typeface="Cambria Math" panose="02040503050406030204" pitchFamily="18" charset="0"/>
                                    </a:rPr>
                                    <m:t>𝑜</m:t>
                                  </m:r>
                                </m:sub>
                              </m:sSub>
                              <m:d>
                                <m:dPr>
                                  <m:ctrlPr>
                                    <a:rPr lang="en-US" sz="2500" b="0" i="1" dirty="0" smtClean="0">
                                      <a:latin typeface="Cambria Math"/>
                                    </a:rPr>
                                  </m:ctrlPr>
                                </m:dPr>
                                <m:e>
                                  <m:r>
                                    <a:rPr lang="en-US" sz="2500" b="0" i="1" dirty="0" smtClean="0">
                                      <a:latin typeface="Cambria Math" panose="02040503050406030204" pitchFamily="18" charset="0"/>
                                    </a:rPr>
                                    <m:t>𝑡</m:t>
                                  </m:r>
                                </m:e>
                              </m:d>
                            </m:den>
                          </m:f>
                          <m:r>
                            <a:rPr lang="en-US" sz="2500" b="0" i="1" dirty="0" smtClean="0">
                              <a:latin typeface="Cambria Math" panose="02040503050406030204" pitchFamily="18" charset="0"/>
                            </a:rPr>
                            <m:t>=</m:t>
                          </m:r>
                          <m:f>
                            <m:fPr>
                              <m:ctrlPr>
                                <a:rPr lang="en-US" sz="2500" b="0" i="1" dirty="0" smtClean="0">
                                  <a:latin typeface="Cambria Math"/>
                                </a:rPr>
                              </m:ctrlPr>
                            </m:fPr>
                            <m:num>
                              <m:r>
                                <a:rPr lang="en-US" sz="2500" b="0" i="1" dirty="0" smtClean="0">
                                  <a:latin typeface="Cambria Math" panose="02040503050406030204" pitchFamily="18" charset="0"/>
                                </a:rPr>
                                <m:t>𝜕</m:t>
                              </m:r>
                              <m:r>
                                <a:rPr lang="en-US" sz="2500" b="0" i="1" dirty="0" smtClean="0">
                                  <a:latin typeface="Cambria Math" panose="02040503050406030204" pitchFamily="18" charset="0"/>
                                </a:rPr>
                                <m:t>𝐸</m:t>
                              </m:r>
                            </m:num>
                            <m:den>
                              <m:r>
                                <a:rPr lang="en-US" sz="2500" b="0" i="1" dirty="0" smtClean="0">
                                  <a:latin typeface="Cambria Math" panose="02040503050406030204" pitchFamily="18" charset="0"/>
                                </a:rPr>
                                <m:t>𝜕</m:t>
                              </m:r>
                              <m:r>
                                <a:rPr lang="en-US" sz="2500" b="0" i="1" dirty="0" smtClean="0">
                                  <a:latin typeface="Cambria Math" panose="02040503050406030204" pitchFamily="18" charset="0"/>
                                </a:rPr>
                                <m:t>𝑜</m:t>
                              </m:r>
                              <m:r>
                                <a:rPr lang="en-US" sz="2500" b="0" i="1" dirty="0" smtClean="0">
                                  <a:latin typeface="Cambria Math" panose="02040503050406030204" pitchFamily="18" charset="0"/>
                                </a:rPr>
                                <m:t>(</m:t>
                              </m:r>
                              <m:r>
                                <a:rPr lang="en-US" sz="2500" b="0" i="1" dirty="0" smtClean="0">
                                  <a:latin typeface="Cambria Math" panose="02040503050406030204" pitchFamily="18" charset="0"/>
                                </a:rPr>
                                <m:t>𝑡</m:t>
                              </m:r>
                              <m:r>
                                <a:rPr lang="en-US" sz="2500" b="0" i="1" dirty="0" smtClean="0">
                                  <a:latin typeface="Cambria Math" panose="02040503050406030204" pitchFamily="18" charset="0"/>
                                </a:rPr>
                                <m:t>)</m:t>
                              </m:r>
                            </m:den>
                          </m:f>
                          <m:f>
                            <m:fPr>
                              <m:ctrlPr>
                                <a:rPr lang="en-US" sz="2500" b="0" i="1" dirty="0" smtClean="0">
                                  <a:latin typeface="Cambria Math"/>
                                </a:rPr>
                              </m:ctrlPr>
                            </m:fPr>
                            <m:num>
                              <m:r>
                                <a:rPr lang="en-US" sz="2500" b="0" i="1" dirty="0" smtClean="0">
                                  <a:latin typeface="Cambria Math" panose="02040503050406030204" pitchFamily="18" charset="0"/>
                                </a:rPr>
                                <m:t>𝜕</m:t>
                              </m:r>
                              <m:r>
                                <a:rPr lang="en-US" sz="2500" b="0" i="1" dirty="0" smtClean="0">
                                  <a:latin typeface="Cambria Math" panose="02040503050406030204" pitchFamily="18" charset="0"/>
                                </a:rPr>
                                <m:t>𝑜</m:t>
                              </m:r>
                              <m:r>
                                <a:rPr lang="en-US" sz="2500" b="0" i="1" dirty="0" smtClean="0">
                                  <a:latin typeface="Cambria Math" panose="02040503050406030204" pitchFamily="18" charset="0"/>
                                </a:rPr>
                                <m:t>(</m:t>
                              </m:r>
                              <m:r>
                                <a:rPr lang="en-US" sz="2500" b="0" i="1" dirty="0" smtClean="0">
                                  <a:latin typeface="Cambria Math" panose="02040503050406030204" pitchFamily="18" charset="0"/>
                                </a:rPr>
                                <m:t>𝑡</m:t>
                              </m:r>
                              <m:r>
                                <a:rPr lang="en-US" sz="2500" b="0" i="1" dirty="0" smtClean="0">
                                  <a:latin typeface="Cambria Math" panose="02040503050406030204" pitchFamily="18" charset="0"/>
                                </a:rPr>
                                <m:t>)</m:t>
                              </m:r>
                            </m:num>
                            <m:den>
                              <m:r>
                                <a:rPr lang="en-US" sz="2500" b="0" i="1" dirty="0" smtClean="0">
                                  <a:latin typeface="Cambria Math" panose="02040503050406030204" pitchFamily="18" charset="0"/>
                                </a:rPr>
                                <m:t>𝜕</m:t>
                              </m:r>
                              <m:sSub>
                                <m:sSubPr>
                                  <m:ctrlPr>
                                    <a:rPr lang="en-US" sz="2500" b="0" i="1" dirty="0" smtClean="0">
                                      <a:latin typeface="Cambria Math"/>
                                    </a:rPr>
                                  </m:ctrlPr>
                                </m:sSubPr>
                                <m:e>
                                  <m:r>
                                    <a:rPr lang="en-US" sz="2500" b="0" i="1" dirty="0" smtClean="0">
                                      <a:latin typeface="Cambria Math" panose="02040503050406030204" pitchFamily="18" charset="0"/>
                                    </a:rPr>
                                    <m:t>𝑎</m:t>
                                  </m:r>
                                </m:e>
                                <m:sub>
                                  <m:r>
                                    <a:rPr lang="en-US" sz="2500" b="0" i="1" dirty="0" smtClean="0">
                                      <a:latin typeface="Cambria Math" panose="02040503050406030204" pitchFamily="18" charset="0"/>
                                    </a:rPr>
                                    <m:t>𝑜</m:t>
                                  </m:r>
                                </m:sub>
                              </m:sSub>
                              <m:r>
                                <a:rPr lang="en-US" sz="2500" b="0" i="1" dirty="0" smtClean="0">
                                  <a:latin typeface="Cambria Math" panose="02040503050406030204" pitchFamily="18" charset="0"/>
                                </a:rPr>
                                <m:t> (</m:t>
                              </m:r>
                              <m:r>
                                <a:rPr lang="en-US" sz="2500" b="0" i="1" dirty="0" smtClean="0">
                                  <a:latin typeface="Cambria Math" panose="02040503050406030204" pitchFamily="18" charset="0"/>
                                </a:rPr>
                                <m:t>𝑡</m:t>
                              </m:r>
                              <m:r>
                                <a:rPr lang="en-US" sz="2500" b="0" i="1" dirty="0" smtClean="0">
                                  <a:latin typeface="Cambria Math" panose="02040503050406030204" pitchFamily="18" charset="0"/>
                                </a:rPr>
                                <m:t>)</m:t>
                              </m:r>
                            </m:den>
                          </m:f>
                          <m:r>
                            <a:rPr lang="en-US" sz="2500" b="0" i="1" dirty="0" smtClean="0">
                              <a:latin typeface="Cambria Math" panose="02040503050406030204" pitchFamily="18" charset="0"/>
                            </a:rPr>
                            <m:t>=</m:t>
                          </m:r>
                          <m:r>
                            <a:rPr lang="en-US" sz="2500" i="1" dirty="0">
                              <a:latin typeface="Cambria Math" panose="02040503050406030204" pitchFamily="18" charset="0"/>
                            </a:rPr>
                            <m:t>𝛿</m:t>
                          </m:r>
                        </m:e>
                        <m:sub>
                          <m:r>
                            <a:rPr lang="en-US" sz="2500" i="1" dirty="0">
                              <a:latin typeface="Cambria Math" panose="02040503050406030204" pitchFamily="18" charset="0"/>
                            </a:rPr>
                            <m:t>𝑜</m:t>
                          </m:r>
                        </m:sub>
                      </m:sSub>
                      <m:d>
                        <m:dPr>
                          <m:ctrlPr>
                            <a:rPr lang="en-US" sz="2500" i="1" dirty="0">
                              <a:latin typeface="Cambria Math"/>
                            </a:rPr>
                          </m:ctrlPr>
                        </m:dPr>
                        <m:e>
                          <m:r>
                            <a:rPr lang="en-US" sz="2500" i="1" dirty="0">
                              <a:latin typeface="Cambria Math" panose="02040503050406030204" pitchFamily="18" charset="0"/>
                            </a:rPr>
                            <m:t>𝑡</m:t>
                          </m:r>
                        </m:e>
                      </m:d>
                      <m:r>
                        <a:rPr lang="en-US" sz="2500" i="1" dirty="0">
                          <a:latin typeface="Cambria Math" panose="02040503050406030204" pitchFamily="18" charset="0"/>
                        </a:rPr>
                        <m:t>=</m:t>
                      </m:r>
                      <m:d>
                        <m:dPr>
                          <m:ctrlPr>
                            <a:rPr lang="en-US" sz="2500" i="1" dirty="0">
                              <a:latin typeface="Cambria Math"/>
                            </a:rPr>
                          </m:ctrlPr>
                        </m:dPr>
                        <m:e>
                          <m:r>
                            <a:rPr lang="en-US" sz="2500" i="1" dirty="0">
                              <a:latin typeface="Cambria Math" panose="02040503050406030204" pitchFamily="18" charset="0"/>
                            </a:rPr>
                            <m:t>𝑑</m:t>
                          </m:r>
                          <m:d>
                            <m:dPr>
                              <m:ctrlPr>
                                <a:rPr lang="en-US" sz="2500" i="1" dirty="0">
                                  <a:latin typeface="Cambria Math"/>
                                </a:rPr>
                              </m:ctrlPr>
                            </m:dPr>
                            <m:e>
                              <m:r>
                                <a:rPr lang="en-US" sz="2500" i="1" dirty="0">
                                  <a:latin typeface="Cambria Math" panose="02040503050406030204" pitchFamily="18" charset="0"/>
                                </a:rPr>
                                <m:t>𝑡</m:t>
                              </m:r>
                            </m:e>
                          </m:d>
                          <m:r>
                            <a:rPr lang="en-US" sz="2500" i="1" dirty="0">
                              <a:latin typeface="Cambria Math" panose="02040503050406030204" pitchFamily="18" charset="0"/>
                            </a:rPr>
                            <m:t>−</m:t>
                          </m:r>
                          <m:r>
                            <a:rPr lang="en-US" sz="2500" i="1" dirty="0">
                              <a:latin typeface="Cambria Math" panose="02040503050406030204" pitchFamily="18" charset="0"/>
                            </a:rPr>
                            <m:t>𝑜</m:t>
                          </m:r>
                          <m:d>
                            <m:dPr>
                              <m:ctrlPr>
                                <a:rPr lang="en-US" sz="2500" i="1" dirty="0">
                                  <a:latin typeface="Cambria Math"/>
                                </a:rPr>
                              </m:ctrlPr>
                            </m:dPr>
                            <m:e>
                              <m:r>
                                <a:rPr lang="en-US" sz="2500" i="1" dirty="0">
                                  <a:latin typeface="Cambria Math" panose="02040503050406030204" pitchFamily="18" charset="0"/>
                                </a:rPr>
                                <m:t>𝑡</m:t>
                              </m:r>
                            </m:e>
                          </m:d>
                        </m:e>
                      </m:d>
                      <m:sSubSup>
                        <m:sSubSupPr>
                          <m:ctrlPr>
                            <a:rPr lang="en-US" sz="2500" i="1" dirty="0">
                              <a:latin typeface="Cambria Math"/>
                            </a:rPr>
                          </m:ctrlPr>
                        </m:sSubSupPr>
                        <m:e>
                          <m:r>
                            <a:rPr lang="en-US" sz="2500" i="1" dirty="0">
                              <a:latin typeface="Cambria Math" panose="02040503050406030204" pitchFamily="18" charset="0"/>
                            </a:rPr>
                            <m:t>𝑓</m:t>
                          </m:r>
                        </m:e>
                        <m:sub>
                          <m:r>
                            <a:rPr lang="en-US" sz="2500" i="1" dirty="0">
                              <a:latin typeface="Cambria Math" panose="02040503050406030204" pitchFamily="18" charset="0"/>
                            </a:rPr>
                            <m:t>𝑜</m:t>
                          </m:r>
                        </m:sub>
                        <m:sup>
                          <m:r>
                            <a:rPr lang="en-US" sz="2500" i="1" dirty="0">
                              <a:latin typeface="Cambria Math" panose="02040503050406030204" pitchFamily="18" charset="0"/>
                            </a:rPr>
                            <m:t>′</m:t>
                          </m:r>
                        </m:sup>
                      </m:sSubSup>
                      <m:d>
                        <m:dPr>
                          <m:ctrlPr>
                            <a:rPr lang="en-US" sz="2500" i="1" dirty="0">
                              <a:latin typeface="Cambria Math"/>
                            </a:rPr>
                          </m:ctrlPr>
                        </m:dPr>
                        <m:e>
                          <m:sSub>
                            <m:sSubPr>
                              <m:ctrlPr>
                                <a:rPr lang="en-US" sz="2500" i="1" dirty="0">
                                  <a:latin typeface="Cambria Math"/>
                                </a:rPr>
                              </m:ctrlPr>
                            </m:sSubPr>
                            <m:e>
                              <m:r>
                                <a:rPr lang="en-US" sz="2500" i="1" dirty="0">
                                  <a:latin typeface="Cambria Math" panose="02040503050406030204" pitchFamily="18" charset="0"/>
                                </a:rPr>
                                <m:t>𝑎</m:t>
                              </m:r>
                            </m:e>
                            <m:sub>
                              <m:r>
                                <a:rPr lang="en-US" sz="2500" i="1" dirty="0">
                                  <a:latin typeface="Cambria Math" panose="02040503050406030204" pitchFamily="18" charset="0"/>
                                </a:rPr>
                                <m:t>𝑜</m:t>
                              </m:r>
                            </m:sub>
                          </m:sSub>
                          <m:d>
                            <m:dPr>
                              <m:ctrlPr>
                                <a:rPr lang="en-US" sz="2500" i="1" dirty="0">
                                  <a:latin typeface="Cambria Math"/>
                                </a:rPr>
                              </m:ctrlPr>
                            </m:dPr>
                            <m:e>
                              <m:r>
                                <a:rPr lang="en-US" sz="2500" i="1" dirty="0">
                                  <a:latin typeface="Cambria Math" panose="02040503050406030204" pitchFamily="18" charset="0"/>
                                </a:rPr>
                                <m:t>𝑡</m:t>
                              </m:r>
                            </m:e>
                          </m:d>
                        </m:e>
                      </m:d>
                    </m:oMath>
                  </m:oMathPara>
                </a14:m>
                <a:endParaRPr lang="he-IL" sz="2500" dirty="0"/>
              </a:p>
            </p:txBody>
          </p:sp>
        </mc:Choice>
        <mc:Fallback xmlns="">
          <p:sp>
            <p:nvSpPr>
              <p:cNvPr id="6" name="TextBox 5"/>
              <p:cNvSpPr txBox="1">
                <a:spLocks noRot="1" noChangeAspect="1" noMove="1" noResize="1" noEditPoints="1" noAdjustHandles="1" noChangeArrowheads="1" noChangeShapeType="1" noTextEdit="1"/>
              </p:cNvSpPr>
              <p:nvPr/>
            </p:nvSpPr>
            <p:spPr>
              <a:xfrm>
                <a:off x="320646" y="3543791"/>
                <a:ext cx="8097858" cy="893321"/>
              </a:xfrm>
              <a:prstGeom prst="rect">
                <a:avLst/>
              </a:prstGeom>
              <a:blipFill rotWithShape="1">
                <a:blip r:embed="rId5"/>
                <a:stretch>
                  <a:fillRect/>
                </a:stretch>
              </a:blipFill>
            </p:spPr>
            <p:txBody>
              <a:bodyPr/>
              <a:lstStyle/>
              <a:p>
                <a:r>
                  <a:rPr lang="en-US">
                    <a:noFill/>
                  </a:rPr>
                  <a:t> </a:t>
                </a:r>
              </a:p>
            </p:txBody>
          </p:sp>
        </mc:Fallback>
      </mc:AlternateContent>
      <p:sp>
        <p:nvSpPr>
          <p:cNvPr id="7" name="מציין מיקום של מספר שקופית 6"/>
          <p:cNvSpPr>
            <a:spLocks noGrp="1"/>
          </p:cNvSpPr>
          <p:nvPr>
            <p:ph type="sldNum" sz="quarter" idx="15"/>
          </p:nvPr>
        </p:nvSpPr>
        <p:spPr/>
        <p:txBody>
          <a:bodyPr/>
          <a:lstStyle/>
          <a:p>
            <a:fld id="{B1384DE6-1247-4793-92EB-DB727468149E}" type="slidenum">
              <a:rPr lang="he-IL" smtClean="0"/>
              <a:t>13</a:t>
            </a:fld>
            <a:endParaRPr lang="he-IL"/>
          </a:p>
        </p:txBody>
      </p:sp>
    </p:spTree>
    <p:extLst>
      <p:ext uri="{BB962C8B-B14F-4D97-AF65-F5344CB8AC3E}">
        <p14:creationId xmlns:p14="http://schemas.microsoft.com/office/powerpoint/2010/main" val="2857602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Backward Pass</a:t>
            </a:r>
            <a:endParaRPr lang="en-US" dirty="0"/>
          </a:p>
        </p:txBody>
      </p:sp>
      <p:sp>
        <p:nvSpPr>
          <p:cNvPr id="3" name="מציין מיקום תוכן 2"/>
          <p:cNvSpPr>
            <a:spLocks noGrp="1"/>
          </p:cNvSpPr>
          <p:nvPr>
            <p:ph sz="quarter" idx="1"/>
          </p:nvPr>
        </p:nvSpPr>
        <p:spPr>
          <a:xfrm>
            <a:off x="179512" y="1597322"/>
            <a:ext cx="8402057" cy="5069160"/>
          </a:xfrm>
        </p:spPr>
        <p:txBody>
          <a:bodyPr>
            <a:normAutofit/>
          </a:bodyPr>
          <a:lstStyle/>
          <a:p>
            <a:pPr algn="l" rtl="0"/>
            <a:r>
              <a:rPr lang="en-US" sz="2500" dirty="0" smtClean="0"/>
              <a:t>For recurrent networks, the loss function depends on the activation of the hidden layer through its influence on the output layer </a:t>
            </a:r>
            <a:r>
              <a:rPr lang="en-US" sz="2500" b="1" dirty="0" smtClean="0"/>
              <a:t>and</a:t>
            </a:r>
            <a:r>
              <a:rPr lang="en-US" sz="2500" dirty="0" smtClean="0"/>
              <a:t> through its influence on the hidden layer at the next step.</a:t>
            </a:r>
          </a:p>
          <a:p>
            <a:pPr algn="l" rtl="0"/>
            <a:endParaRPr lang="en-US" sz="2500" dirty="0" smtClean="0"/>
          </a:p>
          <a:p>
            <a:pPr marL="0" indent="0" algn="ctr" rtl="0">
              <a:buNone/>
            </a:pPr>
            <a:endParaRPr lang="en-US" sz="2500" dirty="0" smtClean="0"/>
          </a:p>
          <a:p>
            <a:pPr marL="0" indent="0" algn="ctr" rtl="0">
              <a:buNone/>
            </a:pPr>
            <a:endParaRPr lang="en-US" sz="2500" dirty="0" smtClean="0"/>
          </a:p>
          <a:p>
            <a:pPr marL="0" indent="0" algn="l" rtl="0">
              <a:buNone/>
            </a:pPr>
            <a:endParaRPr lang="en-US" sz="2500" dirty="0" smtClean="0"/>
          </a:p>
          <a:p>
            <a:pPr marL="0" indent="0" algn="ctr" rtl="0">
              <a:buNone/>
            </a:pPr>
            <a:endParaRPr lang="en-US" sz="2500" dirty="0" smtClean="0"/>
          </a:p>
        </p:txBody>
      </p:sp>
      <p:grpSp>
        <p:nvGrpSpPr>
          <p:cNvPr id="8" name="Group 7"/>
          <p:cNvGrpSpPr/>
          <p:nvPr/>
        </p:nvGrpSpPr>
        <p:grpSpPr>
          <a:xfrm>
            <a:off x="184072" y="5562616"/>
            <a:ext cx="8133252" cy="932371"/>
            <a:chOff x="184072" y="5562616"/>
            <a:chExt cx="8133252" cy="932371"/>
          </a:xfrm>
        </p:grpSpPr>
        <mc:AlternateContent xmlns:mc="http://schemas.openxmlformats.org/markup-compatibility/2006" xmlns:a14="http://schemas.microsoft.com/office/drawing/2010/main">
          <mc:Choice Requires="a14">
            <p:sp>
              <p:nvSpPr>
                <p:cNvPr id="4" name="TextBox 3"/>
                <p:cNvSpPr txBox="1"/>
                <p:nvPr/>
              </p:nvSpPr>
              <p:spPr>
                <a:xfrm>
                  <a:off x="184072" y="5562616"/>
                  <a:ext cx="3626890" cy="932371"/>
                </a:xfrm>
                <a:prstGeom prst="rect">
                  <a:avLst/>
                </a:prstGeom>
                <a:noFill/>
              </p:spPr>
              <p:txBody>
                <a:bodyPr wrap="none" rtlCol="0">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𝑗</m:t>
                            </m:r>
                          </m:sub>
                        </m:sSub>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f>
                          <m:fPr>
                            <m:ctrlPr>
                              <a:rPr lang="en-US" sz="2500" i="1">
                                <a:latin typeface="Cambria Math"/>
                              </a:rPr>
                            </m:ctrlPr>
                          </m:fPr>
                          <m:num>
                            <m:r>
                              <a:rPr lang="en-US" sz="2500" i="1">
                                <a:latin typeface="Cambria Math"/>
                              </a:rPr>
                              <m:t>𝜕</m:t>
                            </m:r>
                            <m:r>
                              <a:rPr lang="en-US" sz="2500" i="1">
                                <a:latin typeface="Cambria Math"/>
                              </a:rPr>
                              <m:t>𝐸</m:t>
                            </m:r>
                          </m:num>
                          <m:den>
                            <m:r>
                              <a:rPr lang="en-US" sz="2500" i="1">
                                <a:latin typeface="Cambria Math"/>
                              </a:rPr>
                              <m:t>𝜕</m:t>
                            </m:r>
                            <m:sSub>
                              <m:sSubPr>
                                <m:ctrlPr>
                                  <a:rPr lang="en-US" sz="2500" i="1">
                                    <a:latin typeface="Cambria Math"/>
                                  </a:rPr>
                                </m:ctrlPr>
                              </m:sSubPr>
                              <m:e>
                                <m:r>
                                  <a:rPr lang="en-US" sz="2500" i="1">
                                    <a:latin typeface="Cambria Math"/>
                                  </a:rPr>
                                  <m:t>𝑎</m:t>
                                </m:r>
                              </m:e>
                              <m:sub>
                                <m:r>
                                  <a:rPr lang="en-US" sz="2500" i="1">
                                    <a:latin typeface="Cambria Math"/>
                                  </a:rPr>
                                  <m:t>𝑗</m:t>
                                </m:r>
                              </m:sub>
                            </m:sSub>
                            <m:d>
                              <m:dPr>
                                <m:ctrlPr>
                                  <a:rPr lang="en-US" sz="2500" i="1">
                                    <a:latin typeface="Cambria Math"/>
                                  </a:rPr>
                                </m:ctrlPr>
                              </m:dPr>
                              <m:e>
                                <m:r>
                                  <a:rPr lang="en-US" sz="2500" i="1">
                                    <a:latin typeface="Cambria Math" panose="02040503050406030204" pitchFamily="18" charset="0"/>
                                  </a:rPr>
                                  <m:t>𝑡</m:t>
                                </m:r>
                              </m:e>
                            </m:d>
                          </m:den>
                        </m:f>
                        <m:r>
                          <a:rPr lang="en-US" sz="2500" b="0" i="1" smtClean="0">
                            <a:latin typeface="Cambria Math" panose="02040503050406030204" pitchFamily="18" charset="0"/>
                          </a:rPr>
                          <m:t>, </m:t>
                        </m:r>
                        <m:r>
                          <a:rPr lang="en-US" sz="2500" b="0" i="1" smtClean="0">
                            <a:latin typeface="Cambria Math" panose="02040503050406030204" pitchFamily="18" charset="0"/>
                          </a:rPr>
                          <m:t>𝑗</m:t>
                        </m:r>
                        <m:r>
                          <a:rPr lang="en-US" sz="2500" b="0" i="1" smtClean="0">
                            <a:latin typeface="Cambria Math" panose="02040503050406030204" pitchFamily="18" charset="0"/>
                          </a:rPr>
                          <m:t>∈{</m:t>
                        </m:r>
                        <m:r>
                          <a:rPr lang="en-US" sz="2500" b="0" i="1" smtClean="0">
                            <a:latin typeface="Cambria Math" panose="02040503050406030204" pitchFamily="18" charset="0"/>
                          </a:rPr>
                          <m:t>𝑜</m:t>
                        </m:r>
                        <m:r>
                          <a:rPr lang="en-US" sz="2500" b="0" i="1" smtClean="0">
                            <a:latin typeface="Cambria Math" panose="02040503050406030204" pitchFamily="18" charset="0"/>
                          </a:rPr>
                          <m:t>,</m:t>
                        </m:r>
                        <m:r>
                          <a:rPr lang="en-US" sz="2500" b="0" i="1" smtClean="0">
                            <a:latin typeface="Cambria Math" panose="02040503050406030204" pitchFamily="18" charset="0"/>
                          </a:rPr>
                          <m:t>h</m:t>
                        </m:r>
                        <m:r>
                          <a:rPr lang="en-US" sz="2500" b="0" i="1" smtClean="0">
                            <a:latin typeface="Cambria Math" panose="02040503050406030204" pitchFamily="18" charset="0"/>
                          </a:rPr>
                          <m:t>}</m:t>
                        </m:r>
                      </m:oMath>
                    </m:oMathPara>
                  </a14:m>
                  <a:endParaRPr lang="en-US" sz="2500" dirty="0"/>
                </a:p>
              </p:txBody>
            </p:sp>
          </mc:Choice>
          <mc:Fallback xmlns="">
            <p:sp>
              <p:nvSpPr>
                <p:cNvPr id="4" name="TextBox 3"/>
                <p:cNvSpPr txBox="1">
                  <a:spLocks noRot="1" noChangeAspect="1" noMove="1" noResize="1" noEditPoints="1" noAdjustHandles="1" noChangeArrowheads="1" noChangeShapeType="1" noTextEdit="1"/>
                </p:cNvSpPr>
                <p:nvPr/>
              </p:nvSpPr>
              <p:spPr>
                <a:xfrm>
                  <a:off x="184072" y="5562616"/>
                  <a:ext cx="3626890" cy="932371"/>
                </a:xfrm>
                <a:prstGeom prst="rect">
                  <a:avLst/>
                </a:prstGeom>
                <a:blipFill rotWithShape="0">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10962" y="5790274"/>
                  <a:ext cx="4506362" cy="477054"/>
                </a:xfrm>
                <a:prstGeom prst="rect">
                  <a:avLst/>
                </a:prstGeom>
                <a:noFill/>
              </p:spPr>
              <p:txBody>
                <a:bodyPr wrap="none" rtlCol="0">
                  <a:spAutoFit/>
                </a:bodyPr>
                <a:lstStyle/>
                <a:p>
                  <a:pPr algn="l" rtl="0"/>
                  <a:r>
                    <a:rPr lang="en-US" sz="2500" dirty="0"/>
                    <a:t>,</a:t>
                  </a:r>
                  <a:r>
                    <a:rPr lang="en-US" sz="2500" dirty="0" smtClean="0"/>
                    <a:t> </a:t>
                  </a:r>
                  <a14:m>
                    <m:oMath xmlns:m="http://schemas.openxmlformats.org/officeDocument/2006/math">
                      <m:r>
                        <a:rPr lang="en-US" sz="2500" i="1">
                          <a:latin typeface="Cambria Math" panose="02040503050406030204" pitchFamily="18" charset="0"/>
                        </a:rPr>
                        <m:t>⊙</m:t>
                      </m:r>
                    </m:oMath>
                  </a14:m>
                  <a:r>
                    <a:rPr lang="en-US" sz="2500" dirty="0" smtClean="0"/>
                    <a:t> is the </a:t>
                  </a:r>
                  <a:r>
                    <a:rPr lang="en-US" sz="2500" dirty="0" err="1"/>
                    <a:t>H</a:t>
                  </a:r>
                  <a:r>
                    <a:rPr lang="en-US" sz="2500" dirty="0" err="1" smtClean="0"/>
                    <a:t>adamard</a:t>
                  </a:r>
                  <a:r>
                    <a:rPr lang="en-US" sz="2500" dirty="0" smtClean="0"/>
                    <a:t> product</a:t>
                  </a:r>
                  <a:endParaRPr lang="en-US" sz="2500" dirty="0"/>
                </a:p>
              </p:txBody>
            </p:sp>
          </mc:Choice>
          <mc:Fallback xmlns="">
            <p:sp>
              <p:nvSpPr>
                <p:cNvPr id="5" name="TextBox 4"/>
                <p:cNvSpPr txBox="1">
                  <a:spLocks noRot="1" noChangeAspect="1" noMove="1" noResize="1" noEditPoints="1" noAdjustHandles="1" noChangeArrowheads="1" noChangeShapeType="1" noTextEdit="1"/>
                </p:cNvSpPr>
                <p:nvPr/>
              </p:nvSpPr>
              <p:spPr>
                <a:xfrm>
                  <a:off x="3810962" y="5790274"/>
                  <a:ext cx="4506362" cy="477054"/>
                </a:xfrm>
                <a:prstGeom prst="rect">
                  <a:avLst/>
                </a:prstGeom>
                <a:blipFill rotWithShape="0">
                  <a:blip r:embed="rId4"/>
                  <a:stretch>
                    <a:fillRect l="-2165" t="-11538" r="-1353" b="-29487"/>
                  </a:stretch>
                </a:blipFill>
              </p:spPr>
              <p:txBody>
                <a:bodyPr/>
                <a:lstStyle/>
                <a:p>
                  <a:r>
                    <a:rPr lang="he-IL">
                      <a:noFill/>
                    </a:rPr>
                    <a:t> </a:t>
                  </a:r>
                </a:p>
              </p:txBody>
            </p:sp>
          </mc:Fallback>
        </mc:AlternateContent>
      </p:grpSp>
      <mc:AlternateContent xmlns:mc="http://schemas.openxmlformats.org/markup-compatibility/2006" xmlns:a14="http://schemas.microsoft.com/office/drawing/2010/main">
        <mc:Choice Requires="a14">
          <p:sp>
            <p:nvSpPr>
              <p:cNvPr id="6" name="TextBox 5"/>
              <p:cNvSpPr txBox="1"/>
              <p:nvPr/>
            </p:nvSpPr>
            <p:spPr>
              <a:xfrm>
                <a:off x="320646" y="3543791"/>
                <a:ext cx="8097858" cy="893321"/>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500" i="1" dirty="0" smtClean="0">
                              <a:latin typeface="Cambria Math"/>
                            </a:rPr>
                          </m:ctrlPr>
                        </m:sSubPr>
                        <m:e>
                          <m:f>
                            <m:fPr>
                              <m:ctrlPr>
                                <a:rPr lang="en-US" sz="2500" b="0" i="1" dirty="0" smtClean="0">
                                  <a:latin typeface="Cambria Math"/>
                                </a:rPr>
                              </m:ctrlPr>
                            </m:fPr>
                            <m:num>
                              <m:r>
                                <a:rPr lang="en-US" sz="2500" b="0" i="1" dirty="0" smtClean="0">
                                  <a:latin typeface="Cambria Math" panose="02040503050406030204" pitchFamily="18" charset="0"/>
                                </a:rPr>
                                <m:t>𝜕</m:t>
                              </m:r>
                              <m:r>
                                <a:rPr lang="en-US" sz="2500" b="0" i="1" dirty="0" smtClean="0">
                                  <a:latin typeface="Cambria Math" panose="02040503050406030204" pitchFamily="18" charset="0"/>
                                </a:rPr>
                                <m:t>𝐸</m:t>
                              </m:r>
                            </m:num>
                            <m:den>
                              <m:r>
                                <a:rPr lang="en-US" sz="2500" b="0" i="1" dirty="0" smtClean="0">
                                  <a:latin typeface="Cambria Math" panose="02040503050406030204" pitchFamily="18" charset="0"/>
                                </a:rPr>
                                <m:t>𝜕</m:t>
                              </m:r>
                              <m:sSub>
                                <m:sSubPr>
                                  <m:ctrlPr>
                                    <a:rPr lang="en-US" sz="2500" b="0" i="1" dirty="0" smtClean="0">
                                      <a:latin typeface="Cambria Math"/>
                                    </a:rPr>
                                  </m:ctrlPr>
                                </m:sSubPr>
                                <m:e>
                                  <m:r>
                                    <a:rPr lang="en-US" sz="2500" b="0" i="1" dirty="0" smtClean="0">
                                      <a:latin typeface="Cambria Math" panose="02040503050406030204" pitchFamily="18" charset="0"/>
                                    </a:rPr>
                                    <m:t>𝑎</m:t>
                                  </m:r>
                                </m:e>
                                <m:sub>
                                  <m:r>
                                    <a:rPr lang="en-US" sz="2500" b="0" i="1" dirty="0" smtClean="0">
                                      <a:latin typeface="Cambria Math" panose="02040503050406030204" pitchFamily="18" charset="0"/>
                                    </a:rPr>
                                    <m:t>𝑜</m:t>
                                  </m:r>
                                </m:sub>
                              </m:sSub>
                              <m:d>
                                <m:dPr>
                                  <m:ctrlPr>
                                    <a:rPr lang="en-US" sz="2500" b="0" i="1" dirty="0" smtClean="0">
                                      <a:latin typeface="Cambria Math"/>
                                    </a:rPr>
                                  </m:ctrlPr>
                                </m:dPr>
                                <m:e>
                                  <m:r>
                                    <a:rPr lang="en-US" sz="2500" b="0" i="1" dirty="0" smtClean="0">
                                      <a:latin typeface="Cambria Math" panose="02040503050406030204" pitchFamily="18" charset="0"/>
                                    </a:rPr>
                                    <m:t>𝑡</m:t>
                                  </m:r>
                                </m:e>
                              </m:d>
                            </m:den>
                          </m:f>
                          <m:r>
                            <a:rPr lang="en-US" sz="2500" b="0" i="1" dirty="0" smtClean="0">
                              <a:latin typeface="Cambria Math" panose="02040503050406030204" pitchFamily="18" charset="0"/>
                            </a:rPr>
                            <m:t>=</m:t>
                          </m:r>
                          <m:f>
                            <m:fPr>
                              <m:ctrlPr>
                                <a:rPr lang="en-US" sz="2500" b="0" i="1" dirty="0" smtClean="0">
                                  <a:latin typeface="Cambria Math"/>
                                </a:rPr>
                              </m:ctrlPr>
                            </m:fPr>
                            <m:num>
                              <m:r>
                                <a:rPr lang="en-US" sz="2500" b="0" i="1" dirty="0" smtClean="0">
                                  <a:latin typeface="Cambria Math" panose="02040503050406030204" pitchFamily="18" charset="0"/>
                                </a:rPr>
                                <m:t>𝜕</m:t>
                              </m:r>
                              <m:r>
                                <a:rPr lang="en-US" sz="2500" b="0" i="1" dirty="0" smtClean="0">
                                  <a:latin typeface="Cambria Math" panose="02040503050406030204" pitchFamily="18" charset="0"/>
                                </a:rPr>
                                <m:t>𝐸</m:t>
                              </m:r>
                            </m:num>
                            <m:den>
                              <m:r>
                                <a:rPr lang="en-US" sz="2500" b="0" i="1" dirty="0" smtClean="0">
                                  <a:latin typeface="Cambria Math" panose="02040503050406030204" pitchFamily="18" charset="0"/>
                                </a:rPr>
                                <m:t>𝜕</m:t>
                              </m:r>
                              <m:r>
                                <a:rPr lang="en-US" sz="2500" b="0" i="1" dirty="0" smtClean="0">
                                  <a:latin typeface="Cambria Math" panose="02040503050406030204" pitchFamily="18" charset="0"/>
                                </a:rPr>
                                <m:t>𝑜</m:t>
                              </m:r>
                              <m:r>
                                <a:rPr lang="en-US" sz="2500" b="0" i="1" dirty="0" smtClean="0">
                                  <a:latin typeface="Cambria Math" panose="02040503050406030204" pitchFamily="18" charset="0"/>
                                </a:rPr>
                                <m:t>(</m:t>
                              </m:r>
                              <m:r>
                                <a:rPr lang="en-US" sz="2500" b="0" i="1" dirty="0" smtClean="0">
                                  <a:latin typeface="Cambria Math" panose="02040503050406030204" pitchFamily="18" charset="0"/>
                                </a:rPr>
                                <m:t>𝑡</m:t>
                              </m:r>
                              <m:r>
                                <a:rPr lang="en-US" sz="2500" b="0" i="1" dirty="0" smtClean="0">
                                  <a:latin typeface="Cambria Math" panose="02040503050406030204" pitchFamily="18" charset="0"/>
                                </a:rPr>
                                <m:t>)</m:t>
                              </m:r>
                            </m:den>
                          </m:f>
                          <m:f>
                            <m:fPr>
                              <m:ctrlPr>
                                <a:rPr lang="en-US" sz="2500" b="0" i="1" dirty="0" smtClean="0">
                                  <a:latin typeface="Cambria Math"/>
                                </a:rPr>
                              </m:ctrlPr>
                            </m:fPr>
                            <m:num>
                              <m:r>
                                <a:rPr lang="en-US" sz="2500" b="0" i="1" dirty="0" smtClean="0">
                                  <a:latin typeface="Cambria Math" panose="02040503050406030204" pitchFamily="18" charset="0"/>
                                </a:rPr>
                                <m:t>𝜕</m:t>
                              </m:r>
                              <m:r>
                                <a:rPr lang="en-US" sz="2500" b="0" i="1" dirty="0" smtClean="0">
                                  <a:latin typeface="Cambria Math" panose="02040503050406030204" pitchFamily="18" charset="0"/>
                                </a:rPr>
                                <m:t>𝑜</m:t>
                              </m:r>
                              <m:r>
                                <a:rPr lang="en-US" sz="2500" b="0" i="1" dirty="0" smtClean="0">
                                  <a:latin typeface="Cambria Math" panose="02040503050406030204" pitchFamily="18" charset="0"/>
                                </a:rPr>
                                <m:t>(</m:t>
                              </m:r>
                              <m:r>
                                <a:rPr lang="en-US" sz="2500" b="0" i="1" dirty="0" smtClean="0">
                                  <a:latin typeface="Cambria Math" panose="02040503050406030204" pitchFamily="18" charset="0"/>
                                </a:rPr>
                                <m:t>𝑡</m:t>
                              </m:r>
                              <m:r>
                                <a:rPr lang="en-US" sz="2500" b="0" i="1" dirty="0" smtClean="0">
                                  <a:latin typeface="Cambria Math" panose="02040503050406030204" pitchFamily="18" charset="0"/>
                                </a:rPr>
                                <m:t>)</m:t>
                              </m:r>
                            </m:num>
                            <m:den>
                              <m:r>
                                <a:rPr lang="en-US" sz="2500" b="0" i="1" dirty="0" smtClean="0">
                                  <a:latin typeface="Cambria Math" panose="02040503050406030204" pitchFamily="18" charset="0"/>
                                </a:rPr>
                                <m:t>𝜕</m:t>
                              </m:r>
                              <m:sSub>
                                <m:sSubPr>
                                  <m:ctrlPr>
                                    <a:rPr lang="en-US" sz="2500" b="0" i="1" dirty="0" smtClean="0">
                                      <a:latin typeface="Cambria Math"/>
                                    </a:rPr>
                                  </m:ctrlPr>
                                </m:sSubPr>
                                <m:e>
                                  <m:r>
                                    <a:rPr lang="en-US" sz="2500" b="0" i="1" dirty="0" smtClean="0">
                                      <a:latin typeface="Cambria Math" panose="02040503050406030204" pitchFamily="18" charset="0"/>
                                    </a:rPr>
                                    <m:t>𝑎</m:t>
                                  </m:r>
                                </m:e>
                                <m:sub>
                                  <m:r>
                                    <a:rPr lang="en-US" sz="2500" b="0" i="1" dirty="0" smtClean="0">
                                      <a:latin typeface="Cambria Math" panose="02040503050406030204" pitchFamily="18" charset="0"/>
                                    </a:rPr>
                                    <m:t>𝑜</m:t>
                                  </m:r>
                                </m:sub>
                              </m:sSub>
                              <m:r>
                                <a:rPr lang="en-US" sz="2500" b="0" i="1" dirty="0" smtClean="0">
                                  <a:latin typeface="Cambria Math" panose="02040503050406030204" pitchFamily="18" charset="0"/>
                                </a:rPr>
                                <m:t> (</m:t>
                              </m:r>
                              <m:r>
                                <a:rPr lang="en-US" sz="2500" b="0" i="1" dirty="0" smtClean="0">
                                  <a:latin typeface="Cambria Math" panose="02040503050406030204" pitchFamily="18" charset="0"/>
                                </a:rPr>
                                <m:t>𝑡</m:t>
                              </m:r>
                              <m:r>
                                <a:rPr lang="en-US" sz="2500" b="0" i="1" dirty="0" smtClean="0">
                                  <a:latin typeface="Cambria Math" panose="02040503050406030204" pitchFamily="18" charset="0"/>
                                </a:rPr>
                                <m:t>)</m:t>
                              </m:r>
                            </m:den>
                          </m:f>
                          <m:r>
                            <a:rPr lang="en-US" sz="2500" b="0" i="1" dirty="0" smtClean="0">
                              <a:latin typeface="Cambria Math" panose="02040503050406030204" pitchFamily="18" charset="0"/>
                            </a:rPr>
                            <m:t>=</m:t>
                          </m:r>
                          <m:r>
                            <a:rPr lang="en-US" sz="2500" i="1" dirty="0">
                              <a:latin typeface="Cambria Math" panose="02040503050406030204" pitchFamily="18" charset="0"/>
                            </a:rPr>
                            <m:t>𝛿</m:t>
                          </m:r>
                        </m:e>
                        <m:sub>
                          <m:r>
                            <a:rPr lang="en-US" sz="2500" i="1" dirty="0">
                              <a:latin typeface="Cambria Math" panose="02040503050406030204" pitchFamily="18" charset="0"/>
                            </a:rPr>
                            <m:t>𝑜</m:t>
                          </m:r>
                        </m:sub>
                      </m:sSub>
                      <m:d>
                        <m:dPr>
                          <m:ctrlPr>
                            <a:rPr lang="en-US" sz="2500" i="1" dirty="0">
                              <a:latin typeface="Cambria Math"/>
                            </a:rPr>
                          </m:ctrlPr>
                        </m:dPr>
                        <m:e>
                          <m:r>
                            <a:rPr lang="en-US" sz="2500" i="1" dirty="0">
                              <a:latin typeface="Cambria Math" panose="02040503050406030204" pitchFamily="18" charset="0"/>
                            </a:rPr>
                            <m:t>𝑡</m:t>
                          </m:r>
                        </m:e>
                      </m:d>
                      <m:r>
                        <a:rPr lang="en-US" sz="2500" i="1" dirty="0">
                          <a:latin typeface="Cambria Math" panose="02040503050406030204" pitchFamily="18" charset="0"/>
                        </a:rPr>
                        <m:t>=</m:t>
                      </m:r>
                      <m:d>
                        <m:dPr>
                          <m:ctrlPr>
                            <a:rPr lang="en-US" sz="2500" i="1" dirty="0">
                              <a:latin typeface="Cambria Math"/>
                            </a:rPr>
                          </m:ctrlPr>
                        </m:dPr>
                        <m:e>
                          <m:r>
                            <a:rPr lang="en-US" sz="2500" i="1" dirty="0">
                              <a:latin typeface="Cambria Math" panose="02040503050406030204" pitchFamily="18" charset="0"/>
                            </a:rPr>
                            <m:t>𝑑</m:t>
                          </m:r>
                          <m:d>
                            <m:dPr>
                              <m:ctrlPr>
                                <a:rPr lang="en-US" sz="2500" i="1" dirty="0">
                                  <a:latin typeface="Cambria Math"/>
                                </a:rPr>
                              </m:ctrlPr>
                            </m:dPr>
                            <m:e>
                              <m:r>
                                <a:rPr lang="en-US" sz="2500" i="1" dirty="0">
                                  <a:latin typeface="Cambria Math" panose="02040503050406030204" pitchFamily="18" charset="0"/>
                                </a:rPr>
                                <m:t>𝑡</m:t>
                              </m:r>
                            </m:e>
                          </m:d>
                          <m:r>
                            <a:rPr lang="en-US" sz="2500" i="1" dirty="0">
                              <a:latin typeface="Cambria Math" panose="02040503050406030204" pitchFamily="18" charset="0"/>
                            </a:rPr>
                            <m:t>−</m:t>
                          </m:r>
                          <m:r>
                            <a:rPr lang="en-US" sz="2500" i="1" dirty="0">
                              <a:latin typeface="Cambria Math" panose="02040503050406030204" pitchFamily="18" charset="0"/>
                            </a:rPr>
                            <m:t>𝑜</m:t>
                          </m:r>
                          <m:d>
                            <m:dPr>
                              <m:ctrlPr>
                                <a:rPr lang="en-US" sz="2500" i="1" dirty="0">
                                  <a:latin typeface="Cambria Math"/>
                                </a:rPr>
                              </m:ctrlPr>
                            </m:dPr>
                            <m:e>
                              <m:r>
                                <a:rPr lang="en-US" sz="2500" i="1" dirty="0">
                                  <a:latin typeface="Cambria Math" panose="02040503050406030204" pitchFamily="18" charset="0"/>
                                </a:rPr>
                                <m:t>𝑡</m:t>
                              </m:r>
                            </m:e>
                          </m:d>
                        </m:e>
                      </m:d>
                      <m:sSubSup>
                        <m:sSubSupPr>
                          <m:ctrlPr>
                            <a:rPr lang="en-US" sz="2500" i="1" dirty="0">
                              <a:latin typeface="Cambria Math"/>
                            </a:rPr>
                          </m:ctrlPr>
                        </m:sSubSupPr>
                        <m:e>
                          <m:r>
                            <a:rPr lang="en-US" sz="2500" i="1" dirty="0">
                              <a:latin typeface="Cambria Math" panose="02040503050406030204" pitchFamily="18" charset="0"/>
                            </a:rPr>
                            <m:t>𝑓</m:t>
                          </m:r>
                        </m:e>
                        <m:sub>
                          <m:r>
                            <a:rPr lang="en-US" sz="2500" i="1" dirty="0">
                              <a:latin typeface="Cambria Math" panose="02040503050406030204" pitchFamily="18" charset="0"/>
                            </a:rPr>
                            <m:t>𝑜</m:t>
                          </m:r>
                        </m:sub>
                        <m:sup>
                          <m:r>
                            <a:rPr lang="en-US" sz="2500" i="1" dirty="0">
                              <a:latin typeface="Cambria Math" panose="02040503050406030204" pitchFamily="18" charset="0"/>
                            </a:rPr>
                            <m:t>′</m:t>
                          </m:r>
                        </m:sup>
                      </m:sSubSup>
                      <m:d>
                        <m:dPr>
                          <m:ctrlPr>
                            <a:rPr lang="en-US" sz="2500" i="1" dirty="0">
                              <a:latin typeface="Cambria Math"/>
                            </a:rPr>
                          </m:ctrlPr>
                        </m:dPr>
                        <m:e>
                          <m:sSub>
                            <m:sSubPr>
                              <m:ctrlPr>
                                <a:rPr lang="en-US" sz="2500" i="1" dirty="0">
                                  <a:latin typeface="Cambria Math"/>
                                </a:rPr>
                              </m:ctrlPr>
                            </m:sSubPr>
                            <m:e>
                              <m:r>
                                <a:rPr lang="en-US" sz="2500" i="1" dirty="0">
                                  <a:latin typeface="Cambria Math" panose="02040503050406030204" pitchFamily="18" charset="0"/>
                                </a:rPr>
                                <m:t>𝑎</m:t>
                              </m:r>
                            </m:e>
                            <m:sub>
                              <m:r>
                                <a:rPr lang="en-US" sz="2500" i="1" dirty="0">
                                  <a:latin typeface="Cambria Math" panose="02040503050406030204" pitchFamily="18" charset="0"/>
                                </a:rPr>
                                <m:t>𝑜</m:t>
                              </m:r>
                            </m:sub>
                          </m:sSub>
                          <m:d>
                            <m:dPr>
                              <m:ctrlPr>
                                <a:rPr lang="en-US" sz="2500" i="1" dirty="0">
                                  <a:latin typeface="Cambria Math"/>
                                </a:rPr>
                              </m:ctrlPr>
                            </m:dPr>
                            <m:e>
                              <m:r>
                                <a:rPr lang="en-US" sz="2500" i="1" dirty="0">
                                  <a:latin typeface="Cambria Math" panose="02040503050406030204" pitchFamily="18" charset="0"/>
                                </a:rPr>
                                <m:t>𝑡</m:t>
                              </m:r>
                            </m:e>
                          </m:d>
                        </m:e>
                      </m:d>
                    </m:oMath>
                  </m:oMathPara>
                </a14:m>
                <a:endParaRPr lang="he-IL" sz="2500" dirty="0"/>
              </a:p>
            </p:txBody>
          </p:sp>
        </mc:Choice>
        <mc:Fallback xmlns="">
          <p:sp>
            <p:nvSpPr>
              <p:cNvPr id="6" name="TextBox 5"/>
              <p:cNvSpPr txBox="1">
                <a:spLocks noRot="1" noChangeAspect="1" noMove="1" noResize="1" noEditPoints="1" noAdjustHandles="1" noChangeArrowheads="1" noChangeShapeType="1" noTextEdit="1"/>
              </p:cNvSpPr>
              <p:nvPr/>
            </p:nvSpPr>
            <p:spPr>
              <a:xfrm>
                <a:off x="320646" y="3543791"/>
                <a:ext cx="8097858" cy="89332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2061" y="4437112"/>
                <a:ext cx="8324266" cy="888833"/>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f>
                        <m:fPr>
                          <m:ctrlPr>
                            <a:rPr lang="en-US" sz="2500" i="1" dirty="0" smtClean="0">
                              <a:latin typeface="Cambria Math"/>
                            </a:rPr>
                          </m:ctrlPr>
                        </m:fPr>
                        <m:num>
                          <m:r>
                            <a:rPr lang="en-US" sz="2500" i="1" dirty="0">
                              <a:latin typeface="Cambria Math" panose="02040503050406030204" pitchFamily="18" charset="0"/>
                            </a:rPr>
                            <m:t>𝜕</m:t>
                          </m:r>
                          <m:r>
                            <a:rPr lang="en-US" sz="2500" i="1" dirty="0">
                              <a:latin typeface="Cambria Math" panose="02040503050406030204" pitchFamily="18" charset="0"/>
                            </a:rPr>
                            <m:t>𝐸</m:t>
                          </m:r>
                        </m:num>
                        <m:den>
                          <m:r>
                            <a:rPr lang="en-US" sz="2500" i="1" dirty="0">
                              <a:latin typeface="Cambria Math" panose="02040503050406030204" pitchFamily="18" charset="0"/>
                            </a:rPr>
                            <m:t>𝜕</m:t>
                          </m:r>
                          <m:sSub>
                            <m:sSubPr>
                              <m:ctrlPr>
                                <a:rPr lang="en-US" sz="2500" i="1" dirty="0">
                                  <a:latin typeface="Cambria Math"/>
                                </a:rPr>
                              </m:ctrlPr>
                            </m:sSubPr>
                            <m:e>
                              <m:r>
                                <a:rPr lang="en-US" sz="2500" i="1" dirty="0">
                                  <a:latin typeface="Cambria Math" panose="02040503050406030204" pitchFamily="18" charset="0"/>
                                </a:rPr>
                                <m:t>𝑎</m:t>
                              </m:r>
                            </m:e>
                            <m:sub>
                              <m:r>
                                <a:rPr lang="en-US" sz="2500" b="0" i="1" dirty="0" smtClean="0">
                                  <a:latin typeface="Cambria Math" panose="02040503050406030204" pitchFamily="18" charset="0"/>
                                </a:rPr>
                                <m:t>h</m:t>
                              </m:r>
                            </m:sub>
                          </m:sSub>
                          <m:d>
                            <m:dPr>
                              <m:ctrlPr>
                                <a:rPr lang="en-US" sz="2500" i="1" dirty="0">
                                  <a:latin typeface="Cambria Math"/>
                                </a:rPr>
                              </m:ctrlPr>
                            </m:dPr>
                            <m:e>
                              <m:r>
                                <a:rPr lang="en-US" sz="2500" i="1" dirty="0">
                                  <a:latin typeface="Cambria Math" panose="02040503050406030204" pitchFamily="18" charset="0"/>
                                </a:rPr>
                                <m:t>𝑡</m:t>
                              </m:r>
                            </m:e>
                          </m:d>
                        </m:den>
                      </m:f>
                      <m:r>
                        <a:rPr lang="en-US" sz="2500" i="1" dirty="0">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h</m:t>
                          </m:r>
                        </m:sub>
                      </m:sSub>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sSubSup>
                        <m:sSubSupPr>
                          <m:ctrlPr>
                            <a:rPr lang="en-US" sz="2500" i="1">
                              <a:latin typeface="Cambria Math"/>
                            </a:rPr>
                          </m:ctrlPr>
                        </m:sSubSupPr>
                        <m:e>
                          <m:r>
                            <a:rPr lang="en-US" sz="2500" i="1">
                              <a:latin typeface="Cambria Math" panose="02040503050406030204" pitchFamily="18" charset="0"/>
                            </a:rPr>
                            <m:t>𝑓</m:t>
                          </m:r>
                        </m:e>
                        <m:sub>
                          <m:r>
                            <a:rPr lang="en-US" sz="2500" i="1">
                              <a:latin typeface="Cambria Math" panose="02040503050406030204" pitchFamily="18" charset="0"/>
                            </a:rPr>
                            <m:t>h</m:t>
                          </m:r>
                        </m:sub>
                        <m:sup>
                          <m:r>
                            <a:rPr lang="en-US" sz="2500" i="1">
                              <a:latin typeface="Cambria Math" panose="02040503050406030204" pitchFamily="18" charset="0"/>
                            </a:rPr>
                            <m:t>′</m:t>
                          </m:r>
                        </m:sup>
                      </m:sSubSup>
                      <m:d>
                        <m:dPr>
                          <m:ctrlPr>
                            <a:rPr lang="en-US" sz="2500" i="1">
                              <a:latin typeface="Cambria Math"/>
                            </a:rPr>
                          </m:ctrlPr>
                        </m:dPr>
                        <m:e>
                          <m:sSub>
                            <m:sSubPr>
                              <m:ctrlPr>
                                <a:rPr lang="en-US" sz="2500" i="1">
                                  <a:latin typeface="Cambria Math"/>
                                </a:rPr>
                              </m:ctrlPr>
                            </m:sSubPr>
                            <m:e>
                              <m:r>
                                <a:rPr lang="en-US" sz="2500" i="1">
                                  <a:latin typeface="Cambria Math" panose="02040503050406030204" pitchFamily="18" charset="0"/>
                                </a:rPr>
                                <m:t>𝑎</m:t>
                              </m:r>
                            </m:e>
                            <m:sub>
                              <m:r>
                                <a:rPr lang="en-US" sz="2500" i="1">
                                  <a:latin typeface="Cambria Math" panose="02040503050406030204" pitchFamily="18" charset="0"/>
                                </a:rPr>
                                <m:t>h</m:t>
                              </m:r>
                            </m:sub>
                          </m:sSub>
                          <m:d>
                            <m:dPr>
                              <m:ctrlPr>
                                <a:rPr lang="en-US" sz="2500" i="1">
                                  <a:latin typeface="Cambria Math"/>
                                </a:rPr>
                              </m:ctrlPr>
                            </m:dPr>
                            <m:e>
                              <m:r>
                                <a:rPr lang="en-US" sz="2500" i="1">
                                  <a:latin typeface="Cambria Math" panose="02040503050406030204" pitchFamily="18" charset="0"/>
                                </a:rPr>
                                <m:t>𝑡</m:t>
                              </m:r>
                            </m:e>
                          </m:d>
                        </m:e>
                      </m:d>
                      <m:r>
                        <a:rPr lang="en-US" sz="2500" i="1">
                          <a:latin typeface="Cambria Math" panose="02040503050406030204" pitchFamily="18" charset="0"/>
                        </a:rPr>
                        <m:t>⊙</m:t>
                      </m:r>
                      <m:d>
                        <m:dPr>
                          <m:ctrlPr>
                            <a:rPr lang="en-US" sz="2500" i="1">
                              <a:latin typeface="Cambria Math"/>
                            </a:rPr>
                          </m:ctrlPr>
                        </m:dPr>
                        <m:e>
                          <m:sSub>
                            <m:sSubPr>
                              <m:ctrlPr>
                                <a:rPr lang="en-US" sz="2500" i="1">
                                  <a:latin typeface="Cambria Math"/>
                                </a:rPr>
                              </m:ctrlPr>
                            </m:sSubPr>
                            <m:e>
                              <m:sSup>
                                <m:sSupPr>
                                  <m:ctrlPr>
                                    <a:rPr lang="en-US" sz="2500" b="0" i="1" smtClean="0">
                                      <a:latin typeface="Cambria Math"/>
                                    </a:rPr>
                                  </m:ctrlPr>
                                </m:sSupPr>
                                <m:e>
                                  <m:r>
                                    <a:rPr lang="en-US" sz="2500" i="1">
                                      <a:latin typeface="Cambria Math" panose="02040503050406030204" pitchFamily="18" charset="0"/>
                                    </a:rPr>
                                    <m:t>𝑉</m:t>
                                  </m:r>
                                </m:e>
                                <m:sup>
                                  <m:r>
                                    <a:rPr lang="en-US" sz="2500" b="0" i="1" smtClean="0">
                                      <a:latin typeface="Cambria Math" panose="02040503050406030204" pitchFamily="18" charset="0"/>
                                    </a:rPr>
                                    <m:t>𝑇</m:t>
                                  </m:r>
                                </m:sup>
                              </m:sSup>
                              <m:r>
                                <a:rPr lang="en-US" sz="2500" i="1">
                                  <a:latin typeface="Cambria Math" panose="02040503050406030204" pitchFamily="18" charset="0"/>
                                </a:rPr>
                                <m:t>𝛿</m:t>
                              </m:r>
                            </m:e>
                            <m:sub>
                              <m:r>
                                <a:rPr lang="en-US" sz="2500" i="1">
                                  <a:latin typeface="Cambria Math" panose="02040503050406030204" pitchFamily="18" charset="0"/>
                                </a:rPr>
                                <m:t>𝑂</m:t>
                              </m:r>
                            </m:sub>
                          </m:sSub>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sSup>
                            <m:sSupPr>
                              <m:ctrlPr>
                                <a:rPr lang="en-US" sz="2500" b="0" i="1" smtClean="0">
                                  <a:latin typeface="Cambria Math"/>
                                </a:rPr>
                              </m:ctrlPr>
                            </m:sSupPr>
                            <m:e>
                              <m:r>
                                <a:rPr lang="en-US" sz="2500" i="1">
                                  <a:latin typeface="Cambria Math" panose="02040503050406030204" pitchFamily="18" charset="0"/>
                                </a:rPr>
                                <m:t>𝑊</m:t>
                              </m:r>
                            </m:e>
                            <m:sup>
                              <m:r>
                                <a:rPr lang="en-US" sz="2500" b="0" i="1" smtClean="0">
                                  <a:latin typeface="Cambria Math" panose="02040503050406030204" pitchFamily="18" charset="0"/>
                                </a:rPr>
                                <m:t>𝑇</m:t>
                              </m:r>
                            </m:sup>
                          </m:sSup>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h</m:t>
                              </m:r>
                            </m:sub>
                          </m:sSub>
                          <m:d>
                            <m:dPr>
                              <m:ctrlPr>
                                <a:rPr lang="en-US" sz="2500" i="1">
                                  <a:latin typeface="Cambria Math"/>
                                </a:rPr>
                              </m:ctrlPr>
                            </m:dPr>
                            <m:e>
                              <m:r>
                                <a:rPr lang="en-US" sz="2500" i="1">
                                  <a:latin typeface="Cambria Math" panose="02040503050406030204" pitchFamily="18" charset="0"/>
                                </a:rPr>
                                <m:t>𝑡</m:t>
                              </m:r>
                              <m:r>
                                <a:rPr lang="en-US" sz="2500" b="0" i="1" smtClean="0">
                                  <a:latin typeface="Cambria Math"/>
                                </a:rPr>
                                <m:t>+</m:t>
                              </m:r>
                              <m:r>
                                <a:rPr lang="en-US" sz="2500" b="0" i="1" smtClean="0">
                                  <a:latin typeface="Cambria Math"/>
                                </a:rPr>
                                <m:t>1</m:t>
                              </m:r>
                            </m:e>
                          </m:d>
                        </m:e>
                      </m:d>
                    </m:oMath>
                  </m:oMathPara>
                </a14:m>
                <a:endParaRPr lang="he-IL" sz="2500" dirty="0"/>
              </a:p>
            </p:txBody>
          </p:sp>
        </mc:Choice>
        <mc:Fallback xmlns="">
          <p:sp>
            <p:nvSpPr>
              <p:cNvPr id="7" name="TextBox 6"/>
              <p:cNvSpPr txBox="1">
                <a:spLocks noRot="1" noChangeAspect="1" noMove="1" noResize="1" noEditPoints="1" noAdjustHandles="1" noChangeArrowheads="1" noChangeShapeType="1" noTextEdit="1"/>
              </p:cNvSpPr>
              <p:nvPr/>
            </p:nvSpPr>
            <p:spPr>
              <a:xfrm>
                <a:off x="162061" y="4437112"/>
                <a:ext cx="8324266" cy="888833"/>
              </a:xfrm>
              <a:prstGeom prst="rect">
                <a:avLst/>
              </a:prstGeom>
              <a:blipFill rotWithShape="0">
                <a:blip r:embed="rId6"/>
                <a:stretch>
                  <a:fillRect/>
                </a:stretch>
              </a:blipFill>
            </p:spPr>
            <p:txBody>
              <a:bodyPr/>
              <a:lstStyle/>
              <a:p>
                <a:r>
                  <a:rPr lang="he-IL">
                    <a:noFill/>
                  </a:rPr>
                  <a:t> </a:t>
                </a:r>
              </a:p>
            </p:txBody>
          </p:sp>
        </mc:Fallback>
      </mc:AlternateContent>
      <p:sp>
        <p:nvSpPr>
          <p:cNvPr id="9" name="מציין מיקום של מספר שקופית 8"/>
          <p:cNvSpPr>
            <a:spLocks noGrp="1"/>
          </p:cNvSpPr>
          <p:nvPr>
            <p:ph type="sldNum" sz="quarter" idx="15"/>
          </p:nvPr>
        </p:nvSpPr>
        <p:spPr/>
        <p:txBody>
          <a:bodyPr/>
          <a:lstStyle/>
          <a:p>
            <a:fld id="{B1384DE6-1247-4793-92EB-DB727468149E}" type="slidenum">
              <a:rPr lang="he-IL" smtClean="0"/>
              <a:t>14</a:t>
            </a:fld>
            <a:endParaRPr lang="he-IL"/>
          </a:p>
        </p:txBody>
      </p:sp>
    </p:spTree>
    <p:extLst>
      <p:ext uri="{BB962C8B-B14F-4D97-AF65-F5344CB8AC3E}">
        <p14:creationId xmlns:p14="http://schemas.microsoft.com/office/powerpoint/2010/main" val="2857602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Backward Pass</a:t>
            </a:r>
            <a:endParaRPr lang="en-US"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a:xfrm>
                <a:off x="457200" y="1600200"/>
                <a:ext cx="8363272" cy="5069160"/>
              </a:xfrm>
            </p:spPr>
            <p:txBody>
              <a:bodyPr>
                <a:normAutofit/>
              </a:bodyPr>
              <a:lstStyle/>
              <a:p>
                <a:pPr algn="l" rtl="0">
                  <a:spcBef>
                    <a:spcPts val="300"/>
                  </a:spcBef>
                </a:pPr>
                <a:r>
                  <a:rPr lang="en-US" sz="2500" dirty="0" smtClean="0"/>
                  <a:t>We sum over the whole sequence to get the derivatives w.r.t the network weights:</a:t>
                </a:r>
              </a:p>
              <a:p>
                <a:pPr marL="0" indent="0" algn="l" rtl="0">
                  <a:spcBef>
                    <a:spcPts val="300"/>
                  </a:spcBef>
                  <a:buNone/>
                </a:pPr>
                <a14:m>
                  <m:oMathPara xmlns:m="http://schemas.openxmlformats.org/officeDocument/2006/math">
                    <m:oMathParaPr>
                      <m:jc m:val="center"/>
                    </m:oMathParaPr>
                    <m:oMath xmlns:m="http://schemas.openxmlformats.org/officeDocument/2006/math">
                      <m:r>
                        <a:rPr lang="en-US" sz="2500" b="0" i="1" smtClean="0">
                          <a:latin typeface="Cambria Math" panose="02040503050406030204" pitchFamily="18" charset="0"/>
                        </a:rPr>
                        <m:t>𝐸</m:t>
                      </m:r>
                      <m:r>
                        <a:rPr lang="en-US" sz="2500" b="0" i="1" smtClean="0">
                          <a:latin typeface="Cambria Math" panose="02040503050406030204" pitchFamily="18" charset="0"/>
                        </a:rPr>
                        <m:t>=</m:t>
                      </m:r>
                      <m:nary>
                        <m:naryPr>
                          <m:chr m:val="∑"/>
                          <m:ctrlPr>
                            <a:rPr lang="en-US" sz="2500" b="0" i="1" smtClean="0">
                              <a:latin typeface="Cambria Math"/>
                            </a:rPr>
                          </m:ctrlPr>
                        </m:naryPr>
                        <m:sub>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0</m:t>
                          </m:r>
                        </m:sub>
                        <m:sup>
                          <m:r>
                            <a:rPr lang="en-US" sz="2500" b="0" i="1" smtClean="0">
                              <a:latin typeface="Cambria Math" panose="02040503050406030204" pitchFamily="18" charset="0"/>
                            </a:rPr>
                            <m:t>𝑇</m:t>
                          </m:r>
                        </m:sup>
                        <m:e>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panose="02040503050406030204" pitchFamily="18" charset="0"/>
                                </a:rPr>
                                <m:t>𝑡</m:t>
                              </m:r>
                            </m:sub>
                          </m:sSub>
                        </m:e>
                      </m:nary>
                      <m:r>
                        <a:rPr lang="en-US" sz="2500" b="0" i="1" smtClean="0">
                          <a:latin typeface="Cambria Math" panose="02040503050406030204" pitchFamily="18" charset="0"/>
                        </a:rPr>
                        <m:t>→</m:t>
                      </m:r>
                      <m:f>
                        <m:fPr>
                          <m:ctrlPr>
                            <a:rPr lang="en-US" sz="2500" b="0" i="1" smtClean="0">
                              <a:latin typeface="Cambria Math"/>
                            </a:rPr>
                          </m:ctrlPr>
                        </m:fPr>
                        <m:num>
                          <m:r>
                            <a:rPr lang="he-IL" sz="2500" b="0" i="1" smtClean="0">
                              <a:latin typeface="Cambria Math" panose="02040503050406030204" pitchFamily="18" charset="0"/>
                            </a:rPr>
                            <m:t>𝜕</m:t>
                          </m:r>
                          <m:r>
                            <a:rPr lang="en-US" sz="2500" b="0" i="1" smtClean="0">
                              <a:latin typeface="Cambria Math" panose="02040503050406030204" pitchFamily="18" charset="0"/>
                            </a:rPr>
                            <m:t>𝐸</m:t>
                          </m:r>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r>
                        <a:rPr lang="en-US" sz="2500" b="0" i="1" smtClean="0">
                          <a:latin typeface="Cambria Math" panose="02040503050406030204" pitchFamily="18" charset="0"/>
                        </a:rPr>
                        <m:t>=</m:t>
                      </m:r>
                      <m:nary>
                        <m:naryPr>
                          <m:chr m:val="∑"/>
                          <m:ctrlPr>
                            <a:rPr lang="en-US" sz="2500" b="0" i="1" smtClean="0">
                              <a:latin typeface="Cambria Math"/>
                            </a:rPr>
                          </m:ctrlPr>
                        </m:naryPr>
                        <m:sub>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0</m:t>
                          </m:r>
                        </m:sub>
                        <m:sup>
                          <m:r>
                            <a:rPr lang="en-US" sz="2500" b="0" i="1" smtClean="0">
                              <a:latin typeface="Cambria Math" panose="02040503050406030204" pitchFamily="18" charset="0"/>
                            </a:rPr>
                            <m:t>𝑇</m:t>
                          </m:r>
                        </m:sup>
                        <m:e>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panose="02040503050406030204" pitchFamily="18" charset="0"/>
                                    </a:rPr>
                                    <m:t>𝑡</m:t>
                                  </m:r>
                                </m:sub>
                              </m:sSub>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e>
                      </m:nary>
                      <m:r>
                        <a:rPr lang="en-US" sz="2500" b="0" i="1" smtClean="0">
                          <a:latin typeface="Cambria Math" panose="02040503050406030204" pitchFamily="18" charset="0"/>
                        </a:rPr>
                        <m:t>=</m:t>
                      </m:r>
                      <m:nary>
                        <m:naryPr>
                          <m:chr m:val="∑"/>
                          <m:ctrlPr>
                            <a:rPr lang="en-US" sz="2500" i="1">
                              <a:latin typeface="Cambria Math"/>
                            </a:rPr>
                          </m:ctrlPr>
                        </m:naryPr>
                        <m:sub>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0</m:t>
                          </m:r>
                        </m:sub>
                        <m:sup>
                          <m:r>
                            <a:rPr lang="en-US" sz="2500" i="1">
                              <a:latin typeface="Cambria Math" panose="02040503050406030204" pitchFamily="18" charset="0"/>
                            </a:rPr>
                            <m:t>𝑇</m:t>
                          </m:r>
                        </m:sup>
                        <m:e>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panose="02040503050406030204" pitchFamily="18" charset="0"/>
                                    </a:rPr>
                                    <m:t>𝑡</m:t>
                                  </m:r>
                                </m:sub>
                              </m:sSub>
                            </m:num>
                            <m:den>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h</m:t>
                                  </m:r>
                                </m:sub>
                              </m:sSub>
                            </m:den>
                          </m:f>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h</m:t>
                                  </m:r>
                                </m:sub>
                              </m:sSub>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e>
                      </m:nary>
                      <m:r>
                        <a:rPr lang="en-US" sz="2500" b="0" i="1" smtClean="0">
                          <a:latin typeface="Cambria Math" panose="02040503050406030204" pitchFamily="18" charset="0"/>
                        </a:rPr>
                        <m:t>=</m:t>
                      </m:r>
                      <m:nary>
                        <m:naryPr>
                          <m:chr m:val="∑"/>
                          <m:ctrlPr>
                            <a:rPr lang="en-US" sz="2500" i="1">
                              <a:latin typeface="Cambria Math"/>
                            </a:rPr>
                          </m:ctrlPr>
                        </m:naryPr>
                        <m:sub>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0</m:t>
                          </m:r>
                        </m:sub>
                        <m:sup>
                          <m:r>
                            <a:rPr lang="en-US" sz="2500" i="1">
                              <a:latin typeface="Cambria Math" panose="02040503050406030204" pitchFamily="18" charset="0"/>
                            </a:rPr>
                            <m:t>𝑇</m:t>
                          </m:r>
                        </m:sup>
                        <m:e>
                          <m:sSub>
                            <m:sSubPr>
                              <m:ctrlPr>
                                <a:rPr lang="en-US" sz="2500" b="0" i="1" smtClean="0">
                                  <a:latin typeface="Cambria Math"/>
                                </a:rPr>
                              </m:ctrlPr>
                            </m:sSubPr>
                            <m:e>
                              <m:r>
                                <a:rPr lang="en-US" sz="2500" b="0" i="1" smtClean="0">
                                  <a:latin typeface="Cambria Math" panose="02040503050406030204" pitchFamily="18" charset="0"/>
                                </a:rPr>
                                <m:t>𝛿</m:t>
                              </m:r>
                            </m:e>
                            <m:sub>
                              <m:r>
                                <a:rPr lang="en-US" sz="2500" b="0" i="1" smtClean="0">
                                  <a:latin typeface="Cambria Math" panose="02040503050406030204" pitchFamily="18" charset="0"/>
                                </a:rPr>
                                <m:t>h</m:t>
                              </m:r>
                            </m:sub>
                          </m:sSub>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m:t>
                          </m:r>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𝑎</m:t>
                                  </m:r>
                                </m:e>
                                <m:sub>
                                  <m:r>
                                    <a:rPr lang="en-US" sz="2500" i="1">
                                      <a:latin typeface="Cambria Math" panose="02040503050406030204" pitchFamily="18" charset="0"/>
                                    </a:rPr>
                                    <m:t>h</m:t>
                                  </m:r>
                                </m:sub>
                              </m:sSub>
                            </m:num>
                            <m:den>
                              <m:r>
                                <a:rPr lang="en-US" sz="2500" i="1">
                                  <a:latin typeface="Cambria Math" panose="02040503050406030204" pitchFamily="18" charset="0"/>
                                </a:rPr>
                                <m:t>𝜕</m:t>
                              </m:r>
                              <m:r>
                                <a:rPr lang="en-US" sz="2500" i="1">
                                  <a:latin typeface="Cambria Math" panose="02040503050406030204" pitchFamily="18" charset="0"/>
                                </a:rPr>
                                <m:t>𝑊</m:t>
                              </m:r>
                            </m:den>
                          </m:f>
                        </m:e>
                      </m:nary>
                    </m:oMath>
                  </m:oMathPara>
                </a14:m>
                <a:endParaRPr lang="en-US" sz="2500" dirty="0" smtClean="0"/>
              </a:p>
              <a:p>
                <a:pPr marL="0" indent="0" algn="l" rtl="0">
                  <a:spcBef>
                    <a:spcPts val="300"/>
                  </a:spcBef>
                  <a:buNone/>
                </a:pPr>
                <a:endParaRPr lang="en-US" sz="2500" dirty="0" smtClean="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xfrm>
                <a:off x="457200" y="1600200"/>
                <a:ext cx="8363272" cy="5069160"/>
              </a:xfrm>
              <a:blipFill rotWithShape="1">
                <a:blip r:embed="rId3"/>
                <a:stretch>
                  <a:fillRect l="-364" t="-963"/>
                </a:stretch>
              </a:blipFill>
            </p:spPr>
            <p:txBody>
              <a:bodyPr/>
              <a:lstStyle/>
              <a:p>
                <a:r>
                  <a:rPr lang="en-US">
                    <a:noFill/>
                  </a:rPr>
                  <a:t> </a:t>
                </a:r>
              </a:p>
            </p:txBody>
          </p:sp>
        </mc:Fallback>
      </mc:AlternateContent>
      <p:sp>
        <p:nvSpPr>
          <p:cNvPr id="4" name="מציין מיקום של מספר שקופית 3"/>
          <p:cNvSpPr>
            <a:spLocks noGrp="1"/>
          </p:cNvSpPr>
          <p:nvPr>
            <p:ph type="sldNum" sz="quarter" idx="15"/>
          </p:nvPr>
        </p:nvSpPr>
        <p:spPr/>
        <p:txBody>
          <a:bodyPr/>
          <a:lstStyle/>
          <a:p>
            <a:fld id="{B1384DE6-1247-4793-92EB-DB727468149E}" type="slidenum">
              <a:rPr lang="he-IL" smtClean="0"/>
              <a:t>15</a:t>
            </a:fld>
            <a:endParaRPr lang="he-IL"/>
          </a:p>
        </p:txBody>
      </p:sp>
    </p:spTree>
    <p:extLst>
      <p:ext uri="{BB962C8B-B14F-4D97-AF65-F5344CB8AC3E}">
        <p14:creationId xmlns:p14="http://schemas.microsoft.com/office/powerpoint/2010/main" val="3204211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Backward Pass</a:t>
            </a:r>
            <a:endParaRPr lang="en-US"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a:xfrm>
                <a:off x="457200" y="1600200"/>
                <a:ext cx="8363272" cy="5069160"/>
              </a:xfrm>
            </p:spPr>
            <p:txBody>
              <a:bodyPr>
                <a:normAutofit/>
              </a:bodyPr>
              <a:lstStyle/>
              <a:p>
                <a:pPr algn="l" rtl="0">
                  <a:spcBef>
                    <a:spcPts val="300"/>
                  </a:spcBef>
                </a:pPr>
                <a:r>
                  <a:rPr lang="en-US" sz="2500" dirty="0" smtClean="0"/>
                  <a:t>We sum over the whole sequence to get the derivatives w.r.t the network weights:</a:t>
                </a:r>
              </a:p>
              <a:p>
                <a:pPr marL="0" indent="0" algn="l" rtl="0">
                  <a:spcBef>
                    <a:spcPts val="300"/>
                  </a:spcBef>
                  <a:buNone/>
                </a:pPr>
                <a14:m>
                  <m:oMathPara xmlns:m="http://schemas.openxmlformats.org/officeDocument/2006/math">
                    <m:oMathParaPr>
                      <m:jc m:val="center"/>
                    </m:oMathParaPr>
                    <m:oMath xmlns:m="http://schemas.openxmlformats.org/officeDocument/2006/math">
                      <m:r>
                        <a:rPr lang="en-US" sz="2500" b="0" i="1" smtClean="0">
                          <a:latin typeface="Cambria Math" panose="02040503050406030204" pitchFamily="18" charset="0"/>
                        </a:rPr>
                        <m:t>𝐸</m:t>
                      </m:r>
                      <m:r>
                        <a:rPr lang="en-US" sz="2500" b="0" i="1" smtClean="0">
                          <a:latin typeface="Cambria Math" panose="02040503050406030204" pitchFamily="18" charset="0"/>
                        </a:rPr>
                        <m:t>=</m:t>
                      </m:r>
                      <m:nary>
                        <m:naryPr>
                          <m:chr m:val="∑"/>
                          <m:ctrlPr>
                            <a:rPr lang="en-US" sz="2500" b="0" i="1" smtClean="0">
                              <a:latin typeface="Cambria Math"/>
                            </a:rPr>
                          </m:ctrlPr>
                        </m:naryPr>
                        <m:sub>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0</m:t>
                          </m:r>
                        </m:sub>
                        <m:sup>
                          <m:r>
                            <a:rPr lang="en-US" sz="2500" b="0" i="1" smtClean="0">
                              <a:latin typeface="Cambria Math" panose="02040503050406030204" pitchFamily="18" charset="0"/>
                            </a:rPr>
                            <m:t>𝑇</m:t>
                          </m:r>
                        </m:sup>
                        <m:e>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panose="02040503050406030204" pitchFamily="18" charset="0"/>
                                </a:rPr>
                                <m:t>𝑡</m:t>
                              </m:r>
                            </m:sub>
                          </m:sSub>
                        </m:e>
                      </m:nary>
                      <m:r>
                        <a:rPr lang="en-US" sz="2500" b="0" i="1" smtClean="0">
                          <a:latin typeface="Cambria Math" panose="02040503050406030204" pitchFamily="18" charset="0"/>
                        </a:rPr>
                        <m:t>→</m:t>
                      </m:r>
                      <m:f>
                        <m:fPr>
                          <m:ctrlPr>
                            <a:rPr lang="en-US" sz="2500" b="0" i="1" smtClean="0">
                              <a:latin typeface="Cambria Math"/>
                            </a:rPr>
                          </m:ctrlPr>
                        </m:fPr>
                        <m:num>
                          <m:r>
                            <a:rPr lang="he-IL" sz="2500" b="0" i="1" smtClean="0">
                              <a:latin typeface="Cambria Math" panose="02040503050406030204" pitchFamily="18" charset="0"/>
                            </a:rPr>
                            <m:t>𝜕</m:t>
                          </m:r>
                          <m:r>
                            <a:rPr lang="en-US" sz="2500" b="0" i="1" smtClean="0">
                              <a:latin typeface="Cambria Math" panose="02040503050406030204" pitchFamily="18" charset="0"/>
                            </a:rPr>
                            <m:t>𝐸</m:t>
                          </m:r>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r>
                        <a:rPr lang="en-US" sz="2500" b="0" i="1" smtClean="0">
                          <a:latin typeface="Cambria Math" panose="02040503050406030204" pitchFamily="18" charset="0"/>
                        </a:rPr>
                        <m:t>=</m:t>
                      </m:r>
                      <m:nary>
                        <m:naryPr>
                          <m:chr m:val="∑"/>
                          <m:ctrlPr>
                            <a:rPr lang="en-US" sz="2500" b="0" i="1" smtClean="0">
                              <a:latin typeface="Cambria Math"/>
                            </a:rPr>
                          </m:ctrlPr>
                        </m:naryPr>
                        <m:sub>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0</m:t>
                          </m:r>
                        </m:sub>
                        <m:sup>
                          <m:r>
                            <a:rPr lang="en-US" sz="2500" b="0" i="1" smtClean="0">
                              <a:latin typeface="Cambria Math" panose="02040503050406030204" pitchFamily="18" charset="0"/>
                            </a:rPr>
                            <m:t>𝑇</m:t>
                          </m:r>
                        </m:sup>
                        <m:e>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panose="02040503050406030204" pitchFamily="18" charset="0"/>
                                    </a:rPr>
                                    <m:t>𝑡</m:t>
                                  </m:r>
                                </m:sub>
                              </m:sSub>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e>
                      </m:nary>
                      <m:r>
                        <a:rPr lang="en-US" sz="2500" b="0" i="1" smtClean="0">
                          <a:latin typeface="Cambria Math" panose="02040503050406030204" pitchFamily="18" charset="0"/>
                        </a:rPr>
                        <m:t>=</m:t>
                      </m:r>
                      <m:nary>
                        <m:naryPr>
                          <m:chr m:val="∑"/>
                          <m:ctrlPr>
                            <a:rPr lang="en-US" sz="2500" i="1">
                              <a:latin typeface="Cambria Math"/>
                            </a:rPr>
                          </m:ctrlPr>
                        </m:naryPr>
                        <m:sub>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0</m:t>
                          </m:r>
                        </m:sub>
                        <m:sup>
                          <m:r>
                            <a:rPr lang="en-US" sz="2500" i="1">
                              <a:latin typeface="Cambria Math" panose="02040503050406030204" pitchFamily="18" charset="0"/>
                            </a:rPr>
                            <m:t>𝑇</m:t>
                          </m:r>
                        </m:sup>
                        <m:e>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panose="02040503050406030204" pitchFamily="18" charset="0"/>
                                    </a:rPr>
                                    <m:t>𝑡</m:t>
                                  </m:r>
                                </m:sub>
                              </m:sSub>
                            </m:num>
                            <m:den>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h</m:t>
                                  </m:r>
                                </m:sub>
                              </m:sSub>
                            </m:den>
                          </m:f>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h</m:t>
                                  </m:r>
                                </m:sub>
                              </m:sSub>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e>
                      </m:nary>
                      <m:r>
                        <a:rPr lang="en-US" sz="2500" b="0" i="1" smtClean="0">
                          <a:latin typeface="Cambria Math" panose="02040503050406030204" pitchFamily="18" charset="0"/>
                        </a:rPr>
                        <m:t>=</m:t>
                      </m:r>
                      <m:nary>
                        <m:naryPr>
                          <m:chr m:val="∑"/>
                          <m:ctrlPr>
                            <a:rPr lang="en-US" sz="2500" i="1">
                              <a:latin typeface="Cambria Math"/>
                            </a:rPr>
                          </m:ctrlPr>
                        </m:naryPr>
                        <m:sub>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0</m:t>
                          </m:r>
                        </m:sub>
                        <m:sup>
                          <m:r>
                            <a:rPr lang="en-US" sz="2500" i="1">
                              <a:latin typeface="Cambria Math" panose="02040503050406030204" pitchFamily="18" charset="0"/>
                            </a:rPr>
                            <m:t>𝑇</m:t>
                          </m:r>
                        </m:sup>
                        <m:e>
                          <m:sSub>
                            <m:sSubPr>
                              <m:ctrlPr>
                                <a:rPr lang="en-US" sz="2500" b="0" i="1" smtClean="0">
                                  <a:latin typeface="Cambria Math"/>
                                </a:rPr>
                              </m:ctrlPr>
                            </m:sSubPr>
                            <m:e>
                              <m:r>
                                <a:rPr lang="en-US" sz="2500" b="0" i="1" smtClean="0">
                                  <a:latin typeface="Cambria Math" panose="02040503050406030204" pitchFamily="18" charset="0"/>
                                </a:rPr>
                                <m:t>𝛿</m:t>
                              </m:r>
                            </m:e>
                            <m:sub>
                              <m:r>
                                <a:rPr lang="en-US" sz="2500" b="0" i="1" smtClean="0">
                                  <a:latin typeface="Cambria Math" panose="02040503050406030204" pitchFamily="18" charset="0"/>
                                </a:rPr>
                                <m:t>h</m:t>
                              </m:r>
                            </m:sub>
                          </m:sSub>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m:t>
                          </m:r>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𝑎</m:t>
                                  </m:r>
                                </m:e>
                                <m:sub>
                                  <m:r>
                                    <a:rPr lang="en-US" sz="2500" i="1">
                                      <a:latin typeface="Cambria Math" panose="02040503050406030204" pitchFamily="18" charset="0"/>
                                    </a:rPr>
                                    <m:t>h</m:t>
                                  </m:r>
                                </m:sub>
                              </m:sSub>
                            </m:num>
                            <m:den>
                              <m:r>
                                <a:rPr lang="en-US" sz="2500" i="1">
                                  <a:latin typeface="Cambria Math" panose="02040503050406030204" pitchFamily="18" charset="0"/>
                                </a:rPr>
                                <m:t>𝜕</m:t>
                              </m:r>
                              <m:r>
                                <a:rPr lang="en-US" sz="2500" i="1">
                                  <a:latin typeface="Cambria Math" panose="02040503050406030204" pitchFamily="18" charset="0"/>
                                </a:rPr>
                                <m:t>𝑊</m:t>
                              </m:r>
                            </m:den>
                          </m:f>
                        </m:e>
                      </m:nary>
                    </m:oMath>
                  </m:oMathPara>
                </a14:m>
                <a:endParaRPr lang="en-US" sz="2500" dirty="0" smtClean="0"/>
              </a:p>
              <a:p>
                <a:pPr marL="0" indent="0" algn="l" rtl="0">
                  <a:spcBef>
                    <a:spcPts val="300"/>
                  </a:spcBef>
                  <a:buNone/>
                </a:pPr>
                <a:endParaRPr lang="en-US" sz="2500" dirty="0" smtClean="0"/>
              </a:p>
              <a:p>
                <a:pPr algn="l" rtl="0">
                  <a:spcBef>
                    <a:spcPts val="300"/>
                  </a:spcBef>
                </a:pPr>
                <a14:m>
                  <m:oMath xmlns:m="http://schemas.openxmlformats.org/officeDocument/2006/math">
                    <m:f>
                      <m:fPr>
                        <m:ctrlPr>
                          <a:rPr lang="en-US" sz="2500" i="1">
                            <a:latin typeface="Cambria Math"/>
                          </a:rPr>
                        </m:ctrlPr>
                      </m:fPr>
                      <m:num>
                        <m:r>
                          <a:rPr lang="en-US" sz="2500" i="1">
                            <a:latin typeface="Cambria Math"/>
                          </a:rPr>
                          <m:t>𝜕</m:t>
                        </m:r>
                        <m:r>
                          <a:rPr lang="en-US" sz="2500" i="1">
                            <a:latin typeface="Cambria Math"/>
                          </a:rPr>
                          <m:t>𝐸</m:t>
                        </m:r>
                        <m:r>
                          <m:rPr>
                            <m:lit/>
                          </m:rPr>
                          <a:rPr lang="en-US" sz="2500" i="1">
                            <a:latin typeface="Cambria Math"/>
                          </a:rPr>
                          <m:t> </m:t>
                        </m:r>
                      </m:num>
                      <m:den>
                        <m:r>
                          <a:rPr lang="en-US" sz="2500" i="1">
                            <a:latin typeface="Cambria Math"/>
                          </a:rPr>
                          <m:t>𝜕</m:t>
                        </m:r>
                        <m:r>
                          <a:rPr lang="en-US" sz="2500" i="1">
                            <a:latin typeface="Cambria Math"/>
                          </a:rPr>
                          <m:t>𝑉</m:t>
                        </m:r>
                      </m:den>
                    </m:f>
                    <m:r>
                      <a:rPr lang="en-US" sz="2500" i="1">
                        <a:latin typeface="Cambria Math"/>
                      </a:rPr>
                      <m:t>=</m:t>
                    </m:r>
                    <m:r>
                      <a:rPr lang="en-US" sz="2500" i="1">
                        <a:latin typeface="Cambria Math"/>
                      </a:rPr>
                      <m:t>𝑠</m:t>
                    </m:r>
                    <m:r>
                      <a:rPr lang="en-US" sz="2500" i="1">
                        <a:latin typeface="Cambria Math"/>
                      </a:rPr>
                      <m:t>(</m:t>
                    </m:r>
                    <m:r>
                      <a:rPr lang="en-US" sz="2500" i="1">
                        <a:latin typeface="Cambria Math"/>
                      </a:rPr>
                      <m:t>𝑡</m:t>
                    </m:r>
                    <m:r>
                      <a:rPr lang="en-US" sz="2500" i="1">
                        <a:latin typeface="Cambria Math"/>
                      </a:rPr>
                      <m:t>)∙</m:t>
                    </m:r>
                  </m:oMath>
                </a14:m>
                <a:r>
                  <a:rPr lang="en-US" sz="2500" dirty="0"/>
                  <a:t> </a:t>
                </a:r>
                <a14:m>
                  <m:oMath xmlns:m="http://schemas.openxmlformats.org/officeDocument/2006/math">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𝑜</m:t>
                        </m:r>
                      </m:sub>
                    </m:sSub>
                    <m:r>
                      <a:rPr lang="en-US" sz="2500" i="1">
                        <a:latin typeface="Cambria Math" panose="02040503050406030204" pitchFamily="18" charset="0"/>
                      </a:rPr>
                      <m:t>(</m:t>
                    </m:r>
                    <m:r>
                      <a:rPr lang="en-US" sz="2500" i="1">
                        <a:latin typeface="Cambria Math" panose="02040503050406030204" pitchFamily="18" charset="0"/>
                      </a:rPr>
                      <m:t>𝑡</m:t>
                    </m:r>
                    <m:r>
                      <a:rPr lang="en-US" sz="2500" i="1">
                        <a:latin typeface="Cambria Math" panose="02040503050406030204" pitchFamily="18" charset="0"/>
                      </a:rPr>
                      <m:t>)</m:t>
                    </m:r>
                  </m:oMath>
                </a14:m>
                <a:r>
                  <a:rPr lang="en-US" sz="2500" dirty="0" smtClean="0"/>
                  <a:t>;</a:t>
                </a:r>
                <a:r>
                  <a:rPr lang="en-US" sz="2500" dirty="0"/>
                  <a:t> </a:t>
                </a:r>
                <a14:m>
                  <m:oMath xmlns:m="http://schemas.openxmlformats.org/officeDocument/2006/math">
                    <m:f>
                      <m:fPr>
                        <m:ctrlPr>
                          <a:rPr lang="en-US" sz="2500" i="1">
                            <a:latin typeface="Cambria Math"/>
                          </a:rPr>
                        </m:ctrlPr>
                      </m:fPr>
                      <m:num>
                        <m:r>
                          <a:rPr lang="en-US" sz="2500" i="1">
                            <a:latin typeface="Cambria Math"/>
                          </a:rPr>
                          <m:t>𝜕</m:t>
                        </m:r>
                        <m:r>
                          <a:rPr lang="en-US" sz="2500" i="1">
                            <a:latin typeface="Cambria Math"/>
                          </a:rPr>
                          <m:t>𝐸</m:t>
                        </m:r>
                        <m:r>
                          <m:rPr>
                            <m:lit/>
                          </m:rPr>
                          <a:rPr lang="en-US" sz="2500" i="1">
                            <a:latin typeface="Cambria Math"/>
                          </a:rPr>
                          <m:t> </m:t>
                        </m:r>
                      </m:num>
                      <m:den>
                        <m:r>
                          <a:rPr lang="en-US" sz="2500" i="1">
                            <a:latin typeface="Cambria Math"/>
                          </a:rPr>
                          <m:t>𝜕</m:t>
                        </m:r>
                        <m:r>
                          <a:rPr lang="en-US" sz="2500" b="0" i="1" smtClean="0">
                            <a:latin typeface="Cambria Math"/>
                          </a:rPr>
                          <m:t>𝑈</m:t>
                        </m:r>
                      </m:den>
                    </m:f>
                    <m:r>
                      <a:rPr lang="en-US" sz="2500" i="1">
                        <a:latin typeface="Cambria Math"/>
                      </a:rPr>
                      <m:t>=</m:t>
                    </m:r>
                    <m:r>
                      <a:rPr lang="en-US" sz="2500" b="0" i="1" smtClean="0">
                        <a:latin typeface="Cambria Math"/>
                      </a:rPr>
                      <m:t>𝑥</m:t>
                    </m:r>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h</m:t>
                        </m:r>
                      </m:sub>
                    </m:sSub>
                    <m:d>
                      <m:dPr>
                        <m:ctrlPr>
                          <a:rPr lang="en-US" sz="2500" i="1">
                            <a:latin typeface="Cambria Math"/>
                          </a:rPr>
                        </m:ctrlPr>
                      </m:dPr>
                      <m:e>
                        <m:r>
                          <a:rPr lang="en-US" sz="2500" i="1">
                            <a:latin typeface="Cambria Math" panose="02040503050406030204" pitchFamily="18" charset="0"/>
                          </a:rPr>
                          <m:t>𝑡</m:t>
                        </m:r>
                      </m:e>
                    </m:d>
                  </m:oMath>
                </a14:m>
                <a:r>
                  <a:rPr lang="en-US" sz="2500" dirty="0" smtClean="0"/>
                  <a:t>;</a:t>
                </a:r>
                <a:r>
                  <a:rPr lang="en-US" sz="2500" dirty="0"/>
                  <a:t> </a:t>
                </a:r>
                <a14:m>
                  <m:oMath xmlns:m="http://schemas.openxmlformats.org/officeDocument/2006/math">
                    <m:f>
                      <m:fPr>
                        <m:ctrlPr>
                          <a:rPr lang="en-US" sz="2500" i="1">
                            <a:latin typeface="Cambria Math"/>
                          </a:rPr>
                        </m:ctrlPr>
                      </m:fPr>
                      <m:num>
                        <m:r>
                          <a:rPr lang="en-US" sz="2500" i="1">
                            <a:latin typeface="Cambria Math"/>
                          </a:rPr>
                          <m:t>𝜕</m:t>
                        </m:r>
                        <m:r>
                          <a:rPr lang="en-US" sz="2500" i="1">
                            <a:latin typeface="Cambria Math"/>
                          </a:rPr>
                          <m:t>𝐸</m:t>
                        </m:r>
                        <m:r>
                          <m:rPr>
                            <m:lit/>
                          </m:rPr>
                          <a:rPr lang="en-US" sz="2500" i="1">
                            <a:latin typeface="Cambria Math"/>
                          </a:rPr>
                          <m:t> </m:t>
                        </m:r>
                      </m:num>
                      <m:den>
                        <m:r>
                          <a:rPr lang="en-US" sz="2500" i="1">
                            <a:latin typeface="Cambria Math"/>
                          </a:rPr>
                          <m:t>𝜕</m:t>
                        </m:r>
                        <m:r>
                          <a:rPr lang="en-US" sz="2500" b="0" i="1" smtClean="0">
                            <a:latin typeface="Cambria Math"/>
                          </a:rPr>
                          <m:t>𝑊</m:t>
                        </m:r>
                      </m:den>
                    </m:f>
                    <m:r>
                      <a:rPr lang="en-US" sz="2500" i="1">
                        <a:latin typeface="Cambria Math"/>
                      </a:rPr>
                      <m:t>=</m:t>
                    </m:r>
                  </m:oMath>
                </a14:m>
                <a:r>
                  <a:rPr lang="en-US" sz="2500" dirty="0"/>
                  <a:t> </a:t>
                </a:r>
                <a14:m>
                  <m:oMath xmlns:m="http://schemas.openxmlformats.org/officeDocument/2006/math">
                    <m:r>
                      <a:rPr lang="en-US" sz="2500" i="1">
                        <a:latin typeface="Cambria Math" panose="02040503050406030204" pitchFamily="18" charset="0"/>
                      </a:rPr>
                      <m:t>𝑠</m:t>
                    </m:r>
                    <m:d>
                      <m:dPr>
                        <m:ctrlPr>
                          <a:rPr lang="en-US" sz="2500" i="1">
                            <a:latin typeface="Cambria Math"/>
                          </a:rPr>
                        </m:ctrlPr>
                      </m:dPr>
                      <m:e>
                        <m:r>
                          <a:rPr lang="en-US" sz="2500" i="1">
                            <a:latin typeface="Cambria Math" panose="02040503050406030204" pitchFamily="18" charset="0"/>
                          </a:rPr>
                          <m:t>𝑡</m:t>
                        </m:r>
                        <m:r>
                          <a:rPr lang="en-US" sz="2500" i="1">
                            <a:latin typeface="Cambria Math" panose="02040503050406030204" pitchFamily="18" charset="0"/>
                          </a:rPr>
                          <m:t> −</m:t>
                        </m:r>
                        <m:r>
                          <a:rPr lang="en-US" sz="2500" i="1">
                            <a:latin typeface="Cambria Math" panose="02040503050406030204" pitchFamily="18" charset="0"/>
                          </a:rPr>
                          <m:t>1</m:t>
                        </m:r>
                      </m:e>
                    </m:d>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h</m:t>
                        </m:r>
                      </m:sub>
                    </m:sSub>
                    <m:d>
                      <m:dPr>
                        <m:ctrlPr>
                          <a:rPr lang="en-US" sz="2500" i="1">
                            <a:latin typeface="Cambria Math"/>
                          </a:rPr>
                        </m:ctrlPr>
                      </m:dPr>
                      <m:e>
                        <m:r>
                          <a:rPr lang="en-US" sz="2500" i="1">
                            <a:latin typeface="Cambria Math" panose="02040503050406030204" pitchFamily="18" charset="0"/>
                          </a:rPr>
                          <m:t>𝑡</m:t>
                        </m:r>
                      </m:e>
                    </m:d>
                  </m:oMath>
                </a14:m>
                <a:endParaRPr lang="en-US" sz="2500" dirty="0" smtClean="0"/>
              </a:p>
              <a:p>
                <a:pPr marL="0" indent="0" algn="l" rtl="0">
                  <a:spcBef>
                    <a:spcPts val="300"/>
                  </a:spcBef>
                  <a:buNone/>
                </a:pPr>
                <a:endParaRPr lang="en-US" sz="2500" dirty="0" smtClean="0"/>
              </a:p>
              <a:p>
                <a:pPr marL="0" indent="0" algn="l" rtl="0">
                  <a:spcBef>
                    <a:spcPts val="300"/>
                  </a:spcBef>
                  <a:buNone/>
                </a:pPr>
                <a:endParaRPr lang="en-US" sz="2500" dirty="0" smtClean="0"/>
              </a:p>
              <a:p>
                <a:pPr marL="0" indent="0" algn="l" rtl="0">
                  <a:spcBef>
                    <a:spcPts val="300"/>
                  </a:spcBef>
                  <a:buNone/>
                </a:pPr>
                <a:endParaRPr lang="en-US" sz="2500" dirty="0" smtClean="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xfrm>
                <a:off x="457200" y="1600200"/>
                <a:ext cx="8363272" cy="5069160"/>
              </a:xfrm>
              <a:blipFill rotWithShape="1">
                <a:blip r:embed="rId3"/>
                <a:stretch>
                  <a:fillRect l="-364" t="-963"/>
                </a:stretch>
              </a:blipFill>
            </p:spPr>
            <p:txBody>
              <a:bodyPr/>
              <a:lstStyle/>
              <a:p>
                <a:r>
                  <a:rPr lang="en-US">
                    <a:noFill/>
                  </a:rPr>
                  <a:t> </a:t>
                </a:r>
              </a:p>
            </p:txBody>
          </p:sp>
        </mc:Fallback>
      </mc:AlternateContent>
      <p:sp>
        <p:nvSpPr>
          <p:cNvPr id="4" name="מציין מיקום של מספר שקופית 3"/>
          <p:cNvSpPr>
            <a:spLocks noGrp="1"/>
          </p:cNvSpPr>
          <p:nvPr>
            <p:ph type="sldNum" sz="quarter" idx="15"/>
          </p:nvPr>
        </p:nvSpPr>
        <p:spPr/>
        <p:txBody>
          <a:bodyPr/>
          <a:lstStyle/>
          <a:p>
            <a:fld id="{B1384DE6-1247-4793-92EB-DB727468149E}" type="slidenum">
              <a:rPr lang="he-IL" smtClean="0"/>
              <a:t>16</a:t>
            </a:fld>
            <a:endParaRPr lang="he-IL"/>
          </a:p>
        </p:txBody>
      </p:sp>
    </p:spTree>
    <p:extLst>
      <p:ext uri="{BB962C8B-B14F-4D97-AF65-F5344CB8AC3E}">
        <p14:creationId xmlns:p14="http://schemas.microsoft.com/office/powerpoint/2010/main" val="2091003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Backward Pass</a:t>
            </a:r>
            <a:endParaRPr lang="en-US"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a:xfrm>
                <a:off x="457200" y="1600200"/>
                <a:ext cx="8363272" cy="5069160"/>
              </a:xfrm>
            </p:spPr>
            <p:txBody>
              <a:bodyPr>
                <a:normAutofit/>
              </a:bodyPr>
              <a:lstStyle/>
              <a:p>
                <a:pPr algn="l" rtl="0">
                  <a:spcBef>
                    <a:spcPts val="300"/>
                  </a:spcBef>
                </a:pPr>
                <a:r>
                  <a:rPr lang="en-US" sz="2500" dirty="0" smtClean="0"/>
                  <a:t>We sum over the whole sequence to get the derivatives w.r.t the network weights:</a:t>
                </a:r>
              </a:p>
              <a:p>
                <a:pPr marL="0" indent="0" algn="l" rtl="0">
                  <a:spcBef>
                    <a:spcPts val="300"/>
                  </a:spcBef>
                  <a:buNone/>
                </a:pPr>
                <a14:m>
                  <m:oMathPara xmlns:m="http://schemas.openxmlformats.org/officeDocument/2006/math">
                    <m:oMathParaPr>
                      <m:jc m:val="center"/>
                    </m:oMathParaPr>
                    <m:oMath xmlns:m="http://schemas.openxmlformats.org/officeDocument/2006/math">
                      <m:r>
                        <a:rPr lang="en-US" sz="2500" b="0" i="1" smtClean="0">
                          <a:latin typeface="Cambria Math" panose="02040503050406030204" pitchFamily="18" charset="0"/>
                        </a:rPr>
                        <m:t>𝐸</m:t>
                      </m:r>
                      <m:r>
                        <a:rPr lang="en-US" sz="2500" b="0" i="1" smtClean="0">
                          <a:latin typeface="Cambria Math" panose="02040503050406030204" pitchFamily="18" charset="0"/>
                        </a:rPr>
                        <m:t>=</m:t>
                      </m:r>
                      <m:nary>
                        <m:naryPr>
                          <m:chr m:val="∑"/>
                          <m:ctrlPr>
                            <a:rPr lang="en-US" sz="2500" b="0" i="1" smtClean="0">
                              <a:latin typeface="Cambria Math"/>
                            </a:rPr>
                          </m:ctrlPr>
                        </m:naryPr>
                        <m:sub>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0</m:t>
                          </m:r>
                        </m:sub>
                        <m:sup>
                          <m:r>
                            <a:rPr lang="en-US" sz="2500" b="0" i="1" smtClean="0">
                              <a:latin typeface="Cambria Math" panose="02040503050406030204" pitchFamily="18" charset="0"/>
                            </a:rPr>
                            <m:t>𝑇</m:t>
                          </m:r>
                        </m:sup>
                        <m:e>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panose="02040503050406030204" pitchFamily="18" charset="0"/>
                                </a:rPr>
                                <m:t>𝑡</m:t>
                              </m:r>
                            </m:sub>
                          </m:sSub>
                        </m:e>
                      </m:nary>
                      <m:r>
                        <a:rPr lang="en-US" sz="2500" b="0" i="1" smtClean="0">
                          <a:latin typeface="Cambria Math" panose="02040503050406030204" pitchFamily="18" charset="0"/>
                        </a:rPr>
                        <m:t>→</m:t>
                      </m:r>
                      <m:f>
                        <m:fPr>
                          <m:ctrlPr>
                            <a:rPr lang="en-US" sz="2500" b="0" i="1" smtClean="0">
                              <a:latin typeface="Cambria Math"/>
                            </a:rPr>
                          </m:ctrlPr>
                        </m:fPr>
                        <m:num>
                          <m:r>
                            <a:rPr lang="he-IL" sz="2500" b="0" i="1" smtClean="0">
                              <a:latin typeface="Cambria Math" panose="02040503050406030204" pitchFamily="18" charset="0"/>
                            </a:rPr>
                            <m:t>𝜕</m:t>
                          </m:r>
                          <m:r>
                            <a:rPr lang="en-US" sz="2500" b="0" i="1" smtClean="0">
                              <a:latin typeface="Cambria Math" panose="02040503050406030204" pitchFamily="18" charset="0"/>
                            </a:rPr>
                            <m:t>𝐸</m:t>
                          </m:r>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r>
                        <a:rPr lang="en-US" sz="2500" b="0" i="1" smtClean="0">
                          <a:latin typeface="Cambria Math" panose="02040503050406030204" pitchFamily="18" charset="0"/>
                        </a:rPr>
                        <m:t>=</m:t>
                      </m:r>
                      <m:nary>
                        <m:naryPr>
                          <m:chr m:val="∑"/>
                          <m:ctrlPr>
                            <a:rPr lang="en-US" sz="2500" b="0" i="1" smtClean="0">
                              <a:latin typeface="Cambria Math"/>
                            </a:rPr>
                          </m:ctrlPr>
                        </m:naryPr>
                        <m:sub>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0</m:t>
                          </m:r>
                        </m:sub>
                        <m:sup>
                          <m:r>
                            <a:rPr lang="en-US" sz="2500" b="0" i="1" smtClean="0">
                              <a:latin typeface="Cambria Math" panose="02040503050406030204" pitchFamily="18" charset="0"/>
                            </a:rPr>
                            <m:t>𝑇</m:t>
                          </m:r>
                        </m:sup>
                        <m:e>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panose="02040503050406030204" pitchFamily="18" charset="0"/>
                                    </a:rPr>
                                    <m:t>𝑡</m:t>
                                  </m:r>
                                </m:sub>
                              </m:sSub>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e>
                      </m:nary>
                      <m:r>
                        <a:rPr lang="en-US" sz="2500" b="0" i="1" smtClean="0">
                          <a:latin typeface="Cambria Math" panose="02040503050406030204" pitchFamily="18" charset="0"/>
                        </a:rPr>
                        <m:t>=</m:t>
                      </m:r>
                      <m:nary>
                        <m:naryPr>
                          <m:chr m:val="∑"/>
                          <m:ctrlPr>
                            <a:rPr lang="en-US" sz="2500" i="1">
                              <a:latin typeface="Cambria Math"/>
                            </a:rPr>
                          </m:ctrlPr>
                        </m:naryPr>
                        <m:sub>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0</m:t>
                          </m:r>
                        </m:sub>
                        <m:sup>
                          <m:r>
                            <a:rPr lang="en-US" sz="2500" i="1">
                              <a:latin typeface="Cambria Math" panose="02040503050406030204" pitchFamily="18" charset="0"/>
                            </a:rPr>
                            <m:t>𝑇</m:t>
                          </m:r>
                        </m:sup>
                        <m:e>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panose="02040503050406030204" pitchFamily="18" charset="0"/>
                                    </a:rPr>
                                    <m:t>𝑡</m:t>
                                  </m:r>
                                </m:sub>
                              </m:sSub>
                            </m:num>
                            <m:den>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h</m:t>
                                  </m:r>
                                </m:sub>
                              </m:sSub>
                            </m:den>
                          </m:f>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h</m:t>
                                  </m:r>
                                </m:sub>
                              </m:sSub>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e>
                      </m:nary>
                      <m:r>
                        <a:rPr lang="en-US" sz="2500" b="0" i="1" smtClean="0">
                          <a:latin typeface="Cambria Math" panose="02040503050406030204" pitchFamily="18" charset="0"/>
                        </a:rPr>
                        <m:t>=</m:t>
                      </m:r>
                      <m:nary>
                        <m:naryPr>
                          <m:chr m:val="∑"/>
                          <m:ctrlPr>
                            <a:rPr lang="en-US" sz="2500" i="1">
                              <a:latin typeface="Cambria Math"/>
                            </a:rPr>
                          </m:ctrlPr>
                        </m:naryPr>
                        <m:sub>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0</m:t>
                          </m:r>
                        </m:sub>
                        <m:sup>
                          <m:r>
                            <a:rPr lang="en-US" sz="2500" i="1">
                              <a:latin typeface="Cambria Math" panose="02040503050406030204" pitchFamily="18" charset="0"/>
                            </a:rPr>
                            <m:t>𝑇</m:t>
                          </m:r>
                        </m:sup>
                        <m:e>
                          <m:sSub>
                            <m:sSubPr>
                              <m:ctrlPr>
                                <a:rPr lang="en-US" sz="2500" b="0" i="1" smtClean="0">
                                  <a:latin typeface="Cambria Math"/>
                                </a:rPr>
                              </m:ctrlPr>
                            </m:sSubPr>
                            <m:e>
                              <m:r>
                                <a:rPr lang="en-US" sz="2500" b="0" i="1" smtClean="0">
                                  <a:latin typeface="Cambria Math" panose="02040503050406030204" pitchFamily="18" charset="0"/>
                                </a:rPr>
                                <m:t>𝛿</m:t>
                              </m:r>
                            </m:e>
                            <m:sub>
                              <m:r>
                                <a:rPr lang="en-US" sz="2500" b="0" i="1" smtClean="0">
                                  <a:latin typeface="Cambria Math" panose="02040503050406030204" pitchFamily="18" charset="0"/>
                                </a:rPr>
                                <m:t>h</m:t>
                              </m:r>
                            </m:sub>
                          </m:sSub>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m:t>
                          </m:r>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𝑎</m:t>
                                  </m:r>
                                </m:e>
                                <m:sub>
                                  <m:r>
                                    <a:rPr lang="en-US" sz="2500" i="1">
                                      <a:latin typeface="Cambria Math" panose="02040503050406030204" pitchFamily="18" charset="0"/>
                                    </a:rPr>
                                    <m:t>h</m:t>
                                  </m:r>
                                </m:sub>
                              </m:sSub>
                            </m:num>
                            <m:den>
                              <m:r>
                                <a:rPr lang="en-US" sz="2500" i="1">
                                  <a:latin typeface="Cambria Math" panose="02040503050406030204" pitchFamily="18" charset="0"/>
                                </a:rPr>
                                <m:t>𝜕</m:t>
                              </m:r>
                              <m:r>
                                <a:rPr lang="en-US" sz="2500" i="1">
                                  <a:latin typeface="Cambria Math" panose="02040503050406030204" pitchFamily="18" charset="0"/>
                                </a:rPr>
                                <m:t>𝑊</m:t>
                              </m:r>
                            </m:den>
                          </m:f>
                        </m:e>
                      </m:nary>
                    </m:oMath>
                  </m:oMathPara>
                </a14:m>
                <a:endParaRPr lang="en-US" sz="2500" dirty="0" smtClean="0"/>
              </a:p>
              <a:p>
                <a:pPr marL="0" indent="0" algn="l" rtl="0">
                  <a:spcBef>
                    <a:spcPts val="300"/>
                  </a:spcBef>
                  <a:buNone/>
                </a:pPr>
                <a:endParaRPr lang="en-US" sz="2500" dirty="0" smtClean="0"/>
              </a:p>
              <a:p>
                <a:pPr algn="l" rtl="0">
                  <a:spcBef>
                    <a:spcPts val="300"/>
                  </a:spcBef>
                </a:pPr>
                <a14:m>
                  <m:oMath xmlns:m="http://schemas.openxmlformats.org/officeDocument/2006/math">
                    <m:f>
                      <m:fPr>
                        <m:ctrlPr>
                          <a:rPr lang="en-US" sz="2500" i="1">
                            <a:latin typeface="Cambria Math"/>
                          </a:rPr>
                        </m:ctrlPr>
                      </m:fPr>
                      <m:num>
                        <m:r>
                          <a:rPr lang="en-US" sz="2500" i="1">
                            <a:latin typeface="Cambria Math"/>
                          </a:rPr>
                          <m:t>𝜕</m:t>
                        </m:r>
                        <m:r>
                          <a:rPr lang="en-US" sz="2500" i="1">
                            <a:latin typeface="Cambria Math"/>
                          </a:rPr>
                          <m:t>𝐸</m:t>
                        </m:r>
                        <m:r>
                          <m:rPr>
                            <m:lit/>
                          </m:rPr>
                          <a:rPr lang="en-US" sz="2500" i="1">
                            <a:latin typeface="Cambria Math"/>
                          </a:rPr>
                          <m:t> </m:t>
                        </m:r>
                      </m:num>
                      <m:den>
                        <m:r>
                          <a:rPr lang="en-US" sz="2500" i="1">
                            <a:latin typeface="Cambria Math"/>
                          </a:rPr>
                          <m:t>𝜕</m:t>
                        </m:r>
                        <m:r>
                          <a:rPr lang="en-US" sz="2500" i="1">
                            <a:latin typeface="Cambria Math"/>
                          </a:rPr>
                          <m:t>𝑉</m:t>
                        </m:r>
                      </m:den>
                    </m:f>
                    <m:r>
                      <a:rPr lang="en-US" sz="2500" i="1">
                        <a:latin typeface="Cambria Math"/>
                      </a:rPr>
                      <m:t>=</m:t>
                    </m:r>
                    <m:r>
                      <a:rPr lang="en-US" sz="2500" i="1">
                        <a:latin typeface="Cambria Math"/>
                      </a:rPr>
                      <m:t>𝑠</m:t>
                    </m:r>
                    <m:r>
                      <a:rPr lang="en-US" sz="2500" i="1">
                        <a:latin typeface="Cambria Math"/>
                      </a:rPr>
                      <m:t>(</m:t>
                    </m:r>
                    <m:r>
                      <a:rPr lang="en-US" sz="2500" i="1">
                        <a:latin typeface="Cambria Math"/>
                      </a:rPr>
                      <m:t>𝑡</m:t>
                    </m:r>
                    <m:r>
                      <a:rPr lang="en-US" sz="2500" i="1">
                        <a:latin typeface="Cambria Math"/>
                      </a:rPr>
                      <m:t>)∙</m:t>
                    </m:r>
                  </m:oMath>
                </a14:m>
                <a:r>
                  <a:rPr lang="en-US" sz="2500" dirty="0"/>
                  <a:t> </a:t>
                </a:r>
                <a14:m>
                  <m:oMath xmlns:m="http://schemas.openxmlformats.org/officeDocument/2006/math">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𝑜</m:t>
                        </m:r>
                      </m:sub>
                    </m:sSub>
                    <m:r>
                      <a:rPr lang="en-US" sz="2500" i="1">
                        <a:latin typeface="Cambria Math" panose="02040503050406030204" pitchFamily="18" charset="0"/>
                      </a:rPr>
                      <m:t>(</m:t>
                    </m:r>
                    <m:r>
                      <a:rPr lang="en-US" sz="2500" i="1">
                        <a:latin typeface="Cambria Math" panose="02040503050406030204" pitchFamily="18" charset="0"/>
                      </a:rPr>
                      <m:t>𝑡</m:t>
                    </m:r>
                    <m:r>
                      <a:rPr lang="en-US" sz="2500" i="1">
                        <a:latin typeface="Cambria Math" panose="02040503050406030204" pitchFamily="18" charset="0"/>
                      </a:rPr>
                      <m:t>)</m:t>
                    </m:r>
                  </m:oMath>
                </a14:m>
                <a:r>
                  <a:rPr lang="en-US" sz="2500" dirty="0" smtClean="0"/>
                  <a:t>;</a:t>
                </a:r>
                <a:r>
                  <a:rPr lang="en-US" sz="2500" dirty="0"/>
                  <a:t> </a:t>
                </a:r>
                <a14:m>
                  <m:oMath xmlns:m="http://schemas.openxmlformats.org/officeDocument/2006/math">
                    <m:f>
                      <m:fPr>
                        <m:ctrlPr>
                          <a:rPr lang="en-US" sz="2500" i="1">
                            <a:latin typeface="Cambria Math"/>
                          </a:rPr>
                        </m:ctrlPr>
                      </m:fPr>
                      <m:num>
                        <m:r>
                          <a:rPr lang="en-US" sz="2500" i="1">
                            <a:latin typeface="Cambria Math"/>
                          </a:rPr>
                          <m:t>𝜕</m:t>
                        </m:r>
                        <m:r>
                          <a:rPr lang="en-US" sz="2500" i="1">
                            <a:latin typeface="Cambria Math"/>
                          </a:rPr>
                          <m:t>𝐸</m:t>
                        </m:r>
                        <m:r>
                          <m:rPr>
                            <m:lit/>
                          </m:rPr>
                          <a:rPr lang="en-US" sz="2500" i="1">
                            <a:latin typeface="Cambria Math"/>
                          </a:rPr>
                          <m:t> </m:t>
                        </m:r>
                      </m:num>
                      <m:den>
                        <m:r>
                          <a:rPr lang="en-US" sz="2500" i="1">
                            <a:latin typeface="Cambria Math"/>
                          </a:rPr>
                          <m:t>𝜕</m:t>
                        </m:r>
                        <m:r>
                          <a:rPr lang="en-US" sz="2500" b="0" i="1" smtClean="0">
                            <a:latin typeface="Cambria Math"/>
                          </a:rPr>
                          <m:t>𝑈</m:t>
                        </m:r>
                      </m:den>
                    </m:f>
                    <m:r>
                      <a:rPr lang="en-US" sz="2500" i="1">
                        <a:latin typeface="Cambria Math"/>
                      </a:rPr>
                      <m:t>=</m:t>
                    </m:r>
                    <m:r>
                      <a:rPr lang="en-US" sz="2500" b="0" i="1" smtClean="0">
                        <a:latin typeface="Cambria Math"/>
                      </a:rPr>
                      <m:t>𝑥</m:t>
                    </m:r>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h</m:t>
                        </m:r>
                      </m:sub>
                    </m:sSub>
                    <m:d>
                      <m:dPr>
                        <m:ctrlPr>
                          <a:rPr lang="en-US" sz="2500" i="1">
                            <a:latin typeface="Cambria Math"/>
                          </a:rPr>
                        </m:ctrlPr>
                      </m:dPr>
                      <m:e>
                        <m:r>
                          <a:rPr lang="en-US" sz="2500" i="1">
                            <a:latin typeface="Cambria Math" panose="02040503050406030204" pitchFamily="18" charset="0"/>
                          </a:rPr>
                          <m:t>𝑡</m:t>
                        </m:r>
                      </m:e>
                    </m:d>
                  </m:oMath>
                </a14:m>
                <a:r>
                  <a:rPr lang="en-US" sz="2500" dirty="0" smtClean="0"/>
                  <a:t>;</a:t>
                </a:r>
                <a:r>
                  <a:rPr lang="en-US" sz="2500" dirty="0"/>
                  <a:t> </a:t>
                </a:r>
                <a14:m>
                  <m:oMath xmlns:m="http://schemas.openxmlformats.org/officeDocument/2006/math">
                    <m:f>
                      <m:fPr>
                        <m:ctrlPr>
                          <a:rPr lang="en-US" sz="2500" i="1">
                            <a:latin typeface="Cambria Math"/>
                          </a:rPr>
                        </m:ctrlPr>
                      </m:fPr>
                      <m:num>
                        <m:r>
                          <a:rPr lang="en-US" sz="2500" i="1">
                            <a:latin typeface="Cambria Math"/>
                          </a:rPr>
                          <m:t>𝜕</m:t>
                        </m:r>
                        <m:r>
                          <a:rPr lang="en-US" sz="2500" i="1">
                            <a:latin typeface="Cambria Math"/>
                          </a:rPr>
                          <m:t>𝐸</m:t>
                        </m:r>
                        <m:r>
                          <m:rPr>
                            <m:lit/>
                          </m:rPr>
                          <a:rPr lang="en-US" sz="2500" i="1">
                            <a:latin typeface="Cambria Math"/>
                          </a:rPr>
                          <m:t> </m:t>
                        </m:r>
                      </m:num>
                      <m:den>
                        <m:r>
                          <a:rPr lang="en-US" sz="2500" i="1">
                            <a:latin typeface="Cambria Math"/>
                          </a:rPr>
                          <m:t>𝜕</m:t>
                        </m:r>
                        <m:r>
                          <a:rPr lang="en-US" sz="2500" b="0" i="1" smtClean="0">
                            <a:latin typeface="Cambria Math"/>
                          </a:rPr>
                          <m:t>𝑊</m:t>
                        </m:r>
                      </m:den>
                    </m:f>
                    <m:r>
                      <a:rPr lang="en-US" sz="2500" i="1">
                        <a:latin typeface="Cambria Math"/>
                      </a:rPr>
                      <m:t>=</m:t>
                    </m:r>
                  </m:oMath>
                </a14:m>
                <a:r>
                  <a:rPr lang="en-US" sz="2500" dirty="0"/>
                  <a:t> </a:t>
                </a:r>
                <a14:m>
                  <m:oMath xmlns:m="http://schemas.openxmlformats.org/officeDocument/2006/math">
                    <m:r>
                      <a:rPr lang="en-US" sz="2500" i="1">
                        <a:latin typeface="Cambria Math" panose="02040503050406030204" pitchFamily="18" charset="0"/>
                      </a:rPr>
                      <m:t>𝑠</m:t>
                    </m:r>
                    <m:d>
                      <m:dPr>
                        <m:ctrlPr>
                          <a:rPr lang="en-US" sz="2500" i="1">
                            <a:latin typeface="Cambria Math"/>
                          </a:rPr>
                        </m:ctrlPr>
                      </m:dPr>
                      <m:e>
                        <m:r>
                          <a:rPr lang="en-US" sz="2500" i="1">
                            <a:latin typeface="Cambria Math" panose="02040503050406030204" pitchFamily="18" charset="0"/>
                          </a:rPr>
                          <m:t>𝑡</m:t>
                        </m:r>
                        <m:r>
                          <a:rPr lang="en-US" sz="2500" i="1">
                            <a:latin typeface="Cambria Math" panose="02040503050406030204" pitchFamily="18" charset="0"/>
                          </a:rPr>
                          <m:t> −</m:t>
                        </m:r>
                        <m:r>
                          <a:rPr lang="en-US" sz="2500" i="1">
                            <a:latin typeface="Cambria Math" panose="02040503050406030204" pitchFamily="18" charset="0"/>
                          </a:rPr>
                          <m:t>1</m:t>
                        </m:r>
                      </m:e>
                    </m:d>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h</m:t>
                        </m:r>
                      </m:sub>
                    </m:sSub>
                    <m:d>
                      <m:dPr>
                        <m:ctrlPr>
                          <a:rPr lang="en-US" sz="2500" i="1">
                            <a:latin typeface="Cambria Math"/>
                          </a:rPr>
                        </m:ctrlPr>
                      </m:dPr>
                      <m:e>
                        <m:r>
                          <a:rPr lang="en-US" sz="2500" i="1">
                            <a:latin typeface="Cambria Math" panose="02040503050406030204" pitchFamily="18" charset="0"/>
                          </a:rPr>
                          <m:t>𝑡</m:t>
                        </m:r>
                      </m:e>
                    </m:d>
                  </m:oMath>
                </a14:m>
                <a:endParaRPr lang="en-US" sz="2500" dirty="0" smtClean="0"/>
              </a:p>
              <a:p>
                <a:pPr marL="0" indent="0" algn="l" rtl="0">
                  <a:spcBef>
                    <a:spcPts val="300"/>
                  </a:spcBef>
                  <a:buNone/>
                </a:pPr>
                <a:endParaRPr lang="en-US" sz="2500" dirty="0" smtClean="0"/>
              </a:p>
              <a:p>
                <a:pPr algn="l" rtl="0">
                  <a:spcBef>
                    <a:spcPts val="300"/>
                  </a:spcBef>
                </a:pPr>
                <a:r>
                  <a:rPr lang="en-US" sz="2500" dirty="0" smtClean="0"/>
                  <a:t>Updating the weights:</a:t>
                </a:r>
              </a:p>
              <a:p>
                <a:pPr marL="0" indent="0" algn="l" rtl="0">
                  <a:spcBef>
                    <a:spcPts val="300"/>
                  </a:spcBef>
                  <a:buNone/>
                </a:pPr>
                <a:endParaRPr lang="en-US" sz="2500" dirty="0" smtClean="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xfrm>
                <a:off x="457200" y="1600200"/>
                <a:ext cx="8363272" cy="5069160"/>
              </a:xfrm>
              <a:blipFill rotWithShape="1">
                <a:blip r:embed="rId3"/>
                <a:stretch>
                  <a:fillRect l="-364" t="-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564732" y="4437112"/>
                <a:ext cx="5471764" cy="2286908"/>
              </a:xfrm>
              <a:prstGeom prst="rect">
                <a:avLst/>
              </a:prstGeom>
              <a:noFill/>
            </p:spPr>
            <p:txBody>
              <a:bodyPr wrap="square" rtlCol="0">
                <a:spAutoFit/>
              </a:bodyPr>
              <a:lstStyle/>
              <a:p>
                <a:pPr algn="ctr" rtl="0"/>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𝑉</m:t>
                      </m:r>
                      <m:d>
                        <m:dPr>
                          <m:ctrlPr>
                            <a:rPr lang="en-US" sz="2500" i="1">
                              <a:latin typeface="Cambria Math"/>
                            </a:rPr>
                          </m:ctrlPr>
                        </m:dPr>
                        <m:e>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1</m:t>
                          </m:r>
                        </m:e>
                      </m:d>
                      <m:r>
                        <a:rPr lang="en-US" sz="2500" i="1">
                          <a:latin typeface="Cambria Math" panose="02040503050406030204" pitchFamily="18" charset="0"/>
                        </a:rPr>
                        <m:t>=</m:t>
                      </m:r>
                      <m:r>
                        <a:rPr lang="en-US" sz="2500" i="1">
                          <a:latin typeface="Cambria Math" panose="02040503050406030204" pitchFamily="18" charset="0"/>
                        </a:rPr>
                        <m:t>𝑉</m:t>
                      </m:r>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r>
                        <a:rPr lang="en-US" sz="2500" i="1">
                          <a:latin typeface="Cambria Math" panose="02040503050406030204" pitchFamily="18" charset="0"/>
                        </a:rPr>
                        <m:t>𝛼</m:t>
                      </m:r>
                      <m:f>
                        <m:fPr>
                          <m:ctrlPr>
                            <a:rPr lang="en-US" sz="2500" i="1">
                              <a:latin typeface="Cambria Math"/>
                            </a:rPr>
                          </m:ctrlPr>
                        </m:fPr>
                        <m:num>
                          <m:r>
                            <a:rPr lang="en-US" sz="2500" i="1">
                              <a:latin typeface="Cambria Math"/>
                            </a:rPr>
                            <m:t>𝜕</m:t>
                          </m:r>
                          <m:r>
                            <a:rPr lang="en-US" sz="2500" i="1">
                              <a:latin typeface="Cambria Math"/>
                            </a:rPr>
                            <m:t>𝐸</m:t>
                          </m:r>
                          <m:r>
                            <m:rPr>
                              <m:lit/>
                            </m:rPr>
                            <a:rPr lang="en-US" sz="2500" i="1">
                              <a:latin typeface="Cambria Math"/>
                            </a:rPr>
                            <m:t> </m:t>
                          </m:r>
                        </m:num>
                        <m:den>
                          <m:r>
                            <a:rPr lang="en-US" sz="2500" i="1">
                              <a:latin typeface="Cambria Math"/>
                            </a:rPr>
                            <m:t>𝜕</m:t>
                          </m:r>
                          <m:r>
                            <a:rPr lang="en-US" sz="2500" i="1">
                              <a:latin typeface="Cambria Math"/>
                            </a:rPr>
                            <m:t>𝑉</m:t>
                          </m:r>
                        </m:den>
                      </m:f>
                    </m:oMath>
                  </m:oMathPara>
                </a14:m>
                <a:endParaRPr lang="en-US" sz="2500" i="1" dirty="0">
                  <a:latin typeface="Cambria Math" panose="02040503050406030204" pitchFamily="18" charset="0"/>
                </a:endParaRPr>
              </a:p>
              <a:p>
                <a:pPr algn="ctr" rtl="0"/>
                <a14:m>
                  <m:oMathPara xmlns:m="http://schemas.openxmlformats.org/officeDocument/2006/math">
                    <m:oMathParaPr>
                      <m:jc m:val="center"/>
                    </m:oMathParaPr>
                    <m:oMath xmlns:m="http://schemas.openxmlformats.org/officeDocument/2006/math">
                      <m:r>
                        <a:rPr lang="en-US" sz="2500" i="1">
                          <a:latin typeface="Cambria Math" panose="02040503050406030204" pitchFamily="18" charset="0"/>
                        </a:rPr>
                        <m:t>𝑈</m:t>
                      </m:r>
                      <m:d>
                        <m:dPr>
                          <m:ctrlPr>
                            <a:rPr lang="en-US" sz="2500" i="1">
                              <a:latin typeface="Cambria Math"/>
                            </a:rPr>
                          </m:ctrlPr>
                        </m:dPr>
                        <m:e>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1</m:t>
                          </m:r>
                        </m:e>
                      </m:d>
                      <m:r>
                        <a:rPr lang="en-US" sz="2500" i="1">
                          <a:latin typeface="Cambria Math" panose="02040503050406030204" pitchFamily="18" charset="0"/>
                        </a:rPr>
                        <m:t>=</m:t>
                      </m:r>
                      <m:r>
                        <a:rPr lang="en-US" sz="2500" i="1">
                          <a:latin typeface="Cambria Math" panose="02040503050406030204" pitchFamily="18" charset="0"/>
                        </a:rPr>
                        <m:t>𝑈</m:t>
                      </m:r>
                      <m:d>
                        <m:dPr>
                          <m:ctrlPr>
                            <a:rPr lang="en-US" sz="2500" i="1">
                              <a:latin typeface="Cambria Math"/>
                            </a:rPr>
                          </m:ctrlPr>
                        </m:dPr>
                        <m:e>
                          <m:r>
                            <a:rPr lang="en-US" sz="2500" i="1">
                              <a:latin typeface="Cambria Math" panose="02040503050406030204" pitchFamily="18" charset="0"/>
                            </a:rPr>
                            <m:t>𝑡</m:t>
                          </m:r>
                        </m:e>
                      </m:d>
                      <m:r>
                        <a:rPr lang="en-US" sz="2500">
                          <a:latin typeface="Cambria Math" panose="02040503050406030204" pitchFamily="18" charset="0"/>
                        </a:rPr>
                        <m:t>+</m:t>
                      </m:r>
                      <m:r>
                        <a:rPr lang="en-US" sz="2500" i="1">
                          <a:latin typeface="Cambria Math" panose="02040503050406030204" pitchFamily="18" charset="0"/>
                        </a:rPr>
                        <m:t>𝛼</m:t>
                      </m:r>
                      <m:f>
                        <m:fPr>
                          <m:ctrlPr>
                            <a:rPr lang="en-US" sz="2500" i="1">
                              <a:latin typeface="Cambria Math"/>
                            </a:rPr>
                          </m:ctrlPr>
                        </m:fPr>
                        <m:num>
                          <m:r>
                            <a:rPr lang="en-US" sz="2500" i="1">
                              <a:latin typeface="Cambria Math"/>
                            </a:rPr>
                            <m:t>𝜕</m:t>
                          </m:r>
                          <m:r>
                            <a:rPr lang="en-US" sz="2500" i="1">
                              <a:latin typeface="Cambria Math"/>
                            </a:rPr>
                            <m:t>𝐸</m:t>
                          </m:r>
                          <m:r>
                            <m:rPr>
                              <m:lit/>
                            </m:rPr>
                            <a:rPr lang="en-US" sz="2500" i="1">
                              <a:latin typeface="Cambria Math"/>
                            </a:rPr>
                            <m:t> </m:t>
                          </m:r>
                        </m:num>
                        <m:den>
                          <m:r>
                            <a:rPr lang="en-US" sz="2500" i="1">
                              <a:latin typeface="Cambria Math"/>
                            </a:rPr>
                            <m:t>𝜕</m:t>
                          </m:r>
                          <m:r>
                            <a:rPr lang="en-US" sz="2500" i="1">
                              <a:latin typeface="Cambria Math"/>
                            </a:rPr>
                            <m:t>𝑈</m:t>
                          </m:r>
                        </m:den>
                      </m:f>
                    </m:oMath>
                  </m:oMathPara>
                </a14:m>
                <a:endParaRPr lang="en-US" sz="2500" dirty="0"/>
              </a:p>
              <a:p>
                <a:pPr algn="ctr" rtl="0"/>
                <a14:m>
                  <m:oMathPara xmlns:m="http://schemas.openxmlformats.org/officeDocument/2006/math">
                    <m:oMathParaPr>
                      <m:jc m:val="center"/>
                    </m:oMathParaPr>
                    <m:oMath xmlns:m="http://schemas.openxmlformats.org/officeDocument/2006/math">
                      <m:r>
                        <a:rPr lang="en-US" sz="2500" i="1">
                          <a:latin typeface="Cambria Math" panose="02040503050406030204" pitchFamily="18" charset="0"/>
                        </a:rPr>
                        <m:t>𝑊</m:t>
                      </m:r>
                      <m:d>
                        <m:dPr>
                          <m:ctrlPr>
                            <a:rPr lang="en-US" sz="2500" i="1">
                              <a:latin typeface="Cambria Math"/>
                            </a:rPr>
                          </m:ctrlPr>
                        </m:dPr>
                        <m:e>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1</m:t>
                          </m:r>
                        </m:e>
                      </m:d>
                      <m:r>
                        <a:rPr lang="en-US" sz="2500" i="1">
                          <a:latin typeface="Cambria Math" panose="02040503050406030204" pitchFamily="18" charset="0"/>
                        </a:rPr>
                        <m:t>=</m:t>
                      </m:r>
                      <m:r>
                        <a:rPr lang="en-US" sz="2500" i="1">
                          <a:latin typeface="Cambria Math" panose="02040503050406030204" pitchFamily="18" charset="0"/>
                        </a:rPr>
                        <m:t>𝑊</m:t>
                      </m:r>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r>
                        <a:rPr lang="en-US" sz="2500" i="1">
                          <a:latin typeface="Cambria Math" panose="02040503050406030204" pitchFamily="18" charset="0"/>
                        </a:rPr>
                        <m:t>𝛼</m:t>
                      </m:r>
                      <m:f>
                        <m:fPr>
                          <m:ctrlPr>
                            <a:rPr lang="en-US" sz="2500" i="1">
                              <a:latin typeface="Cambria Math"/>
                            </a:rPr>
                          </m:ctrlPr>
                        </m:fPr>
                        <m:num>
                          <m:r>
                            <a:rPr lang="en-US" sz="2500" i="1">
                              <a:latin typeface="Cambria Math"/>
                            </a:rPr>
                            <m:t>𝜕</m:t>
                          </m:r>
                          <m:r>
                            <a:rPr lang="en-US" sz="2500" i="1">
                              <a:latin typeface="Cambria Math"/>
                            </a:rPr>
                            <m:t>𝐸</m:t>
                          </m:r>
                          <m:r>
                            <m:rPr>
                              <m:lit/>
                            </m:rPr>
                            <a:rPr lang="en-US" sz="2500" i="1">
                              <a:latin typeface="Cambria Math"/>
                            </a:rPr>
                            <m:t> </m:t>
                          </m:r>
                        </m:num>
                        <m:den>
                          <m:r>
                            <a:rPr lang="en-US" sz="2500" i="1">
                              <a:latin typeface="Cambria Math"/>
                            </a:rPr>
                            <m:t>𝜕</m:t>
                          </m:r>
                          <m:r>
                            <a:rPr lang="en-US" sz="2500" i="1">
                              <a:latin typeface="Cambria Math"/>
                            </a:rPr>
                            <m:t>𝑊</m:t>
                          </m:r>
                        </m:den>
                      </m:f>
                    </m:oMath>
                  </m:oMathPara>
                </a14:m>
                <a:endParaRPr lang="en-US" sz="2500" dirty="0"/>
              </a:p>
            </p:txBody>
          </p:sp>
        </mc:Choice>
        <mc:Fallback xmlns="">
          <p:sp>
            <p:nvSpPr>
              <p:cNvPr id="4" name="TextBox 3"/>
              <p:cNvSpPr txBox="1">
                <a:spLocks noRot="1" noChangeAspect="1" noMove="1" noResize="1" noEditPoints="1" noAdjustHandles="1" noChangeArrowheads="1" noChangeShapeType="1" noTextEdit="1"/>
              </p:cNvSpPr>
              <p:nvPr/>
            </p:nvSpPr>
            <p:spPr>
              <a:xfrm>
                <a:off x="3564732" y="4437112"/>
                <a:ext cx="5471764" cy="2286908"/>
              </a:xfrm>
              <a:prstGeom prst="rect">
                <a:avLst/>
              </a:prstGeom>
              <a:blipFill rotWithShape="1">
                <a:blip r:embed="rId4"/>
                <a:stretch>
                  <a:fillRect/>
                </a:stretch>
              </a:blipFill>
            </p:spPr>
            <p:txBody>
              <a:bodyPr/>
              <a:lstStyle/>
              <a:p>
                <a:r>
                  <a:rPr lang="en-US">
                    <a:noFill/>
                  </a:rPr>
                  <a:t> </a:t>
                </a:r>
              </a:p>
            </p:txBody>
          </p:sp>
        </mc:Fallback>
      </mc:AlternateContent>
      <p:sp>
        <p:nvSpPr>
          <p:cNvPr id="5" name="מציין מיקום של מספר שקופית 4"/>
          <p:cNvSpPr>
            <a:spLocks noGrp="1"/>
          </p:cNvSpPr>
          <p:nvPr>
            <p:ph type="sldNum" sz="quarter" idx="15"/>
          </p:nvPr>
        </p:nvSpPr>
        <p:spPr/>
        <p:txBody>
          <a:bodyPr/>
          <a:lstStyle/>
          <a:p>
            <a:fld id="{B1384DE6-1247-4793-92EB-DB727468149E}" type="slidenum">
              <a:rPr lang="he-IL" smtClean="0"/>
              <a:t>17</a:t>
            </a:fld>
            <a:endParaRPr lang="he-IL"/>
          </a:p>
        </p:txBody>
      </p:sp>
    </p:spTree>
    <p:extLst>
      <p:ext uri="{BB962C8B-B14F-4D97-AF65-F5344CB8AC3E}">
        <p14:creationId xmlns:p14="http://schemas.microsoft.com/office/powerpoint/2010/main" val="2091003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Back Propagation Through Time</a:t>
            </a:r>
            <a:endParaRPr lang="he-IL" dirty="0"/>
          </a:p>
        </p:txBody>
      </p:sp>
      <p:sp>
        <p:nvSpPr>
          <p:cNvPr id="3" name="מציין מיקום תוכן 2"/>
          <p:cNvSpPr>
            <a:spLocks noGrp="1"/>
          </p:cNvSpPr>
          <p:nvPr>
            <p:ph sz="quarter" idx="1"/>
          </p:nvPr>
        </p:nvSpPr>
        <p:spPr/>
        <p:txBody>
          <a:bodyPr>
            <a:normAutofit/>
          </a:bodyPr>
          <a:lstStyle/>
          <a:p>
            <a:pPr marL="0" indent="0" algn="l" rtl="0">
              <a:buNone/>
            </a:pPr>
            <a:r>
              <a:rPr lang="en-US" sz="2500" dirty="0" smtClean="0"/>
              <a:t>   </a:t>
            </a:r>
            <a:endParaRPr lang="en-US" sz="2500" dirty="0"/>
          </a:p>
          <a:p>
            <a:pPr marL="0" indent="0" algn="l" rtl="0">
              <a:buNone/>
            </a:pPr>
            <a:endParaRPr lang="en-US" sz="2500" dirty="0" smtClean="0"/>
          </a:p>
          <a:p>
            <a:pPr marL="0" indent="0" algn="l" rtl="0">
              <a:buNone/>
            </a:pPr>
            <a:endParaRPr lang="en-US" sz="2500" dirty="0" smtClean="0"/>
          </a:p>
          <a:p>
            <a:pPr marL="0" indent="0" algn="l" rtl="0">
              <a:buNone/>
            </a:pPr>
            <a:endParaRPr lang="en-US" sz="2500" dirty="0" smtClean="0"/>
          </a:p>
          <a:p>
            <a:pPr marL="0" indent="0" algn="l" rtl="0">
              <a:buNone/>
            </a:pPr>
            <a:endParaRPr lang="en-US" sz="2500" dirty="0" smtClean="0"/>
          </a:p>
          <a:p>
            <a:pPr marL="0" indent="0" algn="l" rtl="0">
              <a:buNone/>
            </a:pPr>
            <a:endParaRPr lang="en-US" sz="2500" dirty="0"/>
          </a:p>
          <a:p>
            <a:pPr marL="0" indent="0" algn="l" rtl="0">
              <a:buNone/>
            </a:pPr>
            <a:endParaRPr lang="en-US" sz="2500" dirty="0" smtClean="0"/>
          </a:p>
          <a:p>
            <a:pPr marL="0" indent="0" algn="l" rtl="0">
              <a:buNone/>
            </a:pPr>
            <a:endParaRPr lang="en-US" sz="2500" dirty="0" smtClean="0"/>
          </a:p>
        </p:txBody>
      </p:sp>
      <mc:AlternateContent xmlns:mc="http://schemas.openxmlformats.org/markup-compatibility/2006" xmlns:a14="http://schemas.microsoft.com/office/drawing/2010/main">
        <mc:Choice Requires="a14">
          <p:sp>
            <p:nvSpPr>
              <p:cNvPr id="34" name="מלבן 33"/>
              <p:cNvSpPr/>
              <p:nvPr/>
            </p:nvSpPr>
            <p:spPr>
              <a:xfrm>
                <a:off x="499674" y="1628800"/>
                <a:ext cx="8104774" cy="10273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500" i="1" smtClean="0">
                              <a:latin typeface="Cambria Math"/>
                            </a:rPr>
                          </m:ctrlPr>
                        </m:naryPr>
                        <m:sub>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0</m:t>
                          </m:r>
                        </m:sub>
                        <m:sup/>
                        <m:e>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𝐸</m:t>
                                  </m:r>
                                </m:e>
                                <m:sub>
                                  <m:r>
                                    <a:rPr lang="en-US" sz="2500" i="1">
                                      <a:latin typeface="Cambria Math" panose="02040503050406030204" pitchFamily="18" charset="0"/>
                                    </a:rPr>
                                    <m:t>𝑡</m:t>
                                  </m:r>
                                </m:sub>
                              </m:sSub>
                            </m:num>
                            <m:den>
                              <m:r>
                                <a:rPr lang="en-US" sz="2500" i="1">
                                  <a:latin typeface="Cambria Math" panose="02040503050406030204" pitchFamily="18" charset="0"/>
                                </a:rPr>
                                <m:t>𝜕</m:t>
                              </m:r>
                              <m:r>
                                <a:rPr lang="en-US" sz="2500" i="1">
                                  <a:latin typeface="Cambria Math" panose="02040503050406030204" pitchFamily="18" charset="0"/>
                                </a:rPr>
                                <m:t>𝑊</m:t>
                              </m:r>
                            </m:den>
                          </m:f>
                        </m:e>
                      </m:nary>
                      <m:r>
                        <a:rPr lang="en-US" sz="2500" i="1">
                          <a:latin typeface="Cambria Math" panose="02040503050406030204" pitchFamily="18" charset="0"/>
                        </a:rPr>
                        <m:t>=</m:t>
                      </m:r>
                      <m:nary>
                        <m:naryPr>
                          <m:chr m:val="∑"/>
                          <m:supHide m:val="on"/>
                          <m:ctrlPr>
                            <a:rPr lang="en-US" sz="2500" i="1">
                              <a:latin typeface="Cambria Math"/>
                            </a:rPr>
                          </m:ctrlPr>
                        </m:naryPr>
                        <m:sub>
                          <m:r>
                            <a:rPr lang="en-US" sz="2500" i="1">
                              <a:latin typeface="Cambria Math" panose="02040503050406030204" pitchFamily="18" charset="0"/>
                            </a:rPr>
                            <m:t>𝑡</m:t>
                          </m:r>
                          <m:r>
                            <a:rPr lang="en-US" sz="2500" i="1">
                              <a:latin typeface="Cambria Math" panose="02040503050406030204" pitchFamily="18" charset="0"/>
                            </a:rPr>
                            <m:t>=</m:t>
                          </m:r>
                          <m:r>
                            <a:rPr lang="en-US" sz="2500" i="1">
                              <a:latin typeface="Cambria Math" panose="02040503050406030204" pitchFamily="18" charset="0"/>
                            </a:rPr>
                            <m:t>0</m:t>
                          </m:r>
                        </m:sub>
                        <m:sup/>
                        <m:e>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𝐸</m:t>
                                  </m:r>
                                </m:e>
                                <m:sub>
                                  <m:r>
                                    <a:rPr lang="en-US" sz="2500" i="1">
                                      <a:latin typeface="Cambria Math" panose="02040503050406030204" pitchFamily="18" charset="0"/>
                                    </a:rPr>
                                    <m:t>𝑡</m:t>
                                  </m:r>
                                </m:sub>
                              </m:sSub>
                            </m:num>
                            <m:den>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𝑎</m:t>
                                  </m:r>
                                </m:e>
                                <m:sub>
                                  <m:r>
                                    <a:rPr lang="en-US" sz="2500" i="1">
                                      <a:latin typeface="Cambria Math" panose="02040503050406030204" pitchFamily="18" charset="0"/>
                                    </a:rPr>
                                    <m:t>h</m:t>
                                  </m:r>
                                </m:sub>
                              </m:sSub>
                            </m:den>
                          </m:f>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𝑎</m:t>
                                  </m:r>
                                </m:e>
                                <m:sub>
                                  <m:r>
                                    <a:rPr lang="en-US" sz="2500" i="1">
                                      <a:latin typeface="Cambria Math" panose="02040503050406030204" pitchFamily="18" charset="0"/>
                                    </a:rPr>
                                    <m:t>h</m:t>
                                  </m:r>
                                </m:sub>
                              </m:sSub>
                            </m:num>
                            <m:den>
                              <m:r>
                                <a:rPr lang="en-US" sz="2500" i="1">
                                  <a:latin typeface="Cambria Math" panose="02040503050406030204" pitchFamily="18" charset="0"/>
                                </a:rPr>
                                <m:t>𝜕</m:t>
                              </m:r>
                              <m:r>
                                <a:rPr lang="en-US" sz="2500" i="1">
                                  <a:latin typeface="Cambria Math" panose="02040503050406030204" pitchFamily="18" charset="0"/>
                                </a:rPr>
                                <m:t>𝑊</m:t>
                              </m:r>
                            </m:den>
                          </m:f>
                        </m:e>
                      </m:nary>
                    </m:oMath>
                  </m:oMathPara>
                </a14:m>
                <a:endParaRPr lang="en-US" sz="2500" dirty="0"/>
              </a:p>
            </p:txBody>
          </p:sp>
        </mc:Choice>
        <mc:Fallback xmlns="">
          <p:sp>
            <p:nvSpPr>
              <p:cNvPr id="34" name="מלבן 33"/>
              <p:cNvSpPr>
                <a:spLocks noRot="1" noChangeAspect="1" noMove="1" noResize="1" noEditPoints="1" noAdjustHandles="1" noChangeArrowheads="1" noChangeShapeType="1" noTextEdit="1"/>
              </p:cNvSpPr>
              <p:nvPr/>
            </p:nvSpPr>
            <p:spPr>
              <a:xfrm>
                <a:off x="499674" y="1628800"/>
                <a:ext cx="8104774" cy="1027397"/>
              </a:xfrm>
              <a:prstGeom prst="rect">
                <a:avLst/>
              </a:prstGeom>
              <a:blipFill rotWithShape="1">
                <a:blip r:embed="rId3"/>
                <a:stretch>
                  <a:fillRect/>
                </a:stretch>
              </a:blipFill>
            </p:spPr>
            <p:txBody>
              <a:bodyPr/>
              <a:lstStyle/>
              <a:p>
                <a:r>
                  <a:rPr lang="en-US">
                    <a:noFill/>
                  </a:rPr>
                  <a:t> </a:t>
                </a:r>
              </a:p>
            </p:txBody>
          </p:sp>
        </mc:Fallback>
      </mc:AlternateContent>
      <p:cxnSp>
        <p:nvCxnSpPr>
          <p:cNvPr id="36" name="מחבר חץ ישר 35"/>
          <p:cNvCxnSpPr/>
          <p:nvPr/>
        </p:nvCxnSpPr>
        <p:spPr>
          <a:xfrm>
            <a:off x="4552061" y="2872221"/>
            <a:ext cx="0" cy="4847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מלבן 37"/>
              <p:cNvSpPr/>
              <p:nvPr/>
            </p:nvSpPr>
            <p:spPr>
              <a:xfrm>
                <a:off x="499674" y="3241726"/>
                <a:ext cx="8104774" cy="15554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500" i="1" smtClean="0">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𝐸</m:t>
                              </m:r>
                            </m:e>
                            <m:sub>
                              <m:r>
                                <a:rPr lang="en-US" sz="2500" i="1">
                                  <a:latin typeface="Cambria Math" panose="02040503050406030204" pitchFamily="18" charset="0"/>
                                </a:rPr>
                                <m:t>𝑡</m:t>
                              </m:r>
                            </m:sub>
                          </m:sSub>
                        </m:num>
                        <m:den>
                          <m:r>
                            <a:rPr lang="en-US" sz="2500" i="1">
                              <a:latin typeface="Cambria Math" panose="02040503050406030204" pitchFamily="18" charset="0"/>
                            </a:rPr>
                            <m:t>𝜕</m:t>
                          </m:r>
                          <m:r>
                            <a:rPr lang="en-US" sz="2500" i="1">
                              <a:latin typeface="Cambria Math" panose="02040503050406030204" pitchFamily="18" charset="0"/>
                            </a:rPr>
                            <m:t>𝑊</m:t>
                          </m:r>
                        </m:den>
                      </m:f>
                      <m:r>
                        <a:rPr lang="en-US" sz="2500" b="0" i="1" smtClean="0">
                          <a:latin typeface="Cambria Math"/>
                        </a:rPr>
                        <m:t>=</m:t>
                      </m:r>
                      <m:nary>
                        <m:naryPr>
                          <m:chr m:val="∑"/>
                          <m:ctrlPr>
                            <a:rPr lang="en-US" sz="2500" i="1">
                              <a:latin typeface="Cambria Math"/>
                            </a:rPr>
                          </m:ctrlPr>
                        </m:naryPr>
                        <m:sub>
                          <m:r>
                            <a:rPr lang="en-US" sz="2500" b="0" i="1" smtClean="0">
                              <a:latin typeface="Cambria Math"/>
                            </a:rPr>
                            <m:t>𝑘</m:t>
                          </m:r>
                        </m:sub>
                        <m:sup>
                          <m:r>
                            <a:rPr lang="en-US" sz="2500" b="0" i="1" smtClean="0">
                              <a:latin typeface="Cambria Math"/>
                            </a:rPr>
                            <m:t>𝑡</m:t>
                          </m:r>
                        </m:sup>
                        <m:e>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𝐸</m:t>
                                  </m:r>
                                </m:e>
                                <m:sub>
                                  <m:r>
                                    <a:rPr lang="en-US" sz="2500" i="1">
                                      <a:latin typeface="Cambria Math" panose="02040503050406030204" pitchFamily="18" charset="0"/>
                                    </a:rPr>
                                    <m:t>𝑡</m:t>
                                  </m:r>
                                </m:sub>
                              </m:sSub>
                            </m:num>
                            <m:den>
                              <m:r>
                                <a:rPr lang="en-US" sz="2500" i="1">
                                  <a:latin typeface="Cambria Math" panose="02040503050406030204" pitchFamily="18" charset="0"/>
                                </a:rPr>
                                <m:t>𝜕</m:t>
                              </m:r>
                              <m:sSub>
                                <m:sSubPr>
                                  <m:ctrlPr>
                                    <a:rPr lang="en-US" sz="2500" b="0" i="1" smtClean="0">
                                      <a:latin typeface="Cambria Math"/>
                                    </a:rPr>
                                  </m:ctrlPr>
                                </m:sSubPr>
                                <m:e>
                                  <m:r>
                                    <a:rPr lang="en-US" sz="2500" b="0" i="1" smtClean="0">
                                      <a:latin typeface="Cambria Math"/>
                                    </a:rPr>
                                    <m:t>𝑠</m:t>
                                  </m:r>
                                </m:e>
                                <m:sub>
                                  <m:r>
                                    <a:rPr lang="en-US" sz="2500" b="0" i="1" smtClean="0">
                                      <a:latin typeface="Cambria Math"/>
                                    </a:rPr>
                                    <m:t>𝑡</m:t>
                                  </m:r>
                                </m:sub>
                              </m:sSub>
                            </m:den>
                          </m:f>
                        </m:e>
                      </m:nary>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a:rPr>
                                <m:t>𝑠</m:t>
                              </m:r>
                            </m:e>
                            <m:sub>
                              <m:r>
                                <a:rPr lang="en-US" sz="2500" i="1">
                                  <a:latin typeface="Cambria Math"/>
                                </a:rPr>
                                <m:t>𝑡</m:t>
                              </m:r>
                            </m:sub>
                          </m:sSub>
                        </m:num>
                        <m:den>
                          <m:r>
                            <a:rPr lang="en-US" sz="2500" i="1">
                              <a:latin typeface="Cambria Math" panose="02040503050406030204" pitchFamily="18" charset="0"/>
                            </a:rPr>
                            <m:t>𝜕</m:t>
                          </m:r>
                          <m:sSub>
                            <m:sSubPr>
                              <m:ctrlPr>
                                <a:rPr lang="en-US" sz="2500" i="1">
                                  <a:latin typeface="Cambria Math"/>
                                </a:rPr>
                              </m:ctrlPr>
                            </m:sSubPr>
                            <m:e>
                              <m:r>
                                <a:rPr lang="en-US" sz="2500" i="1">
                                  <a:latin typeface="Cambria Math"/>
                                </a:rPr>
                                <m:t>𝑠</m:t>
                              </m:r>
                            </m:e>
                            <m:sub>
                              <m:r>
                                <a:rPr lang="en-US" sz="2500" i="1">
                                  <a:latin typeface="Cambria Math"/>
                                </a:rPr>
                                <m:t>𝑘</m:t>
                              </m:r>
                            </m:sub>
                          </m:sSub>
                        </m:den>
                      </m:f>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a:rPr>
                                <m:t>𝑠</m:t>
                              </m:r>
                            </m:e>
                            <m:sub>
                              <m:r>
                                <a:rPr lang="en-US" sz="2500" b="0" i="1" smtClean="0">
                                  <a:latin typeface="Cambria Math"/>
                                </a:rPr>
                                <m:t>𝑘</m:t>
                              </m:r>
                              <m:r>
                                <a:rPr lang="en-US" sz="2500" b="0" i="1" smtClean="0">
                                  <a:latin typeface="Cambria Math"/>
                                </a:rPr>
                                <m:t> </m:t>
                              </m:r>
                            </m:sub>
                          </m:sSub>
                        </m:num>
                        <m:den>
                          <m:r>
                            <a:rPr lang="en-US" sz="2500" i="1">
                              <a:latin typeface="Cambria Math" panose="02040503050406030204" pitchFamily="18" charset="0"/>
                            </a:rPr>
                            <m:t>𝜕</m:t>
                          </m:r>
                          <m:r>
                            <a:rPr lang="en-US" sz="2500" b="0" i="1" smtClean="0">
                              <a:latin typeface="Cambria Math"/>
                            </a:rPr>
                            <m:t>𝑊</m:t>
                          </m:r>
                        </m:den>
                      </m:f>
                      <m:r>
                        <a:rPr lang="en-US" sz="2500" b="0" i="1" smtClean="0">
                          <a:latin typeface="Cambria Math"/>
                        </a:rPr>
                        <m:t>;      </m:t>
                      </m:r>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a:rPr>
                                <m:t>𝑠</m:t>
                              </m:r>
                            </m:e>
                            <m:sub>
                              <m:r>
                                <a:rPr lang="en-US" sz="2500" i="1">
                                  <a:latin typeface="Cambria Math"/>
                                </a:rPr>
                                <m:t>𝑡</m:t>
                              </m:r>
                            </m:sub>
                          </m:sSub>
                        </m:num>
                        <m:den>
                          <m:r>
                            <a:rPr lang="en-US" sz="2500" i="1">
                              <a:latin typeface="Cambria Math" panose="02040503050406030204" pitchFamily="18" charset="0"/>
                            </a:rPr>
                            <m:t>𝜕</m:t>
                          </m:r>
                          <m:sSub>
                            <m:sSubPr>
                              <m:ctrlPr>
                                <a:rPr lang="en-US" sz="2500" i="1">
                                  <a:latin typeface="Cambria Math"/>
                                </a:rPr>
                              </m:ctrlPr>
                            </m:sSubPr>
                            <m:e>
                              <m:r>
                                <a:rPr lang="en-US" sz="2500" i="1">
                                  <a:latin typeface="Cambria Math"/>
                                </a:rPr>
                                <m:t>𝑠</m:t>
                              </m:r>
                            </m:e>
                            <m:sub>
                              <m:r>
                                <a:rPr lang="en-US" sz="2500" i="1">
                                  <a:latin typeface="Cambria Math"/>
                                </a:rPr>
                                <m:t>𝑘</m:t>
                              </m:r>
                            </m:sub>
                          </m:sSub>
                        </m:den>
                      </m:f>
                      <m:r>
                        <a:rPr lang="en-US" sz="2500">
                          <a:latin typeface="Cambria Math"/>
                        </a:rPr>
                        <m:t>=</m:t>
                      </m:r>
                      <m:nary>
                        <m:naryPr>
                          <m:chr m:val="∏"/>
                          <m:supHide m:val="on"/>
                          <m:ctrlPr>
                            <a:rPr lang="en-US" sz="2500" i="1">
                              <a:latin typeface="Cambria Math"/>
                            </a:rPr>
                          </m:ctrlPr>
                        </m:naryPr>
                        <m:sub>
                          <m:r>
                            <m:rPr>
                              <m:brk m:alnAt="7"/>
                            </m:rPr>
                            <a:rPr lang="en-US" sz="2500" i="1">
                              <a:latin typeface="Cambria Math"/>
                            </a:rPr>
                            <m:t>𝑡</m:t>
                          </m:r>
                          <m:r>
                            <a:rPr lang="en-US" sz="2500" i="1">
                              <a:latin typeface="Cambria Math"/>
                            </a:rPr>
                            <m:t>&gt;</m:t>
                          </m:r>
                          <m:r>
                            <a:rPr lang="en-US" sz="2500" i="1">
                              <a:latin typeface="Cambria Math"/>
                            </a:rPr>
                            <m:t>𝑖</m:t>
                          </m:r>
                          <m:r>
                            <a:rPr lang="en-US" sz="2500" i="1">
                              <a:latin typeface="Cambria Math"/>
                            </a:rPr>
                            <m:t>&gt;</m:t>
                          </m:r>
                          <m:r>
                            <a:rPr lang="en-US" sz="2500" i="1">
                              <a:latin typeface="Cambria Math"/>
                            </a:rPr>
                            <m:t>𝑘</m:t>
                          </m:r>
                        </m:sub>
                        <m:sup/>
                        <m:e>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a:rPr>
                                    <m:t>𝑠</m:t>
                                  </m:r>
                                </m:e>
                                <m:sub>
                                  <m:r>
                                    <a:rPr lang="en-US" sz="2500" i="1">
                                      <a:latin typeface="Cambria Math"/>
                                    </a:rPr>
                                    <m:t>𝑖</m:t>
                                  </m:r>
                                </m:sub>
                              </m:sSub>
                            </m:num>
                            <m:den>
                              <m:r>
                                <a:rPr lang="en-US" sz="2500" i="1">
                                  <a:latin typeface="Cambria Math" panose="02040503050406030204" pitchFamily="18" charset="0"/>
                                </a:rPr>
                                <m:t>𝜕</m:t>
                              </m:r>
                              <m:sSub>
                                <m:sSubPr>
                                  <m:ctrlPr>
                                    <a:rPr lang="en-US" sz="2500" i="1">
                                      <a:latin typeface="Cambria Math"/>
                                    </a:rPr>
                                  </m:ctrlPr>
                                </m:sSubPr>
                                <m:e>
                                  <m:r>
                                    <a:rPr lang="en-US" sz="2500" i="1">
                                      <a:latin typeface="Cambria Math"/>
                                    </a:rPr>
                                    <m:t>𝑠</m:t>
                                  </m:r>
                                </m:e>
                                <m:sub>
                                  <m:r>
                                    <a:rPr lang="en-US" sz="2500" i="1">
                                      <a:latin typeface="Cambria Math"/>
                                    </a:rPr>
                                    <m:t>𝑖</m:t>
                                  </m:r>
                                  <m:r>
                                    <a:rPr lang="en-US" sz="2500" i="1">
                                      <a:latin typeface="Cambria Math"/>
                                    </a:rPr>
                                    <m:t>−</m:t>
                                  </m:r>
                                  <m:r>
                                    <a:rPr lang="en-US" sz="2500" i="1">
                                      <a:latin typeface="Cambria Math"/>
                                    </a:rPr>
                                    <m:t>1</m:t>
                                  </m:r>
                                </m:sub>
                              </m:sSub>
                            </m:den>
                          </m:f>
                        </m:e>
                      </m:nary>
                    </m:oMath>
                  </m:oMathPara>
                </a14:m>
                <a:endParaRPr lang="en-US" sz="2500" dirty="0"/>
              </a:p>
              <a:p>
                <a:endParaRPr lang="en-US" sz="2500" dirty="0"/>
              </a:p>
            </p:txBody>
          </p:sp>
        </mc:Choice>
        <mc:Fallback xmlns="">
          <p:sp>
            <p:nvSpPr>
              <p:cNvPr id="38" name="מלבן 37"/>
              <p:cNvSpPr>
                <a:spLocks noRot="1" noChangeAspect="1" noMove="1" noResize="1" noEditPoints="1" noAdjustHandles="1" noChangeArrowheads="1" noChangeShapeType="1" noTextEdit="1"/>
              </p:cNvSpPr>
              <p:nvPr/>
            </p:nvSpPr>
            <p:spPr>
              <a:xfrm>
                <a:off x="499674" y="3241726"/>
                <a:ext cx="8104774" cy="1555426"/>
              </a:xfrm>
              <a:prstGeom prst="rect">
                <a:avLst/>
              </a:prstGeom>
              <a:blipFill rotWithShape="1">
                <a:blip r:embed="rId4"/>
                <a:stretch>
                  <a:fillRect/>
                </a:stretch>
              </a:blipFill>
            </p:spPr>
            <p:txBody>
              <a:bodyPr/>
              <a:lstStyle/>
              <a:p>
                <a:r>
                  <a:rPr lang="en-US">
                    <a:noFill/>
                  </a:rPr>
                  <a:t> </a:t>
                </a:r>
              </a:p>
            </p:txBody>
          </p:sp>
        </mc:Fallback>
      </mc:AlternateContent>
      <p:cxnSp>
        <p:nvCxnSpPr>
          <p:cNvPr id="39" name="מחבר חץ ישר 38"/>
          <p:cNvCxnSpPr/>
          <p:nvPr/>
        </p:nvCxnSpPr>
        <p:spPr>
          <a:xfrm>
            <a:off x="4552061" y="4365104"/>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מלבן 40"/>
              <p:cNvSpPr/>
              <p:nvPr/>
            </p:nvSpPr>
            <p:spPr>
              <a:xfrm>
                <a:off x="499674" y="4990878"/>
                <a:ext cx="8104774" cy="1715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500" i="1" smtClean="0">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𝐸</m:t>
                              </m:r>
                            </m:e>
                            <m:sub>
                              <m:r>
                                <a:rPr lang="en-US" sz="2500" i="1">
                                  <a:latin typeface="Cambria Math" panose="02040503050406030204" pitchFamily="18" charset="0"/>
                                </a:rPr>
                                <m:t>𝑡</m:t>
                              </m:r>
                            </m:sub>
                          </m:sSub>
                        </m:num>
                        <m:den>
                          <m:r>
                            <a:rPr lang="en-US" sz="2500" i="1">
                              <a:latin typeface="Cambria Math" panose="02040503050406030204" pitchFamily="18" charset="0"/>
                            </a:rPr>
                            <m:t>𝜕</m:t>
                          </m:r>
                          <m:r>
                            <a:rPr lang="en-US" sz="2500" i="1">
                              <a:latin typeface="Cambria Math" panose="02040503050406030204" pitchFamily="18" charset="0"/>
                            </a:rPr>
                            <m:t>𝑊</m:t>
                          </m:r>
                        </m:den>
                      </m:f>
                      <m:r>
                        <a:rPr lang="en-US" sz="2500" b="0" i="1" smtClean="0">
                          <a:latin typeface="Cambria Math"/>
                        </a:rPr>
                        <m:t>=</m:t>
                      </m:r>
                      <m:nary>
                        <m:naryPr>
                          <m:chr m:val="∑"/>
                          <m:ctrlPr>
                            <a:rPr lang="en-US" sz="2500" i="1">
                              <a:latin typeface="Cambria Math"/>
                            </a:rPr>
                          </m:ctrlPr>
                        </m:naryPr>
                        <m:sub>
                          <m:r>
                            <a:rPr lang="en-US" sz="2500" b="0" i="1" smtClean="0">
                              <a:latin typeface="Cambria Math"/>
                            </a:rPr>
                            <m:t>𝑘</m:t>
                          </m:r>
                        </m:sub>
                        <m:sup>
                          <m:r>
                            <a:rPr lang="en-US" sz="2500" b="0" i="1" smtClean="0">
                              <a:latin typeface="Cambria Math"/>
                            </a:rPr>
                            <m:t>𝑡</m:t>
                          </m:r>
                        </m:sup>
                        <m:e>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𝐸</m:t>
                                  </m:r>
                                </m:e>
                                <m:sub>
                                  <m:r>
                                    <a:rPr lang="en-US" sz="2500" i="1">
                                      <a:latin typeface="Cambria Math" panose="02040503050406030204" pitchFamily="18" charset="0"/>
                                    </a:rPr>
                                    <m:t>𝑡</m:t>
                                  </m:r>
                                </m:sub>
                              </m:sSub>
                            </m:num>
                            <m:den>
                              <m:r>
                                <a:rPr lang="en-US" sz="2500" i="1">
                                  <a:latin typeface="Cambria Math" panose="02040503050406030204" pitchFamily="18" charset="0"/>
                                </a:rPr>
                                <m:t>𝜕</m:t>
                              </m:r>
                              <m:sSub>
                                <m:sSubPr>
                                  <m:ctrlPr>
                                    <a:rPr lang="en-US" sz="2500" b="0" i="1" smtClean="0">
                                      <a:latin typeface="Cambria Math"/>
                                    </a:rPr>
                                  </m:ctrlPr>
                                </m:sSubPr>
                                <m:e>
                                  <m:r>
                                    <a:rPr lang="en-US" sz="2500" b="0" i="1" smtClean="0">
                                      <a:latin typeface="Cambria Math"/>
                                    </a:rPr>
                                    <m:t>𝑠</m:t>
                                  </m:r>
                                </m:e>
                                <m:sub>
                                  <m:r>
                                    <a:rPr lang="en-US" sz="2500" b="0" i="1" smtClean="0">
                                      <a:latin typeface="Cambria Math"/>
                                    </a:rPr>
                                    <m:t>𝑡</m:t>
                                  </m:r>
                                </m:sub>
                              </m:sSub>
                            </m:den>
                          </m:f>
                        </m:e>
                      </m:nary>
                      <m:d>
                        <m:dPr>
                          <m:ctrlPr>
                            <a:rPr lang="en-US" sz="2500" i="1" smtClean="0">
                              <a:latin typeface="Cambria Math"/>
                            </a:rPr>
                          </m:ctrlPr>
                        </m:dPr>
                        <m:e>
                          <m:nary>
                            <m:naryPr>
                              <m:chr m:val="∏"/>
                              <m:ctrlPr>
                                <a:rPr lang="en-US" sz="2500" i="1" smtClean="0">
                                  <a:latin typeface="Cambria Math"/>
                                </a:rPr>
                              </m:ctrlPr>
                            </m:naryPr>
                            <m:sub>
                              <m:r>
                                <m:rPr>
                                  <m:brk m:alnAt="23"/>
                                </m:rPr>
                                <a:rPr lang="en-US" sz="2500" b="0" i="1" smtClean="0">
                                  <a:latin typeface="Cambria Math"/>
                                </a:rPr>
                                <m:t>𝑗</m:t>
                              </m:r>
                              <m:r>
                                <a:rPr lang="en-US" sz="2500" b="0" i="1" smtClean="0">
                                  <a:latin typeface="Cambria Math"/>
                                </a:rPr>
                                <m:t>=</m:t>
                              </m:r>
                              <m:r>
                                <a:rPr lang="en-US" sz="2500" b="0" i="1" smtClean="0">
                                  <a:latin typeface="Cambria Math"/>
                                </a:rPr>
                                <m:t>𝑘</m:t>
                              </m:r>
                              <m:r>
                                <a:rPr lang="en-US" sz="2500" b="0" i="1" smtClean="0">
                                  <a:latin typeface="Cambria Math"/>
                                </a:rPr>
                                <m:t>+</m:t>
                              </m:r>
                              <m:r>
                                <m:rPr>
                                  <m:brk m:alnAt="23"/>
                                </m:rPr>
                                <a:rPr lang="en-US" sz="2500" b="0" i="1" smtClean="0">
                                  <a:latin typeface="Cambria Math"/>
                                </a:rPr>
                                <m:t>1</m:t>
                              </m:r>
                            </m:sub>
                            <m:sup>
                              <m:r>
                                <a:rPr lang="en-US" sz="2500" b="0" i="1" smtClean="0">
                                  <a:latin typeface="Cambria Math"/>
                                </a:rPr>
                                <m:t>𝑡</m:t>
                              </m:r>
                            </m:sup>
                            <m:e>
                              <m:f>
                                <m:fPr>
                                  <m:ctrlPr>
                                    <a:rPr lang="en-US" sz="2500" b="0" i="1" smtClean="0">
                                      <a:latin typeface="Cambria Math"/>
                                    </a:rPr>
                                  </m:ctrlPr>
                                </m:fPr>
                                <m:num>
                                  <m:sSub>
                                    <m:sSubPr>
                                      <m:ctrlPr>
                                        <a:rPr lang="en-US" sz="2500" b="0" i="1" smtClean="0">
                                          <a:latin typeface="Cambria Math"/>
                                        </a:rPr>
                                      </m:ctrlPr>
                                    </m:sSubPr>
                                    <m:e>
                                      <m:r>
                                        <a:rPr lang="en-US" sz="2500" b="0" i="1" smtClean="0">
                                          <a:latin typeface="Cambria Math"/>
                                        </a:rPr>
                                        <m:t>𝑠</m:t>
                                      </m:r>
                                    </m:e>
                                    <m:sub>
                                      <m:r>
                                        <a:rPr lang="en-US" sz="2500" b="0" i="1" smtClean="0">
                                          <a:latin typeface="Cambria Math"/>
                                        </a:rPr>
                                        <m:t>𝑗</m:t>
                                      </m:r>
                                    </m:sub>
                                  </m:sSub>
                                </m:num>
                                <m:den>
                                  <m:sSub>
                                    <m:sSubPr>
                                      <m:ctrlPr>
                                        <a:rPr lang="en-US" sz="2500" b="0" i="1" smtClean="0">
                                          <a:latin typeface="Cambria Math"/>
                                        </a:rPr>
                                      </m:ctrlPr>
                                    </m:sSubPr>
                                    <m:e>
                                      <m:r>
                                        <a:rPr lang="en-US" sz="2500" b="0" i="1" smtClean="0">
                                          <a:latin typeface="Cambria Math"/>
                                        </a:rPr>
                                        <m:t>𝑠</m:t>
                                      </m:r>
                                    </m:e>
                                    <m:sub>
                                      <m:r>
                                        <a:rPr lang="en-US" sz="2500" b="0" i="1" smtClean="0">
                                          <a:latin typeface="Cambria Math"/>
                                        </a:rPr>
                                        <m:t>𝑗</m:t>
                                      </m:r>
                                      <m:r>
                                        <a:rPr lang="en-US" sz="2500" b="0" i="1" smtClean="0">
                                          <a:latin typeface="Cambria Math"/>
                                        </a:rPr>
                                        <m:t>−</m:t>
                                      </m:r>
                                      <m:r>
                                        <a:rPr lang="en-US" sz="2500" b="0" i="1" smtClean="0">
                                          <a:latin typeface="Cambria Math"/>
                                        </a:rPr>
                                        <m:t>1</m:t>
                                      </m:r>
                                    </m:sub>
                                  </m:sSub>
                                  <m:r>
                                    <a:rPr lang="en-US" sz="2500" b="0" i="1" smtClean="0">
                                      <a:latin typeface="Cambria Math"/>
                                    </a:rPr>
                                    <m:t>  </m:t>
                                  </m:r>
                                </m:den>
                              </m:f>
                            </m:e>
                          </m:nary>
                        </m:e>
                      </m:d>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b="0" i="1" smtClean="0">
                                  <a:latin typeface="Cambria Math"/>
                                </a:rPr>
                                <m:t>𝑠</m:t>
                              </m:r>
                            </m:e>
                            <m:sub>
                              <m:r>
                                <a:rPr lang="en-US" sz="2500" b="0" i="1" smtClean="0">
                                  <a:latin typeface="Cambria Math"/>
                                </a:rPr>
                                <m:t>𝑘</m:t>
                              </m:r>
                            </m:sub>
                          </m:sSub>
                        </m:num>
                        <m:den>
                          <m:r>
                            <a:rPr lang="en-US" sz="2500" i="1">
                              <a:latin typeface="Cambria Math" panose="02040503050406030204" pitchFamily="18" charset="0"/>
                            </a:rPr>
                            <m:t>𝜕</m:t>
                          </m:r>
                          <m:sSub>
                            <m:sSubPr>
                              <m:ctrlPr>
                                <a:rPr lang="en-US" sz="2500" i="1">
                                  <a:latin typeface="Cambria Math"/>
                                </a:rPr>
                              </m:ctrlPr>
                            </m:sSubPr>
                            <m:e>
                              <m:r>
                                <a:rPr lang="en-US" sz="2500" b="0" i="1" smtClean="0">
                                  <a:latin typeface="Cambria Math"/>
                                </a:rPr>
                                <m:t>𝑎</m:t>
                              </m:r>
                            </m:e>
                            <m:sub>
                              <m:r>
                                <a:rPr lang="en-US" sz="2500" b="0" i="1" smtClean="0">
                                  <a:latin typeface="Cambria Math"/>
                                </a:rPr>
                                <m:t>h</m:t>
                              </m:r>
                            </m:sub>
                          </m:sSub>
                        </m:den>
                      </m:f>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b="0" i="1" smtClean="0">
                                  <a:latin typeface="Cambria Math"/>
                                </a:rPr>
                                <m:t>𝑎</m:t>
                              </m:r>
                            </m:e>
                            <m:sub>
                              <m:r>
                                <a:rPr lang="en-US" sz="2500" b="0" i="1" smtClean="0">
                                  <a:latin typeface="Cambria Math"/>
                                </a:rPr>
                                <m:t>h</m:t>
                              </m:r>
                              <m:r>
                                <a:rPr lang="en-US" sz="2500" b="0" i="1" smtClean="0">
                                  <a:latin typeface="Cambria Math"/>
                                </a:rPr>
                                <m:t> </m:t>
                              </m:r>
                            </m:sub>
                          </m:sSub>
                        </m:num>
                        <m:den>
                          <m:r>
                            <a:rPr lang="en-US" sz="2500" i="1">
                              <a:latin typeface="Cambria Math" panose="02040503050406030204" pitchFamily="18" charset="0"/>
                            </a:rPr>
                            <m:t>𝜕</m:t>
                          </m:r>
                          <m:r>
                            <a:rPr lang="en-US" sz="2500" b="0" i="1" smtClean="0">
                              <a:latin typeface="Cambria Math"/>
                            </a:rPr>
                            <m:t>𝑊</m:t>
                          </m:r>
                        </m:den>
                      </m:f>
                    </m:oMath>
                  </m:oMathPara>
                </a14:m>
                <a:endParaRPr lang="en-US" sz="2500" dirty="0"/>
              </a:p>
              <a:p>
                <a:endParaRPr lang="en-US" sz="2500" dirty="0"/>
              </a:p>
            </p:txBody>
          </p:sp>
        </mc:Choice>
        <mc:Fallback xmlns="">
          <p:sp>
            <p:nvSpPr>
              <p:cNvPr id="41" name="מלבן 40"/>
              <p:cNvSpPr>
                <a:spLocks noRot="1" noChangeAspect="1" noMove="1" noResize="1" noEditPoints="1" noAdjustHandles="1" noChangeArrowheads="1" noChangeShapeType="1" noTextEdit="1"/>
              </p:cNvSpPr>
              <p:nvPr/>
            </p:nvSpPr>
            <p:spPr>
              <a:xfrm>
                <a:off x="499674" y="4990878"/>
                <a:ext cx="8104774" cy="1715598"/>
              </a:xfrm>
              <a:prstGeom prst="rect">
                <a:avLst/>
              </a:prstGeom>
              <a:blipFill rotWithShape="1">
                <a:blip r:embed="rId5"/>
                <a:stretch>
                  <a:fillRect/>
                </a:stretch>
              </a:blipFill>
            </p:spPr>
            <p:txBody>
              <a:bodyPr/>
              <a:lstStyle/>
              <a:p>
                <a:r>
                  <a:rPr lang="en-US">
                    <a:noFill/>
                  </a:rPr>
                  <a:t> </a:t>
                </a:r>
              </a:p>
            </p:txBody>
          </p:sp>
        </mc:Fallback>
      </mc:AlternateContent>
      <p:sp>
        <p:nvSpPr>
          <p:cNvPr id="4" name="מציין מיקום של מספר שקופית 3"/>
          <p:cNvSpPr>
            <a:spLocks noGrp="1"/>
          </p:cNvSpPr>
          <p:nvPr>
            <p:ph type="sldNum" sz="quarter" idx="15"/>
          </p:nvPr>
        </p:nvSpPr>
        <p:spPr/>
        <p:txBody>
          <a:bodyPr/>
          <a:lstStyle/>
          <a:p>
            <a:fld id="{B1384DE6-1247-4793-92EB-DB727468149E}" type="slidenum">
              <a:rPr lang="he-IL" smtClean="0"/>
              <a:t>18</a:t>
            </a:fld>
            <a:endParaRPr lang="he-IL"/>
          </a:p>
        </p:txBody>
      </p:sp>
    </p:spTree>
    <p:extLst>
      <p:ext uri="{BB962C8B-B14F-4D97-AF65-F5344CB8AC3E}">
        <p14:creationId xmlns:p14="http://schemas.microsoft.com/office/powerpoint/2010/main" val="3829820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Back Propagation Through Time</a:t>
            </a:r>
            <a:endParaRPr lang="he-IL"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p:txBody>
              <a:bodyPr>
                <a:normAutofit/>
              </a:bodyPr>
              <a:lstStyle/>
              <a:p>
                <a:pPr marL="0" indent="0" algn="l" rtl="0">
                  <a:buNone/>
                </a:pPr>
                <a:r>
                  <a:rPr lang="en-US" sz="2500" dirty="0" smtClean="0"/>
                  <a:t>Remember:</a:t>
                </a:r>
                <a14:m>
                  <m:oMath xmlns:m="http://schemas.openxmlformats.org/officeDocument/2006/math">
                    <m:r>
                      <a:rPr lang="en-US" sz="2500">
                        <a:latin typeface="Cambria Math"/>
                      </a:rPr>
                      <m:t>   </m:t>
                    </m:r>
                  </m:oMath>
                </a14:m>
                <a:endParaRPr lang="en-US" sz="2500" dirty="0" smtClean="0">
                  <a:latin typeface="Cambria Math"/>
                </a:endParaRPr>
              </a:p>
              <a:p>
                <a:pPr marL="0" indent="0" algn="l" rtl="0">
                  <a:buNone/>
                </a:pPr>
                <a14:m>
                  <m:oMathPara xmlns:m="http://schemas.openxmlformats.org/officeDocument/2006/math">
                    <m:oMathParaPr>
                      <m:jc m:val="left"/>
                    </m:oMathParaPr>
                    <m:oMath xmlns:m="http://schemas.openxmlformats.org/officeDocument/2006/math">
                      <m:sSub>
                        <m:sSubPr>
                          <m:ctrlPr>
                            <a:rPr lang="en-US" sz="2500" i="1">
                              <a:latin typeface="Cambria Math"/>
                            </a:rPr>
                          </m:ctrlPr>
                        </m:sSubPr>
                        <m:e>
                          <m:r>
                            <a:rPr lang="en-US" sz="2500" i="1">
                              <a:latin typeface="Cambria Math"/>
                            </a:rPr>
                            <m:t>𝑠</m:t>
                          </m:r>
                        </m:e>
                        <m:sub>
                          <m:r>
                            <a:rPr lang="en-US" sz="2500" i="1">
                              <a:latin typeface="Cambria Math"/>
                            </a:rPr>
                            <m:t>2</m:t>
                          </m:r>
                        </m:sub>
                      </m:sSub>
                      <m:r>
                        <a:rPr lang="en-US" sz="2500" i="1">
                          <a:latin typeface="Cambria Math"/>
                        </a:rPr>
                        <m:t>=</m:t>
                      </m:r>
                      <m:r>
                        <a:rPr lang="en-US" sz="2500" i="1">
                          <a:latin typeface="Cambria Math"/>
                        </a:rPr>
                        <m:t>𝑓</m:t>
                      </m:r>
                      <m:r>
                        <a:rPr lang="en-US" sz="2500" i="1">
                          <a:latin typeface="Cambria Math"/>
                        </a:rPr>
                        <m:t>(</m:t>
                      </m:r>
                      <m:r>
                        <a:rPr lang="en-US" sz="2500" i="1">
                          <a:latin typeface="Cambria Math"/>
                        </a:rPr>
                        <m:t>𝑈</m:t>
                      </m:r>
                      <m:sSub>
                        <m:sSubPr>
                          <m:ctrlPr>
                            <a:rPr lang="en-US" sz="2500" i="1">
                              <a:latin typeface="Cambria Math"/>
                            </a:rPr>
                          </m:ctrlPr>
                        </m:sSubPr>
                        <m:e>
                          <m:r>
                            <a:rPr lang="en-US" sz="2500" i="1">
                              <a:latin typeface="Cambria Math"/>
                            </a:rPr>
                            <m:t>𝑥</m:t>
                          </m:r>
                        </m:e>
                        <m:sub>
                          <m:r>
                            <a:rPr lang="en-US" sz="2500" i="1">
                              <a:latin typeface="Cambria Math"/>
                            </a:rPr>
                            <m:t>𝑡</m:t>
                          </m:r>
                        </m:sub>
                      </m:sSub>
                      <m:r>
                        <a:rPr lang="en-US" sz="2500" i="1">
                          <a:latin typeface="Cambria Math"/>
                        </a:rPr>
                        <m:t>+</m:t>
                      </m:r>
                      <m:r>
                        <a:rPr lang="en-US" sz="2500" i="1">
                          <a:latin typeface="Cambria Math"/>
                        </a:rPr>
                        <m:t>𝑊</m:t>
                      </m:r>
                      <m:sSub>
                        <m:sSubPr>
                          <m:ctrlPr>
                            <a:rPr lang="en-US" sz="2500" i="1">
                              <a:latin typeface="Cambria Math"/>
                            </a:rPr>
                          </m:ctrlPr>
                        </m:sSubPr>
                        <m:e>
                          <m:r>
                            <a:rPr lang="en-US" sz="2500" i="1">
                              <a:latin typeface="Cambria Math"/>
                            </a:rPr>
                            <m:t>𝑠</m:t>
                          </m:r>
                        </m:e>
                        <m:sub>
                          <m:r>
                            <a:rPr lang="en-US" sz="2500" i="1">
                              <a:latin typeface="Cambria Math"/>
                            </a:rPr>
                            <m:t>1</m:t>
                          </m:r>
                        </m:sub>
                      </m:sSub>
                      <m:r>
                        <a:rPr lang="en-US" sz="2500" i="1">
                          <a:latin typeface="Cambria Math"/>
                        </a:rPr>
                        <m:t>)</m:t>
                      </m:r>
                    </m:oMath>
                  </m:oMathPara>
                </a14:m>
                <a:endParaRPr lang="en-US" sz="2500" dirty="0"/>
              </a:p>
              <a:p>
                <a:pPr marL="0" indent="0" algn="l" rtl="0">
                  <a:buNone/>
                </a:pPr>
                <a:r>
                  <a:rPr lang="en-US" sz="2500" dirty="0"/>
                  <a:t> </a:t>
                </a:r>
                <a:r>
                  <a:rPr lang="en-US" sz="2500" dirty="0" smtClean="0"/>
                  <a:t>  </a:t>
                </a:r>
                <a:endParaRPr lang="en-US" sz="2500" dirty="0"/>
              </a:p>
              <a:p>
                <a:pPr marL="0" indent="0" algn="l" rtl="0">
                  <a:buNone/>
                </a:pPr>
                <a:endParaRPr lang="en-US" sz="2500" dirty="0" smtClean="0"/>
              </a:p>
              <a:p>
                <a:pPr marL="0" indent="0" algn="l" rtl="0">
                  <a:buNone/>
                </a:pPr>
                <a:endParaRPr lang="en-US" sz="2500" dirty="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blipFill rotWithShape="1">
                <a:blip r:embed="rId3"/>
                <a:stretch>
                  <a:fillRect l="-1306" t="-10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אליפסה 3"/>
              <p:cNvSpPr/>
              <p:nvPr/>
            </p:nvSpPr>
            <p:spPr>
              <a:xfrm>
                <a:off x="3985084" y="479715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𝑠</m:t>
                          </m:r>
                        </m:e>
                        <m:sub>
                          <m:r>
                            <a:rPr lang="en-US" sz="2500" b="0" i="1" smtClean="0">
                              <a:solidFill>
                                <a:schemeClr val="tx1"/>
                              </a:solidFill>
                              <a:latin typeface="Cambria Math"/>
                            </a:rPr>
                            <m:t>2</m:t>
                          </m:r>
                        </m:sub>
                      </m:sSub>
                    </m:oMath>
                  </m:oMathPara>
                </a14:m>
                <a:endParaRPr lang="en-US" sz="2500" b="0" dirty="0" smtClean="0">
                  <a:solidFill>
                    <a:schemeClr val="tx1"/>
                  </a:solidFill>
                </a:endParaRPr>
              </a:p>
            </p:txBody>
          </p:sp>
        </mc:Choice>
        <mc:Fallback xmlns="">
          <p:sp>
            <p:nvSpPr>
              <p:cNvPr id="4" name="אליפסה 3"/>
              <p:cNvSpPr>
                <a:spLocks noRot="1" noChangeAspect="1" noMove="1" noResize="1" noEditPoints="1" noAdjustHandles="1" noChangeArrowheads="1" noChangeShapeType="1" noTextEdit="1"/>
              </p:cNvSpPr>
              <p:nvPr/>
            </p:nvSpPr>
            <p:spPr>
              <a:xfrm>
                <a:off x="3985084" y="4797152"/>
                <a:ext cx="792088" cy="792088"/>
              </a:xfrm>
              <a:prstGeom prst="ellipse">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אליפסה 6"/>
              <p:cNvSpPr/>
              <p:nvPr/>
            </p:nvSpPr>
            <p:spPr>
              <a:xfrm>
                <a:off x="2235629" y="479715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𝑠</m:t>
                          </m:r>
                        </m:e>
                        <m:sub>
                          <m:r>
                            <a:rPr lang="en-US" sz="2500" b="0" i="1" smtClean="0">
                              <a:solidFill>
                                <a:schemeClr val="tx1"/>
                              </a:solidFill>
                              <a:latin typeface="Cambria Math"/>
                            </a:rPr>
                            <m:t>1</m:t>
                          </m:r>
                        </m:sub>
                      </m:sSub>
                    </m:oMath>
                  </m:oMathPara>
                </a14:m>
                <a:endParaRPr lang="en-US" sz="2500" dirty="0">
                  <a:solidFill>
                    <a:schemeClr val="tx1"/>
                  </a:solidFill>
                </a:endParaRPr>
              </a:p>
            </p:txBody>
          </p:sp>
        </mc:Choice>
        <mc:Fallback xmlns="">
          <p:sp>
            <p:nvSpPr>
              <p:cNvPr id="7" name="אליפסה 6"/>
              <p:cNvSpPr>
                <a:spLocks noRot="1" noChangeAspect="1" noMove="1" noResize="1" noEditPoints="1" noAdjustHandles="1" noChangeArrowheads="1" noChangeShapeType="1" noTextEdit="1"/>
              </p:cNvSpPr>
              <p:nvPr/>
            </p:nvSpPr>
            <p:spPr>
              <a:xfrm>
                <a:off x="2235629" y="4797152"/>
                <a:ext cx="792088" cy="792088"/>
              </a:xfrm>
              <a:prstGeom prst="ellipse">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אליפסה 7"/>
              <p:cNvSpPr/>
              <p:nvPr/>
            </p:nvSpPr>
            <p:spPr>
              <a:xfrm>
                <a:off x="5724128" y="479715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𝑠</m:t>
                          </m:r>
                        </m:e>
                        <m:sub>
                          <m:r>
                            <a:rPr lang="en-US" sz="2500" b="0" i="1" smtClean="0">
                              <a:solidFill>
                                <a:schemeClr val="tx1"/>
                              </a:solidFill>
                              <a:latin typeface="Cambria Math"/>
                            </a:rPr>
                            <m:t>3</m:t>
                          </m:r>
                        </m:sub>
                      </m:sSub>
                    </m:oMath>
                  </m:oMathPara>
                </a14:m>
                <a:endParaRPr lang="en-US" sz="2500" b="0" dirty="0" smtClean="0">
                  <a:solidFill>
                    <a:schemeClr val="tx1"/>
                  </a:solidFill>
                </a:endParaRPr>
              </a:p>
            </p:txBody>
          </p:sp>
        </mc:Choice>
        <mc:Fallback xmlns="">
          <p:sp>
            <p:nvSpPr>
              <p:cNvPr id="8" name="אליפסה 7"/>
              <p:cNvSpPr>
                <a:spLocks noRot="1" noChangeAspect="1" noMove="1" noResize="1" noEditPoints="1" noAdjustHandles="1" noChangeArrowheads="1" noChangeShapeType="1" noTextEdit="1"/>
              </p:cNvSpPr>
              <p:nvPr/>
            </p:nvSpPr>
            <p:spPr>
              <a:xfrm>
                <a:off x="5724128" y="4797152"/>
                <a:ext cx="792088" cy="792088"/>
              </a:xfrm>
              <a:prstGeom prst="ellipse">
                <a:avLst/>
              </a:prstGeom>
              <a:blipFill rotWithShape="1">
                <a:blip r:embed="rId6"/>
                <a:stretch>
                  <a:fillRect/>
                </a:stretch>
              </a:blipFill>
            </p:spPr>
            <p:txBody>
              <a:bodyPr/>
              <a:lstStyle/>
              <a:p>
                <a:r>
                  <a:rPr lang="en-US">
                    <a:noFill/>
                  </a:rPr>
                  <a:t> </a:t>
                </a:r>
              </a:p>
            </p:txBody>
          </p:sp>
        </mc:Fallback>
      </mc:AlternateContent>
      <p:cxnSp>
        <p:nvCxnSpPr>
          <p:cNvPr id="9" name="מחבר חץ ישר 8"/>
          <p:cNvCxnSpPr>
            <a:stCxn id="8" idx="2"/>
            <a:endCxn id="4" idx="6"/>
          </p:cNvCxnSpPr>
          <p:nvPr/>
        </p:nvCxnSpPr>
        <p:spPr>
          <a:xfrm flipH="1">
            <a:off x="4777172" y="5193196"/>
            <a:ext cx="9469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מחבר חץ ישר 10"/>
          <p:cNvCxnSpPr/>
          <p:nvPr/>
        </p:nvCxnSpPr>
        <p:spPr>
          <a:xfrm flipH="1">
            <a:off x="3038128" y="5174263"/>
            <a:ext cx="9469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אליפסה 11"/>
              <p:cNvSpPr/>
              <p:nvPr/>
            </p:nvSpPr>
            <p:spPr>
              <a:xfrm>
                <a:off x="5724128" y="335699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𝐸</m:t>
                          </m:r>
                        </m:e>
                        <m:sub>
                          <m:r>
                            <a:rPr lang="en-US" sz="2500" b="0" i="1" smtClean="0">
                              <a:solidFill>
                                <a:schemeClr val="tx1"/>
                              </a:solidFill>
                              <a:latin typeface="Cambria Math"/>
                            </a:rPr>
                            <m:t>3</m:t>
                          </m:r>
                        </m:sub>
                      </m:sSub>
                    </m:oMath>
                  </m:oMathPara>
                </a14:m>
                <a:endParaRPr lang="en-US" sz="2500" b="0" dirty="0" smtClean="0">
                  <a:solidFill>
                    <a:schemeClr val="tx1"/>
                  </a:solidFill>
                </a:endParaRPr>
              </a:p>
            </p:txBody>
          </p:sp>
        </mc:Choice>
        <mc:Fallback xmlns="">
          <p:sp>
            <p:nvSpPr>
              <p:cNvPr id="12" name="אליפסה 11"/>
              <p:cNvSpPr>
                <a:spLocks noRot="1" noChangeAspect="1" noMove="1" noResize="1" noEditPoints="1" noAdjustHandles="1" noChangeArrowheads="1" noChangeShapeType="1" noTextEdit="1"/>
              </p:cNvSpPr>
              <p:nvPr/>
            </p:nvSpPr>
            <p:spPr>
              <a:xfrm>
                <a:off x="5724128" y="3356992"/>
                <a:ext cx="792088" cy="792088"/>
              </a:xfrm>
              <a:prstGeom prst="ellipse">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אליפסה 12"/>
              <p:cNvSpPr/>
              <p:nvPr/>
            </p:nvSpPr>
            <p:spPr>
              <a:xfrm>
                <a:off x="3990141" y="335699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𝐸</m:t>
                          </m:r>
                        </m:e>
                        <m:sub>
                          <m:r>
                            <a:rPr lang="en-US" sz="2500" b="0" i="1" smtClean="0">
                              <a:solidFill>
                                <a:schemeClr val="tx1"/>
                              </a:solidFill>
                              <a:latin typeface="Cambria Math"/>
                            </a:rPr>
                            <m:t>2</m:t>
                          </m:r>
                        </m:sub>
                      </m:sSub>
                    </m:oMath>
                  </m:oMathPara>
                </a14:m>
                <a:endParaRPr lang="en-US" sz="2500" b="0" dirty="0" smtClean="0">
                  <a:solidFill>
                    <a:schemeClr val="tx1"/>
                  </a:solidFill>
                </a:endParaRPr>
              </a:p>
            </p:txBody>
          </p:sp>
        </mc:Choice>
        <mc:Fallback xmlns="">
          <p:sp>
            <p:nvSpPr>
              <p:cNvPr id="13" name="אליפסה 12"/>
              <p:cNvSpPr>
                <a:spLocks noRot="1" noChangeAspect="1" noMove="1" noResize="1" noEditPoints="1" noAdjustHandles="1" noChangeArrowheads="1" noChangeShapeType="1" noTextEdit="1"/>
              </p:cNvSpPr>
              <p:nvPr/>
            </p:nvSpPr>
            <p:spPr>
              <a:xfrm>
                <a:off x="3990141" y="3356992"/>
                <a:ext cx="792088" cy="792088"/>
              </a:xfrm>
              <a:prstGeom prst="ellipse">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אליפסה 13"/>
              <p:cNvSpPr/>
              <p:nvPr/>
            </p:nvSpPr>
            <p:spPr>
              <a:xfrm>
                <a:off x="2246040" y="335699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𝐸</m:t>
                          </m:r>
                        </m:e>
                        <m:sub>
                          <m:r>
                            <a:rPr lang="en-US" sz="2500" b="0" i="1" smtClean="0">
                              <a:solidFill>
                                <a:schemeClr val="tx1"/>
                              </a:solidFill>
                              <a:latin typeface="Cambria Math"/>
                            </a:rPr>
                            <m:t>1</m:t>
                          </m:r>
                        </m:sub>
                      </m:sSub>
                    </m:oMath>
                  </m:oMathPara>
                </a14:m>
                <a:endParaRPr lang="en-US" sz="2500" b="0" dirty="0" smtClean="0">
                  <a:solidFill>
                    <a:schemeClr val="tx1"/>
                  </a:solidFill>
                </a:endParaRPr>
              </a:p>
            </p:txBody>
          </p:sp>
        </mc:Choice>
        <mc:Fallback xmlns="">
          <p:sp>
            <p:nvSpPr>
              <p:cNvPr id="14" name="אליפסה 13"/>
              <p:cNvSpPr>
                <a:spLocks noRot="1" noChangeAspect="1" noMove="1" noResize="1" noEditPoints="1" noAdjustHandles="1" noChangeArrowheads="1" noChangeShapeType="1" noTextEdit="1"/>
              </p:cNvSpPr>
              <p:nvPr/>
            </p:nvSpPr>
            <p:spPr>
              <a:xfrm>
                <a:off x="2246040" y="3356992"/>
                <a:ext cx="792088" cy="792088"/>
              </a:xfrm>
              <a:prstGeom prst="ellipse">
                <a:avLst/>
              </a:prstGeom>
              <a:blipFill rotWithShape="1">
                <a:blip r:embed="rId9"/>
                <a:stretch>
                  <a:fillRect/>
                </a:stretch>
              </a:blipFill>
            </p:spPr>
            <p:txBody>
              <a:bodyPr/>
              <a:lstStyle/>
              <a:p>
                <a:r>
                  <a:rPr lang="en-US">
                    <a:noFill/>
                  </a:rPr>
                  <a:t> </a:t>
                </a:r>
              </a:p>
            </p:txBody>
          </p:sp>
        </mc:Fallback>
      </mc:AlternateContent>
      <p:cxnSp>
        <p:nvCxnSpPr>
          <p:cNvPr id="15" name="מחבר חץ ישר 14"/>
          <p:cNvCxnSpPr>
            <a:stCxn id="12" idx="4"/>
            <a:endCxn id="8" idx="0"/>
          </p:cNvCxnSpPr>
          <p:nvPr/>
        </p:nvCxnSpPr>
        <p:spPr>
          <a:xfrm>
            <a:off x="6120172" y="414908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a:stCxn id="13" idx="4"/>
          </p:cNvCxnSpPr>
          <p:nvPr/>
        </p:nvCxnSpPr>
        <p:spPr>
          <a:xfrm flipH="1">
            <a:off x="4363259" y="4149080"/>
            <a:ext cx="2292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a:stCxn id="14" idx="4"/>
          </p:cNvCxnSpPr>
          <p:nvPr/>
        </p:nvCxnSpPr>
        <p:spPr>
          <a:xfrm flipH="1">
            <a:off x="2622629" y="4149080"/>
            <a:ext cx="19455"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6158424" y="558924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p:nvPr/>
        </p:nvCxnSpPr>
        <p:spPr>
          <a:xfrm>
            <a:off x="4406568" y="558924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מחבר חץ ישר 20"/>
          <p:cNvCxnSpPr/>
          <p:nvPr/>
        </p:nvCxnSpPr>
        <p:spPr>
          <a:xfrm>
            <a:off x="2622629" y="558924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5848910" y="6021288"/>
                <a:ext cx="619027"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𝑥</m:t>
                          </m:r>
                        </m:e>
                        <m:sub>
                          <m:r>
                            <a:rPr lang="en-US" sz="2500" b="0" i="1" smtClean="0">
                              <a:latin typeface="Cambria Math"/>
                            </a:rPr>
                            <m:t>3</m:t>
                          </m:r>
                        </m:sub>
                      </m:sSub>
                    </m:oMath>
                  </m:oMathPara>
                </a14:m>
                <a:endParaRPr lang="en-US" sz="2500" b="0"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5848910" y="6021288"/>
                <a:ext cx="619027" cy="477054"/>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076671" y="6021288"/>
                <a:ext cx="619027"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𝑥</m:t>
                          </m:r>
                        </m:e>
                        <m:sub>
                          <m:r>
                            <a:rPr lang="en-US" sz="2500" b="0" i="1" smtClean="0">
                              <a:latin typeface="Cambria Math"/>
                            </a:rPr>
                            <m:t>2</m:t>
                          </m:r>
                        </m:sub>
                      </m:sSub>
                    </m:oMath>
                  </m:oMathPara>
                </a14:m>
                <a:endParaRPr lang="en-US" sz="2500" b="0" dirty="0" smtClean="0"/>
              </a:p>
            </p:txBody>
          </p:sp>
        </mc:Choice>
        <mc:Fallback xmlns="">
          <p:sp>
            <p:nvSpPr>
              <p:cNvPr id="23" name="TextBox 22"/>
              <p:cNvSpPr txBox="1">
                <a:spLocks noRot="1" noChangeAspect="1" noMove="1" noResize="1" noEditPoints="1" noAdjustHandles="1" noChangeArrowheads="1" noChangeShapeType="1" noTextEdit="1"/>
              </p:cNvSpPr>
              <p:nvPr/>
            </p:nvSpPr>
            <p:spPr>
              <a:xfrm>
                <a:off x="4076671" y="6021288"/>
                <a:ext cx="619027" cy="477054"/>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332570" y="5976282"/>
                <a:ext cx="619027"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𝑥</m:t>
                          </m:r>
                        </m:e>
                        <m:sub>
                          <m:r>
                            <a:rPr lang="en-US" sz="2500" b="0" i="1" smtClean="0">
                              <a:latin typeface="Cambria Math"/>
                            </a:rPr>
                            <m:t>1</m:t>
                          </m:r>
                        </m:sub>
                      </m:sSub>
                    </m:oMath>
                  </m:oMathPara>
                </a14:m>
                <a:endParaRPr lang="en-US" sz="2500" b="0" dirty="0" smtClean="0"/>
              </a:p>
            </p:txBody>
          </p:sp>
        </mc:Choice>
        <mc:Fallback xmlns="">
          <p:sp>
            <p:nvSpPr>
              <p:cNvPr id="24" name="TextBox 23"/>
              <p:cNvSpPr txBox="1">
                <a:spLocks noRot="1" noChangeAspect="1" noMove="1" noResize="1" noEditPoints="1" noAdjustHandles="1" noChangeArrowheads="1" noChangeShapeType="1" noTextEdit="1"/>
              </p:cNvSpPr>
              <p:nvPr/>
            </p:nvSpPr>
            <p:spPr>
              <a:xfrm>
                <a:off x="2332570" y="5976282"/>
                <a:ext cx="619027" cy="477054"/>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549897" y="4029724"/>
                <a:ext cx="619027" cy="9112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500" b="0" i="1" smtClean="0">
                              <a:latin typeface="Cambria Math"/>
                            </a:rPr>
                          </m:ctrlPr>
                        </m:fPr>
                        <m:num>
                          <m:r>
                            <a:rPr lang="en-US" sz="2500" b="0" i="1" smtClean="0">
                              <a:latin typeface="Cambria Math"/>
                            </a:rPr>
                            <m:t>𝜕</m:t>
                          </m:r>
                          <m:sSub>
                            <m:sSubPr>
                              <m:ctrlPr>
                                <a:rPr lang="en-US" sz="2500" b="0" i="1" smtClean="0">
                                  <a:latin typeface="Cambria Math"/>
                                </a:rPr>
                              </m:ctrlPr>
                            </m:sSubPr>
                            <m:e>
                              <m:r>
                                <a:rPr lang="en-US" sz="2500" b="0" i="1" smtClean="0">
                                  <a:latin typeface="Cambria Math"/>
                                </a:rPr>
                                <m:t>𝐸</m:t>
                              </m:r>
                            </m:e>
                            <m:sub>
                              <m:r>
                                <a:rPr lang="en-US" sz="2500" b="0" i="1" smtClean="0">
                                  <a:latin typeface="Cambria Math"/>
                                </a:rPr>
                                <m:t>2</m:t>
                              </m:r>
                            </m:sub>
                          </m:sSub>
                        </m:num>
                        <m:den>
                          <m:r>
                            <a:rPr lang="en-US" sz="2500" b="0" i="1" smtClean="0">
                              <a:latin typeface="Cambria Math"/>
                            </a:rPr>
                            <m:t>𝜕</m:t>
                          </m:r>
                          <m:sSub>
                            <m:sSubPr>
                              <m:ctrlPr>
                                <a:rPr lang="en-US" sz="2500" b="0" i="1" smtClean="0">
                                  <a:latin typeface="Cambria Math"/>
                                </a:rPr>
                              </m:ctrlPr>
                            </m:sSubPr>
                            <m:e>
                              <m:r>
                                <a:rPr lang="en-US" sz="2500" b="0" i="1" smtClean="0">
                                  <a:latin typeface="Cambria Math"/>
                                </a:rPr>
                                <m:t>𝑠</m:t>
                              </m:r>
                            </m:e>
                            <m:sub>
                              <m:r>
                                <a:rPr lang="en-US" sz="2500" b="0" i="1" smtClean="0">
                                  <a:latin typeface="Cambria Math"/>
                                </a:rPr>
                                <m:t>2</m:t>
                              </m:r>
                            </m:sub>
                          </m:sSub>
                        </m:den>
                      </m:f>
                    </m:oMath>
                  </m:oMathPara>
                </a14:m>
                <a:endParaRPr lang="en-US" sz="2500" b="0" dirty="0" smtClean="0"/>
              </a:p>
            </p:txBody>
          </p:sp>
        </mc:Choice>
        <mc:Fallback xmlns="">
          <p:sp>
            <p:nvSpPr>
              <p:cNvPr id="27" name="TextBox 26"/>
              <p:cNvSpPr txBox="1">
                <a:spLocks noRot="1" noChangeAspect="1" noMove="1" noResize="1" noEditPoints="1" noAdjustHandles="1" noChangeArrowheads="1" noChangeShapeType="1" noTextEdit="1"/>
              </p:cNvSpPr>
              <p:nvPr/>
            </p:nvSpPr>
            <p:spPr>
              <a:xfrm>
                <a:off x="4549897" y="4029724"/>
                <a:ext cx="619027" cy="911211"/>
              </a:xfrm>
              <a:prstGeom prst="rect">
                <a:avLst/>
              </a:prstGeom>
              <a:blipFill rotWithShape="1">
                <a:blip r:embed="rId13"/>
                <a:stretch>
                  <a:fillRect/>
                </a:stretch>
              </a:blipFill>
            </p:spPr>
            <p:txBody>
              <a:bodyPr/>
              <a:lstStyle/>
              <a:p>
                <a:r>
                  <a:rPr lang="en-US">
                    <a:noFill/>
                  </a:rPr>
                  <a:t> </a:t>
                </a:r>
              </a:p>
            </p:txBody>
          </p:sp>
        </mc:Fallback>
      </mc:AlternateContent>
      <p:cxnSp>
        <p:nvCxnSpPr>
          <p:cNvPr id="30" name="מחבר חץ ישר 29"/>
          <p:cNvCxnSpPr/>
          <p:nvPr/>
        </p:nvCxnSpPr>
        <p:spPr>
          <a:xfrm flipH="1">
            <a:off x="4404684" y="2708920"/>
            <a:ext cx="2292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מחבר חץ ישר 30"/>
          <p:cNvCxnSpPr/>
          <p:nvPr/>
        </p:nvCxnSpPr>
        <p:spPr>
          <a:xfrm flipH="1">
            <a:off x="6116719" y="2725407"/>
            <a:ext cx="2292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מחבר חץ ישר 31"/>
          <p:cNvCxnSpPr/>
          <p:nvPr/>
        </p:nvCxnSpPr>
        <p:spPr>
          <a:xfrm flipH="1">
            <a:off x="2642934" y="2693876"/>
            <a:ext cx="2292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מציין מיקום של מספר שקופית 4"/>
          <p:cNvSpPr>
            <a:spLocks noGrp="1"/>
          </p:cNvSpPr>
          <p:nvPr>
            <p:ph type="sldNum" sz="quarter" idx="15"/>
          </p:nvPr>
        </p:nvSpPr>
        <p:spPr/>
        <p:txBody>
          <a:bodyPr/>
          <a:lstStyle/>
          <a:p>
            <a:fld id="{B1384DE6-1247-4793-92EB-DB727468149E}" type="slidenum">
              <a:rPr lang="he-IL" smtClean="0"/>
              <a:t>19</a:t>
            </a:fld>
            <a:endParaRPr lang="he-IL"/>
          </a:p>
        </p:txBody>
      </p:sp>
    </p:spTree>
    <p:extLst>
      <p:ext uri="{BB962C8B-B14F-4D97-AF65-F5344CB8AC3E}">
        <p14:creationId xmlns:p14="http://schemas.microsoft.com/office/powerpoint/2010/main" val="1992476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Outline</a:t>
            </a:r>
            <a:endParaRPr lang="he-IL" dirty="0"/>
          </a:p>
        </p:txBody>
      </p:sp>
      <p:sp>
        <p:nvSpPr>
          <p:cNvPr id="3" name="מציין מיקום תוכן 2"/>
          <p:cNvSpPr>
            <a:spLocks noGrp="1"/>
          </p:cNvSpPr>
          <p:nvPr>
            <p:ph sz="quarter" idx="1"/>
          </p:nvPr>
        </p:nvSpPr>
        <p:spPr/>
        <p:txBody>
          <a:bodyPr>
            <a:normAutofit fontScale="92500"/>
          </a:bodyPr>
          <a:lstStyle/>
          <a:p>
            <a:pPr algn="l" rtl="0">
              <a:lnSpc>
                <a:spcPct val="150000"/>
              </a:lnSpc>
            </a:pPr>
            <a:r>
              <a:rPr lang="en-US" sz="2500" dirty="0" smtClean="0"/>
              <a:t>Introduction</a:t>
            </a:r>
          </a:p>
          <a:p>
            <a:pPr algn="l" rtl="0">
              <a:lnSpc>
                <a:spcPct val="150000"/>
              </a:lnSpc>
            </a:pPr>
            <a:r>
              <a:rPr lang="en-US" sz="2500" dirty="0" smtClean="0"/>
              <a:t>Motivation</a:t>
            </a:r>
          </a:p>
          <a:p>
            <a:pPr algn="l" rtl="0">
              <a:lnSpc>
                <a:spcPct val="150000"/>
              </a:lnSpc>
            </a:pPr>
            <a:r>
              <a:rPr lang="en-US" sz="2500" dirty="0" smtClean="0"/>
              <a:t>RNN architecture</a:t>
            </a:r>
          </a:p>
          <a:p>
            <a:pPr algn="l" rtl="0">
              <a:lnSpc>
                <a:spcPct val="150000"/>
              </a:lnSpc>
            </a:pPr>
            <a:r>
              <a:rPr lang="en-US" sz="2500" dirty="0" smtClean="0"/>
              <a:t>RNN problems</a:t>
            </a:r>
          </a:p>
          <a:p>
            <a:pPr algn="l" rtl="0">
              <a:lnSpc>
                <a:spcPct val="150000"/>
              </a:lnSpc>
            </a:pPr>
            <a:r>
              <a:rPr lang="en-US" sz="2500" dirty="0" smtClean="0"/>
              <a:t>LSTM</a:t>
            </a:r>
          </a:p>
          <a:p>
            <a:pPr algn="l" rtl="0">
              <a:lnSpc>
                <a:spcPct val="150000"/>
              </a:lnSpc>
            </a:pPr>
            <a:r>
              <a:rPr lang="en-US" sz="2500" dirty="0" smtClean="0"/>
              <a:t>How LSTM solves the problem</a:t>
            </a:r>
          </a:p>
          <a:p>
            <a:pPr algn="l" rtl="0">
              <a:lnSpc>
                <a:spcPct val="150000"/>
              </a:lnSpc>
            </a:pPr>
            <a:r>
              <a:rPr lang="en-US" sz="2500" dirty="0" smtClean="0"/>
              <a:t>Paper experiments</a:t>
            </a:r>
          </a:p>
          <a:p>
            <a:pPr algn="l" rtl="0">
              <a:lnSpc>
                <a:spcPct val="150000"/>
              </a:lnSpc>
            </a:pPr>
            <a:r>
              <a:rPr lang="en-US" sz="2500" dirty="0" smtClean="0"/>
              <a:t>Conclusions</a:t>
            </a:r>
            <a:endParaRPr lang="he-IL" sz="2500" dirty="0"/>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2</a:t>
            </a:fld>
            <a:endParaRPr lang="he-IL"/>
          </a:p>
        </p:txBody>
      </p:sp>
    </p:spTree>
    <p:extLst>
      <p:ext uri="{BB962C8B-B14F-4D97-AF65-F5344CB8AC3E}">
        <p14:creationId xmlns:p14="http://schemas.microsoft.com/office/powerpoint/2010/main" val="1610118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Back Propagation Through Time</a:t>
            </a:r>
            <a:endParaRPr lang="he-IL" dirty="0"/>
          </a:p>
        </p:txBody>
      </p:sp>
      <p:sp>
        <p:nvSpPr>
          <p:cNvPr id="3" name="מציין מיקום תוכן 2"/>
          <p:cNvSpPr>
            <a:spLocks noGrp="1"/>
          </p:cNvSpPr>
          <p:nvPr>
            <p:ph sz="quarter" idx="1"/>
          </p:nvPr>
        </p:nvSpPr>
        <p:spPr/>
        <p:txBody>
          <a:bodyPr>
            <a:normAutofit/>
          </a:bodyPr>
          <a:lstStyle/>
          <a:p>
            <a:pPr marL="0" indent="0" algn="l" rtl="0">
              <a:buNone/>
            </a:pPr>
            <a:endParaRPr lang="en-US" sz="2500" dirty="0" smtClean="0"/>
          </a:p>
          <a:p>
            <a:pPr marL="0" indent="0" algn="l" rtl="0">
              <a:buNone/>
            </a:pPr>
            <a:endParaRPr lang="en-US" sz="2500" dirty="0"/>
          </a:p>
        </p:txBody>
      </p:sp>
      <mc:AlternateContent xmlns:mc="http://schemas.openxmlformats.org/markup-compatibility/2006" xmlns:a14="http://schemas.microsoft.com/office/drawing/2010/main">
        <mc:Choice Requires="a14">
          <p:sp>
            <p:nvSpPr>
              <p:cNvPr id="4" name="אליפסה 3"/>
              <p:cNvSpPr/>
              <p:nvPr/>
            </p:nvSpPr>
            <p:spPr>
              <a:xfrm>
                <a:off x="3985084" y="479715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𝑠</m:t>
                          </m:r>
                        </m:e>
                        <m:sub>
                          <m:r>
                            <a:rPr lang="en-US" sz="2500" b="0" i="1" smtClean="0">
                              <a:solidFill>
                                <a:schemeClr val="tx1"/>
                              </a:solidFill>
                              <a:latin typeface="Cambria Math"/>
                            </a:rPr>
                            <m:t>2</m:t>
                          </m:r>
                        </m:sub>
                      </m:sSub>
                    </m:oMath>
                  </m:oMathPara>
                </a14:m>
                <a:endParaRPr lang="en-US" sz="2500" b="0" dirty="0" smtClean="0">
                  <a:solidFill>
                    <a:schemeClr val="tx1"/>
                  </a:solidFill>
                </a:endParaRPr>
              </a:p>
            </p:txBody>
          </p:sp>
        </mc:Choice>
        <mc:Fallback xmlns="">
          <p:sp>
            <p:nvSpPr>
              <p:cNvPr id="4" name="אליפסה 3"/>
              <p:cNvSpPr>
                <a:spLocks noRot="1" noChangeAspect="1" noMove="1" noResize="1" noEditPoints="1" noAdjustHandles="1" noChangeArrowheads="1" noChangeShapeType="1" noTextEdit="1"/>
              </p:cNvSpPr>
              <p:nvPr/>
            </p:nvSpPr>
            <p:spPr>
              <a:xfrm>
                <a:off x="3985084" y="4797152"/>
                <a:ext cx="792088" cy="792088"/>
              </a:xfrm>
              <a:prstGeom prst="ellipse">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אליפסה 6"/>
              <p:cNvSpPr/>
              <p:nvPr/>
            </p:nvSpPr>
            <p:spPr>
              <a:xfrm>
                <a:off x="2235629" y="479715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𝑠</m:t>
                          </m:r>
                        </m:e>
                        <m:sub>
                          <m:r>
                            <a:rPr lang="en-US" sz="2500" b="0" i="1" smtClean="0">
                              <a:solidFill>
                                <a:schemeClr val="tx1"/>
                              </a:solidFill>
                              <a:latin typeface="Cambria Math"/>
                            </a:rPr>
                            <m:t>1</m:t>
                          </m:r>
                        </m:sub>
                      </m:sSub>
                    </m:oMath>
                  </m:oMathPara>
                </a14:m>
                <a:endParaRPr lang="en-US" sz="2500" dirty="0">
                  <a:solidFill>
                    <a:schemeClr val="tx1"/>
                  </a:solidFill>
                </a:endParaRPr>
              </a:p>
            </p:txBody>
          </p:sp>
        </mc:Choice>
        <mc:Fallback xmlns="">
          <p:sp>
            <p:nvSpPr>
              <p:cNvPr id="7" name="אליפסה 6"/>
              <p:cNvSpPr>
                <a:spLocks noRot="1" noChangeAspect="1" noMove="1" noResize="1" noEditPoints="1" noAdjustHandles="1" noChangeArrowheads="1" noChangeShapeType="1" noTextEdit="1"/>
              </p:cNvSpPr>
              <p:nvPr/>
            </p:nvSpPr>
            <p:spPr>
              <a:xfrm>
                <a:off x="2235629" y="4797152"/>
                <a:ext cx="792088" cy="792088"/>
              </a:xfrm>
              <a:prstGeom prst="ellipse">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אליפסה 7"/>
              <p:cNvSpPr/>
              <p:nvPr/>
            </p:nvSpPr>
            <p:spPr>
              <a:xfrm>
                <a:off x="5724128" y="479715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𝑠</m:t>
                          </m:r>
                        </m:e>
                        <m:sub>
                          <m:r>
                            <a:rPr lang="en-US" sz="2500" b="0" i="1" smtClean="0">
                              <a:solidFill>
                                <a:schemeClr val="tx1"/>
                              </a:solidFill>
                              <a:latin typeface="Cambria Math"/>
                            </a:rPr>
                            <m:t>3</m:t>
                          </m:r>
                        </m:sub>
                      </m:sSub>
                    </m:oMath>
                  </m:oMathPara>
                </a14:m>
                <a:endParaRPr lang="en-US" sz="2500" b="0" dirty="0" smtClean="0">
                  <a:solidFill>
                    <a:schemeClr val="tx1"/>
                  </a:solidFill>
                </a:endParaRPr>
              </a:p>
            </p:txBody>
          </p:sp>
        </mc:Choice>
        <mc:Fallback xmlns="">
          <p:sp>
            <p:nvSpPr>
              <p:cNvPr id="8" name="אליפסה 7"/>
              <p:cNvSpPr>
                <a:spLocks noRot="1" noChangeAspect="1" noMove="1" noResize="1" noEditPoints="1" noAdjustHandles="1" noChangeArrowheads="1" noChangeShapeType="1" noTextEdit="1"/>
              </p:cNvSpPr>
              <p:nvPr/>
            </p:nvSpPr>
            <p:spPr>
              <a:xfrm>
                <a:off x="5724128" y="4797152"/>
                <a:ext cx="792088" cy="792088"/>
              </a:xfrm>
              <a:prstGeom prst="ellipse">
                <a:avLst/>
              </a:prstGeom>
              <a:blipFill rotWithShape="1">
                <a:blip r:embed="rId5"/>
                <a:stretch>
                  <a:fillRect/>
                </a:stretch>
              </a:blipFill>
            </p:spPr>
            <p:txBody>
              <a:bodyPr/>
              <a:lstStyle/>
              <a:p>
                <a:r>
                  <a:rPr lang="en-US">
                    <a:noFill/>
                  </a:rPr>
                  <a:t> </a:t>
                </a:r>
              </a:p>
            </p:txBody>
          </p:sp>
        </mc:Fallback>
      </mc:AlternateContent>
      <p:cxnSp>
        <p:nvCxnSpPr>
          <p:cNvPr id="9" name="מחבר חץ ישר 8"/>
          <p:cNvCxnSpPr>
            <a:stCxn id="8" idx="2"/>
            <a:endCxn id="4" idx="6"/>
          </p:cNvCxnSpPr>
          <p:nvPr/>
        </p:nvCxnSpPr>
        <p:spPr>
          <a:xfrm flipH="1">
            <a:off x="4777172" y="5193196"/>
            <a:ext cx="9469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מחבר חץ ישר 10"/>
          <p:cNvCxnSpPr/>
          <p:nvPr/>
        </p:nvCxnSpPr>
        <p:spPr>
          <a:xfrm flipH="1">
            <a:off x="3038128" y="5174263"/>
            <a:ext cx="9469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אליפסה 11"/>
              <p:cNvSpPr/>
              <p:nvPr/>
            </p:nvSpPr>
            <p:spPr>
              <a:xfrm>
                <a:off x="5724128" y="335699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𝐸</m:t>
                          </m:r>
                        </m:e>
                        <m:sub>
                          <m:r>
                            <a:rPr lang="en-US" sz="2500" b="0" i="1" smtClean="0">
                              <a:solidFill>
                                <a:schemeClr val="tx1"/>
                              </a:solidFill>
                              <a:latin typeface="Cambria Math"/>
                            </a:rPr>
                            <m:t>3</m:t>
                          </m:r>
                        </m:sub>
                      </m:sSub>
                    </m:oMath>
                  </m:oMathPara>
                </a14:m>
                <a:endParaRPr lang="en-US" sz="2500" b="0" dirty="0" smtClean="0">
                  <a:solidFill>
                    <a:schemeClr val="tx1"/>
                  </a:solidFill>
                </a:endParaRPr>
              </a:p>
            </p:txBody>
          </p:sp>
        </mc:Choice>
        <mc:Fallback xmlns="">
          <p:sp>
            <p:nvSpPr>
              <p:cNvPr id="12" name="אליפסה 11"/>
              <p:cNvSpPr>
                <a:spLocks noRot="1" noChangeAspect="1" noMove="1" noResize="1" noEditPoints="1" noAdjustHandles="1" noChangeArrowheads="1" noChangeShapeType="1" noTextEdit="1"/>
              </p:cNvSpPr>
              <p:nvPr/>
            </p:nvSpPr>
            <p:spPr>
              <a:xfrm>
                <a:off x="5724128" y="3356992"/>
                <a:ext cx="792088" cy="792088"/>
              </a:xfrm>
              <a:prstGeom prst="ellipse">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אליפסה 12"/>
              <p:cNvSpPr/>
              <p:nvPr/>
            </p:nvSpPr>
            <p:spPr>
              <a:xfrm>
                <a:off x="3990141" y="335699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𝐸</m:t>
                          </m:r>
                        </m:e>
                        <m:sub>
                          <m:r>
                            <a:rPr lang="en-US" sz="2500" b="0" i="1" smtClean="0">
                              <a:solidFill>
                                <a:schemeClr val="tx1"/>
                              </a:solidFill>
                              <a:latin typeface="Cambria Math"/>
                            </a:rPr>
                            <m:t>2</m:t>
                          </m:r>
                        </m:sub>
                      </m:sSub>
                    </m:oMath>
                  </m:oMathPara>
                </a14:m>
                <a:endParaRPr lang="en-US" sz="2500" b="0" dirty="0" smtClean="0">
                  <a:solidFill>
                    <a:schemeClr val="tx1"/>
                  </a:solidFill>
                </a:endParaRPr>
              </a:p>
            </p:txBody>
          </p:sp>
        </mc:Choice>
        <mc:Fallback xmlns="">
          <p:sp>
            <p:nvSpPr>
              <p:cNvPr id="13" name="אליפסה 12"/>
              <p:cNvSpPr>
                <a:spLocks noRot="1" noChangeAspect="1" noMove="1" noResize="1" noEditPoints="1" noAdjustHandles="1" noChangeArrowheads="1" noChangeShapeType="1" noTextEdit="1"/>
              </p:cNvSpPr>
              <p:nvPr/>
            </p:nvSpPr>
            <p:spPr>
              <a:xfrm>
                <a:off x="3990141" y="3356992"/>
                <a:ext cx="792088" cy="792088"/>
              </a:xfrm>
              <a:prstGeom prst="ellipse">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אליפסה 13"/>
              <p:cNvSpPr/>
              <p:nvPr/>
            </p:nvSpPr>
            <p:spPr>
              <a:xfrm>
                <a:off x="2246040" y="3356992"/>
                <a:ext cx="792088"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0" i="1" smtClean="0">
                              <a:solidFill>
                                <a:schemeClr val="tx1"/>
                              </a:solidFill>
                              <a:latin typeface="Cambria Math"/>
                            </a:rPr>
                          </m:ctrlPr>
                        </m:sSubPr>
                        <m:e>
                          <m:r>
                            <a:rPr lang="en-US" sz="2500" b="0" i="1" smtClean="0">
                              <a:solidFill>
                                <a:schemeClr val="tx1"/>
                              </a:solidFill>
                              <a:latin typeface="Cambria Math"/>
                            </a:rPr>
                            <m:t>𝐸</m:t>
                          </m:r>
                        </m:e>
                        <m:sub>
                          <m:r>
                            <a:rPr lang="en-US" sz="2500" b="0" i="1" smtClean="0">
                              <a:solidFill>
                                <a:schemeClr val="tx1"/>
                              </a:solidFill>
                              <a:latin typeface="Cambria Math"/>
                            </a:rPr>
                            <m:t>1</m:t>
                          </m:r>
                        </m:sub>
                      </m:sSub>
                    </m:oMath>
                  </m:oMathPara>
                </a14:m>
                <a:endParaRPr lang="en-US" sz="2500" b="0" dirty="0" smtClean="0">
                  <a:solidFill>
                    <a:schemeClr val="tx1"/>
                  </a:solidFill>
                </a:endParaRPr>
              </a:p>
            </p:txBody>
          </p:sp>
        </mc:Choice>
        <mc:Fallback xmlns="">
          <p:sp>
            <p:nvSpPr>
              <p:cNvPr id="14" name="אליפסה 13"/>
              <p:cNvSpPr>
                <a:spLocks noRot="1" noChangeAspect="1" noMove="1" noResize="1" noEditPoints="1" noAdjustHandles="1" noChangeArrowheads="1" noChangeShapeType="1" noTextEdit="1"/>
              </p:cNvSpPr>
              <p:nvPr/>
            </p:nvSpPr>
            <p:spPr>
              <a:xfrm>
                <a:off x="2246040" y="3356992"/>
                <a:ext cx="792088" cy="792088"/>
              </a:xfrm>
              <a:prstGeom prst="ellipse">
                <a:avLst/>
              </a:prstGeom>
              <a:blipFill rotWithShape="1">
                <a:blip r:embed="rId8"/>
                <a:stretch>
                  <a:fillRect/>
                </a:stretch>
              </a:blipFill>
            </p:spPr>
            <p:txBody>
              <a:bodyPr/>
              <a:lstStyle/>
              <a:p>
                <a:r>
                  <a:rPr lang="en-US">
                    <a:noFill/>
                  </a:rPr>
                  <a:t> </a:t>
                </a:r>
              </a:p>
            </p:txBody>
          </p:sp>
        </mc:Fallback>
      </mc:AlternateContent>
      <p:cxnSp>
        <p:nvCxnSpPr>
          <p:cNvPr id="15" name="מחבר חץ ישר 14"/>
          <p:cNvCxnSpPr>
            <a:stCxn id="12" idx="4"/>
            <a:endCxn id="8" idx="0"/>
          </p:cNvCxnSpPr>
          <p:nvPr/>
        </p:nvCxnSpPr>
        <p:spPr>
          <a:xfrm>
            <a:off x="6120172" y="414908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a:stCxn id="13" idx="4"/>
          </p:cNvCxnSpPr>
          <p:nvPr/>
        </p:nvCxnSpPr>
        <p:spPr>
          <a:xfrm flipH="1">
            <a:off x="4363259" y="4149080"/>
            <a:ext cx="2292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a:stCxn id="14" idx="4"/>
          </p:cNvCxnSpPr>
          <p:nvPr/>
        </p:nvCxnSpPr>
        <p:spPr>
          <a:xfrm flipH="1">
            <a:off x="2622629" y="4149080"/>
            <a:ext cx="19455"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6158424" y="558924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p:nvPr/>
        </p:nvCxnSpPr>
        <p:spPr>
          <a:xfrm>
            <a:off x="4406568" y="558924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מחבר חץ ישר 20"/>
          <p:cNvCxnSpPr/>
          <p:nvPr/>
        </p:nvCxnSpPr>
        <p:spPr>
          <a:xfrm>
            <a:off x="2622629" y="558924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5848910" y="6021288"/>
                <a:ext cx="619027"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𝑥</m:t>
                          </m:r>
                        </m:e>
                        <m:sub>
                          <m:r>
                            <a:rPr lang="en-US" sz="2500" b="0" i="1" smtClean="0">
                              <a:latin typeface="Cambria Math"/>
                            </a:rPr>
                            <m:t>3</m:t>
                          </m:r>
                        </m:sub>
                      </m:sSub>
                    </m:oMath>
                  </m:oMathPara>
                </a14:m>
                <a:endParaRPr lang="en-US" sz="2500" b="0"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5848910" y="6021288"/>
                <a:ext cx="619027" cy="477054"/>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076671" y="6021288"/>
                <a:ext cx="619027"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𝑥</m:t>
                          </m:r>
                        </m:e>
                        <m:sub>
                          <m:r>
                            <a:rPr lang="en-US" sz="2500" b="0" i="1" smtClean="0">
                              <a:latin typeface="Cambria Math"/>
                            </a:rPr>
                            <m:t>2</m:t>
                          </m:r>
                        </m:sub>
                      </m:sSub>
                    </m:oMath>
                  </m:oMathPara>
                </a14:m>
                <a:endParaRPr lang="en-US" sz="2500" b="0" dirty="0" smtClean="0"/>
              </a:p>
            </p:txBody>
          </p:sp>
        </mc:Choice>
        <mc:Fallback xmlns="">
          <p:sp>
            <p:nvSpPr>
              <p:cNvPr id="23" name="TextBox 22"/>
              <p:cNvSpPr txBox="1">
                <a:spLocks noRot="1" noChangeAspect="1" noMove="1" noResize="1" noEditPoints="1" noAdjustHandles="1" noChangeArrowheads="1" noChangeShapeType="1" noTextEdit="1"/>
              </p:cNvSpPr>
              <p:nvPr/>
            </p:nvSpPr>
            <p:spPr>
              <a:xfrm>
                <a:off x="4076671" y="6021288"/>
                <a:ext cx="619027" cy="477054"/>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332570" y="5976282"/>
                <a:ext cx="619027"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𝑥</m:t>
                          </m:r>
                        </m:e>
                        <m:sub>
                          <m:r>
                            <a:rPr lang="en-US" sz="2500" b="0" i="1" smtClean="0">
                              <a:latin typeface="Cambria Math"/>
                            </a:rPr>
                            <m:t>1</m:t>
                          </m:r>
                        </m:sub>
                      </m:sSub>
                    </m:oMath>
                  </m:oMathPara>
                </a14:m>
                <a:endParaRPr lang="en-US" sz="2500" b="0" dirty="0" smtClean="0"/>
              </a:p>
            </p:txBody>
          </p:sp>
        </mc:Choice>
        <mc:Fallback xmlns="">
          <p:sp>
            <p:nvSpPr>
              <p:cNvPr id="24" name="TextBox 23"/>
              <p:cNvSpPr txBox="1">
                <a:spLocks noRot="1" noChangeAspect="1" noMove="1" noResize="1" noEditPoints="1" noAdjustHandles="1" noChangeArrowheads="1" noChangeShapeType="1" noTextEdit="1"/>
              </p:cNvSpPr>
              <p:nvPr/>
            </p:nvSpPr>
            <p:spPr>
              <a:xfrm>
                <a:off x="2332570" y="5976282"/>
                <a:ext cx="619027" cy="477054"/>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549897" y="4029724"/>
                <a:ext cx="619027" cy="9112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500" b="0" i="1" smtClean="0">
                              <a:latin typeface="Cambria Math"/>
                            </a:rPr>
                          </m:ctrlPr>
                        </m:fPr>
                        <m:num>
                          <m:r>
                            <a:rPr lang="en-US" sz="2500" b="0" i="1" smtClean="0">
                              <a:latin typeface="Cambria Math"/>
                            </a:rPr>
                            <m:t>𝜕</m:t>
                          </m:r>
                          <m:sSub>
                            <m:sSubPr>
                              <m:ctrlPr>
                                <a:rPr lang="en-US" sz="2500" b="0" i="1" smtClean="0">
                                  <a:latin typeface="Cambria Math"/>
                                </a:rPr>
                              </m:ctrlPr>
                            </m:sSubPr>
                            <m:e>
                              <m:r>
                                <a:rPr lang="en-US" sz="2500" b="0" i="1" smtClean="0">
                                  <a:latin typeface="Cambria Math"/>
                                </a:rPr>
                                <m:t>𝐸</m:t>
                              </m:r>
                            </m:e>
                            <m:sub>
                              <m:r>
                                <a:rPr lang="en-US" sz="2500" b="0" i="1" smtClean="0">
                                  <a:latin typeface="Cambria Math"/>
                                </a:rPr>
                                <m:t>2</m:t>
                              </m:r>
                            </m:sub>
                          </m:sSub>
                        </m:num>
                        <m:den>
                          <m:r>
                            <a:rPr lang="en-US" sz="2500" b="0" i="1" smtClean="0">
                              <a:latin typeface="Cambria Math"/>
                            </a:rPr>
                            <m:t>𝜕</m:t>
                          </m:r>
                          <m:sSub>
                            <m:sSubPr>
                              <m:ctrlPr>
                                <a:rPr lang="en-US" sz="2500" b="0" i="1" smtClean="0">
                                  <a:latin typeface="Cambria Math"/>
                                </a:rPr>
                              </m:ctrlPr>
                            </m:sSubPr>
                            <m:e>
                              <m:r>
                                <a:rPr lang="en-US" sz="2500" b="0" i="1" smtClean="0">
                                  <a:latin typeface="Cambria Math"/>
                                </a:rPr>
                                <m:t>𝑠</m:t>
                              </m:r>
                            </m:e>
                            <m:sub>
                              <m:r>
                                <a:rPr lang="en-US" sz="2500" b="0" i="1" smtClean="0">
                                  <a:latin typeface="Cambria Math"/>
                                </a:rPr>
                                <m:t>2</m:t>
                              </m:r>
                            </m:sub>
                          </m:sSub>
                        </m:den>
                      </m:f>
                    </m:oMath>
                  </m:oMathPara>
                </a14:m>
                <a:endParaRPr lang="en-US" sz="2500" b="0" dirty="0" smtClean="0"/>
              </a:p>
            </p:txBody>
          </p:sp>
        </mc:Choice>
        <mc:Fallback xmlns="">
          <p:sp>
            <p:nvSpPr>
              <p:cNvPr id="27" name="TextBox 26"/>
              <p:cNvSpPr txBox="1">
                <a:spLocks noRot="1" noChangeAspect="1" noMove="1" noResize="1" noEditPoints="1" noAdjustHandles="1" noChangeArrowheads="1" noChangeShapeType="1" noTextEdit="1"/>
              </p:cNvSpPr>
              <p:nvPr/>
            </p:nvSpPr>
            <p:spPr>
              <a:xfrm>
                <a:off x="4549897" y="4029724"/>
                <a:ext cx="619027" cy="911211"/>
              </a:xfrm>
              <a:prstGeom prst="rect">
                <a:avLst/>
              </a:prstGeom>
              <a:blipFill rotWithShape="1">
                <a:blip r:embed="rId12"/>
                <a:stretch>
                  <a:fillRect/>
                </a:stretch>
              </a:blipFill>
            </p:spPr>
            <p:txBody>
              <a:bodyPr/>
              <a:lstStyle/>
              <a:p>
                <a:r>
                  <a:rPr lang="en-US">
                    <a:noFill/>
                  </a:rPr>
                  <a:t> </a:t>
                </a:r>
              </a:p>
            </p:txBody>
          </p:sp>
        </mc:Fallback>
      </mc:AlternateContent>
      <p:cxnSp>
        <p:nvCxnSpPr>
          <p:cNvPr id="30" name="מחבר חץ ישר 29"/>
          <p:cNvCxnSpPr/>
          <p:nvPr/>
        </p:nvCxnSpPr>
        <p:spPr>
          <a:xfrm flipH="1">
            <a:off x="4404684" y="2708920"/>
            <a:ext cx="2292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מחבר חץ ישר 30"/>
          <p:cNvCxnSpPr/>
          <p:nvPr/>
        </p:nvCxnSpPr>
        <p:spPr>
          <a:xfrm flipH="1">
            <a:off x="6116719" y="2725407"/>
            <a:ext cx="2292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מחבר חץ ישר 31"/>
          <p:cNvCxnSpPr/>
          <p:nvPr/>
        </p:nvCxnSpPr>
        <p:spPr>
          <a:xfrm flipH="1">
            <a:off x="2642934" y="2693876"/>
            <a:ext cx="2292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5118701" y="4718657"/>
                <a:ext cx="619027" cy="9112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500" b="0" i="1" smtClean="0">
                              <a:latin typeface="Cambria Math"/>
                            </a:rPr>
                          </m:ctrlPr>
                        </m:fPr>
                        <m:num>
                          <m:r>
                            <a:rPr lang="en-US" sz="2500" b="0" i="1" smtClean="0">
                              <a:latin typeface="Cambria Math"/>
                            </a:rPr>
                            <m:t>𝜕</m:t>
                          </m:r>
                          <m:sSub>
                            <m:sSubPr>
                              <m:ctrlPr>
                                <a:rPr lang="en-US" sz="2500" b="0" i="1" smtClean="0">
                                  <a:latin typeface="Cambria Math"/>
                                </a:rPr>
                              </m:ctrlPr>
                            </m:sSubPr>
                            <m:e>
                              <m:r>
                                <a:rPr lang="en-US" sz="2500" b="0" i="1" smtClean="0">
                                  <a:latin typeface="Cambria Math"/>
                                </a:rPr>
                                <m:t>𝑠</m:t>
                              </m:r>
                            </m:e>
                            <m:sub>
                              <m:r>
                                <a:rPr lang="en-US" sz="2500" b="0" i="1" smtClean="0">
                                  <a:latin typeface="Cambria Math"/>
                                </a:rPr>
                                <m:t>3</m:t>
                              </m:r>
                            </m:sub>
                          </m:sSub>
                        </m:num>
                        <m:den>
                          <m:r>
                            <a:rPr lang="en-US" sz="2500" b="0" i="1" smtClean="0">
                              <a:latin typeface="Cambria Math"/>
                            </a:rPr>
                            <m:t>𝜕</m:t>
                          </m:r>
                          <m:sSub>
                            <m:sSubPr>
                              <m:ctrlPr>
                                <a:rPr lang="en-US" sz="2500" b="0" i="1" smtClean="0">
                                  <a:latin typeface="Cambria Math"/>
                                </a:rPr>
                              </m:ctrlPr>
                            </m:sSubPr>
                            <m:e>
                              <m:r>
                                <a:rPr lang="en-US" sz="2500" b="0" i="1" smtClean="0">
                                  <a:latin typeface="Cambria Math"/>
                                </a:rPr>
                                <m:t>𝑠</m:t>
                              </m:r>
                            </m:e>
                            <m:sub>
                              <m:r>
                                <a:rPr lang="en-US" sz="2500" b="0" i="1" smtClean="0">
                                  <a:latin typeface="Cambria Math"/>
                                </a:rPr>
                                <m:t>2</m:t>
                              </m:r>
                            </m:sub>
                          </m:sSub>
                        </m:den>
                      </m:f>
                    </m:oMath>
                  </m:oMathPara>
                </a14:m>
                <a:endParaRPr lang="en-US" sz="2500" b="0" dirty="0" smtClean="0"/>
              </a:p>
            </p:txBody>
          </p:sp>
        </mc:Choice>
        <mc:Fallback xmlns="">
          <p:sp>
            <p:nvSpPr>
              <p:cNvPr id="26" name="TextBox 25"/>
              <p:cNvSpPr txBox="1">
                <a:spLocks noRot="1" noChangeAspect="1" noMove="1" noResize="1" noEditPoints="1" noAdjustHandles="1" noChangeArrowheads="1" noChangeShapeType="1" noTextEdit="1"/>
              </p:cNvSpPr>
              <p:nvPr/>
            </p:nvSpPr>
            <p:spPr>
              <a:xfrm>
                <a:off x="5118701" y="4718657"/>
                <a:ext cx="619027" cy="911211"/>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407735" y="1458901"/>
                <a:ext cx="5676490" cy="1330877"/>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f>
                        <m:fPr>
                          <m:ctrlPr>
                            <a:rPr lang="en-US" sz="2500" b="0" i="1" smtClean="0">
                              <a:latin typeface="Cambria Math"/>
                            </a:rPr>
                          </m:ctrlPr>
                        </m:fPr>
                        <m:num>
                          <m:r>
                            <a:rPr lang="he-IL"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a:rPr>
                                <m:t>2</m:t>
                              </m:r>
                            </m:sub>
                          </m:sSub>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r>
                        <a:rPr lang="en-US" sz="2500" b="0" i="1" smtClean="0">
                          <a:latin typeface="Cambria Math" panose="02040503050406030204" pitchFamily="18" charset="0"/>
                        </a:rPr>
                        <m:t>=</m:t>
                      </m:r>
                      <m:nary>
                        <m:naryPr>
                          <m:chr m:val="∑"/>
                          <m:ctrlPr>
                            <a:rPr lang="en-US" sz="2500" b="0" i="1" smtClean="0">
                              <a:latin typeface="Cambria Math"/>
                            </a:rPr>
                          </m:ctrlPr>
                        </m:naryPr>
                        <m:sub>
                          <m:r>
                            <a:rPr lang="en-US" sz="2500" b="0" i="1" smtClean="0">
                              <a:latin typeface="Cambria Math" panose="02040503050406030204" pitchFamily="18" charset="0"/>
                            </a:rPr>
                            <m:t>𝑘</m:t>
                          </m:r>
                          <m:r>
                            <a:rPr lang="en-US" sz="2500" b="0" i="1" smtClean="0">
                              <a:latin typeface="Cambria Math" panose="02040503050406030204" pitchFamily="18" charset="0"/>
                            </a:rPr>
                            <m:t>=</m:t>
                          </m:r>
                          <m:r>
                            <a:rPr lang="en-US" sz="2500" b="0" i="1" smtClean="0">
                              <a:latin typeface="Cambria Math" panose="02040503050406030204" pitchFamily="18" charset="0"/>
                            </a:rPr>
                            <m:t>0</m:t>
                          </m:r>
                        </m:sub>
                        <m:sup>
                          <m:r>
                            <a:rPr lang="en-US" sz="2500" b="0" i="1" smtClean="0">
                              <a:latin typeface="Cambria Math"/>
                            </a:rPr>
                            <m:t>2</m:t>
                          </m:r>
                        </m:sup>
                        <m:e>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𝐸</m:t>
                                  </m:r>
                                </m:e>
                                <m:sub>
                                  <m:r>
                                    <a:rPr lang="en-US" sz="2500" b="0" i="1" smtClean="0">
                                      <a:latin typeface="Cambria Math"/>
                                    </a:rPr>
                                    <m:t>2</m:t>
                                  </m:r>
                                </m:sub>
                              </m:sSub>
                            </m:num>
                            <m:den>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a:rPr>
                                    <m:t>𝑠</m:t>
                                  </m:r>
                                </m:e>
                                <m:sub>
                                  <m:r>
                                    <a:rPr lang="en-US" sz="2500" b="0" i="1" smtClean="0">
                                      <a:latin typeface="Cambria Math"/>
                                    </a:rPr>
                                    <m:t>2</m:t>
                                  </m:r>
                                </m:sub>
                              </m:sSub>
                            </m:den>
                          </m:f>
                          <m:d>
                            <m:dPr>
                              <m:ctrlPr>
                                <a:rPr lang="en-US" sz="2500" b="0" i="1" smtClean="0">
                                  <a:latin typeface="Cambria Math"/>
                                </a:rPr>
                              </m:ctrlPr>
                            </m:dPr>
                            <m:e>
                              <m:nary>
                                <m:naryPr>
                                  <m:chr m:val="∏"/>
                                  <m:ctrlPr>
                                    <a:rPr lang="en-US" sz="2500" b="0" i="1" smtClean="0">
                                      <a:latin typeface="Cambria Math"/>
                                    </a:rPr>
                                  </m:ctrlPr>
                                </m:naryPr>
                                <m:sub>
                                  <m:r>
                                    <m:rPr>
                                      <m:brk m:alnAt="23"/>
                                    </m:rPr>
                                    <a:rPr lang="en-US" sz="2500" b="0" i="1" smtClean="0">
                                      <a:latin typeface="Cambria Math" panose="02040503050406030204" pitchFamily="18" charset="0"/>
                                    </a:rPr>
                                    <m:t>𝑗</m:t>
                                  </m:r>
                                  <m:r>
                                    <a:rPr lang="en-US" sz="2500" b="0" i="1" smtClean="0">
                                      <a:latin typeface="Cambria Math" panose="02040503050406030204" pitchFamily="18" charset="0"/>
                                    </a:rPr>
                                    <m:t>=</m:t>
                                  </m:r>
                                  <m:r>
                                    <a:rPr lang="en-US" sz="2500" b="0" i="1" smtClean="0">
                                      <a:latin typeface="Cambria Math" panose="02040503050406030204" pitchFamily="18" charset="0"/>
                                    </a:rPr>
                                    <m:t>𝑘</m:t>
                                  </m:r>
                                  <m:r>
                                    <a:rPr lang="en-US" sz="2500" b="0" i="1" smtClean="0">
                                      <a:latin typeface="Cambria Math" panose="02040503050406030204" pitchFamily="18" charset="0"/>
                                    </a:rPr>
                                    <m:t>+</m:t>
                                  </m:r>
                                  <m:r>
                                    <m:rPr>
                                      <m:brk m:alnAt="23"/>
                                    </m:rPr>
                                    <a:rPr lang="en-US" sz="2500" b="0" i="1" smtClean="0">
                                      <a:latin typeface="Cambria Math" panose="02040503050406030204" pitchFamily="18" charset="0"/>
                                    </a:rPr>
                                    <m:t>1</m:t>
                                  </m:r>
                                </m:sub>
                                <m:sup>
                                  <m:r>
                                    <a:rPr lang="en-US" sz="2500" b="0" i="1" smtClean="0">
                                      <a:latin typeface="Cambria Math"/>
                                    </a:rPr>
                                    <m:t>2</m:t>
                                  </m:r>
                                </m:sup>
                                <m:e>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𝑠</m:t>
                                          </m:r>
                                        </m:e>
                                        <m:sub>
                                          <m:r>
                                            <a:rPr lang="en-US" sz="2500" b="0" i="1" smtClean="0">
                                              <a:latin typeface="Cambria Math" panose="02040503050406030204" pitchFamily="18" charset="0"/>
                                            </a:rPr>
                                            <m:t>𝑗</m:t>
                                          </m:r>
                                        </m:sub>
                                      </m:sSub>
                                    </m:num>
                                    <m:den>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𝑠</m:t>
                                          </m:r>
                                        </m:e>
                                        <m:sub>
                                          <m:r>
                                            <a:rPr lang="en-US" sz="2500" b="0" i="1" smtClean="0">
                                              <a:latin typeface="Cambria Math" panose="02040503050406030204" pitchFamily="18" charset="0"/>
                                            </a:rPr>
                                            <m:t>𝑗</m:t>
                                          </m:r>
                                          <m:r>
                                            <a:rPr lang="en-US" sz="2500" b="0" i="1" smtClean="0">
                                              <a:latin typeface="Cambria Math" panose="02040503050406030204" pitchFamily="18" charset="0"/>
                                            </a:rPr>
                                            <m:t>−</m:t>
                                          </m:r>
                                          <m:r>
                                            <a:rPr lang="en-US" sz="2500" b="0" i="1" smtClean="0">
                                              <a:latin typeface="Cambria Math" panose="02040503050406030204" pitchFamily="18" charset="0"/>
                                            </a:rPr>
                                            <m:t>1</m:t>
                                          </m:r>
                                        </m:sub>
                                      </m:sSub>
                                    </m:den>
                                  </m:f>
                                </m:e>
                              </m:nary>
                            </m:e>
                          </m:d>
                          <m:f>
                            <m:fPr>
                              <m:ctrlPr>
                                <a:rPr lang="en-US" sz="2500" i="1">
                                  <a:latin typeface="Cambria Math"/>
                                </a:rPr>
                              </m:ctrlPr>
                            </m:fPr>
                            <m:num>
                              <m:r>
                                <a:rPr lang="en-US" sz="2500" i="1">
                                  <a:latin typeface="Cambria Math" panose="02040503050406030204" pitchFamily="18" charset="0"/>
                                </a:rPr>
                                <m:t>𝜕</m:t>
                              </m:r>
                              <m:sSub>
                                <m:sSubPr>
                                  <m:ctrlPr>
                                    <a:rPr lang="en-US" sz="2500" i="1">
                                      <a:latin typeface="Cambria Math"/>
                                    </a:rPr>
                                  </m:ctrlPr>
                                </m:sSubPr>
                                <m:e>
                                  <m:r>
                                    <a:rPr lang="en-US" sz="2500" b="0" i="1" smtClean="0">
                                      <a:latin typeface="Cambria Math"/>
                                    </a:rPr>
                                    <m:t>𝑠</m:t>
                                  </m:r>
                                </m:e>
                                <m:sub>
                                  <m:r>
                                    <a:rPr lang="en-US" sz="2500" b="0" i="1" smtClean="0">
                                      <a:latin typeface="Cambria Math"/>
                                    </a:rPr>
                                    <m:t>𝑘</m:t>
                                  </m:r>
                                </m:sub>
                              </m:sSub>
                            </m:num>
                            <m:den>
                              <m:r>
                                <a:rPr lang="en-US" sz="2500" i="1">
                                  <a:latin typeface="Cambria Math" panose="02040503050406030204" pitchFamily="18" charset="0"/>
                                </a:rPr>
                                <m:t>𝜕</m:t>
                              </m:r>
                              <m:sSub>
                                <m:sSubPr>
                                  <m:ctrlPr>
                                    <a:rPr lang="en-US" sz="2500" i="1">
                                      <a:latin typeface="Cambria Math"/>
                                    </a:rPr>
                                  </m:ctrlPr>
                                </m:sSubPr>
                                <m:e>
                                  <m:r>
                                    <a:rPr lang="en-US" sz="2500" b="0" i="1" smtClean="0">
                                      <a:latin typeface="Cambria Math"/>
                                    </a:rPr>
                                    <m:t>𝑎</m:t>
                                  </m:r>
                                </m:e>
                                <m:sub>
                                  <m:r>
                                    <a:rPr lang="en-US" sz="2500" b="0" i="1" smtClean="0">
                                      <a:latin typeface="Cambria Math"/>
                                    </a:rPr>
                                    <m:t>h</m:t>
                                  </m:r>
                                  <m:r>
                                    <a:rPr lang="en-US" sz="2500" b="0" i="1" smtClean="0">
                                      <a:latin typeface="Cambria Math" panose="02040503050406030204" pitchFamily="18" charset="0"/>
                                    </a:rPr>
                                    <m:t>𝑘</m:t>
                                  </m:r>
                                </m:sub>
                              </m:sSub>
                            </m:den>
                          </m:f>
                          <m:f>
                            <m:fPr>
                              <m:ctrlPr>
                                <a:rPr lang="en-US" sz="2500" b="0" i="1" smtClean="0">
                                  <a:latin typeface="Cambria Math"/>
                                </a:rPr>
                              </m:ctrlPr>
                            </m:fPr>
                            <m:num>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a:rPr>
                                    <m:t>𝑎</m:t>
                                  </m:r>
                                </m:e>
                                <m:sub>
                                  <m:r>
                                    <a:rPr lang="en-US" sz="2500" b="0" i="1" smtClean="0">
                                      <a:latin typeface="Cambria Math"/>
                                    </a:rPr>
                                    <m:t>h</m:t>
                                  </m:r>
                                  <m:r>
                                    <a:rPr lang="en-US" sz="2500" b="0" i="1" smtClean="0">
                                      <a:latin typeface="Cambria Math" panose="02040503050406030204" pitchFamily="18" charset="0"/>
                                    </a:rPr>
                                    <m:t>𝑘</m:t>
                                  </m:r>
                                </m:sub>
                              </m:sSub>
                            </m:num>
                            <m:den>
                              <m:r>
                                <a:rPr lang="en-US" sz="2500" b="0" i="1" smtClean="0">
                                  <a:latin typeface="Cambria Math" panose="02040503050406030204" pitchFamily="18" charset="0"/>
                                </a:rPr>
                                <m:t>𝜕</m:t>
                              </m:r>
                              <m:r>
                                <a:rPr lang="en-US" sz="2500" b="0" i="1" smtClean="0">
                                  <a:latin typeface="Cambria Math" panose="02040503050406030204" pitchFamily="18" charset="0"/>
                                </a:rPr>
                                <m:t>𝑊</m:t>
                              </m:r>
                            </m:den>
                          </m:f>
                        </m:e>
                      </m:nary>
                    </m:oMath>
                  </m:oMathPara>
                </a14:m>
                <a:endParaRPr lang="he-IL" sz="2500" dirty="0"/>
              </a:p>
            </p:txBody>
          </p:sp>
        </mc:Choice>
        <mc:Fallback xmlns="">
          <p:sp>
            <p:nvSpPr>
              <p:cNvPr id="28" name="TextBox 27"/>
              <p:cNvSpPr txBox="1">
                <a:spLocks noRot="1" noChangeAspect="1" noMove="1" noResize="1" noEditPoints="1" noAdjustHandles="1" noChangeArrowheads="1" noChangeShapeType="1" noTextEdit="1"/>
              </p:cNvSpPr>
              <p:nvPr/>
            </p:nvSpPr>
            <p:spPr>
              <a:xfrm>
                <a:off x="1407735" y="1458901"/>
                <a:ext cx="5676490" cy="1330877"/>
              </a:xfrm>
              <a:prstGeom prst="rect">
                <a:avLst/>
              </a:prstGeom>
              <a:blipFill rotWithShape="0">
                <a:blip r:embed="rId14"/>
                <a:stretch>
                  <a:fillRect/>
                </a:stretch>
              </a:blipFill>
            </p:spPr>
            <p:txBody>
              <a:bodyPr/>
              <a:lstStyle/>
              <a:p>
                <a:r>
                  <a:rPr lang="he-IL">
                    <a:noFill/>
                  </a:rPr>
                  <a:t> </a:t>
                </a:r>
              </a:p>
            </p:txBody>
          </p:sp>
        </mc:Fallback>
      </mc:AlternateContent>
      <p:sp>
        <p:nvSpPr>
          <p:cNvPr id="5" name="מציין מיקום של מספר שקופית 4"/>
          <p:cNvSpPr>
            <a:spLocks noGrp="1"/>
          </p:cNvSpPr>
          <p:nvPr>
            <p:ph type="sldNum" sz="quarter" idx="15"/>
          </p:nvPr>
        </p:nvSpPr>
        <p:spPr/>
        <p:txBody>
          <a:bodyPr/>
          <a:lstStyle/>
          <a:p>
            <a:fld id="{B1384DE6-1247-4793-92EB-DB727468149E}" type="slidenum">
              <a:rPr lang="he-IL" smtClean="0"/>
              <a:t>20</a:t>
            </a:fld>
            <a:endParaRPr lang="he-IL"/>
          </a:p>
        </p:txBody>
      </p:sp>
    </p:spTree>
    <p:extLst>
      <p:ext uri="{BB962C8B-B14F-4D97-AF65-F5344CB8AC3E}">
        <p14:creationId xmlns:p14="http://schemas.microsoft.com/office/powerpoint/2010/main" val="639214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Vanishing Gradients</a:t>
            </a:r>
            <a:endParaRPr lang="he-IL" dirty="0"/>
          </a:p>
        </p:txBody>
      </p:sp>
      <p:sp>
        <p:nvSpPr>
          <p:cNvPr id="5" name="מציין מיקום תוכן 4"/>
          <p:cNvSpPr>
            <a:spLocks noGrp="1"/>
          </p:cNvSpPr>
          <p:nvPr>
            <p:ph sz="quarter" idx="1"/>
          </p:nvPr>
        </p:nvSpPr>
        <p:spPr/>
        <p:txBody>
          <a:bodyPr/>
          <a:lstStyle/>
          <a:p>
            <a:endParaRPr lang="en-US" dirty="0"/>
          </a:p>
          <a:p>
            <a:endParaRPr lang="en-US" dirty="0"/>
          </a:p>
        </p:txBody>
      </p:sp>
      <p:pic>
        <p:nvPicPr>
          <p:cNvPr id="3076" name="Picture 4"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484784"/>
            <a:ext cx="6552728" cy="5068866"/>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של מספר שקופית 2"/>
          <p:cNvSpPr>
            <a:spLocks noGrp="1"/>
          </p:cNvSpPr>
          <p:nvPr>
            <p:ph type="sldNum" sz="quarter" idx="15"/>
          </p:nvPr>
        </p:nvSpPr>
        <p:spPr/>
        <p:txBody>
          <a:bodyPr/>
          <a:lstStyle/>
          <a:p>
            <a:fld id="{B1384DE6-1247-4793-92EB-DB727468149E}" type="slidenum">
              <a:rPr lang="he-IL" smtClean="0"/>
              <a:t>21</a:t>
            </a:fld>
            <a:endParaRPr lang="he-IL"/>
          </a:p>
        </p:txBody>
      </p:sp>
    </p:spTree>
    <p:extLst>
      <p:ext uri="{BB962C8B-B14F-4D97-AF65-F5344CB8AC3E}">
        <p14:creationId xmlns:p14="http://schemas.microsoft.com/office/powerpoint/2010/main" val="4271280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Vanishing Gradients</a:t>
            </a:r>
            <a:endParaRPr lang="he-IL" dirty="0"/>
          </a:p>
        </p:txBody>
      </p:sp>
      <p:pic>
        <p:nvPicPr>
          <p:cNvPr id="4" name="Picture 40" descr="http://nn.readthedocs.org/en/rtd/image/tanh.png"/>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43000" y="1751012"/>
            <a:ext cx="6096000" cy="4572000"/>
          </a:xfrm>
          <a:prstGeom prst="rect">
            <a:avLst/>
          </a:prstGeom>
          <a:noFill/>
          <a:ln>
            <a:noFill/>
          </a:ln>
        </p:spPr>
      </p:pic>
      <p:sp>
        <p:nvSpPr>
          <p:cNvPr id="3" name="מציין מיקום של מספר שקופית 2"/>
          <p:cNvSpPr>
            <a:spLocks noGrp="1"/>
          </p:cNvSpPr>
          <p:nvPr>
            <p:ph type="sldNum" sz="quarter" idx="15"/>
          </p:nvPr>
        </p:nvSpPr>
        <p:spPr/>
        <p:txBody>
          <a:bodyPr/>
          <a:lstStyle/>
          <a:p>
            <a:fld id="{B1384DE6-1247-4793-92EB-DB727468149E}" type="slidenum">
              <a:rPr lang="he-IL" smtClean="0"/>
              <a:t>22</a:t>
            </a:fld>
            <a:endParaRPr lang="he-IL"/>
          </a:p>
        </p:txBody>
      </p:sp>
    </p:spTree>
    <p:extLst>
      <p:ext uri="{BB962C8B-B14F-4D97-AF65-F5344CB8AC3E}">
        <p14:creationId xmlns:p14="http://schemas.microsoft.com/office/powerpoint/2010/main" val="3760154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Outline - LSTM</a:t>
            </a:r>
            <a:endParaRPr lang="he-IL" dirty="0"/>
          </a:p>
        </p:txBody>
      </p:sp>
      <p:sp>
        <p:nvSpPr>
          <p:cNvPr id="3" name="מציין מיקום תוכן 2"/>
          <p:cNvSpPr>
            <a:spLocks noGrp="1"/>
          </p:cNvSpPr>
          <p:nvPr>
            <p:ph sz="quarter" idx="1"/>
          </p:nvPr>
        </p:nvSpPr>
        <p:spPr/>
        <p:txBody>
          <a:bodyPr>
            <a:normAutofit/>
          </a:bodyPr>
          <a:lstStyle/>
          <a:p>
            <a:pPr algn="l" rtl="0"/>
            <a:r>
              <a:rPr lang="en-US" sz="2500" dirty="0" smtClean="0"/>
              <a:t>Introduction</a:t>
            </a:r>
          </a:p>
          <a:p>
            <a:pPr algn="l" rtl="0"/>
            <a:r>
              <a:rPr lang="en-US" sz="2500" dirty="0" smtClean="0"/>
              <a:t>Motivation</a:t>
            </a:r>
          </a:p>
          <a:p>
            <a:pPr algn="l" rtl="0"/>
            <a:r>
              <a:rPr lang="en-US" sz="2500" dirty="0" smtClean="0"/>
              <a:t>RNN architecture</a:t>
            </a:r>
          </a:p>
          <a:p>
            <a:pPr algn="l" rtl="0"/>
            <a:r>
              <a:rPr lang="en-US" sz="2500" dirty="0" smtClean="0"/>
              <a:t>RNN problems</a:t>
            </a:r>
          </a:p>
          <a:p>
            <a:pPr algn="l" rtl="0"/>
            <a:r>
              <a:rPr lang="en-US" sz="3600" dirty="0" smtClean="0">
                <a:solidFill>
                  <a:srgbClr val="FF0000"/>
                </a:solidFill>
              </a:rPr>
              <a:t>Long Short Term Memory</a:t>
            </a:r>
            <a:endParaRPr lang="en-US" sz="3600" dirty="0" smtClean="0">
              <a:solidFill>
                <a:srgbClr val="FF0000"/>
              </a:solidFill>
            </a:endParaRPr>
          </a:p>
          <a:p>
            <a:pPr algn="l" rtl="0"/>
            <a:r>
              <a:rPr lang="en-US" sz="2500" dirty="0" smtClean="0"/>
              <a:t>How LSTM solves the problem</a:t>
            </a:r>
          </a:p>
          <a:p>
            <a:pPr algn="l" rtl="0"/>
            <a:r>
              <a:rPr lang="en-US" sz="2500" dirty="0" smtClean="0"/>
              <a:t>Paper experiments</a:t>
            </a:r>
          </a:p>
          <a:p>
            <a:pPr algn="l" rtl="0"/>
            <a:r>
              <a:rPr lang="en-US" sz="2500" dirty="0" smtClean="0"/>
              <a:t>Conclusions</a:t>
            </a:r>
            <a:endParaRPr lang="he-IL" sz="2500" dirty="0"/>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23</a:t>
            </a:fld>
            <a:endParaRPr lang="he-IL"/>
          </a:p>
        </p:txBody>
      </p:sp>
    </p:spTree>
    <p:extLst>
      <p:ext uri="{BB962C8B-B14F-4D97-AF65-F5344CB8AC3E}">
        <p14:creationId xmlns:p14="http://schemas.microsoft.com/office/powerpoint/2010/main" val="596024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 introduction</a:t>
            </a:r>
            <a:endParaRPr lang="he-IL" dirty="0"/>
          </a:p>
        </p:txBody>
      </p:sp>
      <p:sp>
        <p:nvSpPr>
          <p:cNvPr id="3" name="מציין מיקום תוכן 2"/>
          <p:cNvSpPr>
            <a:spLocks noGrp="1"/>
          </p:cNvSpPr>
          <p:nvPr>
            <p:ph sz="quarter" idx="1"/>
          </p:nvPr>
        </p:nvSpPr>
        <p:spPr>
          <a:xfrm>
            <a:off x="457200" y="1600200"/>
            <a:ext cx="7467600" cy="3196952"/>
          </a:xfrm>
        </p:spPr>
        <p:txBody>
          <a:bodyPr>
            <a:normAutofit/>
          </a:bodyPr>
          <a:lstStyle/>
          <a:p>
            <a:pPr algn="l" rtl="0"/>
            <a:r>
              <a:rPr lang="en-US" sz="2500" dirty="0" smtClean="0"/>
              <a:t>LSTM was invented to solve the vanishing gradients problem.</a:t>
            </a:r>
          </a:p>
          <a:p>
            <a:pPr algn="l" rtl="0"/>
            <a:r>
              <a:rPr lang="en-US" sz="2500" dirty="0" smtClean="0"/>
              <a:t>LSTM maintain a more constant error flow in the </a:t>
            </a:r>
            <a:r>
              <a:rPr lang="en-US" sz="2500" dirty="0" err="1" smtClean="0"/>
              <a:t>backpropogation</a:t>
            </a:r>
            <a:r>
              <a:rPr lang="en-US" sz="2500" dirty="0" smtClean="0"/>
              <a:t> process.</a:t>
            </a:r>
          </a:p>
          <a:p>
            <a:pPr algn="l" rtl="0"/>
            <a:r>
              <a:rPr lang="en-US" sz="2500" dirty="0" smtClean="0"/>
              <a:t>LSTM can learn over more than 1000 time </a:t>
            </a:r>
            <a:r>
              <a:rPr lang="en-US" sz="2500" smtClean="0"/>
              <a:t>steps , </a:t>
            </a:r>
            <a:r>
              <a:rPr lang="en-US" sz="2500" dirty="0" smtClean="0"/>
              <a:t>and thus can handle large sequences that are linked remotely.</a:t>
            </a:r>
          </a:p>
          <a:p>
            <a:pPr algn="l" rtl="0"/>
            <a:endParaRPr lang="he-IL" sz="2500" dirty="0"/>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24</a:t>
            </a:fld>
            <a:endParaRPr lang="he-IL"/>
          </a:p>
        </p:txBody>
      </p:sp>
    </p:spTree>
    <p:extLst>
      <p:ext uri="{BB962C8B-B14F-4D97-AF65-F5344CB8AC3E}">
        <p14:creationId xmlns:p14="http://schemas.microsoft.com/office/powerpoint/2010/main" val="54260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 same idea as RNN</a:t>
            </a:r>
            <a:endParaRPr lang="he-IL" dirty="0"/>
          </a:p>
        </p:txBody>
      </p:sp>
      <p:sp>
        <p:nvSpPr>
          <p:cNvPr id="11" name="Rectangle 10"/>
          <p:cNvSpPr/>
          <p:nvPr/>
        </p:nvSpPr>
        <p:spPr>
          <a:xfrm>
            <a:off x="2867731" y="3419294"/>
            <a:ext cx="3024336" cy="1224136"/>
          </a:xfrm>
          <a:prstGeom prst="rect">
            <a:avLst/>
          </a:prstGeom>
          <a:noFill/>
          <a:ln>
            <a:solidFill>
              <a:schemeClr val="tx1">
                <a:lumMod val="75000"/>
                <a:lumOff val="25000"/>
              </a:schemeClr>
            </a:solidFill>
          </a:ln>
        </p:spPr>
        <p:style>
          <a:lnRef idx="2">
            <a:schemeClr val="accent4"/>
          </a:lnRef>
          <a:fillRef idx="1">
            <a:schemeClr val="lt1"/>
          </a:fillRef>
          <a:effectRef idx="0">
            <a:schemeClr val="accent4"/>
          </a:effectRef>
          <a:fontRef idx="minor">
            <a:schemeClr val="dk1"/>
          </a:fontRef>
        </p:style>
        <p:txBody>
          <a:bodyPr rtlCol="1" anchor="ctr"/>
          <a:lstStyle/>
          <a:p>
            <a:pPr algn="ctr"/>
            <a:endParaRPr lang="he-IL">
              <a:solidFill>
                <a:prstClr val="black"/>
              </a:solidFill>
            </a:endParaRPr>
          </a:p>
        </p:txBody>
      </p:sp>
      <p:sp>
        <p:nvSpPr>
          <p:cNvPr id="12" name="Right Arrow 11"/>
          <p:cNvSpPr/>
          <p:nvPr/>
        </p:nvSpPr>
        <p:spPr>
          <a:xfrm>
            <a:off x="1259632" y="3846456"/>
            <a:ext cx="1427241" cy="36981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sp>
        <p:nvSpPr>
          <p:cNvPr id="13" name="Right Arrow 12"/>
          <p:cNvSpPr/>
          <p:nvPr/>
        </p:nvSpPr>
        <p:spPr>
          <a:xfrm>
            <a:off x="6072925" y="3846456"/>
            <a:ext cx="1427241" cy="36981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sp>
        <p:nvSpPr>
          <p:cNvPr id="14" name="Right Arrow 13"/>
          <p:cNvSpPr/>
          <p:nvPr/>
        </p:nvSpPr>
        <p:spPr>
          <a:xfrm rot="16200000">
            <a:off x="3666281" y="5319372"/>
            <a:ext cx="1427241" cy="36981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sp>
        <p:nvSpPr>
          <p:cNvPr id="15" name="Right Arrow 14"/>
          <p:cNvSpPr/>
          <p:nvPr/>
        </p:nvSpPr>
        <p:spPr>
          <a:xfrm rot="16200000">
            <a:off x="3666280" y="2373539"/>
            <a:ext cx="1427241" cy="36981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mc:AlternateContent xmlns:mc="http://schemas.openxmlformats.org/markup-compatibility/2006" xmlns:a14="http://schemas.microsoft.com/office/drawing/2010/main">
        <mc:Choice Requires="a14">
          <p:sp>
            <p:nvSpPr>
              <p:cNvPr id="16" name="TextBox 15"/>
              <p:cNvSpPr txBox="1"/>
              <p:nvPr/>
            </p:nvSpPr>
            <p:spPr>
              <a:xfrm>
                <a:off x="228541" y="3785140"/>
                <a:ext cx="829393" cy="492443"/>
              </a:xfrm>
              <a:prstGeom prst="rect">
                <a:avLst/>
              </a:prstGeom>
              <a:noFill/>
            </p:spPr>
            <p:txBody>
              <a:bodyPr wrap="none" lIns="0" tIns="0" rIns="0" bIns="0" rtlCol="1">
                <a:spAutoFit/>
              </a:bodyPr>
              <a:lstStyle/>
              <a:p>
                <a:pPr algn="l" rtl="0"/>
                <a14:m>
                  <m:oMathPara xmlns:m="http://schemas.openxmlformats.org/officeDocument/2006/math">
                    <m:oMathParaPr>
                      <m:jc m:val="centerGroup"/>
                    </m:oMathParaPr>
                    <m:oMath xmlns:m="http://schemas.openxmlformats.org/officeDocument/2006/math">
                      <m:sSub>
                        <m:sSubPr>
                          <m:ctrlPr>
                            <a:rPr lang="en-US" sz="3200" i="1" smtClean="0">
                              <a:solidFill>
                                <a:prstClr val="black"/>
                              </a:solidFill>
                              <a:latin typeface="Cambria Math"/>
                            </a:rPr>
                          </m:ctrlPr>
                        </m:sSubPr>
                        <m:e>
                          <m:r>
                            <a:rPr lang="en-US" sz="3200" i="1" smtClean="0">
                              <a:solidFill>
                                <a:prstClr val="black"/>
                              </a:solidFill>
                              <a:latin typeface="Cambria Math" panose="02040503050406030204" pitchFamily="18" charset="0"/>
                            </a:rPr>
                            <m:t>𝑠</m:t>
                          </m:r>
                        </m:e>
                        <m:sub>
                          <m:r>
                            <a:rPr lang="en-US" sz="3200" i="1" smtClean="0">
                              <a:solidFill>
                                <a:prstClr val="black"/>
                              </a:solidFill>
                              <a:latin typeface="Cambria Math" panose="02040503050406030204" pitchFamily="18" charset="0"/>
                            </a:rPr>
                            <m:t>𝑡</m:t>
                          </m:r>
                          <m:r>
                            <a:rPr lang="en-US" sz="3200" i="1" smtClean="0">
                              <a:solidFill>
                                <a:prstClr val="black"/>
                              </a:solidFill>
                              <a:latin typeface="Cambria Math" panose="02040503050406030204" pitchFamily="18" charset="0"/>
                            </a:rPr>
                            <m:t>−</m:t>
                          </m:r>
                          <m:r>
                            <a:rPr lang="en-US" sz="3200" i="1" smtClean="0">
                              <a:solidFill>
                                <a:prstClr val="black"/>
                              </a:solidFill>
                              <a:latin typeface="Cambria Math" panose="02040503050406030204" pitchFamily="18" charset="0"/>
                            </a:rPr>
                            <m:t>1</m:t>
                          </m:r>
                        </m:sub>
                      </m:sSub>
                    </m:oMath>
                  </m:oMathPara>
                </a14:m>
                <a:endParaRPr lang="he-IL" sz="3200"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28541" y="3785140"/>
                <a:ext cx="829393" cy="492443"/>
              </a:xfrm>
              <a:prstGeom prst="rect">
                <a:avLst/>
              </a:prstGeom>
              <a:blipFill rotWithShape="0">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681024" y="3785140"/>
                <a:ext cx="829393" cy="492443"/>
              </a:xfrm>
              <a:prstGeom prst="rect">
                <a:avLst/>
              </a:prstGeom>
              <a:noFill/>
            </p:spPr>
            <p:txBody>
              <a:bodyPr wrap="none" lIns="0" tIns="0" rIns="0" bIns="0" rtlCol="1">
                <a:spAutoFit/>
              </a:bodyPr>
              <a:lstStyle/>
              <a:p>
                <a:pPr algn="l" rtl="0"/>
                <a14:m>
                  <m:oMathPara xmlns:m="http://schemas.openxmlformats.org/officeDocument/2006/math">
                    <m:oMathParaPr>
                      <m:jc m:val="centerGroup"/>
                    </m:oMathParaPr>
                    <m:oMath xmlns:m="http://schemas.openxmlformats.org/officeDocument/2006/math">
                      <m:sSub>
                        <m:sSubPr>
                          <m:ctrlPr>
                            <a:rPr lang="en-US" sz="3200" i="1" smtClean="0">
                              <a:solidFill>
                                <a:prstClr val="black"/>
                              </a:solidFill>
                              <a:latin typeface="Cambria Math"/>
                            </a:rPr>
                          </m:ctrlPr>
                        </m:sSubPr>
                        <m:e>
                          <m:r>
                            <a:rPr lang="en-US" sz="3200" i="1" smtClean="0">
                              <a:solidFill>
                                <a:prstClr val="black"/>
                              </a:solidFill>
                              <a:latin typeface="Cambria Math" panose="02040503050406030204" pitchFamily="18" charset="0"/>
                            </a:rPr>
                            <m:t>𝑠</m:t>
                          </m:r>
                        </m:e>
                        <m:sub>
                          <m:r>
                            <a:rPr lang="en-US" sz="3200" i="1" smtClean="0">
                              <a:solidFill>
                                <a:prstClr val="black"/>
                              </a:solidFill>
                              <a:latin typeface="Cambria Math" panose="02040503050406030204" pitchFamily="18" charset="0"/>
                            </a:rPr>
                            <m:t>𝑡</m:t>
                          </m:r>
                          <m:r>
                            <a:rPr lang="en-US" sz="3200" i="1" smtClean="0">
                              <a:solidFill>
                                <a:prstClr val="black"/>
                              </a:solidFill>
                              <a:latin typeface="Cambria Math" panose="02040503050406030204" pitchFamily="18" charset="0"/>
                            </a:rPr>
                            <m:t>+</m:t>
                          </m:r>
                          <m:r>
                            <a:rPr lang="en-US" sz="3200" i="1" smtClean="0">
                              <a:solidFill>
                                <a:prstClr val="black"/>
                              </a:solidFill>
                              <a:latin typeface="Cambria Math" panose="02040503050406030204" pitchFamily="18" charset="0"/>
                            </a:rPr>
                            <m:t>1</m:t>
                          </m:r>
                        </m:sub>
                      </m:sSub>
                    </m:oMath>
                  </m:oMathPara>
                </a14:m>
                <a:endParaRPr lang="he-IL" sz="3200"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681024" y="3785140"/>
                <a:ext cx="829393" cy="492443"/>
              </a:xfrm>
              <a:prstGeom prst="rect">
                <a:avLst/>
              </a:prstGeom>
              <a:blipFill rotWithShape="0">
                <a:blip r:embed="rId4"/>
                <a:stretch>
                  <a:fillRect/>
                </a:stretch>
              </a:blipFill>
            </p:spPr>
            <p:txBody>
              <a:bodyPr/>
              <a:lstStyle/>
              <a:p>
                <a:r>
                  <a:rPr lang="he-IL">
                    <a:noFill/>
                  </a:rPr>
                  <a:t> </a:t>
                </a:r>
              </a:p>
            </p:txBody>
          </p:sp>
        </mc:Fallback>
      </mc:AlternateContent>
      <p:sp>
        <p:nvSpPr>
          <p:cNvPr id="18" name="TextBox 17"/>
          <p:cNvSpPr txBox="1"/>
          <p:nvPr/>
        </p:nvSpPr>
        <p:spPr>
          <a:xfrm>
            <a:off x="3616709" y="3708195"/>
            <a:ext cx="1526380" cy="646331"/>
          </a:xfrm>
          <a:prstGeom prst="rect">
            <a:avLst/>
          </a:prstGeom>
          <a:noFill/>
        </p:spPr>
        <p:txBody>
          <a:bodyPr wrap="none" rtlCol="1">
            <a:spAutoFit/>
          </a:bodyPr>
          <a:lstStyle/>
          <a:p>
            <a:r>
              <a:rPr lang="en-US" sz="3600" dirty="0" smtClean="0">
                <a:solidFill>
                  <a:prstClr val="black"/>
                </a:solidFill>
              </a:rPr>
              <a:t>LSTM</a:t>
            </a:r>
            <a:endParaRPr lang="he-IL" sz="3600" dirty="0">
              <a:solidFill>
                <a:prstClr val="black"/>
              </a:solidFill>
            </a:endParaRPr>
          </a:p>
        </p:txBody>
      </p:sp>
      <mc:AlternateContent xmlns:mc="http://schemas.openxmlformats.org/markup-compatibility/2006" xmlns:a14="http://schemas.microsoft.com/office/drawing/2010/main">
        <mc:Choice Requires="a14">
          <p:sp>
            <p:nvSpPr>
              <p:cNvPr id="19" name="TextBox 18"/>
              <p:cNvSpPr txBox="1"/>
              <p:nvPr/>
            </p:nvSpPr>
            <p:spPr>
              <a:xfrm>
                <a:off x="4191000" y="6365126"/>
                <a:ext cx="473143" cy="492443"/>
              </a:xfrm>
              <a:prstGeom prst="rect">
                <a:avLst/>
              </a:prstGeom>
              <a:noFill/>
            </p:spPr>
            <p:txBody>
              <a:bodyPr wrap="none" lIns="0" tIns="0" rIns="0" bIns="0" rtlCol="1">
                <a:spAutoFit/>
              </a:bodyPr>
              <a:lstStyle/>
              <a:p>
                <a:pPr algn="l" rtl="0"/>
                <a14:m>
                  <m:oMathPara xmlns:m="http://schemas.openxmlformats.org/officeDocument/2006/math">
                    <m:oMathParaPr>
                      <m:jc m:val="centerGroup"/>
                    </m:oMathParaPr>
                    <m:oMath xmlns:m="http://schemas.openxmlformats.org/officeDocument/2006/math">
                      <m:sSub>
                        <m:sSubPr>
                          <m:ctrlPr>
                            <a:rPr lang="en-US" sz="3200" i="1" smtClean="0">
                              <a:solidFill>
                                <a:prstClr val="black"/>
                              </a:solidFill>
                              <a:latin typeface="Cambria Math"/>
                            </a:rPr>
                          </m:ctrlPr>
                        </m:sSubPr>
                        <m:e>
                          <m:r>
                            <a:rPr lang="en-US" sz="3200" i="1" smtClean="0">
                              <a:solidFill>
                                <a:prstClr val="black"/>
                              </a:solidFill>
                              <a:latin typeface="Cambria Math" panose="02040503050406030204" pitchFamily="18" charset="0"/>
                            </a:rPr>
                            <m:t>𝑥</m:t>
                          </m:r>
                        </m:e>
                        <m:sub>
                          <m:r>
                            <a:rPr lang="en-US" sz="3200" i="1" smtClean="0">
                              <a:solidFill>
                                <a:prstClr val="black"/>
                              </a:solidFill>
                              <a:latin typeface="Cambria Math" panose="02040503050406030204" pitchFamily="18" charset="0"/>
                            </a:rPr>
                            <m:t>𝑡</m:t>
                          </m:r>
                        </m:sub>
                      </m:sSub>
                    </m:oMath>
                  </m:oMathPara>
                </a14:m>
                <a:endParaRPr lang="he-IL" sz="3200"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191000" y="6365126"/>
                <a:ext cx="473143" cy="492443"/>
              </a:xfrm>
              <a:prstGeom prst="rect">
                <a:avLst/>
              </a:prstGeom>
              <a:blipFill rotWithShape="0">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143327" y="1303718"/>
                <a:ext cx="475900" cy="492443"/>
              </a:xfrm>
              <a:prstGeom prst="rect">
                <a:avLst/>
              </a:prstGeom>
              <a:noFill/>
            </p:spPr>
            <p:txBody>
              <a:bodyPr wrap="none" lIns="0" tIns="0" rIns="0" bIns="0" rtlCol="1">
                <a:spAutoFit/>
              </a:bodyPr>
              <a:lstStyle/>
              <a:p>
                <a:pPr algn="l" rtl="0"/>
                <a14:m>
                  <m:oMathPara xmlns:m="http://schemas.openxmlformats.org/officeDocument/2006/math">
                    <m:oMathParaPr>
                      <m:jc m:val="centerGroup"/>
                    </m:oMathParaPr>
                    <m:oMath xmlns:m="http://schemas.openxmlformats.org/officeDocument/2006/math">
                      <m:sSub>
                        <m:sSubPr>
                          <m:ctrlPr>
                            <a:rPr lang="en-US" sz="3200" i="1" smtClean="0">
                              <a:solidFill>
                                <a:prstClr val="black"/>
                              </a:solidFill>
                              <a:latin typeface="Cambria Math"/>
                            </a:rPr>
                          </m:ctrlPr>
                        </m:sSubPr>
                        <m:e>
                          <m:r>
                            <a:rPr lang="en-US" sz="3200" i="1" smtClean="0">
                              <a:solidFill>
                                <a:prstClr val="black"/>
                              </a:solidFill>
                              <a:latin typeface="Cambria Math" panose="02040503050406030204" pitchFamily="18" charset="0"/>
                            </a:rPr>
                            <m:t>𝑦</m:t>
                          </m:r>
                        </m:e>
                        <m:sub>
                          <m:r>
                            <a:rPr lang="en-US" sz="3200" i="1" smtClean="0">
                              <a:solidFill>
                                <a:prstClr val="black"/>
                              </a:solidFill>
                              <a:latin typeface="Cambria Math" panose="02040503050406030204" pitchFamily="18" charset="0"/>
                            </a:rPr>
                            <m:t>𝑡</m:t>
                          </m:r>
                        </m:sub>
                      </m:sSub>
                    </m:oMath>
                  </m:oMathPara>
                </a14:m>
                <a:endParaRPr lang="he-IL" sz="3200" dirty="0">
                  <a:solidFill>
                    <a:prstClr val="black"/>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143327" y="1303718"/>
                <a:ext cx="475900" cy="492443"/>
              </a:xfrm>
              <a:prstGeom prst="rect">
                <a:avLst/>
              </a:prstGeom>
              <a:blipFill rotWithShape="0">
                <a:blip r:embed="rId6"/>
                <a:stretch>
                  <a:fillRect/>
                </a:stretch>
              </a:blipFill>
            </p:spPr>
            <p:txBody>
              <a:bodyPr/>
              <a:lstStyle/>
              <a:p>
                <a:r>
                  <a:rPr lang="he-IL">
                    <a:noFill/>
                  </a:rPr>
                  <a:t> </a:t>
                </a:r>
              </a:p>
            </p:txBody>
          </p:sp>
        </mc:Fallback>
      </mc:AlternateContent>
      <p:sp>
        <p:nvSpPr>
          <p:cNvPr id="3" name="מציין מיקום של מספר שקופית 2"/>
          <p:cNvSpPr>
            <a:spLocks noGrp="1"/>
          </p:cNvSpPr>
          <p:nvPr>
            <p:ph type="sldNum" sz="quarter" idx="15"/>
          </p:nvPr>
        </p:nvSpPr>
        <p:spPr/>
        <p:txBody>
          <a:bodyPr/>
          <a:lstStyle/>
          <a:p>
            <a:fld id="{B1384DE6-1247-4793-92EB-DB727468149E}" type="slidenum">
              <a:rPr lang="he-IL" smtClean="0"/>
              <a:t>25</a:t>
            </a:fld>
            <a:endParaRPr lang="he-IL"/>
          </a:p>
        </p:txBody>
      </p:sp>
    </p:spTree>
    <p:extLst>
      <p:ext uri="{BB962C8B-B14F-4D97-AF65-F5344CB8AC3E}">
        <p14:creationId xmlns:p14="http://schemas.microsoft.com/office/powerpoint/2010/main" val="3615712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Architecture</a:t>
            </a:r>
            <a:endParaRPr lang="he-IL" dirty="0"/>
          </a:p>
        </p:txBody>
      </p:sp>
      <p:sp>
        <p:nvSpPr>
          <p:cNvPr id="3" name="מציין מיקום תוכן 2"/>
          <p:cNvSpPr>
            <a:spLocks noGrp="1"/>
          </p:cNvSpPr>
          <p:nvPr>
            <p:ph sz="quarter" idx="1"/>
          </p:nvPr>
        </p:nvSpPr>
        <p:spPr/>
        <p:txBody>
          <a:bodyPr>
            <a:normAutofit/>
          </a:bodyPr>
          <a:lstStyle/>
          <a:p>
            <a:pPr algn="l" rtl="0"/>
            <a:endParaRPr lang="en-US" sz="2800" dirty="0"/>
          </a:p>
          <a:p>
            <a:pPr algn="l" rtl="0"/>
            <a:endParaRPr lang="en-US" sz="2800" dirty="0"/>
          </a:p>
          <a:p>
            <a:pPr algn="l" rtl="0"/>
            <a:endParaRPr lang="he-IL" sz="2500" dirty="0"/>
          </a:p>
        </p:txBody>
      </p:sp>
      <p:sp>
        <p:nvSpPr>
          <p:cNvPr id="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6146" name="תמונה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1628801"/>
            <a:ext cx="7821302" cy="47525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he-IL" sz="1100" smtClean="0">
                <a:solidFill>
                  <a:prstClr val="black"/>
                </a:solidFill>
                <a:latin typeface="Arial" pitchFamily="34" charset="0"/>
                <a:ea typeface="Calibri" pitchFamily="34" charset="0"/>
                <a:cs typeface="Arial" pitchFamily="34" charset="0"/>
              </a:rPr>
              <a:t> </a:t>
            </a:r>
            <a:r>
              <a:rPr lang="en-US" altLang="he-IL" sz="800" smtClean="0">
                <a:solidFill>
                  <a:prstClr val="black"/>
                </a:solidFill>
                <a:latin typeface="Arial" pitchFamily="34" charset="0"/>
                <a:cs typeface="Arial" pitchFamily="34" charset="0"/>
              </a:rPr>
              <a:t> </a:t>
            </a:r>
            <a:endParaRPr lang="en-US" altLang="he-IL" smtClean="0">
              <a:solidFill>
                <a:prstClr val="black"/>
              </a:solidFill>
              <a:latin typeface="Arial" pitchFamily="34" charset="0"/>
              <a:cs typeface="Arial" pitchFamily="34" charset="0"/>
            </a:endParaRPr>
          </a:p>
        </p:txBody>
      </p:sp>
      <p:sp>
        <p:nvSpPr>
          <p:cNvPr id="6" name="מציין מיקום של מספר שקופית 5"/>
          <p:cNvSpPr>
            <a:spLocks noGrp="1"/>
          </p:cNvSpPr>
          <p:nvPr>
            <p:ph type="sldNum" sz="quarter" idx="15"/>
          </p:nvPr>
        </p:nvSpPr>
        <p:spPr/>
        <p:txBody>
          <a:bodyPr/>
          <a:lstStyle/>
          <a:p>
            <a:fld id="{B1384DE6-1247-4793-92EB-DB727468149E}" type="slidenum">
              <a:rPr lang="he-IL" smtClean="0"/>
              <a:t>26</a:t>
            </a:fld>
            <a:endParaRPr lang="he-IL"/>
          </a:p>
        </p:txBody>
      </p:sp>
    </p:spTree>
    <p:extLst>
      <p:ext uri="{BB962C8B-B14F-4D97-AF65-F5344CB8AC3E}">
        <p14:creationId xmlns:p14="http://schemas.microsoft.com/office/powerpoint/2010/main" val="1312784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Architecture</a:t>
            </a:r>
            <a:endParaRPr lang="he-IL" dirty="0"/>
          </a:p>
        </p:txBody>
      </p:sp>
      <p:sp>
        <p:nvSpPr>
          <p:cNvPr id="3" name="מציין מיקום תוכן 2"/>
          <p:cNvSpPr>
            <a:spLocks noGrp="1"/>
          </p:cNvSpPr>
          <p:nvPr>
            <p:ph sz="quarter" idx="1"/>
          </p:nvPr>
        </p:nvSpPr>
        <p:spPr/>
        <p:txBody>
          <a:bodyPr>
            <a:normAutofit/>
          </a:bodyPr>
          <a:lstStyle/>
          <a:p>
            <a:pPr algn="l" rtl="0"/>
            <a:endParaRPr lang="en-US" sz="2800" dirty="0"/>
          </a:p>
          <a:p>
            <a:pPr algn="l" rtl="0"/>
            <a:endParaRPr lang="en-US" sz="2800" dirty="0"/>
          </a:p>
          <a:p>
            <a:pPr algn="l" rtl="0"/>
            <a:endParaRPr lang="he-IL" sz="2500" dirty="0"/>
          </a:p>
        </p:txBody>
      </p:sp>
      <p:sp>
        <p:nvSpPr>
          <p:cNvPr id="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5" name="Rectangle 4"/>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he-IL" sz="1100" smtClean="0">
                <a:solidFill>
                  <a:prstClr val="black"/>
                </a:solidFill>
                <a:latin typeface="Arial" pitchFamily="34" charset="0"/>
                <a:ea typeface="Calibri" pitchFamily="34" charset="0"/>
                <a:cs typeface="Arial" pitchFamily="34" charset="0"/>
              </a:rPr>
              <a:t> </a:t>
            </a:r>
            <a:r>
              <a:rPr lang="en-US" altLang="he-IL" sz="800" smtClean="0">
                <a:solidFill>
                  <a:prstClr val="black"/>
                </a:solidFill>
                <a:latin typeface="Arial" pitchFamily="34" charset="0"/>
                <a:cs typeface="Arial" pitchFamily="34" charset="0"/>
              </a:rPr>
              <a:t> </a:t>
            </a:r>
            <a:endParaRPr lang="en-US" altLang="he-IL" smtClean="0">
              <a:solidFill>
                <a:prstClr val="black"/>
              </a:solidFill>
              <a:latin typeface="Arial" pitchFamily="34" charset="0"/>
              <a:cs typeface="Arial" pitchFamily="34" charset="0"/>
            </a:endParaRPr>
          </a:p>
        </p:txBody>
      </p:sp>
      <p:sp>
        <p:nvSpPr>
          <p:cNvPr id="6" name="מציין מיקום של מספר שקופית 5"/>
          <p:cNvSpPr>
            <a:spLocks noGrp="1"/>
          </p:cNvSpPr>
          <p:nvPr>
            <p:ph type="sldNum" sz="quarter" idx="15"/>
          </p:nvPr>
        </p:nvSpPr>
        <p:spPr/>
        <p:txBody>
          <a:bodyPr/>
          <a:lstStyle/>
          <a:p>
            <a:fld id="{B1384DE6-1247-4793-92EB-DB727468149E}" type="slidenum">
              <a:rPr lang="he-IL" smtClean="0"/>
              <a:t>27</a:t>
            </a:fld>
            <a:endParaRPr lang="he-IL"/>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926" r="7158"/>
          <a:stretch/>
        </p:blipFill>
        <p:spPr bwMode="auto">
          <a:xfrm>
            <a:off x="251520" y="1484784"/>
            <a:ext cx="7869836"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082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Architecture</a:t>
            </a:r>
            <a:endParaRPr lang="he-IL" dirty="0"/>
          </a:p>
        </p:txBody>
      </p:sp>
      <p:sp>
        <p:nvSpPr>
          <p:cNvPr id="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5" name="Rectangle 4"/>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he-IL" sz="1100" smtClean="0">
                <a:solidFill>
                  <a:prstClr val="black"/>
                </a:solidFill>
                <a:latin typeface="Arial" pitchFamily="34" charset="0"/>
                <a:ea typeface="Calibri" pitchFamily="34" charset="0"/>
                <a:cs typeface="Arial" pitchFamily="34" charset="0"/>
              </a:rPr>
              <a:t> </a:t>
            </a:r>
            <a:r>
              <a:rPr lang="en-US" altLang="he-IL" sz="800" smtClean="0">
                <a:solidFill>
                  <a:prstClr val="black"/>
                </a:solidFill>
                <a:latin typeface="Arial" pitchFamily="34" charset="0"/>
                <a:cs typeface="Arial" pitchFamily="34" charset="0"/>
              </a:rPr>
              <a:t> </a:t>
            </a:r>
            <a:endParaRPr lang="en-US" altLang="he-IL" smtClean="0">
              <a:solidFill>
                <a:prstClr val="black"/>
              </a:solidFill>
              <a:latin typeface="Arial" pitchFamily="34" charset="0"/>
              <a:cs typeface="Arial" pitchFamily="34" charset="0"/>
            </a:endParaRPr>
          </a:p>
        </p:txBody>
      </p:sp>
      <p:sp>
        <p:nvSpPr>
          <p:cNvPr id="6" name="TextBox 5"/>
          <p:cNvSpPr txBox="1"/>
          <p:nvPr/>
        </p:nvSpPr>
        <p:spPr>
          <a:xfrm>
            <a:off x="134954" y="1725776"/>
            <a:ext cx="8757526" cy="1631216"/>
          </a:xfrm>
          <a:prstGeom prst="rect">
            <a:avLst/>
          </a:prstGeom>
          <a:noFill/>
        </p:spPr>
        <p:txBody>
          <a:bodyPr wrap="none" rtlCol="1">
            <a:spAutoFit/>
          </a:bodyPr>
          <a:lstStyle/>
          <a:p>
            <a:pPr algn="l" rtl="0"/>
            <a:r>
              <a:rPr lang="en-US" sz="2500" dirty="0">
                <a:solidFill>
                  <a:prstClr val="black"/>
                </a:solidFill>
              </a:rPr>
              <a:t>Each memory cell contains a node with a </a:t>
            </a:r>
            <a:r>
              <a:rPr lang="en-US" sz="2500" dirty="0" smtClean="0">
                <a:solidFill>
                  <a:prstClr val="black"/>
                </a:solidFill>
              </a:rPr>
              <a:t>self-connected</a:t>
            </a:r>
          </a:p>
          <a:p>
            <a:pPr algn="l" rtl="0"/>
            <a:r>
              <a:rPr lang="en-US" sz="2500" dirty="0" smtClean="0">
                <a:solidFill>
                  <a:prstClr val="black"/>
                </a:solidFill>
              </a:rPr>
              <a:t>recurrent </a:t>
            </a:r>
            <a:r>
              <a:rPr lang="en-US" sz="2500" dirty="0">
                <a:solidFill>
                  <a:prstClr val="black"/>
                </a:solidFill>
              </a:rPr>
              <a:t>edge of </a:t>
            </a:r>
            <a:r>
              <a:rPr lang="en-US" sz="2500" dirty="0" smtClean="0">
                <a:solidFill>
                  <a:prstClr val="black"/>
                </a:solidFill>
              </a:rPr>
              <a:t>fixed weight </a:t>
            </a:r>
            <a:r>
              <a:rPr lang="en-US" sz="2500" dirty="0">
                <a:solidFill>
                  <a:prstClr val="black"/>
                </a:solidFill>
              </a:rPr>
              <a:t>one, ensuring that the </a:t>
            </a:r>
            <a:endParaRPr lang="en-US" sz="2500" dirty="0" smtClean="0">
              <a:solidFill>
                <a:prstClr val="black"/>
              </a:solidFill>
            </a:endParaRPr>
          </a:p>
          <a:p>
            <a:pPr algn="l" rtl="0"/>
            <a:r>
              <a:rPr lang="en-US" sz="2500" dirty="0" smtClean="0">
                <a:solidFill>
                  <a:prstClr val="black"/>
                </a:solidFill>
              </a:rPr>
              <a:t>gradient </a:t>
            </a:r>
            <a:r>
              <a:rPr lang="en-US" sz="2500" dirty="0">
                <a:solidFill>
                  <a:prstClr val="black"/>
                </a:solidFill>
              </a:rPr>
              <a:t>can pass across many time steps without</a:t>
            </a:r>
          </a:p>
          <a:p>
            <a:pPr algn="l" rtl="0"/>
            <a:r>
              <a:rPr lang="en-US" sz="2500" dirty="0" smtClean="0">
                <a:solidFill>
                  <a:prstClr val="black"/>
                </a:solidFill>
              </a:rPr>
              <a:t>Vanishing – which is called CEC (constant error carousel)</a:t>
            </a:r>
            <a:endParaRPr lang="he-IL" sz="2500" dirty="0">
              <a:solidFill>
                <a:prstClr val="black"/>
              </a:solidFill>
            </a:endParaRPr>
          </a:p>
        </p:txBody>
      </p:sp>
      <p:pic>
        <p:nvPicPr>
          <p:cNvPr id="9" name="Picture 8"/>
          <p:cNvPicPr>
            <a:picLocks noChangeAspect="1"/>
          </p:cNvPicPr>
          <p:nvPr/>
        </p:nvPicPr>
        <p:blipFill>
          <a:blip r:embed="rId3"/>
          <a:stretch>
            <a:fillRect/>
          </a:stretch>
        </p:blipFill>
        <p:spPr>
          <a:xfrm>
            <a:off x="448096" y="4185208"/>
            <a:ext cx="2657475" cy="1885950"/>
          </a:xfrm>
          <a:prstGeom prst="rect">
            <a:avLst/>
          </a:prstGeom>
        </p:spPr>
      </p:pic>
      <mc:AlternateContent xmlns:mc="http://schemas.openxmlformats.org/markup-compatibility/2006" xmlns:a14="http://schemas.microsoft.com/office/drawing/2010/main">
        <mc:Choice Requires="a14">
          <p:sp>
            <p:nvSpPr>
              <p:cNvPr id="16" name="TextBox 15"/>
              <p:cNvSpPr txBox="1"/>
              <p:nvPr/>
            </p:nvSpPr>
            <p:spPr>
              <a:xfrm>
                <a:off x="3893942" y="3672660"/>
                <a:ext cx="3842206" cy="1701300"/>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solidFill>
                                <a:prstClr val="black"/>
                              </a:solidFill>
                              <a:latin typeface="Cambria Math"/>
                            </a:rPr>
                          </m:ctrlPr>
                        </m:sSubPr>
                        <m:e>
                          <m:r>
                            <a:rPr lang="en-US" sz="2500" i="1">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𝑐</m:t>
                          </m:r>
                        </m:sub>
                      </m:sSub>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1</m:t>
                          </m:r>
                        </m:e>
                      </m:d>
                      <m:r>
                        <a:rPr lang="en-US" sz="2500" i="1">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𝑐</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oMath>
                  </m:oMathPara>
                </a14:m>
                <a:endParaRPr lang="en-US" sz="2500" i="1" dirty="0" smtClean="0">
                  <a:solidFill>
                    <a:prstClr val="black"/>
                  </a:solidFill>
                  <a:latin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sSubSup>
                        <m:sSubSupPr>
                          <m:ctrlPr>
                            <a:rPr lang="en-US" sz="2500" i="1">
                              <a:solidFill>
                                <a:prstClr val="black"/>
                              </a:solidFill>
                              <a:latin typeface="Cambria Math"/>
                            </a:rPr>
                          </m:ctrlPr>
                        </m:sSubSupPr>
                        <m:e>
                          <m:r>
                            <a:rPr lang="en-US" sz="2500" i="1">
                              <a:solidFill>
                                <a:prstClr val="black"/>
                              </a:solidFill>
                              <a:latin typeface="Cambria Math" panose="02040503050406030204" pitchFamily="18" charset="0"/>
                            </a:rPr>
                            <m:t>𝑓</m:t>
                          </m:r>
                        </m:e>
                        <m:sub>
                          <m:r>
                            <a:rPr lang="en-US" sz="2500" i="1" smtClean="0">
                              <a:solidFill>
                                <a:prstClr val="black"/>
                              </a:solidFill>
                              <a:latin typeface="Cambria Math" panose="02040503050406030204" pitchFamily="18" charset="0"/>
                            </a:rPr>
                            <m:t>𝑐</m:t>
                          </m:r>
                        </m:sub>
                        <m:sup>
                          <m:r>
                            <a:rPr lang="en-US" sz="2500" i="1">
                              <a:solidFill>
                                <a:prstClr val="black"/>
                              </a:solidFill>
                              <a:latin typeface="Cambria Math" panose="02040503050406030204" pitchFamily="18" charset="0"/>
                            </a:rPr>
                            <m:t>′</m:t>
                          </m:r>
                        </m:sup>
                      </m:sSubSup>
                      <m:d>
                        <m:dPr>
                          <m:ctrlPr>
                            <a:rPr lang="en-US" sz="2500" i="1">
                              <a:solidFill>
                                <a:prstClr val="black"/>
                              </a:solidFill>
                              <a:latin typeface="Cambria Math"/>
                            </a:rPr>
                          </m:ctrlPr>
                        </m:dPr>
                        <m:e>
                          <m:r>
                            <a:rPr lang="en-US" sz="2500" i="1" smtClean="0">
                              <a:solidFill>
                                <a:prstClr val="black"/>
                              </a:solidFill>
                              <a:latin typeface="Cambria Math" panose="02040503050406030204" pitchFamily="18" charset="0"/>
                            </a:rPr>
                            <m:t>𝑄</m:t>
                          </m:r>
                          <m:r>
                            <a:rPr lang="en-US" sz="2500" i="1">
                              <a:solidFill>
                                <a:prstClr val="black"/>
                              </a:solidFill>
                              <a:latin typeface="Cambria Math" panose="02040503050406030204" pitchFamily="18" charset="0"/>
                            </a:rPr>
                            <m:t>𝑐</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1</m:t>
                              </m:r>
                            </m:e>
                          </m:d>
                        </m:e>
                      </m:d>
                      <m:r>
                        <a:rPr lang="en-US" sz="2500" i="1">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𝑄</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r>
                        <a:rPr lang="en-US" sz="2500" i="1" smtClean="0">
                          <a:solidFill>
                            <a:prstClr val="black"/>
                          </a:solidFill>
                          <a:latin typeface="Cambria Math" panose="02040503050406030204" pitchFamily="18" charset="0"/>
                        </a:rPr>
                        <m:t>→</m:t>
                      </m:r>
                    </m:oMath>
                  </m:oMathPara>
                </a14:m>
                <a:endParaRPr lang="en-US" sz="2500" i="1" dirty="0" smtClean="0">
                  <a:solidFill>
                    <a:prstClr val="black"/>
                  </a:solidFill>
                  <a:latin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𝑓</m:t>
                          </m:r>
                        </m:e>
                        <m:sub>
                          <m:r>
                            <a:rPr lang="en-US" sz="2500" i="1" smtClean="0">
                              <a:solidFill>
                                <a:prstClr val="black"/>
                              </a:solidFill>
                              <a:latin typeface="Cambria Math" panose="02040503050406030204" pitchFamily="18" charset="0"/>
                            </a:rPr>
                            <m:t>𝑐</m:t>
                          </m:r>
                        </m:sub>
                      </m:sSub>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𝑄𝑐</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1</m:t>
                              </m:r>
                            </m:e>
                          </m:d>
                        </m:e>
                      </m:d>
                      <m:r>
                        <a:rPr lang="en-US" sz="2500" smtClean="0">
                          <a:solidFill>
                            <a:prstClr val="black"/>
                          </a:solidFill>
                          <a:latin typeface="Cambria Math" panose="02040503050406030204" pitchFamily="18" charset="0"/>
                        </a:rPr>
                        <m:t>=</m:t>
                      </m:r>
                      <m:f>
                        <m:fPr>
                          <m:ctrlPr>
                            <a:rPr lang="en-US" sz="2500" i="1" smtClean="0">
                              <a:solidFill>
                                <a:prstClr val="black"/>
                              </a:solidFill>
                              <a:latin typeface="Cambria Math"/>
                            </a:rPr>
                          </m:ctrlPr>
                        </m:fPr>
                        <m:num>
                          <m:r>
                            <m:rPr>
                              <m:sty m:val="p"/>
                            </m:rPr>
                            <a:rPr lang="en-US" sz="2500" smtClean="0">
                              <a:solidFill>
                                <a:prstClr val="black"/>
                              </a:solidFill>
                              <a:latin typeface="Cambria Math" panose="02040503050406030204" pitchFamily="18" charset="0"/>
                            </a:rPr>
                            <m:t>Qc</m:t>
                          </m:r>
                          <m:r>
                            <a:rPr lang="en-US" sz="2500" smtClean="0">
                              <a:solidFill>
                                <a:prstClr val="black"/>
                              </a:solidFill>
                              <a:latin typeface="Cambria Math" panose="02040503050406030204" pitchFamily="18" charset="0"/>
                            </a:rPr>
                            <m:t>(</m:t>
                          </m:r>
                          <m:r>
                            <m:rPr>
                              <m:sty m:val="p"/>
                            </m:rPr>
                            <a:rPr lang="en-US" sz="2500" smtClean="0">
                              <a:solidFill>
                                <a:prstClr val="black"/>
                              </a:solidFill>
                              <a:latin typeface="Cambria Math" panose="02040503050406030204" pitchFamily="18" charset="0"/>
                            </a:rPr>
                            <m:t>t</m:t>
                          </m:r>
                          <m:r>
                            <a:rPr lang="en-US" sz="2500" smtClean="0">
                              <a:solidFill>
                                <a:prstClr val="black"/>
                              </a:solidFill>
                              <a:latin typeface="Cambria Math" panose="02040503050406030204" pitchFamily="18" charset="0"/>
                            </a:rPr>
                            <m:t>−</m:t>
                          </m:r>
                          <m:r>
                            <a:rPr lang="en-US" sz="2500" smtClean="0">
                              <a:solidFill>
                                <a:prstClr val="black"/>
                              </a:solidFill>
                              <a:latin typeface="Cambria Math" panose="02040503050406030204" pitchFamily="18" charset="0"/>
                            </a:rPr>
                            <m:t>1</m:t>
                          </m:r>
                          <m:r>
                            <a:rPr lang="en-US" sz="2500" smtClean="0">
                              <a:solidFill>
                                <a:prstClr val="black"/>
                              </a:solidFill>
                              <a:latin typeface="Cambria Math" panose="02040503050406030204" pitchFamily="18" charset="0"/>
                            </a:rPr>
                            <m:t>)</m:t>
                          </m:r>
                        </m:num>
                        <m:den>
                          <m:r>
                            <m:rPr>
                              <m:sty m:val="p"/>
                            </m:rPr>
                            <a:rPr lang="en-US" sz="2500" smtClean="0">
                              <a:solidFill>
                                <a:prstClr val="black"/>
                              </a:solidFill>
                              <a:latin typeface="Cambria Math" panose="02040503050406030204" pitchFamily="18" charset="0"/>
                            </a:rPr>
                            <m:t>Q</m:t>
                          </m:r>
                        </m:den>
                      </m:f>
                    </m:oMath>
                  </m:oMathPara>
                </a14:m>
                <a:endParaRPr lang="he-IL" sz="2500"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893942" y="3672660"/>
                <a:ext cx="3842206" cy="1701300"/>
              </a:xfrm>
              <a:prstGeom prst="rect">
                <a:avLst/>
              </a:prstGeom>
              <a:blipFill rotWithShape="0">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275856" y="5294607"/>
                <a:ext cx="5078378" cy="526554"/>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smtClean="0">
                          <a:solidFill>
                            <a:prstClr val="black"/>
                          </a:solidFill>
                          <a:latin typeface="Cambria Math" panose="02040503050406030204" pitchFamily="18" charset="0"/>
                        </a:rPr>
                        <m:t>𝑐</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𝑓</m:t>
                          </m:r>
                        </m:e>
                        <m:sub>
                          <m:r>
                            <a:rPr lang="en-US" sz="2500" i="1" smtClean="0">
                              <a:solidFill>
                                <a:prstClr val="black"/>
                              </a:solidFill>
                              <a:latin typeface="Cambria Math" panose="02040503050406030204" pitchFamily="18" charset="0"/>
                            </a:rPr>
                            <m:t>𝑐</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𝑄𝑐</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e>
                          </m:d>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𝑐</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e>
                      </m:d>
                      <m:r>
                        <a:rPr lang="en-US" sz="2500" i="1" smtClean="0">
                          <a:solidFill>
                            <a:prstClr val="black"/>
                          </a:solidFill>
                          <a:latin typeface="Cambria Math" panose="02040503050406030204" pitchFamily="18" charset="0"/>
                        </a:rPr>
                        <m:t> →</m:t>
                      </m:r>
                    </m:oMath>
                  </m:oMathPara>
                </a14:m>
                <a:endParaRPr lang="he-IL" sz="2500"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275856" y="5294607"/>
                <a:ext cx="5078378" cy="526554"/>
              </a:xfrm>
              <a:prstGeom prst="rect">
                <a:avLst/>
              </a:prstGeom>
              <a:blipFill rotWithShape="0">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490158" y="5854244"/>
                <a:ext cx="2570512" cy="477054"/>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smtClean="0">
                          <a:solidFill>
                            <a:prstClr val="black"/>
                          </a:solidFill>
                          <a:latin typeface="Cambria Math" panose="02040503050406030204" pitchFamily="18" charset="0"/>
                        </a:rPr>
                        <m:t>𝑄</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r>
                        <a:rPr lang="en-US" sz="2500" i="1" smtClean="0">
                          <a:solidFill>
                            <a:prstClr val="black"/>
                          </a:solidFill>
                          <a:latin typeface="Cambria Math" panose="02040503050406030204" pitchFamily="18" charset="0"/>
                        </a:rPr>
                        <m:t> , </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𝑓</m:t>
                          </m:r>
                        </m:e>
                        <m:sub>
                          <m:r>
                            <a:rPr lang="en-US" sz="2500" i="1" smtClean="0">
                              <a:solidFill>
                                <a:prstClr val="black"/>
                              </a:solidFill>
                              <a:latin typeface="Cambria Math" panose="02040503050406030204" pitchFamily="18" charset="0"/>
                            </a:rPr>
                            <m:t>𝑐</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𝑥</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𝑥</m:t>
                      </m:r>
                    </m:oMath>
                  </m:oMathPara>
                </a14:m>
                <a:endParaRPr lang="he-IL" sz="2500"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490158" y="5854244"/>
                <a:ext cx="2570512" cy="477054"/>
              </a:xfrm>
              <a:prstGeom prst="rect">
                <a:avLst/>
              </a:prstGeom>
              <a:blipFill rotWithShape="0">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531541" y="5344107"/>
                <a:ext cx="490584" cy="477054"/>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smtClean="0">
                          <a:solidFill>
                            <a:prstClr val="black"/>
                          </a:solidFill>
                          <a:latin typeface="Cambria Math" panose="02040503050406030204" pitchFamily="18" charset="0"/>
                        </a:rPr>
                        <m:t>𝑄</m:t>
                      </m:r>
                    </m:oMath>
                  </m:oMathPara>
                </a14:m>
                <a:endParaRPr lang="he-IL" sz="2500" dirty="0">
                  <a:solidFill>
                    <a:prstClr val="black"/>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531541" y="5344107"/>
                <a:ext cx="490584" cy="477054"/>
              </a:xfrm>
              <a:prstGeom prst="rect">
                <a:avLst/>
              </a:prstGeom>
              <a:blipFill rotWithShape="0">
                <a:blip r:embed="rId7"/>
                <a:stretch>
                  <a:fillRect/>
                </a:stretch>
              </a:blipFill>
            </p:spPr>
            <p:txBody>
              <a:bodyPr/>
              <a:lstStyle/>
              <a:p>
                <a:r>
                  <a:rPr lang="he-IL">
                    <a:noFill/>
                  </a:rPr>
                  <a:t> </a:t>
                </a:r>
              </a:p>
            </p:txBody>
          </p:sp>
        </mc:Fallback>
      </mc:AlternateContent>
      <p:sp>
        <p:nvSpPr>
          <p:cNvPr id="3" name="מציין מיקום של מספר שקופית 2"/>
          <p:cNvSpPr>
            <a:spLocks noGrp="1"/>
          </p:cNvSpPr>
          <p:nvPr>
            <p:ph type="sldNum" sz="quarter" idx="15"/>
          </p:nvPr>
        </p:nvSpPr>
        <p:spPr/>
        <p:txBody>
          <a:bodyPr/>
          <a:lstStyle/>
          <a:p>
            <a:fld id="{B1384DE6-1247-4793-92EB-DB727468149E}" type="slidenum">
              <a:rPr lang="he-IL" smtClean="0"/>
              <a:t>28</a:t>
            </a:fld>
            <a:endParaRPr lang="he-IL"/>
          </a:p>
        </p:txBody>
      </p:sp>
    </p:spTree>
    <p:extLst>
      <p:ext uri="{BB962C8B-B14F-4D97-AF65-F5344CB8AC3E}">
        <p14:creationId xmlns:p14="http://schemas.microsoft.com/office/powerpoint/2010/main" val="25531755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Architecture - overview</a:t>
            </a:r>
            <a:endParaRPr lang="he-IL" dirty="0"/>
          </a:p>
        </p:txBody>
      </p:sp>
      <p:sp>
        <p:nvSpPr>
          <p:cNvPr id="3" name="מציין מיקום תוכן 2"/>
          <p:cNvSpPr>
            <a:spLocks noGrp="1"/>
          </p:cNvSpPr>
          <p:nvPr>
            <p:ph sz="quarter" idx="1"/>
          </p:nvPr>
        </p:nvSpPr>
        <p:spPr/>
        <p:txBody>
          <a:bodyPr>
            <a:normAutofit/>
          </a:bodyPr>
          <a:lstStyle/>
          <a:p>
            <a:pPr algn="l" rtl="0"/>
            <a:endParaRPr lang="en-US" sz="2800" dirty="0"/>
          </a:p>
          <a:p>
            <a:pPr algn="l" rtl="0"/>
            <a:endParaRPr lang="en-US" sz="2800" dirty="0"/>
          </a:p>
          <a:p>
            <a:pPr algn="l" rtl="0"/>
            <a:endParaRPr lang="he-IL" sz="2500" dirty="0"/>
          </a:p>
        </p:txBody>
      </p:sp>
      <p:grpSp>
        <p:nvGrpSpPr>
          <p:cNvPr id="31" name="Group 30"/>
          <p:cNvGrpSpPr/>
          <p:nvPr/>
        </p:nvGrpSpPr>
        <p:grpSpPr>
          <a:xfrm>
            <a:off x="1897514" y="1316159"/>
            <a:ext cx="4834726" cy="5539529"/>
            <a:chOff x="1897514" y="1316159"/>
            <a:chExt cx="4834726" cy="5539529"/>
          </a:xfrm>
        </p:grpSpPr>
        <p:grpSp>
          <p:nvGrpSpPr>
            <p:cNvPr id="30" name="Group 29"/>
            <p:cNvGrpSpPr/>
            <p:nvPr/>
          </p:nvGrpSpPr>
          <p:grpSpPr>
            <a:xfrm>
              <a:off x="1897514" y="1316159"/>
              <a:ext cx="4834726" cy="5539529"/>
              <a:chOff x="1897514" y="1316159"/>
              <a:chExt cx="4834726" cy="5539529"/>
            </a:xfrm>
          </p:grpSpPr>
          <p:pic>
            <p:nvPicPr>
              <p:cNvPr id="4" name="Picture 3"/>
              <p:cNvPicPr>
                <a:picLocks noChangeAspect="1"/>
              </p:cNvPicPr>
              <p:nvPr/>
            </p:nvPicPr>
            <p:blipFill rotWithShape="1">
              <a:blip r:embed="rId3"/>
              <a:srcRect l="-1" t="-190" r="42717" b="190"/>
              <a:stretch/>
            </p:blipFill>
            <p:spPr>
              <a:xfrm>
                <a:off x="1897514" y="1316159"/>
                <a:ext cx="4834726" cy="5539529"/>
              </a:xfrm>
              <a:prstGeom prst="rect">
                <a:avLst/>
              </a:prstGeom>
            </p:spPr>
          </p:pic>
          <p:pic>
            <p:nvPicPr>
              <p:cNvPr id="24" name="Picture 23"/>
              <p:cNvPicPr>
                <a:picLocks noChangeAspect="1"/>
              </p:cNvPicPr>
              <p:nvPr/>
            </p:nvPicPr>
            <p:blipFill>
              <a:blip r:embed="rId4"/>
              <a:stretch>
                <a:fillRect/>
              </a:stretch>
            </p:blipFill>
            <p:spPr>
              <a:xfrm>
                <a:off x="4211960" y="3789041"/>
                <a:ext cx="216024" cy="144016"/>
              </a:xfrm>
              <a:prstGeom prst="rect">
                <a:avLst/>
              </a:prstGeom>
            </p:spPr>
          </p:pic>
        </p:grpSp>
        <p:grpSp>
          <p:nvGrpSpPr>
            <p:cNvPr id="23" name="Group 22"/>
            <p:cNvGrpSpPr/>
            <p:nvPr/>
          </p:nvGrpSpPr>
          <p:grpSpPr>
            <a:xfrm>
              <a:off x="4239440" y="3789041"/>
              <a:ext cx="150873" cy="150873"/>
              <a:chOff x="611560" y="3653875"/>
              <a:chExt cx="432048" cy="432048"/>
            </a:xfrm>
          </p:grpSpPr>
          <p:grpSp>
            <p:nvGrpSpPr>
              <p:cNvPr id="8" name="Group 7"/>
              <p:cNvGrpSpPr/>
              <p:nvPr/>
            </p:nvGrpSpPr>
            <p:grpSpPr>
              <a:xfrm rot="5400000">
                <a:off x="611560" y="3653875"/>
                <a:ext cx="432048" cy="432048"/>
                <a:chOff x="611560" y="3645024"/>
                <a:chExt cx="432048" cy="432048"/>
              </a:xfrm>
            </p:grpSpPr>
            <p:sp>
              <p:nvSpPr>
                <p:cNvPr id="5" name="Oval 4"/>
                <p:cNvSpPr/>
                <p:nvPr/>
              </p:nvSpPr>
              <p:spPr>
                <a:xfrm>
                  <a:off x="611560" y="364502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cxnSp>
              <p:nvCxnSpPr>
                <p:cNvPr id="7" name="Straight Connector 6"/>
                <p:cNvCxnSpPr>
                  <a:stCxn id="5" idx="1"/>
                  <a:endCxn id="5" idx="5"/>
                </p:cNvCxnSpPr>
                <p:nvPr/>
              </p:nvCxnSpPr>
              <p:spPr>
                <a:xfrm>
                  <a:off x="674832" y="3708296"/>
                  <a:ext cx="305504" cy="305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Curved Connector 10"/>
              <p:cNvCxnSpPr>
                <a:stCxn id="5" idx="2"/>
                <a:endCxn id="5" idx="5"/>
              </p:cNvCxnSpPr>
              <p:nvPr/>
            </p:nvCxnSpPr>
            <p:spPr>
              <a:xfrm rot="16200000" flipH="1" flipV="1">
                <a:off x="566820" y="3761887"/>
                <a:ext cx="368776" cy="152752"/>
              </a:xfrm>
              <a:prstGeom prst="curvedConnector4">
                <a:avLst>
                  <a:gd name="adj1" fmla="val -87408"/>
                  <a:gd name="adj2" fmla="val 463404"/>
                </a:avLst>
              </a:prstGeom>
              <a:ln>
                <a:prstDash val="dash"/>
                <a:tailEnd type="triangle"/>
              </a:ln>
            </p:spPr>
            <p:style>
              <a:lnRef idx="1">
                <a:schemeClr val="dk1"/>
              </a:lnRef>
              <a:fillRef idx="0">
                <a:schemeClr val="dk1"/>
              </a:fillRef>
              <a:effectRef idx="0">
                <a:schemeClr val="dk1"/>
              </a:effectRef>
              <a:fontRef idx="minor">
                <a:schemeClr val="tx1"/>
              </a:fontRef>
            </p:style>
          </p:cxnSp>
        </p:grpSp>
      </p:grpSp>
      <p:sp>
        <p:nvSpPr>
          <p:cNvPr id="6" name="מציין מיקום של מספר שקופית 5"/>
          <p:cNvSpPr>
            <a:spLocks noGrp="1"/>
          </p:cNvSpPr>
          <p:nvPr>
            <p:ph type="sldNum" sz="quarter" idx="15"/>
          </p:nvPr>
        </p:nvSpPr>
        <p:spPr/>
        <p:txBody>
          <a:bodyPr/>
          <a:lstStyle/>
          <a:p>
            <a:fld id="{B1384DE6-1247-4793-92EB-DB727468149E}" type="slidenum">
              <a:rPr lang="he-IL" smtClean="0"/>
              <a:t>29</a:t>
            </a:fld>
            <a:endParaRPr lang="he-IL"/>
          </a:p>
        </p:txBody>
      </p:sp>
    </p:spTree>
    <p:extLst>
      <p:ext uri="{BB962C8B-B14F-4D97-AF65-F5344CB8AC3E}">
        <p14:creationId xmlns:p14="http://schemas.microsoft.com/office/powerpoint/2010/main" val="409776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Introduction</a:t>
            </a:r>
            <a:endParaRPr lang="he-IL" dirty="0"/>
          </a:p>
        </p:txBody>
      </p:sp>
      <p:sp>
        <p:nvSpPr>
          <p:cNvPr id="3" name="מציין מיקום תוכן 2"/>
          <p:cNvSpPr>
            <a:spLocks noGrp="1"/>
          </p:cNvSpPr>
          <p:nvPr>
            <p:ph sz="quarter" idx="1"/>
          </p:nvPr>
        </p:nvSpPr>
        <p:spPr/>
        <p:txBody>
          <a:bodyPr>
            <a:normAutofit/>
          </a:bodyPr>
          <a:lstStyle/>
          <a:p>
            <a:pPr algn="l" rtl="0"/>
            <a:r>
              <a:rPr lang="en-US" sz="2500" dirty="0" smtClean="0"/>
              <a:t>RNN were introduced in the late 80’s.</a:t>
            </a:r>
          </a:p>
          <a:p>
            <a:pPr algn="l" rtl="0"/>
            <a:endParaRPr lang="en-US" sz="2500" dirty="0"/>
          </a:p>
          <a:p>
            <a:pPr algn="l" rtl="0"/>
            <a:r>
              <a:rPr lang="en-US" sz="2500" dirty="0" err="1" smtClean="0"/>
              <a:t>Hochreiter</a:t>
            </a:r>
            <a:r>
              <a:rPr lang="en-US" sz="2500" dirty="0" smtClean="0"/>
              <a:t> discovers the ‘vanishing gradients’ problem in 1991.</a:t>
            </a:r>
          </a:p>
          <a:p>
            <a:pPr marL="0" indent="0" algn="l" rtl="0">
              <a:buNone/>
            </a:pPr>
            <a:endParaRPr lang="en-US" sz="2500" dirty="0" smtClean="0"/>
          </a:p>
          <a:p>
            <a:pPr algn="l" rtl="0"/>
            <a:r>
              <a:rPr lang="en-US" sz="2500" dirty="0" smtClean="0"/>
              <a:t>Long Short Term Memory published in 1997.</a:t>
            </a:r>
          </a:p>
          <a:p>
            <a:pPr marL="0" indent="0" algn="l" rtl="0">
              <a:buNone/>
            </a:pPr>
            <a:endParaRPr lang="en-US" sz="2500" dirty="0"/>
          </a:p>
          <a:p>
            <a:pPr algn="l" rtl="0"/>
            <a:r>
              <a:rPr lang="en-US" sz="2500" dirty="0" smtClean="0"/>
              <a:t>LSTM a recurrent network to overcome these problems.</a:t>
            </a:r>
            <a:endParaRPr lang="he-IL" sz="2500" dirty="0"/>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3</a:t>
            </a:fld>
            <a:endParaRPr lang="he-IL"/>
          </a:p>
        </p:txBody>
      </p:sp>
    </p:spTree>
    <p:extLst>
      <p:ext uri="{BB962C8B-B14F-4D97-AF65-F5344CB8AC3E}">
        <p14:creationId xmlns:p14="http://schemas.microsoft.com/office/powerpoint/2010/main" val="1629071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LSTM Architecture – input </a:t>
            </a:r>
            <a:endParaRPr lang="he-IL" dirty="0"/>
          </a:p>
        </p:txBody>
      </p:sp>
      <p:sp>
        <p:nvSpPr>
          <p:cNvPr id="3" name="מציין מיקום תוכן 2"/>
          <p:cNvSpPr>
            <a:spLocks noGrp="1"/>
          </p:cNvSpPr>
          <p:nvPr>
            <p:ph sz="quarter" idx="1"/>
          </p:nvPr>
        </p:nvSpPr>
        <p:spPr/>
        <p:txBody>
          <a:bodyPr>
            <a:normAutofit/>
          </a:bodyPr>
          <a:lstStyle/>
          <a:p>
            <a:pPr algn="l" rtl="0"/>
            <a:endParaRPr lang="en-US" sz="2800" dirty="0"/>
          </a:p>
          <a:p>
            <a:pPr algn="l" rtl="0"/>
            <a:endParaRPr lang="en-US" sz="2800" dirty="0"/>
          </a:p>
          <a:p>
            <a:pPr algn="l" rtl="0"/>
            <a:endParaRPr lang="he-IL" sz="2500" dirty="0"/>
          </a:p>
        </p:txBody>
      </p:sp>
      <p:grpSp>
        <p:nvGrpSpPr>
          <p:cNvPr id="9" name="Group 8"/>
          <p:cNvGrpSpPr/>
          <p:nvPr/>
        </p:nvGrpSpPr>
        <p:grpSpPr>
          <a:xfrm>
            <a:off x="179512" y="1600200"/>
            <a:ext cx="4274814" cy="4897993"/>
            <a:chOff x="1897514" y="1316159"/>
            <a:chExt cx="4834726" cy="5539529"/>
          </a:xfrm>
        </p:grpSpPr>
        <p:grpSp>
          <p:nvGrpSpPr>
            <p:cNvPr id="31" name="Group 30"/>
            <p:cNvGrpSpPr/>
            <p:nvPr/>
          </p:nvGrpSpPr>
          <p:grpSpPr>
            <a:xfrm>
              <a:off x="1897514" y="1316159"/>
              <a:ext cx="4834726" cy="5539529"/>
              <a:chOff x="1897514" y="1316159"/>
              <a:chExt cx="4834726" cy="5539529"/>
            </a:xfrm>
          </p:grpSpPr>
          <p:grpSp>
            <p:nvGrpSpPr>
              <p:cNvPr id="30" name="Group 29"/>
              <p:cNvGrpSpPr/>
              <p:nvPr/>
            </p:nvGrpSpPr>
            <p:grpSpPr>
              <a:xfrm>
                <a:off x="1897514" y="1316159"/>
                <a:ext cx="4834726" cy="5539529"/>
                <a:chOff x="1897514" y="1316159"/>
                <a:chExt cx="4834726" cy="5539529"/>
              </a:xfrm>
            </p:grpSpPr>
            <p:pic>
              <p:nvPicPr>
                <p:cNvPr id="4" name="Picture 3"/>
                <p:cNvPicPr>
                  <a:picLocks noChangeAspect="1"/>
                </p:cNvPicPr>
                <p:nvPr/>
              </p:nvPicPr>
              <p:blipFill rotWithShape="1">
                <a:blip r:embed="rId3"/>
                <a:srcRect l="-1" t="-190" r="42717" b="190"/>
                <a:stretch/>
              </p:blipFill>
              <p:spPr>
                <a:xfrm>
                  <a:off x="1897514" y="1316159"/>
                  <a:ext cx="4834726" cy="5539529"/>
                </a:xfrm>
                <a:prstGeom prst="rect">
                  <a:avLst/>
                </a:prstGeom>
              </p:spPr>
            </p:pic>
            <p:pic>
              <p:nvPicPr>
                <p:cNvPr id="24" name="Picture 23"/>
                <p:cNvPicPr>
                  <a:picLocks noChangeAspect="1"/>
                </p:cNvPicPr>
                <p:nvPr/>
              </p:nvPicPr>
              <p:blipFill>
                <a:blip r:embed="rId4"/>
                <a:stretch>
                  <a:fillRect/>
                </a:stretch>
              </p:blipFill>
              <p:spPr>
                <a:xfrm>
                  <a:off x="4211960" y="3789041"/>
                  <a:ext cx="216024" cy="144016"/>
                </a:xfrm>
                <a:prstGeom prst="rect">
                  <a:avLst/>
                </a:prstGeom>
              </p:spPr>
            </p:pic>
          </p:grpSp>
          <p:grpSp>
            <p:nvGrpSpPr>
              <p:cNvPr id="23" name="Group 22"/>
              <p:cNvGrpSpPr/>
              <p:nvPr/>
            </p:nvGrpSpPr>
            <p:grpSpPr>
              <a:xfrm>
                <a:off x="4239440" y="3789041"/>
                <a:ext cx="150873" cy="150873"/>
                <a:chOff x="611560" y="3653875"/>
                <a:chExt cx="432048" cy="432048"/>
              </a:xfrm>
            </p:grpSpPr>
            <p:grpSp>
              <p:nvGrpSpPr>
                <p:cNvPr id="8" name="Group 7"/>
                <p:cNvGrpSpPr/>
                <p:nvPr/>
              </p:nvGrpSpPr>
              <p:grpSpPr>
                <a:xfrm rot="5400000">
                  <a:off x="611560" y="3653875"/>
                  <a:ext cx="432048" cy="432048"/>
                  <a:chOff x="611560" y="3645024"/>
                  <a:chExt cx="432048" cy="432048"/>
                </a:xfrm>
              </p:grpSpPr>
              <p:sp>
                <p:nvSpPr>
                  <p:cNvPr id="5" name="Oval 4"/>
                  <p:cNvSpPr/>
                  <p:nvPr/>
                </p:nvSpPr>
                <p:spPr>
                  <a:xfrm>
                    <a:off x="611560" y="364502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cxnSp>
                <p:nvCxnSpPr>
                  <p:cNvPr id="7" name="Straight Connector 6"/>
                  <p:cNvCxnSpPr>
                    <a:stCxn id="5" idx="1"/>
                    <a:endCxn id="5" idx="5"/>
                  </p:cNvCxnSpPr>
                  <p:nvPr/>
                </p:nvCxnSpPr>
                <p:spPr>
                  <a:xfrm>
                    <a:off x="674832" y="3708296"/>
                    <a:ext cx="305504" cy="305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Curved Connector 10"/>
                <p:cNvCxnSpPr>
                  <a:stCxn id="5" idx="2"/>
                  <a:endCxn id="5" idx="5"/>
                </p:cNvCxnSpPr>
                <p:nvPr/>
              </p:nvCxnSpPr>
              <p:spPr>
                <a:xfrm rot="16200000" flipH="1" flipV="1">
                  <a:off x="566820" y="3761887"/>
                  <a:ext cx="368776" cy="152752"/>
                </a:xfrm>
                <a:prstGeom prst="curvedConnector4">
                  <a:avLst>
                    <a:gd name="adj1" fmla="val -87408"/>
                    <a:gd name="adj2" fmla="val 463404"/>
                  </a:avLst>
                </a:prstGeom>
                <a:ln>
                  <a:prstDash val="dash"/>
                  <a:tailEnd type="triangle"/>
                </a:ln>
              </p:spPr>
              <p:style>
                <a:lnRef idx="1">
                  <a:schemeClr val="dk1"/>
                </a:lnRef>
                <a:fillRef idx="0">
                  <a:schemeClr val="dk1"/>
                </a:fillRef>
                <a:effectRef idx="0">
                  <a:schemeClr val="dk1"/>
                </a:effectRef>
                <a:fontRef idx="minor">
                  <a:schemeClr val="tx1"/>
                </a:fontRef>
              </p:style>
            </p:cxnSp>
          </p:grpSp>
        </p:grpSp>
        <p:sp>
          <p:nvSpPr>
            <p:cNvPr id="6" name="Rectangle 5"/>
            <p:cNvSpPr/>
            <p:nvPr/>
          </p:nvSpPr>
          <p:spPr>
            <a:xfrm>
              <a:off x="3558792" y="5157192"/>
              <a:ext cx="1512168" cy="1656184"/>
            </a:xfrm>
            <a:prstGeom prst="rect">
              <a:avLst/>
            </a:prstGeom>
            <a:no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grpSp>
      <mc:AlternateContent xmlns:mc="http://schemas.openxmlformats.org/markup-compatibility/2006" xmlns:a14="http://schemas.microsoft.com/office/drawing/2010/main">
        <mc:Choice Requires="a14">
          <p:sp>
            <p:nvSpPr>
              <p:cNvPr id="15" name="TextBox 14"/>
              <p:cNvSpPr txBox="1"/>
              <p:nvPr/>
            </p:nvSpPr>
            <p:spPr>
              <a:xfrm>
                <a:off x="4067944" y="2492896"/>
                <a:ext cx="4287007" cy="911275"/>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𝑧</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𝑊</m:t>
                          </m:r>
                        </m:e>
                        <m:sub>
                          <m:r>
                            <a:rPr lang="en-US" sz="2500" i="1" smtClean="0">
                              <a:solidFill>
                                <a:prstClr val="black"/>
                              </a:solidFill>
                              <a:latin typeface="Cambria Math" panose="02040503050406030204" pitchFamily="18" charset="0"/>
                            </a:rPr>
                            <m:t>𝑧</m:t>
                          </m:r>
                        </m:sub>
                      </m:sSub>
                      <m:r>
                        <a:rPr lang="en-US" sz="2500" i="1" smtClean="0">
                          <a:solidFill>
                            <a:prstClr val="black"/>
                          </a:solidFill>
                          <a:latin typeface="Cambria Math" panose="02040503050406030204" pitchFamily="18" charset="0"/>
                        </a:rPr>
                        <m:t>𝑥</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𝑧</m:t>
                          </m:r>
                        </m:sub>
                      </m:sSub>
                      <m:r>
                        <a:rPr lang="en-US" sz="2500" b="0" i="1" smtClean="0">
                          <a:solidFill>
                            <a:prstClr val="black"/>
                          </a:solidFill>
                          <a:latin typeface="Cambria Math" panose="02040503050406030204" pitchFamily="18" charset="0"/>
                        </a:rPr>
                        <m:t>𝑦</m:t>
                      </m:r>
                      <m:r>
                        <a:rPr lang="en-US" sz="2500" b="0" i="1" smtClean="0">
                          <a:solidFill>
                            <a:prstClr val="black"/>
                          </a:solidFill>
                          <a:latin typeface="Cambria Math" panose="02040503050406030204" pitchFamily="18" charset="0"/>
                        </a:rPr>
                        <m:t>(</m:t>
                      </m:r>
                      <m:r>
                        <a:rPr lang="en-US" sz="2500" b="0" i="1" smtClean="0">
                          <a:solidFill>
                            <a:prstClr val="black"/>
                          </a:solidFill>
                          <a:latin typeface="Cambria Math" panose="02040503050406030204" pitchFamily="18" charset="0"/>
                        </a:rPr>
                        <m:t>𝑡</m:t>
                      </m:r>
                      <m:r>
                        <a:rPr lang="en-US" sz="2500" b="0" i="1" smtClean="0">
                          <a:solidFill>
                            <a:prstClr val="black"/>
                          </a:solidFill>
                          <a:latin typeface="Cambria Math" panose="02040503050406030204" pitchFamily="18" charset="0"/>
                        </a:rPr>
                        <m:t>−</m:t>
                      </m:r>
                      <m:r>
                        <a:rPr lang="en-US" sz="2500" b="0" i="1" smtClean="0">
                          <a:solidFill>
                            <a:prstClr val="black"/>
                          </a:solidFill>
                          <a:latin typeface="Cambria Math" panose="02040503050406030204" pitchFamily="18" charset="0"/>
                        </a:rPr>
                        <m:t>1</m:t>
                      </m:r>
                      <m:r>
                        <a:rPr lang="en-US" sz="2500" b="0" i="1" smtClean="0">
                          <a:solidFill>
                            <a:prstClr val="black"/>
                          </a:solidFill>
                          <a:latin typeface="Cambria Math" panose="02040503050406030204" pitchFamily="18" charset="0"/>
                        </a:rPr>
                        <m:t>) </m:t>
                      </m:r>
                    </m:oMath>
                  </m:oMathPara>
                </a14:m>
                <a:endParaRPr lang="en-US" sz="2500" i="1" dirty="0" smtClean="0">
                  <a:solidFill>
                    <a:prstClr val="black"/>
                  </a:solidFill>
                  <a:latin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r>
                        <a:rPr lang="en-US" sz="2500" i="1" smtClean="0">
                          <a:solidFill>
                            <a:prstClr val="black"/>
                          </a:solidFill>
                          <a:latin typeface="Cambria Math" panose="02040503050406030204" pitchFamily="18" charset="0"/>
                        </a:rPr>
                        <m:t>𝑧</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𝑔</m:t>
                      </m:r>
                      <m:d>
                        <m:dPr>
                          <m:ctrlPr>
                            <a:rPr lang="en-US" sz="2500" i="1" smtClean="0">
                              <a:solidFill>
                                <a:prstClr val="black"/>
                              </a:solidFill>
                              <a:latin typeface="Cambria Math"/>
                            </a:rPr>
                          </m:ctrlPr>
                        </m:dPr>
                        <m:e>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𝑧</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oMath>
                  </m:oMathPara>
                </a14:m>
                <a:endParaRPr lang="he-IL" sz="2500" i="1"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067944" y="2492896"/>
                <a:ext cx="4287007" cy="911275"/>
              </a:xfrm>
              <a:prstGeom prst="rect">
                <a:avLst/>
              </a:prstGeom>
              <a:blipFill rotWithShape="0">
                <a:blip r:embed="rId5"/>
                <a:stretch>
                  <a:fillRect/>
                </a:stretch>
              </a:blipFill>
            </p:spPr>
            <p:txBody>
              <a:bodyPr/>
              <a:lstStyle/>
              <a:p>
                <a:r>
                  <a:rPr lang="he-IL">
                    <a:noFill/>
                  </a:rPr>
                  <a:t> </a:t>
                </a:r>
              </a:p>
            </p:txBody>
          </p:sp>
        </mc:Fallback>
      </mc:AlternateContent>
      <p:sp>
        <p:nvSpPr>
          <p:cNvPr id="10" name="מציין מיקום של מספר שקופית 9"/>
          <p:cNvSpPr>
            <a:spLocks noGrp="1"/>
          </p:cNvSpPr>
          <p:nvPr>
            <p:ph type="sldNum" sz="quarter" idx="15"/>
          </p:nvPr>
        </p:nvSpPr>
        <p:spPr/>
        <p:txBody>
          <a:bodyPr/>
          <a:lstStyle/>
          <a:p>
            <a:fld id="{B1384DE6-1247-4793-92EB-DB727468149E}" type="slidenum">
              <a:rPr lang="he-IL" smtClean="0"/>
              <a:t>30</a:t>
            </a:fld>
            <a:endParaRPr lang="he-IL"/>
          </a:p>
        </p:txBody>
      </p:sp>
    </p:spTree>
    <p:extLst>
      <p:ext uri="{BB962C8B-B14F-4D97-AF65-F5344CB8AC3E}">
        <p14:creationId xmlns:p14="http://schemas.microsoft.com/office/powerpoint/2010/main" val="12966583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LSTM Architecture – input gate </a:t>
            </a:r>
            <a:endParaRPr lang="he-IL" dirty="0"/>
          </a:p>
        </p:txBody>
      </p:sp>
      <p:sp>
        <p:nvSpPr>
          <p:cNvPr id="3" name="מציין מיקום תוכן 2"/>
          <p:cNvSpPr>
            <a:spLocks noGrp="1"/>
          </p:cNvSpPr>
          <p:nvPr>
            <p:ph sz="quarter" idx="1"/>
          </p:nvPr>
        </p:nvSpPr>
        <p:spPr/>
        <p:txBody>
          <a:bodyPr>
            <a:normAutofit/>
          </a:bodyPr>
          <a:lstStyle/>
          <a:p>
            <a:pPr algn="l" rtl="0"/>
            <a:endParaRPr lang="en-US" sz="2800" dirty="0"/>
          </a:p>
          <a:p>
            <a:pPr algn="l" rtl="0"/>
            <a:endParaRPr lang="en-US" sz="2800" dirty="0"/>
          </a:p>
          <a:p>
            <a:pPr algn="l" rtl="0"/>
            <a:endParaRPr lang="he-IL" sz="2500" dirty="0"/>
          </a:p>
        </p:txBody>
      </p:sp>
      <p:grpSp>
        <p:nvGrpSpPr>
          <p:cNvPr id="9" name="Group 8"/>
          <p:cNvGrpSpPr/>
          <p:nvPr/>
        </p:nvGrpSpPr>
        <p:grpSpPr>
          <a:xfrm>
            <a:off x="179512" y="1600200"/>
            <a:ext cx="4274814" cy="4897993"/>
            <a:chOff x="1897514" y="1316159"/>
            <a:chExt cx="4834726" cy="5539529"/>
          </a:xfrm>
        </p:grpSpPr>
        <p:grpSp>
          <p:nvGrpSpPr>
            <p:cNvPr id="31" name="Group 30"/>
            <p:cNvGrpSpPr/>
            <p:nvPr/>
          </p:nvGrpSpPr>
          <p:grpSpPr>
            <a:xfrm>
              <a:off x="1897514" y="1316159"/>
              <a:ext cx="4834726" cy="5539529"/>
              <a:chOff x="1897514" y="1316159"/>
              <a:chExt cx="4834726" cy="5539529"/>
            </a:xfrm>
          </p:grpSpPr>
          <p:grpSp>
            <p:nvGrpSpPr>
              <p:cNvPr id="30" name="Group 29"/>
              <p:cNvGrpSpPr/>
              <p:nvPr/>
            </p:nvGrpSpPr>
            <p:grpSpPr>
              <a:xfrm>
                <a:off x="1897514" y="1316159"/>
                <a:ext cx="4834726" cy="5539529"/>
                <a:chOff x="1897514" y="1316159"/>
                <a:chExt cx="4834726" cy="5539529"/>
              </a:xfrm>
            </p:grpSpPr>
            <p:pic>
              <p:nvPicPr>
                <p:cNvPr id="4" name="Picture 3"/>
                <p:cNvPicPr>
                  <a:picLocks noChangeAspect="1"/>
                </p:cNvPicPr>
                <p:nvPr/>
              </p:nvPicPr>
              <p:blipFill rotWithShape="1">
                <a:blip r:embed="rId3"/>
                <a:srcRect l="-1" t="-190" r="42717" b="190"/>
                <a:stretch/>
              </p:blipFill>
              <p:spPr>
                <a:xfrm>
                  <a:off x="1897514" y="1316159"/>
                  <a:ext cx="4834726" cy="5539529"/>
                </a:xfrm>
                <a:prstGeom prst="rect">
                  <a:avLst/>
                </a:prstGeom>
              </p:spPr>
            </p:pic>
            <p:pic>
              <p:nvPicPr>
                <p:cNvPr id="24" name="Picture 23"/>
                <p:cNvPicPr>
                  <a:picLocks noChangeAspect="1"/>
                </p:cNvPicPr>
                <p:nvPr/>
              </p:nvPicPr>
              <p:blipFill>
                <a:blip r:embed="rId4"/>
                <a:stretch>
                  <a:fillRect/>
                </a:stretch>
              </p:blipFill>
              <p:spPr>
                <a:xfrm>
                  <a:off x="4211960" y="3789041"/>
                  <a:ext cx="216024" cy="144016"/>
                </a:xfrm>
                <a:prstGeom prst="rect">
                  <a:avLst/>
                </a:prstGeom>
              </p:spPr>
            </p:pic>
          </p:grpSp>
          <p:grpSp>
            <p:nvGrpSpPr>
              <p:cNvPr id="23" name="Group 22"/>
              <p:cNvGrpSpPr/>
              <p:nvPr/>
            </p:nvGrpSpPr>
            <p:grpSpPr>
              <a:xfrm>
                <a:off x="4239440" y="3789041"/>
                <a:ext cx="150873" cy="150873"/>
                <a:chOff x="611560" y="3653875"/>
                <a:chExt cx="432048" cy="432048"/>
              </a:xfrm>
            </p:grpSpPr>
            <p:grpSp>
              <p:nvGrpSpPr>
                <p:cNvPr id="8" name="Group 7"/>
                <p:cNvGrpSpPr/>
                <p:nvPr/>
              </p:nvGrpSpPr>
              <p:grpSpPr>
                <a:xfrm rot="5400000">
                  <a:off x="611560" y="3653875"/>
                  <a:ext cx="432048" cy="432048"/>
                  <a:chOff x="611560" y="3645024"/>
                  <a:chExt cx="432048" cy="432048"/>
                </a:xfrm>
              </p:grpSpPr>
              <p:sp>
                <p:nvSpPr>
                  <p:cNvPr id="5" name="Oval 4"/>
                  <p:cNvSpPr/>
                  <p:nvPr/>
                </p:nvSpPr>
                <p:spPr>
                  <a:xfrm>
                    <a:off x="611560" y="364502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cxnSp>
                <p:nvCxnSpPr>
                  <p:cNvPr id="7" name="Straight Connector 6"/>
                  <p:cNvCxnSpPr>
                    <a:stCxn id="5" idx="1"/>
                    <a:endCxn id="5" idx="5"/>
                  </p:cNvCxnSpPr>
                  <p:nvPr/>
                </p:nvCxnSpPr>
                <p:spPr>
                  <a:xfrm>
                    <a:off x="674832" y="3708296"/>
                    <a:ext cx="305504" cy="305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Curved Connector 10"/>
                <p:cNvCxnSpPr>
                  <a:stCxn id="5" idx="2"/>
                  <a:endCxn id="5" idx="5"/>
                </p:cNvCxnSpPr>
                <p:nvPr/>
              </p:nvCxnSpPr>
              <p:spPr>
                <a:xfrm rot="16200000" flipH="1" flipV="1">
                  <a:off x="566820" y="3761887"/>
                  <a:ext cx="368776" cy="152752"/>
                </a:xfrm>
                <a:prstGeom prst="curvedConnector4">
                  <a:avLst>
                    <a:gd name="adj1" fmla="val -87408"/>
                    <a:gd name="adj2" fmla="val 463404"/>
                  </a:avLst>
                </a:prstGeom>
                <a:ln>
                  <a:prstDash val="dash"/>
                  <a:tailEnd type="triangle"/>
                </a:ln>
              </p:spPr>
              <p:style>
                <a:lnRef idx="1">
                  <a:schemeClr val="dk1"/>
                </a:lnRef>
                <a:fillRef idx="0">
                  <a:schemeClr val="dk1"/>
                </a:fillRef>
                <a:effectRef idx="0">
                  <a:schemeClr val="dk1"/>
                </a:effectRef>
                <a:fontRef idx="minor">
                  <a:schemeClr val="tx1"/>
                </a:fontRef>
              </p:style>
            </p:cxnSp>
          </p:grpSp>
        </p:grpSp>
        <p:sp>
          <p:nvSpPr>
            <p:cNvPr id="6" name="Rectangle 5"/>
            <p:cNvSpPr/>
            <p:nvPr/>
          </p:nvSpPr>
          <p:spPr>
            <a:xfrm>
              <a:off x="4829338" y="3961458"/>
              <a:ext cx="1512168" cy="1656184"/>
            </a:xfrm>
            <a:prstGeom prst="rect">
              <a:avLst/>
            </a:prstGeom>
            <a:no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grpSp>
      <mc:AlternateContent xmlns:mc="http://schemas.openxmlformats.org/markup-compatibility/2006" xmlns:a14="http://schemas.microsoft.com/office/drawing/2010/main">
        <mc:Choice Requires="a14">
          <p:sp>
            <p:nvSpPr>
              <p:cNvPr id="16" name="TextBox 15"/>
              <p:cNvSpPr txBox="1"/>
              <p:nvPr/>
            </p:nvSpPr>
            <p:spPr>
              <a:xfrm>
                <a:off x="3923928" y="2428273"/>
                <a:ext cx="4571123" cy="911275"/>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𝑖𝑛</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𝑊</m:t>
                          </m:r>
                        </m:e>
                        <m:sub>
                          <m:r>
                            <a:rPr lang="en-US" sz="2500" i="1" smtClean="0">
                              <a:solidFill>
                                <a:prstClr val="black"/>
                              </a:solidFill>
                              <a:latin typeface="Cambria Math" panose="02040503050406030204" pitchFamily="18" charset="0"/>
                            </a:rPr>
                            <m:t>𝑖𝑛</m:t>
                          </m:r>
                        </m:sub>
                      </m:sSub>
                      <m:r>
                        <a:rPr lang="en-US" sz="2500" i="1" smtClean="0">
                          <a:solidFill>
                            <a:prstClr val="black"/>
                          </a:solidFill>
                          <a:latin typeface="Cambria Math" panose="02040503050406030204" pitchFamily="18" charset="0"/>
                        </a:rPr>
                        <m:t>𝑥</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𝑖𝑛</m:t>
                          </m:r>
                        </m:sub>
                      </m:sSub>
                      <m:r>
                        <a:rPr lang="en-US" sz="2500" i="1">
                          <a:solidFill>
                            <a:prstClr val="black"/>
                          </a:solidFill>
                          <a:latin typeface="Cambria Math" panose="02040503050406030204" pitchFamily="18" charset="0"/>
                        </a:rPr>
                        <m:t>𝑦</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1</m:t>
                          </m:r>
                        </m:e>
                      </m:d>
                    </m:oMath>
                  </m:oMathPara>
                </a14:m>
                <a:endParaRPr lang="en-US" sz="2500" i="1" dirty="0" smtClean="0">
                  <a:solidFill>
                    <a:prstClr val="black"/>
                  </a:solidFill>
                  <a:latin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r>
                        <a:rPr lang="en-US" sz="2500" i="1" smtClean="0">
                          <a:solidFill>
                            <a:prstClr val="black"/>
                          </a:solidFill>
                          <a:latin typeface="Cambria Math" panose="02040503050406030204" pitchFamily="18" charset="0"/>
                        </a:rPr>
                        <m:t>𝑖</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𝜎</m:t>
                      </m:r>
                      <m:d>
                        <m:dPr>
                          <m:ctrlPr>
                            <a:rPr lang="en-US" sz="2500" i="1" smtClean="0">
                              <a:solidFill>
                                <a:prstClr val="black"/>
                              </a:solidFill>
                              <a:latin typeface="Cambria Math"/>
                            </a:rPr>
                          </m:ctrlPr>
                        </m:dPr>
                        <m:e>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𝑖𝑛</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oMath>
                  </m:oMathPara>
                </a14:m>
                <a:endParaRPr lang="he-IL" sz="2500" i="1"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923928" y="2428273"/>
                <a:ext cx="4571123" cy="911275"/>
              </a:xfrm>
              <a:prstGeom prst="rect">
                <a:avLst/>
              </a:prstGeom>
              <a:blipFill rotWithShape="0">
                <a:blip r:embed="rId5"/>
                <a:stretch>
                  <a:fillRect/>
                </a:stretch>
              </a:blipFill>
            </p:spPr>
            <p:txBody>
              <a:bodyPr/>
              <a:lstStyle/>
              <a:p>
                <a:r>
                  <a:rPr lang="he-IL">
                    <a:noFill/>
                  </a:rPr>
                  <a:t> </a:t>
                </a:r>
              </a:p>
            </p:txBody>
          </p:sp>
        </mc:Fallback>
      </mc:AlternateContent>
      <p:sp>
        <p:nvSpPr>
          <p:cNvPr id="10" name="מציין מיקום של מספר שקופית 9"/>
          <p:cNvSpPr>
            <a:spLocks noGrp="1"/>
          </p:cNvSpPr>
          <p:nvPr>
            <p:ph type="sldNum" sz="quarter" idx="15"/>
          </p:nvPr>
        </p:nvSpPr>
        <p:spPr/>
        <p:txBody>
          <a:bodyPr/>
          <a:lstStyle/>
          <a:p>
            <a:fld id="{B1384DE6-1247-4793-92EB-DB727468149E}" type="slidenum">
              <a:rPr lang="he-IL" smtClean="0"/>
              <a:t>31</a:t>
            </a:fld>
            <a:endParaRPr lang="he-IL"/>
          </a:p>
        </p:txBody>
      </p:sp>
    </p:spTree>
    <p:extLst>
      <p:ext uri="{BB962C8B-B14F-4D97-AF65-F5344CB8AC3E}">
        <p14:creationId xmlns:p14="http://schemas.microsoft.com/office/powerpoint/2010/main" val="965040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LSTM Architecture – CEC </a:t>
            </a:r>
            <a:endParaRPr lang="he-IL" dirty="0"/>
          </a:p>
        </p:txBody>
      </p:sp>
      <p:sp>
        <p:nvSpPr>
          <p:cNvPr id="3" name="מציין מיקום תוכן 2"/>
          <p:cNvSpPr>
            <a:spLocks noGrp="1"/>
          </p:cNvSpPr>
          <p:nvPr>
            <p:ph sz="quarter" idx="1"/>
          </p:nvPr>
        </p:nvSpPr>
        <p:spPr/>
        <p:txBody>
          <a:bodyPr>
            <a:normAutofit/>
          </a:bodyPr>
          <a:lstStyle/>
          <a:p>
            <a:pPr algn="l" rtl="0"/>
            <a:endParaRPr lang="en-US" sz="2800" dirty="0"/>
          </a:p>
          <a:p>
            <a:pPr algn="l" rtl="0"/>
            <a:endParaRPr lang="en-US" sz="2800" dirty="0"/>
          </a:p>
          <a:p>
            <a:pPr algn="l" rtl="0"/>
            <a:endParaRPr lang="he-IL" sz="2500" dirty="0"/>
          </a:p>
        </p:txBody>
      </p:sp>
      <p:grpSp>
        <p:nvGrpSpPr>
          <p:cNvPr id="9" name="Group 8"/>
          <p:cNvGrpSpPr/>
          <p:nvPr/>
        </p:nvGrpSpPr>
        <p:grpSpPr>
          <a:xfrm>
            <a:off x="179512" y="1600200"/>
            <a:ext cx="4274814" cy="4897993"/>
            <a:chOff x="1897514" y="1316159"/>
            <a:chExt cx="4834726" cy="5539529"/>
          </a:xfrm>
        </p:grpSpPr>
        <p:grpSp>
          <p:nvGrpSpPr>
            <p:cNvPr id="31" name="Group 30"/>
            <p:cNvGrpSpPr/>
            <p:nvPr/>
          </p:nvGrpSpPr>
          <p:grpSpPr>
            <a:xfrm>
              <a:off x="1897514" y="1316159"/>
              <a:ext cx="4834726" cy="5539529"/>
              <a:chOff x="1897514" y="1316159"/>
              <a:chExt cx="4834726" cy="5539529"/>
            </a:xfrm>
          </p:grpSpPr>
          <p:grpSp>
            <p:nvGrpSpPr>
              <p:cNvPr id="30" name="Group 29"/>
              <p:cNvGrpSpPr/>
              <p:nvPr/>
            </p:nvGrpSpPr>
            <p:grpSpPr>
              <a:xfrm>
                <a:off x="1897514" y="1316159"/>
                <a:ext cx="4834726" cy="5539529"/>
                <a:chOff x="1897514" y="1316159"/>
                <a:chExt cx="4834726" cy="5539529"/>
              </a:xfrm>
            </p:grpSpPr>
            <p:pic>
              <p:nvPicPr>
                <p:cNvPr id="4" name="Picture 3"/>
                <p:cNvPicPr>
                  <a:picLocks noChangeAspect="1"/>
                </p:cNvPicPr>
                <p:nvPr/>
              </p:nvPicPr>
              <p:blipFill rotWithShape="1">
                <a:blip r:embed="rId3"/>
                <a:srcRect l="-1" t="-190" r="42717" b="190"/>
                <a:stretch/>
              </p:blipFill>
              <p:spPr>
                <a:xfrm>
                  <a:off x="1897514" y="1316159"/>
                  <a:ext cx="4834726" cy="5539529"/>
                </a:xfrm>
                <a:prstGeom prst="rect">
                  <a:avLst/>
                </a:prstGeom>
              </p:spPr>
            </p:pic>
            <p:pic>
              <p:nvPicPr>
                <p:cNvPr id="24" name="Picture 23"/>
                <p:cNvPicPr>
                  <a:picLocks noChangeAspect="1"/>
                </p:cNvPicPr>
                <p:nvPr/>
              </p:nvPicPr>
              <p:blipFill>
                <a:blip r:embed="rId4"/>
                <a:stretch>
                  <a:fillRect/>
                </a:stretch>
              </p:blipFill>
              <p:spPr>
                <a:xfrm>
                  <a:off x="4211960" y="3789041"/>
                  <a:ext cx="216024" cy="144016"/>
                </a:xfrm>
                <a:prstGeom prst="rect">
                  <a:avLst/>
                </a:prstGeom>
              </p:spPr>
            </p:pic>
          </p:grpSp>
          <p:grpSp>
            <p:nvGrpSpPr>
              <p:cNvPr id="23" name="Group 22"/>
              <p:cNvGrpSpPr/>
              <p:nvPr/>
            </p:nvGrpSpPr>
            <p:grpSpPr>
              <a:xfrm>
                <a:off x="4239440" y="3789041"/>
                <a:ext cx="150873" cy="150873"/>
                <a:chOff x="611560" y="3653875"/>
                <a:chExt cx="432048" cy="432048"/>
              </a:xfrm>
            </p:grpSpPr>
            <p:grpSp>
              <p:nvGrpSpPr>
                <p:cNvPr id="8" name="Group 7"/>
                <p:cNvGrpSpPr/>
                <p:nvPr/>
              </p:nvGrpSpPr>
              <p:grpSpPr>
                <a:xfrm rot="5400000">
                  <a:off x="611560" y="3653875"/>
                  <a:ext cx="432048" cy="432048"/>
                  <a:chOff x="611560" y="3645024"/>
                  <a:chExt cx="432048" cy="432048"/>
                </a:xfrm>
              </p:grpSpPr>
              <p:sp>
                <p:nvSpPr>
                  <p:cNvPr id="5" name="Oval 4"/>
                  <p:cNvSpPr/>
                  <p:nvPr/>
                </p:nvSpPr>
                <p:spPr>
                  <a:xfrm>
                    <a:off x="611560" y="364502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cxnSp>
                <p:nvCxnSpPr>
                  <p:cNvPr id="7" name="Straight Connector 6"/>
                  <p:cNvCxnSpPr>
                    <a:stCxn id="5" idx="1"/>
                    <a:endCxn id="5" idx="5"/>
                  </p:cNvCxnSpPr>
                  <p:nvPr/>
                </p:nvCxnSpPr>
                <p:spPr>
                  <a:xfrm>
                    <a:off x="674832" y="3708296"/>
                    <a:ext cx="305504" cy="305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Curved Connector 10"/>
                <p:cNvCxnSpPr>
                  <a:stCxn id="5" idx="2"/>
                  <a:endCxn id="5" idx="5"/>
                </p:cNvCxnSpPr>
                <p:nvPr/>
              </p:nvCxnSpPr>
              <p:spPr>
                <a:xfrm rot="16200000" flipH="1" flipV="1">
                  <a:off x="566820" y="3761887"/>
                  <a:ext cx="368776" cy="152752"/>
                </a:xfrm>
                <a:prstGeom prst="curvedConnector4">
                  <a:avLst>
                    <a:gd name="adj1" fmla="val -87408"/>
                    <a:gd name="adj2" fmla="val 463404"/>
                  </a:avLst>
                </a:prstGeom>
                <a:ln>
                  <a:prstDash val="dash"/>
                  <a:tailEnd type="triangle"/>
                </a:ln>
              </p:spPr>
              <p:style>
                <a:lnRef idx="1">
                  <a:schemeClr val="dk1"/>
                </a:lnRef>
                <a:fillRef idx="0">
                  <a:schemeClr val="dk1"/>
                </a:fillRef>
                <a:effectRef idx="0">
                  <a:schemeClr val="dk1"/>
                </a:effectRef>
                <a:fontRef idx="minor">
                  <a:schemeClr val="tx1"/>
                </a:fontRef>
              </p:style>
            </p:cxnSp>
          </p:grpSp>
        </p:grpSp>
        <p:sp>
          <p:nvSpPr>
            <p:cNvPr id="6" name="Rectangle 5"/>
            <p:cNvSpPr/>
            <p:nvPr/>
          </p:nvSpPr>
          <p:spPr>
            <a:xfrm>
              <a:off x="3531615" y="3335402"/>
              <a:ext cx="1512168" cy="1656184"/>
            </a:xfrm>
            <a:prstGeom prst="rect">
              <a:avLst/>
            </a:prstGeom>
            <a:no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grpSp>
      <mc:AlternateContent xmlns:mc="http://schemas.openxmlformats.org/markup-compatibility/2006" xmlns:a14="http://schemas.microsoft.com/office/drawing/2010/main">
        <mc:Choice Requires="a14">
          <p:sp>
            <p:nvSpPr>
              <p:cNvPr id="16" name="TextBox 15"/>
              <p:cNvSpPr txBox="1"/>
              <p:nvPr/>
            </p:nvSpPr>
            <p:spPr>
              <a:xfrm>
                <a:off x="4454326" y="2530691"/>
                <a:ext cx="4273542" cy="861774"/>
              </a:xfrm>
              <a:prstGeom prst="rect">
                <a:avLst/>
              </a:prstGeom>
              <a:noFill/>
            </p:spPr>
            <p:txBody>
              <a:bodyPr wrap="none" rtlCol="1">
                <a:spAutoFit/>
              </a:bodyPr>
              <a:lstStyle/>
              <a:p>
                <a:pPr algn="l" rtl="0"/>
                <a14:m>
                  <m:oMathPara xmlns:m="http://schemas.openxmlformats.org/officeDocument/2006/math">
                    <m:oMathParaPr>
                      <m:jc m:val="left"/>
                    </m:oMathParaPr>
                    <m:oMath xmlns:m="http://schemas.openxmlformats.org/officeDocument/2006/math">
                      <m:r>
                        <a:rPr lang="en-US" sz="2500" i="1">
                          <a:solidFill>
                            <a:prstClr val="black"/>
                          </a:solidFill>
                          <a:latin typeface="Cambria Math" panose="02040503050406030204" pitchFamily="18" charset="0"/>
                        </a:rPr>
                        <m:t>𝑐</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𝑧</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𝑖</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𝑐</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𝑡</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1</m:t>
                      </m:r>
                      <m:r>
                        <a:rPr lang="en-US" sz="2500" i="1">
                          <a:solidFill>
                            <a:prstClr val="black"/>
                          </a:solidFill>
                          <a:latin typeface="Cambria Math" panose="02040503050406030204" pitchFamily="18" charset="0"/>
                        </a:rPr>
                        <m:t>)</m:t>
                      </m:r>
                    </m:oMath>
                  </m:oMathPara>
                </a14:m>
                <a:endParaRPr lang="he-IL" sz="2500" i="1" dirty="0">
                  <a:solidFill>
                    <a:prstClr val="black"/>
                  </a:solidFill>
                </a:endParaRPr>
              </a:p>
              <a:p>
                <a:pPr algn="l" rtl="0"/>
                <a:endParaRPr lang="he-IL" sz="2500" i="1"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454326" y="2530691"/>
                <a:ext cx="4273542" cy="861774"/>
              </a:xfrm>
              <a:prstGeom prst="rect">
                <a:avLst/>
              </a:prstGeom>
              <a:blipFill rotWithShape="0">
                <a:blip r:embed="rId5"/>
                <a:stretch>
                  <a:fillRect/>
                </a:stretch>
              </a:blipFill>
            </p:spPr>
            <p:txBody>
              <a:bodyPr/>
              <a:lstStyle/>
              <a:p>
                <a:r>
                  <a:rPr lang="he-IL">
                    <a:noFill/>
                  </a:rPr>
                  <a:t> </a:t>
                </a:r>
              </a:p>
            </p:txBody>
          </p:sp>
        </mc:Fallback>
      </mc:AlternateContent>
      <p:sp>
        <p:nvSpPr>
          <p:cNvPr id="10" name="מציין מיקום של מספר שקופית 9"/>
          <p:cNvSpPr>
            <a:spLocks noGrp="1"/>
          </p:cNvSpPr>
          <p:nvPr>
            <p:ph type="sldNum" sz="quarter" idx="15"/>
          </p:nvPr>
        </p:nvSpPr>
        <p:spPr/>
        <p:txBody>
          <a:bodyPr/>
          <a:lstStyle/>
          <a:p>
            <a:fld id="{B1384DE6-1247-4793-92EB-DB727468149E}" type="slidenum">
              <a:rPr lang="he-IL" smtClean="0"/>
              <a:t>32</a:t>
            </a:fld>
            <a:endParaRPr lang="he-IL"/>
          </a:p>
        </p:txBody>
      </p:sp>
    </p:spTree>
    <p:extLst>
      <p:ext uri="{BB962C8B-B14F-4D97-AF65-F5344CB8AC3E}">
        <p14:creationId xmlns:p14="http://schemas.microsoft.com/office/powerpoint/2010/main" val="2482052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LSTM Architecture – </a:t>
            </a:r>
            <a:r>
              <a:rPr lang="en-US" dirty="0"/>
              <a:t>Output gate </a:t>
            </a:r>
            <a:endParaRPr lang="he-IL" dirty="0"/>
          </a:p>
        </p:txBody>
      </p:sp>
      <p:sp>
        <p:nvSpPr>
          <p:cNvPr id="3" name="מציין מיקום תוכן 2"/>
          <p:cNvSpPr>
            <a:spLocks noGrp="1"/>
          </p:cNvSpPr>
          <p:nvPr>
            <p:ph sz="quarter" idx="1"/>
          </p:nvPr>
        </p:nvSpPr>
        <p:spPr/>
        <p:txBody>
          <a:bodyPr>
            <a:normAutofit/>
          </a:bodyPr>
          <a:lstStyle/>
          <a:p>
            <a:pPr algn="l" rtl="0"/>
            <a:endParaRPr lang="en-US" sz="2800" dirty="0"/>
          </a:p>
          <a:p>
            <a:pPr algn="l" rtl="0"/>
            <a:endParaRPr lang="en-US" sz="2800" dirty="0"/>
          </a:p>
          <a:p>
            <a:pPr algn="l" rtl="0"/>
            <a:endParaRPr lang="he-IL" sz="2500" dirty="0"/>
          </a:p>
        </p:txBody>
      </p:sp>
      <p:grpSp>
        <p:nvGrpSpPr>
          <p:cNvPr id="9" name="Group 8"/>
          <p:cNvGrpSpPr/>
          <p:nvPr/>
        </p:nvGrpSpPr>
        <p:grpSpPr>
          <a:xfrm>
            <a:off x="179512" y="1600200"/>
            <a:ext cx="4274814" cy="4897993"/>
            <a:chOff x="1897514" y="1316159"/>
            <a:chExt cx="4834726" cy="5539529"/>
          </a:xfrm>
        </p:grpSpPr>
        <p:grpSp>
          <p:nvGrpSpPr>
            <p:cNvPr id="31" name="Group 30"/>
            <p:cNvGrpSpPr/>
            <p:nvPr/>
          </p:nvGrpSpPr>
          <p:grpSpPr>
            <a:xfrm>
              <a:off x="1897514" y="1316159"/>
              <a:ext cx="4834726" cy="5539529"/>
              <a:chOff x="1897514" y="1316159"/>
              <a:chExt cx="4834726" cy="5539529"/>
            </a:xfrm>
          </p:grpSpPr>
          <p:grpSp>
            <p:nvGrpSpPr>
              <p:cNvPr id="30" name="Group 29"/>
              <p:cNvGrpSpPr/>
              <p:nvPr/>
            </p:nvGrpSpPr>
            <p:grpSpPr>
              <a:xfrm>
                <a:off x="1897514" y="1316159"/>
                <a:ext cx="4834726" cy="5539529"/>
                <a:chOff x="1897514" y="1316159"/>
                <a:chExt cx="4834726" cy="5539529"/>
              </a:xfrm>
            </p:grpSpPr>
            <p:pic>
              <p:nvPicPr>
                <p:cNvPr id="4" name="Picture 3"/>
                <p:cNvPicPr>
                  <a:picLocks noChangeAspect="1"/>
                </p:cNvPicPr>
                <p:nvPr/>
              </p:nvPicPr>
              <p:blipFill rotWithShape="1">
                <a:blip r:embed="rId3"/>
                <a:srcRect l="-1" t="-190" r="42717" b="190"/>
                <a:stretch/>
              </p:blipFill>
              <p:spPr>
                <a:xfrm>
                  <a:off x="1897514" y="1316159"/>
                  <a:ext cx="4834726" cy="5539529"/>
                </a:xfrm>
                <a:prstGeom prst="rect">
                  <a:avLst/>
                </a:prstGeom>
              </p:spPr>
            </p:pic>
            <p:pic>
              <p:nvPicPr>
                <p:cNvPr id="24" name="Picture 23"/>
                <p:cNvPicPr>
                  <a:picLocks noChangeAspect="1"/>
                </p:cNvPicPr>
                <p:nvPr/>
              </p:nvPicPr>
              <p:blipFill>
                <a:blip r:embed="rId4"/>
                <a:stretch>
                  <a:fillRect/>
                </a:stretch>
              </p:blipFill>
              <p:spPr>
                <a:xfrm>
                  <a:off x="4211960" y="3789041"/>
                  <a:ext cx="216024" cy="144016"/>
                </a:xfrm>
                <a:prstGeom prst="rect">
                  <a:avLst/>
                </a:prstGeom>
              </p:spPr>
            </p:pic>
          </p:grpSp>
          <p:grpSp>
            <p:nvGrpSpPr>
              <p:cNvPr id="23" name="Group 22"/>
              <p:cNvGrpSpPr/>
              <p:nvPr/>
            </p:nvGrpSpPr>
            <p:grpSpPr>
              <a:xfrm>
                <a:off x="4239440" y="3789041"/>
                <a:ext cx="150873" cy="150873"/>
                <a:chOff x="611560" y="3653875"/>
                <a:chExt cx="432048" cy="432048"/>
              </a:xfrm>
            </p:grpSpPr>
            <p:grpSp>
              <p:nvGrpSpPr>
                <p:cNvPr id="8" name="Group 7"/>
                <p:cNvGrpSpPr/>
                <p:nvPr/>
              </p:nvGrpSpPr>
              <p:grpSpPr>
                <a:xfrm rot="5400000">
                  <a:off x="611560" y="3653875"/>
                  <a:ext cx="432048" cy="432048"/>
                  <a:chOff x="611560" y="3645024"/>
                  <a:chExt cx="432048" cy="432048"/>
                </a:xfrm>
              </p:grpSpPr>
              <p:sp>
                <p:nvSpPr>
                  <p:cNvPr id="5" name="Oval 4"/>
                  <p:cNvSpPr/>
                  <p:nvPr/>
                </p:nvSpPr>
                <p:spPr>
                  <a:xfrm>
                    <a:off x="611560" y="364502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cxnSp>
                <p:nvCxnSpPr>
                  <p:cNvPr id="7" name="Straight Connector 6"/>
                  <p:cNvCxnSpPr>
                    <a:stCxn id="5" idx="1"/>
                    <a:endCxn id="5" idx="5"/>
                  </p:cNvCxnSpPr>
                  <p:nvPr/>
                </p:nvCxnSpPr>
                <p:spPr>
                  <a:xfrm>
                    <a:off x="674832" y="3708296"/>
                    <a:ext cx="305504" cy="305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Curved Connector 10"/>
                <p:cNvCxnSpPr>
                  <a:stCxn id="5" idx="2"/>
                  <a:endCxn id="5" idx="5"/>
                </p:cNvCxnSpPr>
                <p:nvPr/>
              </p:nvCxnSpPr>
              <p:spPr>
                <a:xfrm rot="16200000" flipH="1" flipV="1">
                  <a:off x="566820" y="3761887"/>
                  <a:ext cx="368776" cy="152752"/>
                </a:xfrm>
                <a:prstGeom prst="curvedConnector4">
                  <a:avLst>
                    <a:gd name="adj1" fmla="val -87408"/>
                    <a:gd name="adj2" fmla="val 463404"/>
                  </a:avLst>
                </a:prstGeom>
                <a:ln>
                  <a:prstDash val="dash"/>
                  <a:tailEnd type="triangle"/>
                </a:ln>
              </p:spPr>
              <p:style>
                <a:lnRef idx="1">
                  <a:schemeClr val="dk1"/>
                </a:lnRef>
                <a:fillRef idx="0">
                  <a:schemeClr val="dk1"/>
                </a:fillRef>
                <a:effectRef idx="0">
                  <a:schemeClr val="dk1"/>
                </a:effectRef>
                <a:fontRef idx="minor">
                  <a:schemeClr val="tx1"/>
                </a:fontRef>
              </p:style>
            </p:cxnSp>
          </p:grpSp>
        </p:grpSp>
        <p:sp>
          <p:nvSpPr>
            <p:cNvPr id="6" name="Rectangle 5"/>
            <p:cNvSpPr/>
            <p:nvPr/>
          </p:nvSpPr>
          <p:spPr>
            <a:xfrm>
              <a:off x="4885824" y="1837142"/>
              <a:ext cx="1512168" cy="1656184"/>
            </a:xfrm>
            <a:prstGeom prst="rect">
              <a:avLst/>
            </a:prstGeom>
            <a:no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grpSp>
      <mc:AlternateContent xmlns:mc="http://schemas.openxmlformats.org/markup-compatibility/2006" xmlns:a14="http://schemas.microsoft.com/office/drawing/2010/main">
        <mc:Choice Requires="a14">
          <p:sp>
            <p:nvSpPr>
              <p:cNvPr id="16" name="TextBox 15"/>
              <p:cNvSpPr txBox="1"/>
              <p:nvPr/>
            </p:nvSpPr>
            <p:spPr>
              <a:xfrm>
                <a:off x="4191000" y="2386516"/>
                <a:ext cx="4468787" cy="813043"/>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200" i="1" smtClean="0">
                              <a:solidFill>
                                <a:prstClr val="black"/>
                              </a:solidFill>
                              <a:latin typeface="Cambria Math"/>
                            </a:rPr>
                          </m:ctrlPr>
                        </m:sSubPr>
                        <m:e>
                          <m:r>
                            <a:rPr lang="en-US" sz="2200" i="1">
                              <a:solidFill>
                                <a:prstClr val="black"/>
                              </a:solidFill>
                              <a:latin typeface="Cambria Math" panose="02040503050406030204" pitchFamily="18" charset="0"/>
                            </a:rPr>
                            <m:t>𝑎</m:t>
                          </m:r>
                        </m:e>
                        <m:sub>
                          <m:r>
                            <a:rPr lang="en-US" sz="2200" i="1">
                              <a:solidFill>
                                <a:prstClr val="black"/>
                              </a:solidFill>
                              <a:latin typeface="Cambria Math" panose="02040503050406030204" pitchFamily="18" charset="0"/>
                            </a:rPr>
                            <m:t>𝑜𝑢𝑡</m:t>
                          </m:r>
                        </m:sub>
                      </m:sSub>
                      <m:d>
                        <m:dPr>
                          <m:ctrlPr>
                            <a:rPr lang="en-US" sz="2200" i="1">
                              <a:solidFill>
                                <a:prstClr val="black"/>
                              </a:solidFill>
                              <a:latin typeface="Cambria Math"/>
                            </a:rPr>
                          </m:ctrlPr>
                        </m:dPr>
                        <m:e>
                          <m:r>
                            <a:rPr lang="en-US" sz="2200" i="1">
                              <a:solidFill>
                                <a:prstClr val="black"/>
                              </a:solidFill>
                              <a:latin typeface="Cambria Math" panose="02040503050406030204" pitchFamily="18" charset="0"/>
                            </a:rPr>
                            <m:t>𝑡</m:t>
                          </m:r>
                        </m:e>
                      </m:d>
                      <m:r>
                        <a:rPr lang="en-US" sz="2200" i="1">
                          <a:solidFill>
                            <a:prstClr val="black"/>
                          </a:solidFill>
                          <a:latin typeface="Cambria Math" panose="02040503050406030204" pitchFamily="18" charset="0"/>
                        </a:rPr>
                        <m:t>=</m:t>
                      </m:r>
                      <m:sSub>
                        <m:sSubPr>
                          <m:ctrlPr>
                            <a:rPr lang="en-US" sz="2200" i="1">
                              <a:solidFill>
                                <a:prstClr val="black"/>
                              </a:solidFill>
                              <a:latin typeface="Cambria Math"/>
                            </a:rPr>
                          </m:ctrlPr>
                        </m:sSubPr>
                        <m:e>
                          <m:r>
                            <a:rPr lang="en-US" sz="2200" i="1">
                              <a:solidFill>
                                <a:prstClr val="black"/>
                              </a:solidFill>
                              <a:latin typeface="Cambria Math" panose="02040503050406030204" pitchFamily="18" charset="0"/>
                            </a:rPr>
                            <m:t>𝑊</m:t>
                          </m:r>
                        </m:e>
                        <m:sub>
                          <m:r>
                            <a:rPr lang="en-US" sz="2200" i="1">
                              <a:solidFill>
                                <a:prstClr val="black"/>
                              </a:solidFill>
                              <a:latin typeface="Cambria Math" panose="02040503050406030204" pitchFamily="18" charset="0"/>
                            </a:rPr>
                            <m:t>𝑜𝑢𝑡</m:t>
                          </m:r>
                        </m:sub>
                      </m:sSub>
                      <m:r>
                        <a:rPr lang="en-US" sz="2200" i="1">
                          <a:solidFill>
                            <a:prstClr val="black"/>
                          </a:solidFill>
                          <a:latin typeface="Cambria Math" panose="02040503050406030204" pitchFamily="18" charset="0"/>
                        </a:rPr>
                        <m:t>𝑥</m:t>
                      </m:r>
                      <m:d>
                        <m:dPr>
                          <m:ctrlPr>
                            <a:rPr lang="en-US" sz="2200" i="1">
                              <a:solidFill>
                                <a:prstClr val="black"/>
                              </a:solidFill>
                              <a:latin typeface="Cambria Math"/>
                            </a:rPr>
                          </m:ctrlPr>
                        </m:dPr>
                        <m:e>
                          <m:r>
                            <a:rPr lang="en-US" sz="2200" i="1">
                              <a:solidFill>
                                <a:prstClr val="black"/>
                              </a:solidFill>
                              <a:latin typeface="Cambria Math" panose="02040503050406030204" pitchFamily="18" charset="0"/>
                            </a:rPr>
                            <m:t>𝑡</m:t>
                          </m:r>
                        </m:e>
                      </m:d>
                      <m:r>
                        <a:rPr lang="en-US" sz="2200" i="1">
                          <a:solidFill>
                            <a:prstClr val="black"/>
                          </a:solidFill>
                          <a:latin typeface="Cambria Math" panose="02040503050406030204" pitchFamily="18" charset="0"/>
                        </a:rPr>
                        <m:t>+</m:t>
                      </m:r>
                      <m:sSub>
                        <m:sSubPr>
                          <m:ctrlPr>
                            <a:rPr lang="en-US" sz="2200" i="1">
                              <a:solidFill>
                                <a:prstClr val="black"/>
                              </a:solidFill>
                              <a:latin typeface="Cambria Math"/>
                            </a:rPr>
                          </m:ctrlPr>
                        </m:sSubPr>
                        <m:e>
                          <m:r>
                            <a:rPr lang="en-US" sz="2200" i="1">
                              <a:solidFill>
                                <a:prstClr val="black"/>
                              </a:solidFill>
                              <a:latin typeface="Cambria Math" panose="02040503050406030204" pitchFamily="18" charset="0"/>
                            </a:rPr>
                            <m:t>𝑅</m:t>
                          </m:r>
                        </m:e>
                        <m:sub>
                          <m:r>
                            <a:rPr lang="en-US" sz="2200" i="1">
                              <a:solidFill>
                                <a:prstClr val="black"/>
                              </a:solidFill>
                              <a:latin typeface="Cambria Math" panose="02040503050406030204" pitchFamily="18" charset="0"/>
                            </a:rPr>
                            <m:t>𝑜𝑢𝑡</m:t>
                          </m:r>
                        </m:sub>
                      </m:sSub>
                      <m:r>
                        <a:rPr lang="en-US" sz="2200" i="1">
                          <a:solidFill>
                            <a:prstClr val="black"/>
                          </a:solidFill>
                          <a:latin typeface="Cambria Math" panose="02040503050406030204" pitchFamily="18" charset="0"/>
                        </a:rPr>
                        <m:t>𝑦</m:t>
                      </m:r>
                      <m:d>
                        <m:dPr>
                          <m:ctrlPr>
                            <a:rPr lang="en-US" sz="2200" i="1">
                              <a:solidFill>
                                <a:prstClr val="black"/>
                              </a:solidFill>
                              <a:latin typeface="Cambria Math"/>
                            </a:rPr>
                          </m:ctrlPr>
                        </m:dPr>
                        <m:e>
                          <m:r>
                            <a:rPr lang="en-US" sz="2200" i="1">
                              <a:solidFill>
                                <a:prstClr val="black"/>
                              </a:solidFill>
                              <a:latin typeface="Cambria Math" panose="02040503050406030204" pitchFamily="18" charset="0"/>
                            </a:rPr>
                            <m:t>𝑡</m:t>
                          </m:r>
                          <m:r>
                            <a:rPr lang="en-US" sz="2200" i="1">
                              <a:solidFill>
                                <a:prstClr val="black"/>
                              </a:solidFill>
                              <a:latin typeface="Cambria Math" panose="02040503050406030204" pitchFamily="18" charset="0"/>
                            </a:rPr>
                            <m:t>−</m:t>
                          </m:r>
                          <m:r>
                            <a:rPr lang="en-US" sz="2200" i="1">
                              <a:solidFill>
                                <a:prstClr val="black"/>
                              </a:solidFill>
                              <a:latin typeface="Cambria Math" panose="02040503050406030204" pitchFamily="18" charset="0"/>
                            </a:rPr>
                            <m:t>1</m:t>
                          </m:r>
                        </m:e>
                      </m:d>
                    </m:oMath>
                  </m:oMathPara>
                </a14:m>
                <a:endParaRPr lang="en-US" sz="2200" i="1" dirty="0" smtClean="0">
                  <a:solidFill>
                    <a:prstClr val="black"/>
                  </a:solidFill>
                  <a:latin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r>
                        <a:rPr lang="en-US" sz="2200" i="1">
                          <a:solidFill>
                            <a:prstClr val="black"/>
                          </a:solidFill>
                          <a:latin typeface="Cambria Math" panose="02040503050406030204" pitchFamily="18" charset="0"/>
                        </a:rPr>
                        <m:t>𝑜</m:t>
                      </m:r>
                      <m:d>
                        <m:dPr>
                          <m:ctrlPr>
                            <a:rPr lang="en-US" sz="2200" i="1">
                              <a:solidFill>
                                <a:prstClr val="black"/>
                              </a:solidFill>
                              <a:latin typeface="Cambria Math"/>
                            </a:rPr>
                          </m:ctrlPr>
                        </m:dPr>
                        <m:e>
                          <m:r>
                            <a:rPr lang="en-US" sz="2200" i="1">
                              <a:solidFill>
                                <a:prstClr val="black"/>
                              </a:solidFill>
                              <a:latin typeface="Cambria Math" panose="02040503050406030204" pitchFamily="18" charset="0"/>
                            </a:rPr>
                            <m:t>𝑡</m:t>
                          </m:r>
                        </m:e>
                      </m:d>
                      <m:r>
                        <a:rPr lang="en-US" sz="2200" i="1">
                          <a:solidFill>
                            <a:prstClr val="black"/>
                          </a:solidFill>
                          <a:latin typeface="Cambria Math" panose="02040503050406030204" pitchFamily="18" charset="0"/>
                        </a:rPr>
                        <m:t>=</m:t>
                      </m:r>
                      <m:r>
                        <a:rPr lang="en-US" sz="2200" i="1">
                          <a:solidFill>
                            <a:prstClr val="black"/>
                          </a:solidFill>
                          <a:latin typeface="Cambria Math" panose="02040503050406030204" pitchFamily="18" charset="0"/>
                        </a:rPr>
                        <m:t>𝜎</m:t>
                      </m:r>
                      <m:d>
                        <m:dPr>
                          <m:ctrlPr>
                            <a:rPr lang="en-US" sz="2200" i="1">
                              <a:solidFill>
                                <a:prstClr val="black"/>
                              </a:solidFill>
                              <a:latin typeface="Cambria Math"/>
                            </a:rPr>
                          </m:ctrlPr>
                        </m:dPr>
                        <m:e>
                          <m:sSub>
                            <m:sSubPr>
                              <m:ctrlPr>
                                <a:rPr lang="en-US" sz="2200" i="1">
                                  <a:solidFill>
                                    <a:prstClr val="black"/>
                                  </a:solidFill>
                                  <a:latin typeface="Cambria Math"/>
                                </a:rPr>
                              </m:ctrlPr>
                            </m:sSubPr>
                            <m:e>
                              <m:r>
                                <a:rPr lang="en-US" sz="2200" i="1">
                                  <a:solidFill>
                                    <a:prstClr val="black"/>
                                  </a:solidFill>
                                  <a:latin typeface="Cambria Math" panose="02040503050406030204" pitchFamily="18" charset="0"/>
                                </a:rPr>
                                <m:t>𝑎</m:t>
                              </m:r>
                            </m:e>
                            <m:sub>
                              <m:r>
                                <a:rPr lang="en-US" sz="2200" i="1">
                                  <a:solidFill>
                                    <a:prstClr val="black"/>
                                  </a:solidFill>
                                  <a:latin typeface="Cambria Math" panose="02040503050406030204" pitchFamily="18" charset="0"/>
                                </a:rPr>
                                <m:t>𝑜𝑢𝑡</m:t>
                              </m:r>
                            </m:sub>
                          </m:sSub>
                          <m:d>
                            <m:dPr>
                              <m:ctrlPr>
                                <a:rPr lang="en-US" sz="2200" i="1">
                                  <a:solidFill>
                                    <a:prstClr val="black"/>
                                  </a:solidFill>
                                  <a:latin typeface="Cambria Math"/>
                                </a:rPr>
                              </m:ctrlPr>
                            </m:dPr>
                            <m:e>
                              <m:r>
                                <a:rPr lang="en-US" sz="2200" i="1">
                                  <a:solidFill>
                                    <a:prstClr val="black"/>
                                  </a:solidFill>
                                  <a:latin typeface="Cambria Math" panose="02040503050406030204" pitchFamily="18" charset="0"/>
                                </a:rPr>
                                <m:t>𝑡</m:t>
                              </m:r>
                            </m:e>
                          </m:d>
                        </m:e>
                      </m:d>
                    </m:oMath>
                  </m:oMathPara>
                </a14:m>
                <a:endParaRPr lang="he-IL" sz="2200" i="1"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191000" y="2386516"/>
                <a:ext cx="4468787" cy="813043"/>
              </a:xfrm>
              <a:prstGeom prst="rect">
                <a:avLst/>
              </a:prstGeom>
              <a:blipFill rotWithShape="0">
                <a:blip r:embed="rId5"/>
                <a:stretch>
                  <a:fillRect/>
                </a:stretch>
              </a:blipFill>
            </p:spPr>
            <p:txBody>
              <a:bodyPr/>
              <a:lstStyle/>
              <a:p>
                <a:r>
                  <a:rPr lang="he-IL">
                    <a:noFill/>
                  </a:rPr>
                  <a:t> </a:t>
                </a:r>
              </a:p>
            </p:txBody>
          </p:sp>
        </mc:Fallback>
      </mc:AlternateContent>
      <p:sp>
        <p:nvSpPr>
          <p:cNvPr id="10" name="מציין מיקום של מספר שקופית 9"/>
          <p:cNvSpPr>
            <a:spLocks noGrp="1"/>
          </p:cNvSpPr>
          <p:nvPr>
            <p:ph type="sldNum" sz="quarter" idx="15"/>
          </p:nvPr>
        </p:nvSpPr>
        <p:spPr/>
        <p:txBody>
          <a:bodyPr/>
          <a:lstStyle/>
          <a:p>
            <a:fld id="{B1384DE6-1247-4793-92EB-DB727468149E}" type="slidenum">
              <a:rPr lang="he-IL" smtClean="0"/>
              <a:t>33</a:t>
            </a:fld>
            <a:endParaRPr lang="he-IL"/>
          </a:p>
        </p:txBody>
      </p:sp>
    </p:spTree>
    <p:extLst>
      <p:ext uri="{BB962C8B-B14F-4D97-AF65-F5344CB8AC3E}">
        <p14:creationId xmlns:p14="http://schemas.microsoft.com/office/powerpoint/2010/main" val="2462493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LSTM Architecture – </a:t>
            </a:r>
            <a:r>
              <a:rPr lang="en-US" dirty="0"/>
              <a:t>Output gate </a:t>
            </a:r>
            <a:endParaRPr lang="he-IL" dirty="0"/>
          </a:p>
        </p:txBody>
      </p:sp>
      <p:sp>
        <p:nvSpPr>
          <p:cNvPr id="3" name="מציין מיקום תוכן 2"/>
          <p:cNvSpPr>
            <a:spLocks noGrp="1"/>
          </p:cNvSpPr>
          <p:nvPr>
            <p:ph sz="quarter" idx="1"/>
          </p:nvPr>
        </p:nvSpPr>
        <p:spPr/>
        <p:txBody>
          <a:bodyPr>
            <a:normAutofit/>
          </a:bodyPr>
          <a:lstStyle/>
          <a:p>
            <a:pPr algn="l" rtl="0"/>
            <a:endParaRPr lang="en-US" sz="2800" dirty="0"/>
          </a:p>
          <a:p>
            <a:pPr algn="l" rtl="0"/>
            <a:endParaRPr lang="en-US" sz="2800" dirty="0"/>
          </a:p>
          <a:p>
            <a:pPr algn="l" rtl="0"/>
            <a:endParaRPr lang="he-IL" sz="2500" dirty="0"/>
          </a:p>
        </p:txBody>
      </p:sp>
      <p:grpSp>
        <p:nvGrpSpPr>
          <p:cNvPr id="9" name="Group 8"/>
          <p:cNvGrpSpPr/>
          <p:nvPr/>
        </p:nvGrpSpPr>
        <p:grpSpPr>
          <a:xfrm>
            <a:off x="179512" y="1600200"/>
            <a:ext cx="4274814" cy="4897993"/>
            <a:chOff x="1897514" y="1316159"/>
            <a:chExt cx="4834726" cy="5539529"/>
          </a:xfrm>
        </p:grpSpPr>
        <p:grpSp>
          <p:nvGrpSpPr>
            <p:cNvPr id="31" name="Group 30"/>
            <p:cNvGrpSpPr/>
            <p:nvPr/>
          </p:nvGrpSpPr>
          <p:grpSpPr>
            <a:xfrm>
              <a:off x="1897514" y="1316159"/>
              <a:ext cx="4834726" cy="5539529"/>
              <a:chOff x="1897514" y="1316159"/>
              <a:chExt cx="4834726" cy="5539529"/>
            </a:xfrm>
          </p:grpSpPr>
          <p:grpSp>
            <p:nvGrpSpPr>
              <p:cNvPr id="30" name="Group 29"/>
              <p:cNvGrpSpPr/>
              <p:nvPr/>
            </p:nvGrpSpPr>
            <p:grpSpPr>
              <a:xfrm>
                <a:off x="1897514" y="1316159"/>
                <a:ext cx="4834726" cy="5539529"/>
                <a:chOff x="1897514" y="1316159"/>
                <a:chExt cx="4834726" cy="5539529"/>
              </a:xfrm>
            </p:grpSpPr>
            <p:pic>
              <p:nvPicPr>
                <p:cNvPr id="4" name="Picture 3"/>
                <p:cNvPicPr>
                  <a:picLocks noChangeAspect="1"/>
                </p:cNvPicPr>
                <p:nvPr/>
              </p:nvPicPr>
              <p:blipFill rotWithShape="1">
                <a:blip r:embed="rId3"/>
                <a:srcRect l="-1" t="-190" r="42717" b="190"/>
                <a:stretch/>
              </p:blipFill>
              <p:spPr>
                <a:xfrm>
                  <a:off x="1897514" y="1316159"/>
                  <a:ext cx="4834726" cy="5539529"/>
                </a:xfrm>
                <a:prstGeom prst="rect">
                  <a:avLst/>
                </a:prstGeom>
              </p:spPr>
            </p:pic>
            <p:pic>
              <p:nvPicPr>
                <p:cNvPr id="24" name="Picture 23"/>
                <p:cNvPicPr>
                  <a:picLocks noChangeAspect="1"/>
                </p:cNvPicPr>
                <p:nvPr/>
              </p:nvPicPr>
              <p:blipFill>
                <a:blip r:embed="rId4"/>
                <a:stretch>
                  <a:fillRect/>
                </a:stretch>
              </p:blipFill>
              <p:spPr>
                <a:xfrm>
                  <a:off x="4211960" y="3789041"/>
                  <a:ext cx="216024" cy="144016"/>
                </a:xfrm>
                <a:prstGeom prst="rect">
                  <a:avLst/>
                </a:prstGeom>
              </p:spPr>
            </p:pic>
          </p:grpSp>
          <p:grpSp>
            <p:nvGrpSpPr>
              <p:cNvPr id="23" name="Group 22"/>
              <p:cNvGrpSpPr/>
              <p:nvPr/>
            </p:nvGrpSpPr>
            <p:grpSpPr>
              <a:xfrm>
                <a:off x="4239440" y="3789041"/>
                <a:ext cx="150873" cy="150873"/>
                <a:chOff x="611560" y="3653875"/>
                <a:chExt cx="432048" cy="432048"/>
              </a:xfrm>
            </p:grpSpPr>
            <p:grpSp>
              <p:nvGrpSpPr>
                <p:cNvPr id="8" name="Group 7"/>
                <p:cNvGrpSpPr/>
                <p:nvPr/>
              </p:nvGrpSpPr>
              <p:grpSpPr>
                <a:xfrm rot="5400000">
                  <a:off x="611560" y="3653875"/>
                  <a:ext cx="432048" cy="432048"/>
                  <a:chOff x="611560" y="3645024"/>
                  <a:chExt cx="432048" cy="432048"/>
                </a:xfrm>
              </p:grpSpPr>
              <p:sp>
                <p:nvSpPr>
                  <p:cNvPr id="5" name="Oval 4"/>
                  <p:cNvSpPr/>
                  <p:nvPr/>
                </p:nvSpPr>
                <p:spPr>
                  <a:xfrm>
                    <a:off x="611560" y="364502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cxnSp>
                <p:nvCxnSpPr>
                  <p:cNvPr id="7" name="Straight Connector 6"/>
                  <p:cNvCxnSpPr>
                    <a:stCxn id="5" idx="1"/>
                    <a:endCxn id="5" idx="5"/>
                  </p:cNvCxnSpPr>
                  <p:nvPr/>
                </p:nvCxnSpPr>
                <p:spPr>
                  <a:xfrm>
                    <a:off x="674832" y="3708296"/>
                    <a:ext cx="305504" cy="305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Curved Connector 10"/>
                <p:cNvCxnSpPr>
                  <a:stCxn id="5" idx="2"/>
                  <a:endCxn id="5" idx="5"/>
                </p:cNvCxnSpPr>
                <p:nvPr/>
              </p:nvCxnSpPr>
              <p:spPr>
                <a:xfrm rot="16200000" flipH="1" flipV="1">
                  <a:off x="566820" y="3761887"/>
                  <a:ext cx="368776" cy="152752"/>
                </a:xfrm>
                <a:prstGeom prst="curvedConnector4">
                  <a:avLst>
                    <a:gd name="adj1" fmla="val -87408"/>
                    <a:gd name="adj2" fmla="val 463404"/>
                  </a:avLst>
                </a:prstGeom>
                <a:ln>
                  <a:prstDash val="dash"/>
                  <a:tailEnd type="triangle"/>
                </a:ln>
              </p:spPr>
              <p:style>
                <a:lnRef idx="1">
                  <a:schemeClr val="dk1"/>
                </a:lnRef>
                <a:fillRef idx="0">
                  <a:schemeClr val="dk1"/>
                </a:fillRef>
                <a:effectRef idx="0">
                  <a:schemeClr val="dk1"/>
                </a:effectRef>
                <a:fontRef idx="minor">
                  <a:schemeClr val="tx1"/>
                </a:fontRef>
              </p:style>
            </p:cxnSp>
          </p:grpSp>
        </p:grpSp>
        <p:sp>
          <p:nvSpPr>
            <p:cNvPr id="6" name="Rectangle 5"/>
            <p:cNvSpPr/>
            <p:nvPr/>
          </p:nvSpPr>
          <p:spPr>
            <a:xfrm>
              <a:off x="3558791" y="1724507"/>
              <a:ext cx="1512168" cy="1656184"/>
            </a:xfrm>
            <a:prstGeom prst="rect">
              <a:avLst/>
            </a:prstGeom>
            <a:no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grpSp>
      <mc:AlternateContent xmlns:mc="http://schemas.openxmlformats.org/markup-compatibility/2006" xmlns:a14="http://schemas.microsoft.com/office/drawing/2010/main">
        <mc:Choice Requires="a14">
          <p:sp>
            <p:nvSpPr>
              <p:cNvPr id="16" name="TextBox 15"/>
              <p:cNvSpPr txBox="1"/>
              <p:nvPr/>
            </p:nvSpPr>
            <p:spPr>
              <a:xfrm>
                <a:off x="4792974" y="2484658"/>
                <a:ext cx="3337580" cy="911275"/>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a:solidFill>
                            <a:prstClr val="black"/>
                          </a:solidFill>
                          <a:latin typeface="Cambria Math" panose="02040503050406030204" pitchFamily="18" charset="0"/>
                        </a:rPr>
                        <m:t>𝑦</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h</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𝑐</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𝑜</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oMath>
                  </m:oMathPara>
                </a14:m>
                <a:endParaRPr lang="he-IL" sz="2500" i="1" dirty="0">
                  <a:solidFill>
                    <a:prstClr val="black"/>
                  </a:solidFill>
                </a:endParaRPr>
              </a:p>
              <a:p>
                <a:pPr algn="l" rtl="0"/>
                <a:endParaRPr lang="he-IL" sz="2500" i="1"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792974" y="2484658"/>
                <a:ext cx="3337580" cy="911275"/>
              </a:xfrm>
              <a:prstGeom prst="rect">
                <a:avLst/>
              </a:prstGeom>
              <a:blipFill rotWithShape="0">
                <a:blip r:embed="rId5"/>
                <a:stretch>
                  <a:fillRect/>
                </a:stretch>
              </a:blipFill>
            </p:spPr>
            <p:txBody>
              <a:bodyPr/>
              <a:lstStyle/>
              <a:p>
                <a:r>
                  <a:rPr lang="he-IL">
                    <a:noFill/>
                  </a:rPr>
                  <a:t> </a:t>
                </a:r>
              </a:p>
            </p:txBody>
          </p:sp>
        </mc:Fallback>
      </mc:AlternateContent>
      <p:sp>
        <p:nvSpPr>
          <p:cNvPr id="10" name="מציין מיקום של מספר שקופית 9"/>
          <p:cNvSpPr>
            <a:spLocks noGrp="1"/>
          </p:cNvSpPr>
          <p:nvPr>
            <p:ph type="sldNum" sz="quarter" idx="15"/>
          </p:nvPr>
        </p:nvSpPr>
        <p:spPr/>
        <p:txBody>
          <a:bodyPr/>
          <a:lstStyle/>
          <a:p>
            <a:fld id="{B1384DE6-1247-4793-92EB-DB727468149E}" type="slidenum">
              <a:rPr lang="he-IL" smtClean="0"/>
              <a:t>34</a:t>
            </a:fld>
            <a:endParaRPr lang="he-IL"/>
          </a:p>
        </p:txBody>
      </p:sp>
    </p:spTree>
    <p:extLst>
      <p:ext uri="{BB962C8B-B14F-4D97-AF65-F5344CB8AC3E}">
        <p14:creationId xmlns:p14="http://schemas.microsoft.com/office/powerpoint/2010/main" val="40239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Forward Pass</a:t>
            </a:r>
            <a:endParaRPr lang="he-IL"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a:xfrm>
                <a:off x="457200" y="1600200"/>
                <a:ext cx="8075240" cy="1029706"/>
              </a:xfrm>
            </p:spPr>
            <p:txBody>
              <a:bodyPr>
                <a:normAutofit/>
              </a:bodyPr>
              <a:lstStyle/>
              <a:p>
                <a:pPr algn="l" rtl="0"/>
                <a:r>
                  <a:rPr lang="en-US" sz="2800" dirty="0" smtClean="0"/>
                  <a:t>The cell state </a:t>
                </a:r>
                <a14:m>
                  <m:oMath xmlns:m="http://schemas.openxmlformats.org/officeDocument/2006/math">
                    <m:r>
                      <a:rPr lang="en-US" sz="2800" b="0" i="1" smtClean="0">
                        <a:latin typeface="Cambria Math" panose="02040503050406030204" pitchFamily="18" charset="0"/>
                      </a:rPr>
                      <m:t>𝑐</m:t>
                    </m:r>
                  </m:oMath>
                </a14:m>
                <a:r>
                  <a:rPr lang="en-US" sz="2800" dirty="0" smtClean="0"/>
                  <a:t> is updated based on its current state and 3 inputs: </a:t>
                </a:r>
                <a14:m>
                  <m:oMath xmlns:m="http://schemas.openxmlformats.org/officeDocument/2006/math">
                    <m:sSub>
                      <m:sSubPr>
                        <m:ctrlPr>
                          <a:rPr lang="en-US" sz="2800" b="0" i="1" smtClean="0">
                            <a:latin typeface="Cambria Math"/>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𝑧</m:t>
                        </m:r>
                      </m:sub>
                    </m:sSub>
                  </m:oMath>
                </a14:m>
                <a:r>
                  <a:rPr lang="en-US" sz="2800" dirty="0" smtClean="0"/>
                  <a:t> , </a:t>
                </a:r>
                <a14:m>
                  <m:oMath xmlns:m="http://schemas.openxmlformats.org/officeDocument/2006/math">
                    <m:sSub>
                      <m:sSubPr>
                        <m:ctrlPr>
                          <a:rPr lang="en-US" sz="2800" b="0" i="1" smtClean="0">
                            <a:latin typeface="Cambria Math"/>
                          </a:rPr>
                        </m:ctrlPr>
                      </m:sSubPr>
                      <m:e>
                        <m:r>
                          <a:rPr lang="en-US" sz="2800" i="1" smtClean="0">
                            <a:latin typeface="Cambria Math" panose="02040503050406030204" pitchFamily="18" charset="0"/>
                          </a:rPr>
                          <m:t>𝑎</m:t>
                        </m:r>
                      </m:e>
                      <m:sub>
                        <m:r>
                          <a:rPr lang="en-US" sz="2800" b="0" i="1" smtClean="0">
                            <a:latin typeface="Cambria Math" panose="02040503050406030204" pitchFamily="18" charset="0"/>
                          </a:rPr>
                          <m:t>𝑖𝑛</m:t>
                        </m:r>
                      </m:sub>
                    </m:sSub>
                  </m:oMath>
                </a14:m>
                <a:r>
                  <a:rPr lang="en-US" sz="2800" dirty="0" smtClean="0"/>
                  <a:t> , </a:t>
                </a:r>
                <a14:m>
                  <m:oMath xmlns:m="http://schemas.openxmlformats.org/officeDocument/2006/math">
                    <m:sSub>
                      <m:sSubPr>
                        <m:ctrlPr>
                          <a:rPr lang="en-US" sz="2800" b="0" i="1" smtClean="0">
                            <a:latin typeface="Cambria Math"/>
                          </a:rPr>
                        </m:ctrlPr>
                      </m:sSubPr>
                      <m:e>
                        <m:r>
                          <a:rPr lang="en-US" sz="2800" i="1" smtClean="0">
                            <a:latin typeface="Cambria Math" panose="02040503050406030204" pitchFamily="18" charset="0"/>
                          </a:rPr>
                          <m:t>𝑎</m:t>
                        </m:r>
                      </m:e>
                      <m:sub>
                        <m:r>
                          <a:rPr lang="en-US" sz="2800" b="0" i="1" smtClean="0">
                            <a:latin typeface="Cambria Math" panose="02040503050406030204" pitchFamily="18" charset="0"/>
                          </a:rPr>
                          <m:t>𝑜𝑢𝑡</m:t>
                        </m:r>
                      </m:sub>
                    </m:sSub>
                  </m:oMath>
                </a14:m>
                <a:endParaRPr lang="en-US" sz="2800" b="0" dirty="0" smtClean="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xfrm>
                <a:off x="457200" y="1600200"/>
                <a:ext cx="8075240" cy="1029706"/>
              </a:xfrm>
              <a:blipFill rotWithShape="0">
                <a:blip r:embed="rId3"/>
                <a:stretch>
                  <a:fillRect l="-604" t="-6548" b="-833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24079" y="3021398"/>
                <a:ext cx="6891694" cy="526554"/>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𝑧</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𝑊</m:t>
                          </m:r>
                        </m:e>
                        <m:sub>
                          <m:r>
                            <a:rPr lang="en-US" sz="2500" i="1" smtClean="0">
                              <a:solidFill>
                                <a:prstClr val="black"/>
                              </a:solidFill>
                              <a:latin typeface="Cambria Math" panose="02040503050406030204" pitchFamily="18" charset="0"/>
                            </a:rPr>
                            <m:t>𝑧</m:t>
                          </m:r>
                        </m:sub>
                      </m:sSub>
                      <m:r>
                        <a:rPr lang="en-US" sz="2500" i="1" smtClean="0">
                          <a:solidFill>
                            <a:prstClr val="black"/>
                          </a:solidFill>
                          <a:latin typeface="Cambria Math" panose="02040503050406030204" pitchFamily="18" charset="0"/>
                        </a:rPr>
                        <m:t>𝑥</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𝑧</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𝑦</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e>
                          </m:d>
                        </m:e>
                      </m:d>
                      <m:r>
                        <a:rPr lang="en-US" sz="2500" i="1" smtClean="0">
                          <a:solidFill>
                            <a:prstClr val="black"/>
                          </a:solidFill>
                          <a:latin typeface="Cambria Math" panose="02040503050406030204" pitchFamily="18" charset="0"/>
                        </a:rPr>
                        <m:t> , </m:t>
                      </m:r>
                      <m:r>
                        <a:rPr lang="en-US" sz="2500" i="1" smtClean="0">
                          <a:solidFill>
                            <a:prstClr val="black"/>
                          </a:solidFill>
                          <a:latin typeface="Cambria Math" panose="02040503050406030204" pitchFamily="18" charset="0"/>
                        </a:rPr>
                        <m:t>𝑧</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𝑔</m:t>
                      </m:r>
                      <m:d>
                        <m:dPr>
                          <m:ctrlPr>
                            <a:rPr lang="en-US" sz="2500" i="1" smtClean="0">
                              <a:solidFill>
                                <a:prstClr val="black"/>
                              </a:solidFill>
                              <a:latin typeface="Cambria Math"/>
                            </a:rPr>
                          </m:ctrlPr>
                        </m:dPr>
                        <m:e>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𝑧</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oMath>
                  </m:oMathPara>
                </a14:m>
                <a:endParaRPr lang="he-IL" sz="2500" i="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24079" y="3021398"/>
                <a:ext cx="6891694" cy="526554"/>
              </a:xfrm>
              <a:prstGeom prst="rect">
                <a:avLst/>
              </a:prstGeom>
              <a:blipFill rotWithShape="0">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20631" y="3627633"/>
                <a:ext cx="7300396" cy="526554"/>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𝑖𝑛</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𝑊</m:t>
                          </m:r>
                        </m:e>
                        <m:sub>
                          <m:r>
                            <a:rPr lang="en-US" sz="2500" i="1" smtClean="0">
                              <a:solidFill>
                                <a:prstClr val="black"/>
                              </a:solidFill>
                              <a:latin typeface="Cambria Math" panose="02040503050406030204" pitchFamily="18" charset="0"/>
                            </a:rPr>
                            <m:t>𝑖𝑛</m:t>
                          </m:r>
                        </m:sub>
                      </m:sSub>
                      <m:r>
                        <a:rPr lang="en-US" sz="2500" i="1" smtClean="0">
                          <a:solidFill>
                            <a:prstClr val="black"/>
                          </a:solidFill>
                          <a:latin typeface="Cambria Math" panose="02040503050406030204" pitchFamily="18" charset="0"/>
                        </a:rPr>
                        <m:t>𝑥</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𝑖𝑛</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𝑦</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e>
                          </m:d>
                        </m:e>
                      </m:d>
                      <m:r>
                        <a:rPr lang="en-US" sz="2500" i="1" smtClean="0">
                          <a:solidFill>
                            <a:prstClr val="black"/>
                          </a:solidFill>
                          <a:latin typeface="Cambria Math" panose="02040503050406030204" pitchFamily="18" charset="0"/>
                        </a:rPr>
                        <m:t> , </m:t>
                      </m:r>
                      <m:r>
                        <a:rPr lang="en-US" sz="2500" i="1" smtClean="0">
                          <a:solidFill>
                            <a:prstClr val="black"/>
                          </a:solidFill>
                          <a:latin typeface="Cambria Math" panose="02040503050406030204" pitchFamily="18" charset="0"/>
                        </a:rPr>
                        <m:t>𝑖</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𝜎</m:t>
                      </m:r>
                      <m:d>
                        <m:dPr>
                          <m:ctrlPr>
                            <a:rPr lang="en-US" sz="2500" i="1" smtClean="0">
                              <a:solidFill>
                                <a:prstClr val="black"/>
                              </a:solidFill>
                              <a:latin typeface="Cambria Math"/>
                            </a:rPr>
                          </m:ctrlPr>
                        </m:dPr>
                        <m:e>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𝑖𝑛</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oMath>
                  </m:oMathPara>
                </a14:m>
                <a:endParaRPr lang="he-IL" sz="2500" i="1"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20631" y="3627633"/>
                <a:ext cx="7300396" cy="526554"/>
              </a:xfrm>
              <a:prstGeom prst="rect">
                <a:avLst/>
              </a:prstGeom>
              <a:blipFill rotWithShape="0">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200" y="4701358"/>
                <a:ext cx="8011809" cy="526554"/>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𝑜𝑢𝑡</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𝑊</m:t>
                          </m:r>
                        </m:e>
                        <m:sub>
                          <m:r>
                            <a:rPr lang="en-US" sz="2500" i="1" smtClean="0">
                              <a:solidFill>
                                <a:prstClr val="black"/>
                              </a:solidFill>
                              <a:latin typeface="Cambria Math" panose="02040503050406030204" pitchFamily="18" charset="0"/>
                            </a:rPr>
                            <m:t>𝑜𝑢𝑡</m:t>
                          </m:r>
                        </m:sub>
                      </m:sSub>
                      <m:r>
                        <a:rPr lang="en-US" sz="2500" i="1" smtClean="0">
                          <a:solidFill>
                            <a:prstClr val="black"/>
                          </a:solidFill>
                          <a:latin typeface="Cambria Math" panose="02040503050406030204" pitchFamily="18" charset="0"/>
                        </a:rPr>
                        <m:t>𝑥</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𝑜𝑢𝑡</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𝑦</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e>
                          </m:d>
                        </m:e>
                      </m:d>
                      <m:r>
                        <a:rPr lang="en-US" sz="2500" i="1" smtClean="0">
                          <a:solidFill>
                            <a:prstClr val="black"/>
                          </a:solidFill>
                          <a:latin typeface="Cambria Math" panose="02040503050406030204" pitchFamily="18" charset="0"/>
                        </a:rPr>
                        <m:t> , </m:t>
                      </m:r>
                      <m:r>
                        <a:rPr lang="en-US" sz="2500" i="1" smtClean="0">
                          <a:solidFill>
                            <a:prstClr val="black"/>
                          </a:solidFill>
                          <a:latin typeface="Cambria Math" panose="02040503050406030204" pitchFamily="18" charset="0"/>
                        </a:rPr>
                        <m:t>𝑜</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𝜎</m:t>
                      </m:r>
                      <m:d>
                        <m:dPr>
                          <m:ctrlPr>
                            <a:rPr lang="en-US" sz="2500" i="1" smtClean="0">
                              <a:solidFill>
                                <a:prstClr val="black"/>
                              </a:solidFill>
                              <a:latin typeface="Cambria Math"/>
                            </a:rPr>
                          </m:ctrlPr>
                        </m:dPr>
                        <m:e>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𝑜𝑢𝑡</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oMath>
                  </m:oMathPara>
                </a14:m>
                <a:endParaRPr lang="he-IL" sz="2500" i="1"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7200" y="4701358"/>
                <a:ext cx="8011809" cy="526554"/>
              </a:xfrm>
              <a:prstGeom prst="rect">
                <a:avLst/>
              </a:prstGeom>
              <a:blipFill rotWithShape="0">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34058" y="4254485"/>
                <a:ext cx="4273542" cy="477054"/>
              </a:xfrm>
              <a:prstGeom prst="rect">
                <a:avLst/>
              </a:prstGeom>
              <a:noFill/>
            </p:spPr>
            <p:txBody>
              <a:bodyPr wrap="none" rtlCol="1">
                <a:spAutoFit/>
              </a:bodyPr>
              <a:lstStyle/>
              <a:p>
                <a:pPr algn="l" rtl="0"/>
                <a14:m>
                  <m:oMathPara xmlns:m="http://schemas.openxmlformats.org/officeDocument/2006/math">
                    <m:oMathParaPr>
                      <m:jc m:val="left"/>
                    </m:oMathParaPr>
                    <m:oMath xmlns:m="http://schemas.openxmlformats.org/officeDocument/2006/math">
                      <m:r>
                        <a:rPr lang="en-US" sz="2500" i="1" smtClean="0">
                          <a:solidFill>
                            <a:prstClr val="black"/>
                          </a:solidFill>
                          <a:latin typeface="Cambria Math" panose="02040503050406030204" pitchFamily="18" charset="0"/>
                        </a:rPr>
                        <m:t>𝑐</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𝑧</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𝑖</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𝑐</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r>
                        <a:rPr lang="en-US" sz="2500" i="1" smtClean="0">
                          <a:solidFill>
                            <a:prstClr val="black"/>
                          </a:solidFill>
                          <a:latin typeface="Cambria Math" panose="02040503050406030204" pitchFamily="18" charset="0"/>
                        </a:rPr>
                        <m:t>)</m:t>
                      </m:r>
                    </m:oMath>
                  </m:oMathPara>
                </a14:m>
                <a:endParaRPr lang="he-IL" sz="2500" i="1"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034058" y="4254485"/>
                <a:ext cx="4273542" cy="477054"/>
              </a:xfrm>
              <a:prstGeom prst="rect">
                <a:avLst/>
              </a:prstGeom>
              <a:blipFill rotWithShape="0">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301136" y="5278710"/>
                <a:ext cx="3337580" cy="526554"/>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smtClean="0">
                          <a:solidFill>
                            <a:prstClr val="black"/>
                          </a:solidFill>
                          <a:latin typeface="Cambria Math" panose="02040503050406030204" pitchFamily="18" charset="0"/>
                        </a:rPr>
                        <m:t>𝑦</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h</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𝑐</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𝑜</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oMath>
                  </m:oMathPara>
                </a14:m>
                <a:endParaRPr lang="he-IL" sz="2500" i="1"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301136" y="5278710"/>
                <a:ext cx="3337580" cy="526554"/>
              </a:xfrm>
              <a:prstGeom prst="rect">
                <a:avLst/>
              </a:prstGeom>
              <a:blipFill rotWithShape="0">
                <a:blip r:embed="rId8"/>
                <a:stretch>
                  <a:fillRect/>
                </a:stretch>
              </a:blipFill>
            </p:spPr>
            <p:txBody>
              <a:bodyPr/>
              <a:lstStyle/>
              <a:p>
                <a:r>
                  <a:rPr lang="he-IL">
                    <a:noFill/>
                  </a:rPr>
                  <a:t> </a:t>
                </a:r>
              </a:p>
            </p:txBody>
          </p:sp>
        </mc:Fallback>
      </mc:AlternateContent>
      <p:sp>
        <p:nvSpPr>
          <p:cNvPr id="5" name="מציין מיקום של מספר שקופית 4"/>
          <p:cNvSpPr>
            <a:spLocks noGrp="1"/>
          </p:cNvSpPr>
          <p:nvPr>
            <p:ph type="sldNum" sz="quarter" idx="15"/>
          </p:nvPr>
        </p:nvSpPr>
        <p:spPr/>
        <p:txBody>
          <a:bodyPr/>
          <a:lstStyle/>
          <a:p>
            <a:fld id="{B1384DE6-1247-4793-92EB-DB727468149E}" type="slidenum">
              <a:rPr lang="he-IL" smtClean="0"/>
              <a:t>35</a:t>
            </a:fld>
            <a:endParaRPr lang="he-IL"/>
          </a:p>
        </p:txBody>
      </p:sp>
    </p:spTree>
    <p:extLst>
      <p:ext uri="{BB962C8B-B14F-4D97-AF65-F5344CB8AC3E}">
        <p14:creationId xmlns:p14="http://schemas.microsoft.com/office/powerpoint/2010/main" val="33673419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 activation functions</a:t>
            </a:r>
            <a:endParaRPr lang="he-IL" dirty="0"/>
          </a:p>
        </p:txBody>
      </p:sp>
      <mc:AlternateContent xmlns:mc="http://schemas.openxmlformats.org/markup-compatibility/2006" xmlns:a14="http://schemas.microsoft.com/office/drawing/2010/main">
        <mc:Choice Requires="a14">
          <p:sp>
            <p:nvSpPr>
              <p:cNvPr id="6" name="TextBox 5"/>
              <p:cNvSpPr txBox="1"/>
              <p:nvPr/>
            </p:nvSpPr>
            <p:spPr>
              <a:xfrm>
                <a:off x="457200" y="1988840"/>
                <a:ext cx="6240619" cy="477054"/>
              </a:xfrm>
              <a:prstGeom prst="rect">
                <a:avLst/>
              </a:prstGeom>
              <a:noFill/>
            </p:spPr>
            <p:txBody>
              <a:bodyPr wrap="none" rtlCol="1">
                <a:spAutoFit/>
              </a:bodyPr>
              <a:lstStyle/>
              <a:p>
                <a:pPr algn="l" rtl="0"/>
                <a14:m>
                  <m:oMath xmlns:m="http://schemas.openxmlformats.org/officeDocument/2006/math">
                    <m:r>
                      <a:rPr lang="en-US" sz="2500" i="1" smtClean="0">
                        <a:solidFill>
                          <a:prstClr val="black"/>
                        </a:solidFill>
                        <a:latin typeface="Cambria Math" panose="02040503050406030204" pitchFamily="18" charset="0"/>
                      </a:rPr>
                      <m:t>𝜎</m:t>
                    </m:r>
                  </m:oMath>
                </a14:m>
                <a:r>
                  <a:rPr lang="en-US" sz="2500" dirty="0" smtClean="0">
                    <a:solidFill>
                      <a:prstClr val="black"/>
                    </a:solidFill>
                  </a:rPr>
                  <a:t> is the activation function of both gates:</a:t>
                </a:r>
                <a:endParaRPr lang="he-IL" sz="25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1988840"/>
                <a:ext cx="6240619" cy="477054"/>
              </a:xfrm>
              <a:prstGeom prst="rect">
                <a:avLst/>
              </a:prstGeom>
              <a:blipFill rotWithShape="0">
                <a:blip r:embed="rId3"/>
                <a:stretch>
                  <a:fillRect t="-11392" r="-488" b="-26582"/>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27584" y="3623909"/>
                <a:ext cx="3052374" cy="883319"/>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smtClean="0">
                          <a:solidFill>
                            <a:prstClr val="black"/>
                          </a:solidFill>
                          <a:latin typeface="Cambria Math" panose="02040503050406030204" pitchFamily="18" charset="0"/>
                        </a:rPr>
                        <m:t>𝜎</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𝑥</m:t>
                          </m:r>
                        </m:e>
                      </m:d>
                      <m:r>
                        <a:rPr lang="en-US" sz="2500" i="1" smtClean="0">
                          <a:solidFill>
                            <a:prstClr val="black"/>
                          </a:solidFill>
                          <a:latin typeface="Cambria Math" panose="02040503050406030204" pitchFamily="18" charset="0"/>
                        </a:rPr>
                        <m:t>=</m:t>
                      </m:r>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1</m:t>
                          </m:r>
                        </m:num>
                        <m:den>
                          <m:r>
                            <a:rPr lang="en-US" sz="2500" i="1" smtClean="0">
                              <a:solidFill>
                                <a:prstClr val="black"/>
                              </a:solidFill>
                              <a:latin typeface="Cambria Math" panose="02040503050406030204" pitchFamily="18" charset="0"/>
                            </a:rPr>
                            <m:t>1</m:t>
                          </m:r>
                          <m:r>
                            <a:rPr lang="en-US" sz="2500" i="1" smtClean="0">
                              <a:solidFill>
                                <a:prstClr val="black"/>
                              </a:solidFill>
                              <a:latin typeface="Cambria Math" panose="02040503050406030204" pitchFamily="18" charset="0"/>
                            </a:rPr>
                            <m:t>+</m:t>
                          </m:r>
                          <m:r>
                            <m:rPr>
                              <m:sty m:val="p"/>
                            </m:rPr>
                            <a:rPr lang="en-US" sz="2500" smtClean="0">
                              <a:solidFill>
                                <a:prstClr val="black"/>
                              </a:solidFill>
                              <a:latin typeface="Cambria Math" panose="02040503050406030204" pitchFamily="18" charset="0"/>
                            </a:rPr>
                            <m:t>exp</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𝑥</m:t>
                          </m:r>
                          <m:r>
                            <a:rPr lang="en-US" sz="2500" i="1" smtClean="0">
                              <a:solidFill>
                                <a:prstClr val="black"/>
                              </a:solidFill>
                              <a:latin typeface="Cambria Math" panose="02040503050406030204" pitchFamily="18" charset="0"/>
                            </a:rPr>
                            <m:t>)</m:t>
                          </m:r>
                        </m:den>
                      </m:f>
                    </m:oMath>
                  </m:oMathPara>
                </a14:m>
                <a:endParaRPr lang="he-IL" sz="2500"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27584" y="3623909"/>
                <a:ext cx="3052374" cy="883319"/>
              </a:xfrm>
              <a:prstGeom prst="rect">
                <a:avLst/>
              </a:prstGeom>
              <a:blipFill rotWithShape="0">
                <a:blip r:embed="rId4"/>
                <a:stretch>
                  <a:fillRect/>
                </a:stretch>
              </a:blipFill>
            </p:spPr>
            <p:txBody>
              <a:bodyPr/>
              <a:lstStyle/>
              <a:p>
                <a:r>
                  <a:rPr lang="he-IL">
                    <a:noFill/>
                  </a:rPr>
                  <a:t> </a:t>
                </a:r>
              </a:p>
            </p:txBody>
          </p:sp>
        </mc:Fallback>
      </mc:AlternateContent>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7529" t="5300" r="6473" b="5998"/>
          <a:stretch/>
        </p:blipFill>
        <p:spPr>
          <a:xfrm>
            <a:off x="4788024" y="2589405"/>
            <a:ext cx="3816424" cy="2952328"/>
          </a:xfrm>
          <a:prstGeom prst="rect">
            <a:avLst/>
          </a:prstGeom>
        </p:spPr>
      </p:pic>
      <p:sp>
        <p:nvSpPr>
          <p:cNvPr id="3" name="מציין מיקום של מספר שקופית 2"/>
          <p:cNvSpPr>
            <a:spLocks noGrp="1"/>
          </p:cNvSpPr>
          <p:nvPr>
            <p:ph type="sldNum" sz="quarter" idx="15"/>
          </p:nvPr>
        </p:nvSpPr>
        <p:spPr/>
        <p:txBody>
          <a:bodyPr/>
          <a:lstStyle/>
          <a:p>
            <a:fld id="{B1384DE6-1247-4793-92EB-DB727468149E}" type="slidenum">
              <a:rPr lang="he-IL" smtClean="0"/>
              <a:t>36</a:t>
            </a:fld>
            <a:endParaRPr lang="he-IL"/>
          </a:p>
        </p:txBody>
      </p:sp>
    </p:spTree>
    <p:extLst>
      <p:ext uri="{BB962C8B-B14F-4D97-AF65-F5344CB8AC3E}">
        <p14:creationId xmlns:p14="http://schemas.microsoft.com/office/powerpoint/2010/main" val="4210959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 activation functions</a:t>
            </a:r>
            <a:endParaRPr lang="he-IL" dirty="0"/>
          </a:p>
        </p:txBody>
      </p:sp>
      <mc:AlternateContent xmlns:mc="http://schemas.openxmlformats.org/markup-compatibility/2006" xmlns:a14="http://schemas.microsoft.com/office/drawing/2010/main">
        <mc:Choice Requires="a14">
          <p:sp>
            <p:nvSpPr>
              <p:cNvPr id="6" name="TextBox 5"/>
              <p:cNvSpPr txBox="1"/>
              <p:nvPr/>
            </p:nvSpPr>
            <p:spPr>
              <a:xfrm>
                <a:off x="457200" y="1988840"/>
                <a:ext cx="6085961" cy="477054"/>
              </a:xfrm>
              <a:prstGeom prst="rect">
                <a:avLst/>
              </a:prstGeom>
              <a:noFill/>
            </p:spPr>
            <p:txBody>
              <a:bodyPr wrap="none" rtlCol="1">
                <a:spAutoFit/>
              </a:bodyPr>
              <a:lstStyle/>
              <a:p>
                <a:pPr algn="l" rtl="0"/>
                <a14:m>
                  <m:oMath xmlns:m="http://schemas.openxmlformats.org/officeDocument/2006/math">
                    <m:r>
                      <a:rPr lang="en-US" sz="2500" i="1" smtClean="0">
                        <a:solidFill>
                          <a:prstClr val="black"/>
                        </a:solidFill>
                        <a:latin typeface="Cambria Math" panose="02040503050406030204" pitchFamily="18" charset="0"/>
                      </a:rPr>
                      <m:t>𝑔</m:t>
                    </m:r>
                  </m:oMath>
                </a14:m>
                <a:r>
                  <a:rPr lang="en-US" sz="2500" dirty="0" smtClean="0">
                    <a:solidFill>
                      <a:prstClr val="black"/>
                    </a:solidFill>
                  </a:rPr>
                  <a:t> is the activation function of the input:</a:t>
                </a:r>
                <a:endParaRPr lang="he-IL" sz="25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1988840"/>
                <a:ext cx="6085961" cy="477054"/>
              </a:xfrm>
              <a:prstGeom prst="rect">
                <a:avLst/>
              </a:prstGeom>
              <a:blipFill rotWithShape="0">
                <a:blip r:embed="rId3"/>
                <a:stretch>
                  <a:fillRect t="-11392" r="-601" b="-26582"/>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27584" y="3623909"/>
                <a:ext cx="3622082" cy="883319"/>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smtClean="0">
                          <a:solidFill>
                            <a:prstClr val="black"/>
                          </a:solidFill>
                          <a:latin typeface="Cambria Math" panose="02040503050406030204" pitchFamily="18" charset="0"/>
                        </a:rPr>
                        <m:t>𝑔</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𝑥</m:t>
                          </m:r>
                        </m:e>
                      </m:d>
                      <m:r>
                        <a:rPr lang="en-US" sz="2500" i="1" smtClean="0">
                          <a:solidFill>
                            <a:prstClr val="black"/>
                          </a:solidFill>
                          <a:latin typeface="Cambria Math" panose="02040503050406030204" pitchFamily="18" charset="0"/>
                        </a:rPr>
                        <m:t>=</m:t>
                      </m:r>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2</m:t>
                          </m:r>
                        </m:num>
                        <m:den>
                          <m:r>
                            <a:rPr lang="en-US" sz="2500" i="1" smtClean="0">
                              <a:solidFill>
                                <a:prstClr val="black"/>
                              </a:solidFill>
                              <a:latin typeface="Cambria Math" panose="02040503050406030204" pitchFamily="18" charset="0"/>
                            </a:rPr>
                            <m:t>1</m:t>
                          </m:r>
                          <m:r>
                            <a:rPr lang="en-US" sz="2500" i="1" smtClean="0">
                              <a:solidFill>
                                <a:prstClr val="black"/>
                              </a:solidFill>
                              <a:latin typeface="Cambria Math" panose="02040503050406030204" pitchFamily="18" charset="0"/>
                            </a:rPr>
                            <m:t>+</m:t>
                          </m:r>
                          <m:r>
                            <m:rPr>
                              <m:sty m:val="p"/>
                            </m:rPr>
                            <a:rPr lang="en-US" sz="2500" smtClean="0">
                              <a:solidFill>
                                <a:prstClr val="black"/>
                              </a:solidFill>
                              <a:latin typeface="Cambria Math" panose="02040503050406030204" pitchFamily="18" charset="0"/>
                            </a:rPr>
                            <m:t>exp</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𝑥</m:t>
                          </m:r>
                          <m:r>
                            <a:rPr lang="en-US" sz="2500" i="1" smtClean="0">
                              <a:solidFill>
                                <a:prstClr val="black"/>
                              </a:solidFill>
                              <a:latin typeface="Cambria Math" panose="02040503050406030204" pitchFamily="18" charset="0"/>
                            </a:rPr>
                            <m:t>)</m:t>
                          </m:r>
                        </m:den>
                      </m:f>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oMath>
                  </m:oMathPara>
                </a14:m>
                <a:endParaRPr lang="he-IL" sz="2500"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27584" y="3623909"/>
                <a:ext cx="3622082" cy="883319"/>
              </a:xfrm>
              <a:prstGeom prst="rect">
                <a:avLst/>
              </a:prstGeom>
              <a:blipFill rotWithShape="0">
                <a:blip r:embed="rId4"/>
                <a:stretch>
                  <a:fillRect/>
                </a:stretch>
              </a:blipFill>
            </p:spPr>
            <p:txBody>
              <a:bodyPr/>
              <a:lstStyle/>
              <a:p>
                <a:r>
                  <a:rPr lang="he-IL">
                    <a:noFill/>
                  </a:rPr>
                  <a:t> </a:t>
                </a:r>
              </a:p>
            </p:txBody>
          </p:sp>
        </mc:Fallback>
      </mc:AlternateContent>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8100" t="5399" r="8200" b="4602"/>
          <a:stretch/>
        </p:blipFill>
        <p:spPr>
          <a:xfrm>
            <a:off x="4860032" y="2636912"/>
            <a:ext cx="3660480" cy="2952000"/>
          </a:xfrm>
          <a:prstGeom prst="rect">
            <a:avLst/>
          </a:prstGeom>
        </p:spPr>
      </p:pic>
      <p:sp>
        <p:nvSpPr>
          <p:cNvPr id="4" name="מציין מיקום של מספר שקופית 3"/>
          <p:cNvSpPr>
            <a:spLocks noGrp="1"/>
          </p:cNvSpPr>
          <p:nvPr>
            <p:ph type="sldNum" sz="quarter" idx="15"/>
          </p:nvPr>
        </p:nvSpPr>
        <p:spPr/>
        <p:txBody>
          <a:bodyPr/>
          <a:lstStyle/>
          <a:p>
            <a:fld id="{B1384DE6-1247-4793-92EB-DB727468149E}" type="slidenum">
              <a:rPr lang="he-IL" smtClean="0"/>
              <a:t>37</a:t>
            </a:fld>
            <a:endParaRPr lang="he-IL"/>
          </a:p>
        </p:txBody>
      </p:sp>
    </p:spTree>
    <p:extLst>
      <p:ext uri="{BB962C8B-B14F-4D97-AF65-F5344CB8AC3E}">
        <p14:creationId xmlns:p14="http://schemas.microsoft.com/office/powerpoint/2010/main" val="35514495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 activation functions</a:t>
            </a:r>
            <a:endParaRPr lang="he-IL" dirty="0"/>
          </a:p>
        </p:txBody>
      </p:sp>
      <mc:AlternateContent xmlns:mc="http://schemas.openxmlformats.org/markup-compatibility/2006" xmlns:a14="http://schemas.microsoft.com/office/drawing/2010/main">
        <mc:Choice Requires="a14">
          <p:sp>
            <p:nvSpPr>
              <p:cNvPr id="6" name="TextBox 5"/>
              <p:cNvSpPr txBox="1"/>
              <p:nvPr/>
            </p:nvSpPr>
            <p:spPr>
              <a:xfrm>
                <a:off x="457200" y="1988840"/>
                <a:ext cx="6252674" cy="477054"/>
              </a:xfrm>
              <a:prstGeom prst="rect">
                <a:avLst/>
              </a:prstGeom>
              <a:noFill/>
            </p:spPr>
            <p:txBody>
              <a:bodyPr wrap="none" rtlCol="1">
                <a:spAutoFit/>
              </a:bodyPr>
              <a:lstStyle/>
              <a:p>
                <a:pPr algn="l" rtl="0"/>
                <a14:m>
                  <m:oMath xmlns:m="http://schemas.openxmlformats.org/officeDocument/2006/math">
                    <m:r>
                      <a:rPr lang="en-US" sz="2500" i="1" smtClean="0">
                        <a:solidFill>
                          <a:prstClr val="black"/>
                        </a:solidFill>
                        <a:latin typeface="Cambria Math" panose="02040503050406030204" pitchFamily="18" charset="0"/>
                      </a:rPr>
                      <m:t>h</m:t>
                    </m:r>
                  </m:oMath>
                </a14:m>
                <a:r>
                  <a:rPr lang="en-US" sz="2500" dirty="0" smtClean="0">
                    <a:solidFill>
                      <a:prstClr val="black"/>
                    </a:solidFill>
                  </a:rPr>
                  <a:t> is the activation function of the output:</a:t>
                </a:r>
                <a:endParaRPr lang="he-IL" sz="25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1988840"/>
                <a:ext cx="6252674" cy="477054"/>
              </a:xfrm>
              <a:prstGeom prst="rect">
                <a:avLst/>
              </a:prstGeom>
              <a:blipFill rotWithShape="0">
                <a:blip r:embed="rId3"/>
                <a:stretch>
                  <a:fillRect t="-11392" r="-487" b="-26582"/>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27584" y="3623909"/>
                <a:ext cx="3604448" cy="881908"/>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smtClean="0">
                          <a:solidFill>
                            <a:prstClr val="black"/>
                          </a:solidFill>
                          <a:latin typeface="Cambria Math" panose="02040503050406030204" pitchFamily="18" charset="0"/>
                        </a:rPr>
                        <m:t>h</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𝑥</m:t>
                          </m:r>
                        </m:e>
                      </m:d>
                      <m:r>
                        <a:rPr lang="en-US" sz="2500" i="1" smtClean="0">
                          <a:solidFill>
                            <a:prstClr val="black"/>
                          </a:solidFill>
                          <a:latin typeface="Cambria Math" panose="02040503050406030204" pitchFamily="18" charset="0"/>
                        </a:rPr>
                        <m:t>=</m:t>
                      </m:r>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4</m:t>
                          </m:r>
                        </m:num>
                        <m:den>
                          <m:r>
                            <a:rPr lang="en-US" sz="2500" i="1" smtClean="0">
                              <a:solidFill>
                                <a:prstClr val="black"/>
                              </a:solidFill>
                              <a:latin typeface="Cambria Math" panose="02040503050406030204" pitchFamily="18" charset="0"/>
                            </a:rPr>
                            <m:t>1</m:t>
                          </m:r>
                          <m:r>
                            <a:rPr lang="en-US" sz="2500" i="1" smtClean="0">
                              <a:solidFill>
                                <a:prstClr val="black"/>
                              </a:solidFill>
                              <a:latin typeface="Cambria Math" panose="02040503050406030204" pitchFamily="18" charset="0"/>
                            </a:rPr>
                            <m:t>+</m:t>
                          </m:r>
                          <m:r>
                            <m:rPr>
                              <m:sty m:val="p"/>
                            </m:rPr>
                            <a:rPr lang="en-US" sz="2500" smtClean="0">
                              <a:solidFill>
                                <a:prstClr val="black"/>
                              </a:solidFill>
                              <a:latin typeface="Cambria Math" panose="02040503050406030204" pitchFamily="18" charset="0"/>
                            </a:rPr>
                            <m:t>exp</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𝑥</m:t>
                          </m:r>
                          <m:r>
                            <a:rPr lang="en-US" sz="2500" i="1" smtClean="0">
                              <a:solidFill>
                                <a:prstClr val="black"/>
                              </a:solidFill>
                              <a:latin typeface="Cambria Math" panose="02040503050406030204" pitchFamily="18" charset="0"/>
                            </a:rPr>
                            <m:t>)</m:t>
                          </m:r>
                        </m:den>
                      </m:f>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2</m:t>
                      </m:r>
                    </m:oMath>
                  </m:oMathPara>
                </a14:m>
                <a:endParaRPr lang="he-IL" sz="2500"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27584" y="3623909"/>
                <a:ext cx="3604448" cy="881908"/>
              </a:xfrm>
              <a:prstGeom prst="rect">
                <a:avLst/>
              </a:prstGeom>
              <a:blipFill rotWithShape="0">
                <a:blip r:embed="rId4"/>
                <a:stretch>
                  <a:fillRect/>
                </a:stretch>
              </a:blipFill>
            </p:spPr>
            <p:txBody>
              <a:bodyPr/>
              <a:lstStyle/>
              <a:p>
                <a:r>
                  <a:rPr lang="he-IL">
                    <a:noFill/>
                  </a:rPr>
                  <a:t> </a:t>
                </a:r>
              </a:p>
            </p:txBody>
          </p:sp>
        </mc:Fallback>
      </mc:AlternateContent>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8152" t="5307" r="8149" b="4695"/>
          <a:stretch/>
        </p:blipFill>
        <p:spPr>
          <a:xfrm>
            <a:off x="4871961" y="2637240"/>
            <a:ext cx="3660479" cy="2952000"/>
          </a:xfrm>
          <a:prstGeom prst="rect">
            <a:avLst/>
          </a:prstGeom>
        </p:spPr>
      </p:pic>
      <p:sp>
        <p:nvSpPr>
          <p:cNvPr id="4" name="מציין מיקום של מספר שקופית 3"/>
          <p:cNvSpPr>
            <a:spLocks noGrp="1"/>
          </p:cNvSpPr>
          <p:nvPr>
            <p:ph type="sldNum" sz="quarter" idx="15"/>
          </p:nvPr>
        </p:nvSpPr>
        <p:spPr/>
        <p:txBody>
          <a:bodyPr/>
          <a:lstStyle/>
          <a:p>
            <a:fld id="{B1384DE6-1247-4793-92EB-DB727468149E}" type="slidenum">
              <a:rPr lang="he-IL" smtClean="0"/>
              <a:t>38</a:t>
            </a:fld>
            <a:endParaRPr lang="he-IL"/>
          </a:p>
        </p:txBody>
      </p:sp>
    </p:spTree>
    <p:extLst>
      <p:ext uri="{BB962C8B-B14F-4D97-AF65-F5344CB8AC3E}">
        <p14:creationId xmlns:p14="http://schemas.microsoft.com/office/powerpoint/2010/main" val="9095058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Backward Pass</a:t>
            </a:r>
            <a:endParaRPr lang="en-US" dirty="0"/>
          </a:p>
        </p:txBody>
      </p:sp>
      <p:sp>
        <p:nvSpPr>
          <p:cNvPr id="4" name="מציין מיקום תוכן 2"/>
          <p:cNvSpPr txBox="1">
            <a:spLocks/>
          </p:cNvSpPr>
          <p:nvPr/>
        </p:nvSpPr>
        <p:spPr>
          <a:xfrm>
            <a:off x="457335" y="4331642"/>
            <a:ext cx="7467600" cy="2548880"/>
          </a:xfrm>
          <a:prstGeom prst="rect">
            <a:avLst/>
          </a:prstGeom>
        </p:spPr>
        <p:txBody>
          <a:bodyPr vert="horz">
            <a:norm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l" rtl="0"/>
            <a:endParaRPr lang="en-US" sz="2500" dirty="0"/>
          </a:p>
        </p:txBody>
      </p:sp>
      <p:sp>
        <p:nvSpPr>
          <p:cNvPr id="5" name="מציין מיקום תוכן 2"/>
          <p:cNvSpPr txBox="1">
            <a:spLocks/>
          </p:cNvSpPr>
          <p:nvPr/>
        </p:nvSpPr>
        <p:spPr>
          <a:xfrm>
            <a:off x="251520" y="2420888"/>
            <a:ext cx="7467600" cy="2664296"/>
          </a:xfrm>
          <a:prstGeom prst="rect">
            <a:avLst/>
          </a:prstGeom>
        </p:spPr>
        <p:txBody>
          <a:bodyPr vert="horz">
            <a:norm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l" rtl="0"/>
            <a:r>
              <a:rPr lang="en-US" sz="2500" dirty="0" smtClean="0"/>
              <a:t>Errors arriving at cell outputs are </a:t>
            </a:r>
            <a:r>
              <a:rPr lang="en-US" sz="2500" dirty="0" err="1" smtClean="0"/>
              <a:t>propogated</a:t>
            </a:r>
            <a:r>
              <a:rPr lang="en-US" sz="2500" dirty="0" smtClean="0"/>
              <a:t> to the CEC</a:t>
            </a:r>
          </a:p>
          <a:p>
            <a:pPr algn="l" rtl="0"/>
            <a:r>
              <a:rPr lang="en-US" sz="2500" dirty="0" smtClean="0"/>
              <a:t>Errors can stay for a long time inside the CEC</a:t>
            </a:r>
          </a:p>
          <a:p>
            <a:pPr algn="l" rtl="0"/>
            <a:r>
              <a:rPr lang="en-US" sz="2500" dirty="0" smtClean="0"/>
              <a:t>This ensures non-decaying error</a:t>
            </a:r>
          </a:p>
          <a:p>
            <a:pPr algn="l" rtl="0"/>
            <a:r>
              <a:rPr lang="en-US" sz="2500" dirty="0" smtClean="0"/>
              <a:t>Can bridge time lags between input events and target signals</a:t>
            </a:r>
            <a:endParaRPr lang="en-US" sz="2500" dirty="0"/>
          </a:p>
        </p:txBody>
      </p:sp>
      <p:sp>
        <p:nvSpPr>
          <p:cNvPr id="3" name="מציין מיקום של מספר שקופית 2"/>
          <p:cNvSpPr>
            <a:spLocks noGrp="1"/>
          </p:cNvSpPr>
          <p:nvPr>
            <p:ph type="sldNum" sz="quarter" idx="15"/>
          </p:nvPr>
        </p:nvSpPr>
        <p:spPr/>
        <p:txBody>
          <a:bodyPr/>
          <a:lstStyle/>
          <a:p>
            <a:fld id="{B1384DE6-1247-4793-92EB-DB727468149E}" type="slidenum">
              <a:rPr lang="he-IL" smtClean="0"/>
              <a:t>39</a:t>
            </a:fld>
            <a:endParaRPr lang="he-IL"/>
          </a:p>
        </p:txBody>
      </p:sp>
    </p:spTree>
    <p:extLst>
      <p:ext uri="{BB962C8B-B14F-4D97-AF65-F5344CB8AC3E}">
        <p14:creationId xmlns:p14="http://schemas.microsoft.com/office/powerpoint/2010/main" val="2589781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Motivation</a:t>
            </a:r>
            <a:endParaRPr lang="he-IL" dirty="0"/>
          </a:p>
        </p:txBody>
      </p:sp>
      <p:sp>
        <p:nvSpPr>
          <p:cNvPr id="3" name="מציין מיקום תוכן 2"/>
          <p:cNvSpPr>
            <a:spLocks noGrp="1"/>
          </p:cNvSpPr>
          <p:nvPr>
            <p:ph sz="quarter" idx="1"/>
          </p:nvPr>
        </p:nvSpPr>
        <p:spPr/>
        <p:txBody>
          <a:bodyPr>
            <a:normAutofit/>
          </a:bodyPr>
          <a:lstStyle/>
          <a:p>
            <a:pPr algn="l" rtl="0"/>
            <a:r>
              <a:rPr lang="en-US" sz="2500" dirty="0" smtClean="0"/>
              <a:t>Feed forward networks </a:t>
            </a:r>
            <a:r>
              <a:rPr lang="en-US" sz="2500" dirty="0"/>
              <a:t>accept a fixed-sized vector as input </a:t>
            </a:r>
            <a:r>
              <a:rPr lang="en-US" sz="2500" dirty="0" smtClean="0"/>
              <a:t>and </a:t>
            </a:r>
            <a:r>
              <a:rPr lang="en-US" sz="2500" dirty="0"/>
              <a:t>produce a fixed-sized vector as </a:t>
            </a:r>
            <a:r>
              <a:rPr lang="en-US" sz="2500" dirty="0" smtClean="0"/>
              <a:t>output</a:t>
            </a:r>
          </a:p>
          <a:p>
            <a:pPr marL="0" indent="0" algn="l" rtl="0">
              <a:buNone/>
            </a:pPr>
            <a:endParaRPr lang="en-US" sz="2500" dirty="0" smtClean="0"/>
          </a:p>
          <a:p>
            <a:pPr algn="l" rtl="0"/>
            <a:r>
              <a:rPr lang="en-US" sz="2500" dirty="0" smtClean="0"/>
              <a:t>fixed </a:t>
            </a:r>
            <a:r>
              <a:rPr lang="en-US" sz="2500" dirty="0"/>
              <a:t>amount of computational </a:t>
            </a:r>
            <a:r>
              <a:rPr lang="en-US" sz="2500" dirty="0" smtClean="0"/>
              <a:t>steps</a:t>
            </a:r>
          </a:p>
          <a:p>
            <a:pPr marL="0" indent="0" algn="l" rtl="0">
              <a:buNone/>
            </a:pPr>
            <a:endParaRPr lang="en-US" sz="2500" dirty="0" smtClean="0"/>
          </a:p>
          <a:p>
            <a:pPr algn="l" rtl="0"/>
            <a:r>
              <a:rPr lang="en-US" sz="2500" dirty="0"/>
              <a:t>recurrent nets </a:t>
            </a:r>
            <a:r>
              <a:rPr lang="en-US" sz="2500" dirty="0" smtClean="0"/>
              <a:t>allow </a:t>
            </a:r>
            <a:r>
              <a:rPr lang="en-US" sz="2500" dirty="0"/>
              <a:t>us to operate over </a:t>
            </a:r>
            <a:r>
              <a:rPr lang="en-US" sz="2500" i="1" dirty="0"/>
              <a:t>sequences</a:t>
            </a:r>
            <a:r>
              <a:rPr lang="en-US" sz="2500" dirty="0"/>
              <a:t> of </a:t>
            </a:r>
            <a:r>
              <a:rPr lang="en-US" sz="2500" dirty="0" smtClean="0"/>
              <a:t>vectors</a:t>
            </a:r>
            <a:endParaRPr lang="he-IL" sz="2500" dirty="0"/>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4</a:t>
            </a:fld>
            <a:endParaRPr lang="he-IL"/>
          </a:p>
        </p:txBody>
      </p:sp>
    </p:spTree>
    <p:extLst>
      <p:ext uri="{BB962C8B-B14F-4D97-AF65-F5344CB8AC3E}">
        <p14:creationId xmlns:p14="http://schemas.microsoft.com/office/powerpoint/2010/main" val="4088280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Backward Pass</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457200" y="2276872"/>
                <a:ext cx="8219256" cy="892039"/>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𝑦</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𝐸</m:t>
                              </m:r>
                            </m:e>
                            <m:sub>
                              <m:r>
                                <a:rPr lang="en-US" sz="2500" i="1" smtClean="0">
                                  <a:solidFill>
                                    <a:prstClr val="black"/>
                                  </a:solidFill>
                                  <a:latin typeface="Cambria Math" panose="02040503050406030204" pitchFamily="18" charset="0"/>
                                </a:rPr>
                                <m:t>𝑡</m:t>
                              </m:r>
                            </m:sub>
                          </m:sSub>
                        </m:num>
                        <m:den>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𝑦</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den>
                      </m:f>
                      <m:r>
                        <a:rPr lang="en-US" sz="2500" i="1" smtClean="0">
                          <a:solidFill>
                            <a:prstClr val="black"/>
                          </a:solidFill>
                          <a:latin typeface="Cambria Math" panose="02040503050406030204" pitchFamily="18" charset="0"/>
                        </a:rPr>
                        <m:t>+</m:t>
                      </m:r>
                      <m:sSubSup>
                        <m:sSubSupPr>
                          <m:ctrlPr>
                            <a:rPr lang="en-US" sz="2500" b="0" i="1" smtClean="0">
                              <a:solidFill>
                                <a:prstClr val="black"/>
                              </a:solidFill>
                              <a:latin typeface="Cambria Math"/>
                            </a:rPr>
                          </m:ctrlPr>
                        </m:sSubSup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𝑧</m:t>
                          </m:r>
                        </m:sub>
                        <m:sup>
                          <m:r>
                            <a:rPr lang="en-US" sz="2500" b="0" i="1" smtClean="0">
                              <a:solidFill>
                                <a:prstClr val="black"/>
                              </a:solidFill>
                              <a:latin typeface="Cambria Math" panose="02040503050406030204" pitchFamily="18" charset="0"/>
                            </a:rPr>
                            <m:t>𝑇</m:t>
                          </m:r>
                        </m:sup>
                      </m:sSubSup>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𝑧</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e>
                      </m:d>
                      <m:r>
                        <a:rPr lang="en-US" sz="2500" i="1" smtClean="0">
                          <a:solidFill>
                            <a:prstClr val="black"/>
                          </a:solidFill>
                          <a:latin typeface="Cambria Math" panose="02040503050406030204" pitchFamily="18" charset="0"/>
                        </a:rPr>
                        <m:t>+</m:t>
                      </m:r>
                      <m:sSubSup>
                        <m:sSubSupPr>
                          <m:ctrlPr>
                            <a:rPr lang="en-US" sz="2500" b="0" i="1" smtClean="0">
                              <a:solidFill>
                                <a:prstClr val="black"/>
                              </a:solidFill>
                              <a:latin typeface="Cambria Math"/>
                            </a:rPr>
                          </m:ctrlPr>
                        </m:sSubSup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𝑖</m:t>
                          </m:r>
                        </m:sub>
                        <m:sup>
                          <m:r>
                            <a:rPr lang="en-US" sz="2500" b="0" i="1" smtClean="0">
                              <a:solidFill>
                                <a:prstClr val="black"/>
                              </a:solidFill>
                              <a:latin typeface="Cambria Math" panose="02040503050406030204" pitchFamily="18" charset="0"/>
                            </a:rPr>
                            <m:t>𝑇</m:t>
                          </m:r>
                        </m:sup>
                      </m:sSubSup>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𝑖</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e>
                      </m:d>
                      <m:r>
                        <a:rPr lang="en-US" sz="2500" i="1" smtClean="0">
                          <a:solidFill>
                            <a:prstClr val="black"/>
                          </a:solidFill>
                          <a:latin typeface="Cambria Math" panose="02040503050406030204" pitchFamily="18" charset="0"/>
                        </a:rPr>
                        <m:t>+</m:t>
                      </m:r>
                      <m:sSubSup>
                        <m:sSubSupPr>
                          <m:ctrlPr>
                            <a:rPr lang="en-US" sz="2500" b="0" i="1" smtClean="0">
                              <a:solidFill>
                                <a:prstClr val="black"/>
                              </a:solidFill>
                              <a:latin typeface="Cambria Math"/>
                            </a:rPr>
                          </m:ctrlPr>
                        </m:sSubSup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𝑜</m:t>
                          </m:r>
                        </m:sub>
                        <m:sup>
                          <m:r>
                            <a:rPr lang="en-US" sz="2500" b="0" i="1" smtClean="0">
                              <a:solidFill>
                                <a:prstClr val="black"/>
                              </a:solidFill>
                              <a:latin typeface="Cambria Math" panose="02040503050406030204" pitchFamily="18" charset="0"/>
                            </a:rPr>
                            <m:t>𝑇</m:t>
                          </m:r>
                        </m:sup>
                      </m:sSubSup>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𝑜</m:t>
                          </m:r>
                        </m:sub>
                      </m:sSub>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1</m:t>
                      </m:r>
                      <m:r>
                        <a:rPr lang="en-US" sz="2500" i="1" smtClean="0">
                          <a:solidFill>
                            <a:prstClr val="black"/>
                          </a:solidFill>
                          <a:latin typeface="Cambria Math" panose="02040503050406030204" pitchFamily="18" charset="0"/>
                        </a:rPr>
                        <m:t>)</m:t>
                      </m:r>
                    </m:oMath>
                  </m:oMathPara>
                </a14:m>
                <a:endParaRPr lang="he-IL" sz="2500"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57200" y="2276872"/>
                <a:ext cx="8219256" cy="892039"/>
              </a:xfrm>
              <a:prstGeom prst="rect">
                <a:avLst/>
              </a:prstGeom>
              <a:blipFill rotWithShape="0">
                <a:blip r:embed="rId3"/>
                <a:stretch>
                  <a:fillRect/>
                </a:stretch>
              </a:blipFill>
            </p:spPr>
            <p:txBody>
              <a:bodyPr/>
              <a:lstStyle/>
              <a:p>
                <a:r>
                  <a:rPr lang="he-IL">
                    <a:noFill/>
                  </a:rPr>
                  <a:t> </a:t>
                </a:r>
              </a:p>
            </p:txBody>
          </p:sp>
        </mc:Fallback>
      </mc:AlternateContent>
      <p:sp>
        <p:nvSpPr>
          <p:cNvPr id="4" name="TextBox 3"/>
          <p:cNvSpPr txBox="1"/>
          <p:nvPr/>
        </p:nvSpPr>
        <p:spPr>
          <a:xfrm>
            <a:off x="0" y="4012492"/>
            <a:ext cx="4629794" cy="477054"/>
          </a:xfrm>
          <a:prstGeom prst="rect">
            <a:avLst/>
          </a:prstGeom>
          <a:noFill/>
        </p:spPr>
        <p:txBody>
          <a:bodyPr wrap="none" rtlCol="1">
            <a:spAutoFit/>
          </a:bodyPr>
          <a:lstStyle/>
          <a:p>
            <a:pPr algn="l" rtl="0"/>
            <a:r>
              <a:rPr lang="en-US" sz="2500" dirty="0" smtClean="0">
                <a:solidFill>
                  <a:prstClr val="black"/>
                </a:solidFill>
              </a:rPr>
              <a:t>Error from the current output</a:t>
            </a:r>
            <a:endParaRPr lang="he-IL" sz="2500" dirty="0">
              <a:solidFill>
                <a:prstClr val="black"/>
              </a:solidFill>
            </a:endParaRPr>
          </a:p>
        </p:txBody>
      </p:sp>
      <p:grpSp>
        <p:nvGrpSpPr>
          <p:cNvPr id="12" name="Group 11"/>
          <p:cNvGrpSpPr/>
          <p:nvPr/>
        </p:nvGrpSpPr>
        <p:grpSpPr>
          <a:xfrm>
            <a:off x="1475654" y="3192874"/>
            <a:ext cx="1152130" cy="819618"/>
            <a:chOff x="1403648" y="3192874"/>
            <a:chExt cx="1152130" cy="819618"/>
          </a:xfrm>
        </p:grpSpPr>
        <p:sp>
          <p:nvSpPr>
            <p:cNvPr id="3" name="Left Brace 2"/>
            <p:cNvSpPr/>
            <p:nvPr/>
          </p:nvSpPr>
          <p:spPr>
            <a:xfrm rot="16200000">
              <a:off x="1897654" y="2698868"/>
              <a:ext cx="164118" cy="1152130"/>
            </a:xfrm>
            <a:prstGeom prst="leftBrace">
              <a:avLst>
                <a:gd name="adj1" fmla="val 8333"/>
                <a:gd name="adj2" fmla="val 48642"/>
              </a:avLst>
            </a:prstGeom>
            <a:ln w="38100">
              <a:solidFill>
                <a:srgbClr val="FF0000"/>
              </a:solidFill>
            </a:ln>
          </p:spPr>
          <p:style>
            <a:lnRef idx="1">
              <a:schemeClr val="accent6"/>
            </a:lnRef>
            <a:fillRef idx="0">
              <a:schemeClr val="accent6"/>
            </a:fillRef>
            <a:effectRef idx="0">
              <a:schemeClr val="accent6"/>
            </a:effectRef>
            <a:fontRef idx="minor">
              <a:schemeClr val="tx1"/>
            </a:fontRef>
          </p:style>
          <p:txBody>
            <a:bodyPr rtlCol="1" anchor="ctr"/>
            <a:lstStyle/>
            <a:p>
              <a:pPr algn="ctr"/>
              <a:endParaRPr lang="he-IL">
                <a:solidFill>
                  <a:prstClr val="black"/>
                </a:solidFill>
              </a:endParaRPr>
            </a:p>
          </p:txBody>
        </p:sp>
        <p:cxnSp>
          <p:nvCxnSpPr>
            <p:cNvPr id="6" name="Straight Arrow Connector 5"/>
            <p:cNvCxnSpPr>
              <a:stCxn id="3" idx="1"/>
            </p:cNvCxnSpPr>
            <p:nvPr/>
          </p:nvCxnSpPr>
          <p:spPr>
            <a:xfrm>
              <a:off x="1964067" y="3356992"/>
              <a:ext cx="15645" cy="655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Left Brace 7"/>
          <p:cNvSpPr/>
          <p:nvPr/>
        </p:nvSpPr>
        <p:spPr>
          <a:xfrm rot="16200000">
            <a:off x="5448848" y="561432"/>
            <a:ext cx="190519" cy="5400599"/>
          </a:xfrm>
          <a:prstGeom prst="leftBrace">
            <a:avLst>
              <a:gd name="adj1" fmla="val 8333"/>
              <a:gd name="adj2" fmla="val 48642"/>
            </a:avLst>
          </a:prstGeom>
          <a:ln w="38100">
            <a:solidFill>
              <a:srgbClr val="FF0000"/>
            </a:solidFill>
          </a:ln>
        </p:spPr>
        <p:style>
          <a:lnRef idx="1">
            <a:schemeClr val="accent6"/>
          </a:lnRef>
          <a:fillRef idx="0">
            <a:schemeClr val="accent6"/>
          </a:fillRef>
          <a:effectRef idx="0">
            <a:schemeClr val="accent6"/>
          </a:effectRef>
          <a:fontRef idx="minor">
            <a:schemeClr val="tx1"/>
          </a:fontRef>
        </p:style>
        <p:txBody>
          <a:bodyPr rtlCol="1" anchor="ctr"/>
          <a:lstStyle/>
          <a:p>
            <a:pPr algn="ctr"/>
            <a:endParaRPr lang="he-IL">
              <a:solidFill>
                <a:prstClr val="black"/>
              </a:solidFill>
            </a:endParaRPr>
          </a:p>
        </p:txBody>
      </p:sp>
      <p:sp>
        <p:nvSpPr>
          <p:cNvPr id="11" name="TextBox 10"/>
          <p:cNvSpPr txBox="1"/>
          <p:nvPr/>
        </p:nvSpPr>
        <p:spPr>
          <a:xfrm>
            <a:off x="3184201" y="5522802"/>
            <a:ext cx="4772460" cy="477054"/>
          </a:xfrm>
          <a:prstGeom prst="rect">
            <a:avLst/>
          </a:prstGeom>
          <a:noFill/>
        </p:spPr>
        <p:txBody>
          <a:bodyPr wrap="none" rtlCol="1">
            <a:spAutoFit/>
          </a:bodyPr>
          <a:lstStyle/>
          <a:p>
            <a:pPr algn="l" rtl="0"/>
            <a:r>
              <a:rPr lang="en-US" sz="2500" dirty="0" smtClean="0">
                <a:solidFill>
                  <a:prstClr val="black"/>
                </a:solidFill>
              </a:rPr>
              <a:t>Error from the next cell output</a:t>
            </a:r>
            <a:endParaRPr lang="he-IL" sz="2500" dirty="0">
              <a:solidFill>
                <a:prstClr val="black"/>
              </a:solidFill>
            </a:endParaRPr>
          </a:p>
        </p:txBody>
      </p:sp>
      <p:cxnSp>
        <p:nvCxnSpPr>
          <p:cNvPr id="14" name="Straight Arrow Connector 13"/>
          <p:cNvCxnSpPr>
            <a:stCxn id="8" idx="1"/>
          </p:cNvCxnSpPr>
          <p:nvPr/>
        </p:nvCxnSpPr>
        <p:spPr>
          <a:xfrm>
            <a:off x="5470767" y="3356991"/>
            <a:ext cx="73340" cy="18722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מציין מיקום של מספר שקופית 4"/>
          <p:cNvSpPr>
            <a:spLocks noGrp="1"/>
          </p:cNvSpPr>
          <p:nvPr>
            <p:ph type="sldNum" sz="quarter" idx="15"/>
          </p:nvPr>
        </p:nvSpPr>
        <p:spPr/>
        <p:txBody>
          <a:bodyPr/>
          <a:lstStyle/>
          <a:p>
            <a:fld id="{B1384DE6-1247-4793-92EB-DB727468149E}" type="slidenum">
              <a:rPr lang="he-IL" smtClean="0"/>
              <a:t>40</a:t>
            </a:fld>
            <a:endParaRPr lang="he-IL"/>
          </a:p>
        </p:txBody>
      </p:sp>
    </p:spTree>
    <p:extLst>
      <p:ext uri="{BB962C8B-B14F-4D97-AF65-F5344CB8AC3E}">
        <p14:creationId xmlns:p14="http://schemas.microsoft.com/office/powerpoint/2010/main" val="3606861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Backward Pass</a:t>
            </a:r>
            <a:endParaRPr lang="en-US"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a:xfrm>
                <a:off x="99369" y="2420888"/>
                <a:ext cx="8858062" cy="978093"/>
              </a:xfrm>
            </p:spPr>
            <p:txBody>
              <a:bodyPr>
                <a:noAutofit/>
              </a:bodyPr>
              <a:lstStyle/>
              <a:p>
                <a:pPr algn="l" rtl="0"/>
                <a:r>
                  <a:rPr lang="en-US" sz="2500" dirty="0" smtClean="0"/>
                  <a:t>Given </a:t>
                </a:r>
                <a14:m>
                  <m:oMath xmlns:m="http://schemas.openxmlformats.org/officeDocument/2006/math">
                    <m:sSub>
                      <m:sSubPr>
                        <m:ctrlPr>
                          <a:rPr lang="en-US" sz="2500" b="0" i="1" smtClean="0">
                            <a:latin typeface="Cambria Math"/>
                          </a:rPr>
                        </m:ctrlPr>
                      </m:sSubPr>
                      <m:e>
                        <m:r>
                          <a:rPr lang="he-IL" sz="2500" b="0" i="1" smtClean="0">
                            <a:latin typeface="Cambria Math" panose="02040503050406030204" pitchFamily="18" charset="0"/>
                          </a:rPr>
                          <m:t>𝛿</m:t>
                        </m:r>
                      </m:e>
                      <m:sub>
                        <m:r>
                          <a:rPr lang="en-US" sz="2500" b="0" i="1" smtClean="0">
                            <a:latin typeface="Cambria Math" panose="02040503050406030204" pitchFamily="18" charset="0"/>
                          </a:rPr>
                          <m:t>𝑦</m:t>
                        </m:r>
                      </m:sub>
                    </m:sSub>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f>
                      <m:fPr>
                        <m:ctrlPr>
                          <a:rPr lang="en-US" sz="2500" b="0" i="1" smtClean="0">
                            <a:latin typeface="Cambria Math"/>
                          </a:rPr>
                        </m:ctrlPr>
                      </m:fPr>
                      <m:num>
                        <m:r>
                          <a:rPr lang="en-US" sz="2500" b="0" i="1" smtClean="0">
                            <a:latin typeface="Cambria Math" panose="02040503050406030204" pitchFamily="18" charset="0"/>
                          </a:rPr>
                          <m:t>𝜕</m:t>
                        </m:r>
                        <m:r>
                          <a:rPr lang="en-US" sz="2500" b="0" i="1" smtClean="0">
                            <a:latin typeface="Cambria Math" panose="02040503050406030204" pitchFamily="18" charset="0"/>
                          </a:rPr>
                          <m:t>𝐸</m:t>
                        </m:r>
                      </m:num>
                      <m:den>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𝑦</m:t>
                            </m:r>
                          </m:sub>
                        </m:sSub>
                        <m:d>
                          <m:dPr>
                            <m:ctrlPr>
                              <a:rPr lang="en-US" sz="2500" b="0" i="1" smtClean="0">
                                <a:latin typeface="Cambria Math"/>
                              </a:rPr>
                            </m:ctrlPr>
                          </m:dPr>
                          <m:e>
                            <m:r>
                              <a:rPr lang="en-US" sz="2500" b="0" i="1" smtClean="0">
                                <a:latin typeface="Cambria Math" panose="02040503050406030204" pitchFamily="18" charset="0"/>
                              </a:rPr>
                              <m:t>𝑡</m:t>
                            </m:r>
                          </m:e>
                        </m:d>
                      </m:den>
                    </m:f>
                    <m:r>
                      <a:rPr lang="en-US" sz="2500" b="0" i="1" smtClean="0">
                        <a:latin typeface="Cambria Math" panose="02040503050406030204" pitchFamily="18" charset="0"/>
                      </a:rPr>
                      <m:t>→ </m:t>
                    </m:r>
                  </m:oMath>
                </a14:m>
                <a:r>
                  <a:rPr lang="en-US" sz="2500" dirty="0" smtClean="0"/>
                  <a:t> </a:t>
                </a:r>
                <a14:m>
                  <m:oMath xmlns:m="http://schemas.openxmlformats.org/officeDocument/2006/math">
                    <m:r>
                      <m:rPr>
                        <m:nor/>
                      </m:rPr>
                      <a:rPr lang="en-US" sz="2500" dirty="0"/>
                      <m:t>find</m:t>
                    </m:r>
                    <m:r>
                      <m:rPr>
                        <m:nor/>
                      </m:rPr>
                      <a:rPr lang="en-US" sz="2500" dirty="0"/>
                      <m:t> </m:t>
                    </m:r>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𝑐</m:t>
                        </m:r>
                      </m:sub>
                    </m:sSub>
                    <m:d>
                      <m:dPr>
                        <m:ctrlPr>
                          <a:rPr lang="en-US" sz="2500" i="1">
                            <a:latin typeface="Cambria Math"/>
                          </a:rPr>
                        </m:ctrlPr>
                      </m:dPr>
                      <m:e>
                        <m:r>
                          <a:rPr lang="en-US" sz="2500" i="1">
                            <a:latin typeface="Cambria Math" panose="02040503050406030204" pitchFamily="18" charset="0"/>
                          </a:rPr>
                          <m:t>𝑡</m:t>
                        </m:r>
                      </m:e>
                    </m:d>
                    <m:r>
                      <a:rPr lang="en-US" sz="2500" i="1">
                        <a:latin typeface="Cambria Math" panose="02040503050406030204" pitchFamily="18" charset="0"/>
                      </a:rPr>
                      <m:t>=</m:t>
                    </m:r>
                    <m:f>
                      <m:fPr>
                        <m:ctrlPr>
                          <a:rPr lang="en-US" sz="2500" i="1">
                            <a:latin typeface="Cambria Math"/>
                          </a:rPr>
                        </m:ctrlPr>
                      </m:fPr>
                      <m:num>
                        <m:r>
                          <a:rPr lang="he-IL" sz="2500" i="1">
                            <a:latin typeface="Cambria Math" panose="02040503050406030204" pitchFamily="18" charset="0"/>
                          </a:rPr>
                          <m:t>𝜕</m:t>
                        </m:r>
                        <m:r>
                          <a:rPr lang="en-US" sz="2500" i="1">
                            <a:latin typeface="Cambria Math" panose="02040503050406030204" pitchFamily="18" charset="0"/>
                          </a:rPr>
                          <m:t>𝐸</m:t>
                        </m:r>
                      </m:num>
                      <m:den>
                        <m:r>
                          <a:rPr lang="en-US" sz="2500" i="1">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𝑐</m:t>
                            </m:r>
                          </m:sub>
                        </m:sSub>
                        <m:d>
                          <m:dPr>
                            <m:ctrlPr>
                              <a:rPr lang="en-US" sz="2500" i="1">
                                <a:latin typeface="Cambria Math"/>
                              </a:rPr>
                            </m:ctrlPr>
                          </m:dPr>
                          <m:e>
                            <m:r>
                              <a:rPr lang="en-US" sz="2500" i="1">
                                <a:latin typeface="Cambria Math" panose="02040503050406030204" pitchFamily="18" charset="0"/>
                              </a:rPr>
                              <m:t>𝑡</m:t>
                            </m:r>
                          </m:e>
                        </m:d>
                      </m:den>
                    </m:f>
                    <m:r>
                      <a:rPr lang="en-US" sz="2500" i="1">
                        <a:latin typeface="Cambria Math" panose="02040503050406030204" pitchFamily="18" charset="0"/>
                      </a:rPr>
                      <m:t> </m:t>
                    </m:r>
                    <m:r>
                      <a:rPr lang="en-US" sz="2500">
                        <a:latin typeface="Cambria Math" panose="02040503050406030204" pitchFamily="18" charset="0"/>
                      </a:rPr>
                      <m:t>,  </m:t>
                    </m:r>
                    <m:sSub>
                      <m:sSubPr>
                        <m:ctrlPr>
                          <a:rPr lang="en-US" sz="2500" i="1">
                            <a:latin typeface="Cambria Math"/>
                          </a:rPr>
                        </m:ctrlPr>
                      </m:sSubPr>
                      <m:e>
                        <m:r>
                          <a:rPr lang="en-US" sz="2500" i="1">
                            <a:latin typeface="Cambria Math" panose="02040503050406030204" pitchFamily="18" charset="0"/>
                          </a:rPr>
                          <m:t>𝛿</m:t>
                        </m:r>
                      </m:e>
                      <m:sub>
                        <m:r>
                          <a:rPr lang="en-US" sz="2500" i="1">
                            <a:latin typeface="Cambria Math" panose="02040503050406030204" pitchFamily="18" charset="0"/>
                          </a:rPr>
                          <m:t>𝑜</m:t>
                        </m:r>
                      </m:sub>
                    </m:sSub>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m:t>
                    </m:r>
                    <m:f>
                      <m:fPr>
                        <m:ctrlPr>
                          <a:rPr lang="en-US" sz="2500" i="1">
                            <a:latin typeface="Cambria Math"/>
                          </a:rPr>
                        </m:ctrlPr>
                      </m:fPr>
                      <m:num>
                        <m:r>
                          <a:rPr lang="en-US" sz="2500" i="1">
                            <a:latin typeface="Cambria Math" panose="02040503050406030204" pitchFamily="18" charset="0"/>
                          </a:rPr>
                          <m:t>𝜕</m:t>
                        </m:r>
                        <m:r>
                          <a:rPr lang="en-US" sz="2500" i="1">
                            <a:latin typeface="Cambria Math" panose="02040503050406030204" pitchFamily="18" charset="0"/>
                          </a:rPr>
                          <m:t>𝐸</m:t>
                        </m:r>
                      </m:num>
                      <m:den>
                        <m:r>
                          <a:rPr lang="en-US" sz="2500" i="1">
                            <a:latin typeface="Cambria Math" panose="02040503050406030204" pitchFamily="18" charset="0"/>
                          </a:rPr>
                          <m:t>𝜕</m:t>
                        </m:r>
                        <m:sSub>
                          <m:sSubPr>
                            <m:ctrlPr>
                              <a:rPr lang="en-US" sz="2500" i="1">
                                <a:latin typeface="Cambria Math"/>
                              </a:rPr>
                            </m:ctrlPr>
                          </m:sSubPr>
                          <m:e>
                            <m:r>
                              <a:rPr lang="en-US" sz="2500" i="1">
                                <a:latin typeface="Cambria Math" panose="02040503050406030204" pitchFamily="18" charset="0"/>
                              </a:rPr>
                              <m:t>𝑎</m:t>
                            </m:r>
                          </m:e>
                          <m:sub>
                            <m:r>
                              <a:rPr lang="en-US" sz="2500" i="1">
                                <a:latin typeface="Cambria Math" panose="02040503050406030204" pitchFamily="18" charset="0"/>
                              </a:rPr>
                              <m:t>𝑜</m:t>
                            </m:r>
                          </m:sub>
                        </m:sSub>
                        <m:d>
                          <m:dPr>
                            <m:ctrlPr>
                              <a:rPr lang="en-US" sz="2500" i="1">
                                <a:latin typeface="Cambria Math"/>
                              </a:rPr>
                            </m:ctrlPr>
                          </m:dPr>
                          <m:e>
                            <m:r>
                              <a:rPr lang="en-US" sz="2500" i="1">
                                <a:latin typeface="Cambria Math" panose="02040503050406030204" pitchFamily="18" charset="0"/>
                              </a:rPr>
                              <m:t>𝑡</m:t>
                            </m:r>
                          </m:e>
                        </m:d>
                      </m:den>
                    </m:f>
                  </m:oMath>
                </a14:m>
                <a:endParaRPr lang="en-US" sz="2500" dirty="0" smtClean="0"/>
              </a:p>
              <a:p>
                <a:pPr marL="0" indent="0" algn="l" rtl="0">
                  <a:buNone/>
                </a:pPr>
                <a:r>
                  <a:rPr lang="en-US" sz="2500" dirty="0" smtClean="0"/>
                  <a:t>            </a:t>
                </a:r>
                <a:endParaRPr lang="en-US" sz="2500" dirty="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xfrm>
                <a:off x="99369" y="2420888"/>
                <a:ext cx="8858062" cy="978093"/>
              </a:xfrm>
              <a:blipFill rotWithShape="0">
                <a:blip r:embed="rId3"/>
                <a:stretch>
                  <a:fillRect l="-34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9369" y="3457690"/>
                <a:ext cx="8609856" cy="907108"/>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𝐸</m:t>
                          </m:r>
                        </m:num>
                        <m:den>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𝑜</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den>
                      </m:f>
                      <m:r>
                        <a:rPr lang="en-US" sz="2500" i="1" smtClean="0">
                          <a:solidFill>
                            <a:prstClr val="black"/>
                          </a:solidFill>
                          <a:latin typeface="Cambria Math" panose="02040503050406030204" pitchFamily="18" charset="0"/>
                        </a:rPr>
                        <m:t>=</m:t>
                      </m:r>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𝐸</m:t>
                          </m:r>
                        </m:num>
                        <m:den>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𝑦</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den>
                      </m:f>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𝑦</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num>
                        <m:den>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𝑜</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den>
                      </m:f>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𝑜</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num>
                        <m:den>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𝑜</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den>
                      </m:f>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𝑦</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h</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𝑐</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r>
                        <a:rPr lang="en-US" sz="2500" i="1">
                          <a:solidFill>
                            <a:prstClr val="black"/>
                          </a:solidFill>
                          <a:latin typeface="Cambria Math" panose="02040503050406030204" pitchFamily="18" charset="0"/>
                        </a:rPr>
                        <m:t>⊙</m:t>
                      </m:r>
                      <m:sSup>
                        <m:sSupPr>
                          <m:ctrlPr>
                            <a:rPr lang="en-US" sz="2500" i="1" smtClean="0">
                              <a:solidFill>
                                <a:prstClr val="black"/>
                              </a:solidFill>
                              <a:latin typeface="Cambria Math"/>
                            </a:rPr>
                          </m:ctrlPr>
                        </m:sSupPr>
                        <m:e>
                          <m:r>
                            <a:rPr lang="en-US" sz="2500" i="1" smtClean="0">
                              <a:solidFill>
                                <a:prstClr val="black"/>
                              </a:solidFill>
                              <a:latin typeface="Cambria Math" panose="02040503050406030204" pitchFamily="18" charset="0"/>
                            </a:rPr>
                            <m:t>𝜎</m:t>
                          </m:r>
                        </m:e>
                        <m:sup>
                          <m:r>
                            <a:rPr lang="en-US" sz="2500" i="1" smtClean="0">
                              <a:solidFill>
                                <a:prstClr val="black"/>
                              </a:solidFill>
                              <a:latin typeface="Cambria Math" panose="02040503050406030204" pitchFamily="18" charset="0"/>
                            </a:rPr>
                            <m:t>′</m:t>
                          </m:r>
                        </m:sup>
                      </m:sSup>
                      <m:d>
                        <m:dPr>
                          <m:ctrlPr>
                            <a:rPr lang="en-US" sz="2500" i="1" smtClean="0">
                              <a:solidFill>
                                <a:prstClr val="black"/>
                              </a:solidFill>
                              <a:latin typeface="Cambria Math"/>
                            </a:rPr>
                          </m:ctrlPr>
                        </m:dPr>
                        <m:e>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𝑂</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oMath>
                  </m:oMathPara>
                </a14:m>
                <a:endParaRPr lang="he-IL" sz="2500"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9369" y="3457690"/>
                <a:ext cx="8609856" cy="907108"/>
              </a:xfrm>
              <a:prstGeom prst="rect">
                <a:avLst/>
              </a:prstGeom>
              <a:blipFill rotWithShape="0">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42452" y="4574174"/>
                <a:ext cx="5824095" cy="841962"/>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f>
                        <m:fPr>
                          <m:ctrlPr>
                            <a:rPr lang="en-US" sz="2300" i="1" smtClean="0">
                              <a:solidFill>
                                <a:prstClr val="black"/>
                              </a:solidFill>
                              <a:latin typeface="Cambria Math"/>
                            </a:rPr>
                          </m:ctrlPr>
                        </m:fPr>
                        <m:num>
                          <m:r>
                            <a:rPr lang="en-US" sz="2300" i="1" smtClean="0">
                              <a:solidFill>
                                <a:prstClr val="black"/>
                              </a:solidFill>
                              <a:latin typeface="Cambria Math" panose="02040503050406030204" pitchFamily="18" charset="0"/>
                            </a:rPr>
                            <m:t>𝜕</m:t>
                          </m:r>
                          <m:r>
                            <a:rPr lang="en-US" sz="2300" i="1" smtClean="0">
                              <a:solidFill>
                                <a:prstClr val="black"/>
                              </a:solidFill>
                              <a:latin typeface="Cambria Math" panose="02040503050406030204" pitchFamily="18" charset="0"/>
                            </a:rPr>
                            <m:t>𝐸</m:t>
                          </m:r>
                        </m:num>
                        <m:den>
                          <m:r>
                            <a:rPr lang="en-US" sz="2300" i="1" smtClean="0">
                              <a:solidFill>
                                <a:prstClr val="black"/>
                              </a:solidFill>
                              <a:latin typeface="Cambria Math" panose="02040503050406030204" pitchFamily="18" charset="0"/>
                            </a:rPr>
                            <m:t>𝜕</m:t>
                          </m:r>
                          <m:r>
                            <a:rPr lang="en-US" sz="2300" i="1" smtClean="0">
                              <a:solidFill>
                                <a:prstClr val="black"/>
                              </a:solidFill>
                              <a:latin typeface="Cambria Math" panose="02040503050406030204" pitchFamily="18" charset="0"/>
                            </a:rPr>
                            <m:t>𝑐</m:t>
                          </m:r>
                          <m:d>
                            <m:dPr>
                              <m:ctrlPr>
                                <a:rPr lang="en-US" sz="2300" i="1" smtClean="0">
                                  <a:solidFill>
                                    <a:prstClr val="black"/>
                                  </a:solidFill>
                                  <a:latin typeface="Cambria Math"/>
                                </a:rPr>
                              </m:ctrlPr>
                            </m:dPr>
                            <m:e>
                              <m:r>
                                <a:rPr lang="en-US" sz="2300" i="1" smtClean="0">
                                  <a:solidFill>
                                    <a:prstClr val="black"/>
                                  </a:solidFill>
                                  <a:latin typeface="Cambria Math" panose="02040503050406030204" pitchFamily="18" charset="0"/>
                                </a:rPr>
                                <m:t>𝑡</m:t>
                              </m:r>
                            </m:e>
                          </m:d>
                        </m:den>
                      </m:f>
                      <m:r>
                        <a:rPr lang="en-US" sz="2300" i="1" smtClean="0">
                          <a:solidFill>
                            <a:prstClr val="black"/>
                          </a:solidFill>
                          <a:latin typeface="Cambria Math" panose="02040503050406030204" pitchFamily="18" charset="0"/>
                        </a:rPr>
                        <m:t>=</m:t>
                      </m:r>
                      <m:f>
                        <m:fPr>
                          <m:ctrlPr>
                            <a:rPr lang="en-US" sz="2300" i="1" smtClean="0">
                              <a:solidFill>
                                <a:prstClr val="black"/>
                              </a:solidFill>
                              <a:latin typeface="Cambria Math"/>
                            </a:rPr>
                          </m:ctrlPr>
                        </m:fPr>
                        <m:num>
                          <m:r>
                            <a:rPr lang="en-US" sz="2300" i="1" smtClean="0">
                              <a:solidFill>
                                <a:prstClr val="black"/>
                              </a:solidFill>
                              <a:latin typeface="Cambria Math" panose="02040503050406030204" pitchFamily="18" charset="0"/>
                            </a:rPr>
                            <m:t>𝜕</m:t>
                          </m:r>
                          <m:r>
                            <a:rPr lang="en-US" sz="2300" i="1" smtClean="0">
                              <a:solidFill>
                                <a:prstClr val="black"/>
                              </a:solidFill>
                              <a:latin typeface="Cambria Math" panose="02040503050406030204" pitchFamily="18" charset="0"/>
                            </a:rPr>
                            <m:t>𝐸</m:t>
                          </m:r>
                        </m:num>
                        <m:den>
                          <m:r>
                            <a:rPr lang="en-US" sz="2300" i="1" smtClean="0">
                              <a:solidFill>
                                <a:prstClr val="black"/>
                              </a:solidFill>
                              <a:latin typeface="Cambria Math" panose="02040503050406030204" pitchFamily="18" charset="0"/>
                            </a:rPr>
                            <m:t>𝜕</m:t>
                          </m:r>
                          <m:r>
                            <a:rPr lang="en-US" sz="2300" i="1" smtClean="0">
                              <a:solidFill>
                                <a:prstClr val="black"/>
                              </a:solidFill>
                              <a:latin typeface="Cambria Math" panose="02040503050406030204" pitchFamily="18" charset="0"/>
                            </a:rPr>
                            <m:t>𝑦</m:t>
                          </m:r>
                          <m:r>
                            <a:rPr lang="en-US" sz="2300" i="1" smtClean="0">
                              <a:solidFill>
                                <a:prstClr val="black"/>
                              </a:solidFill>
                              <a:latin typeface="Cambria Math" panose="02040503050406030204" pitchFamily="18" charset="0"/>
                            </a:rPr>
                            <m:t>(</m:t>
                          </m:r>
                          <m:r>
                            <a:rPr lang="en-US" sz="2300" i="1" smtClean="0">
                              <a:solidFill>
                                <a:prstClr val="black"/>
                              </a:solidFill>
                              <a:latin typeface="Cambria Math" panose="02040503050406030204" pitchFamily="18" charset="0"/>
                            </a:rPr>
                            <m:t>𝑡</m:t>
                          </m:r>
                          <m:r>
                            <a:rPr lang="en-US" sz="2300" i="1" smtClean="0">
                              <a:solidFill>
                                <a:prstClr val="black"/>
                              </a:solidFill>
                              <a:latin typeface="Cambria Math" panose="02040503050406030204" pitchFamily="18" charset="0"/>
                            </a:rPr>
                            <m:t>)</m:t>
                          </m:r>
                        </m:den>
                      </m:f>
                      <m:f>
                        <m:fPr>
                          <m:ctrlPr>
                            <a:rPr lang="en-US" sz="2300" i="1" smtClean="0">
                              <a:solidFill>
                                <a:prstClr val="black"/>
                              </a:solidFill>
                              <a:latin typeface="Cambria Math"/>
                            </a:rPr>
                          </m:ctrlPr>
                        </m:fPr>
                        <m:num>
                          <m:r>
                            <a:rPr lang="en-US" sz="2300" i="1" smtClean="0">
                              <a:solidFill>
                                <a:prstClr val="black"/>
                              </a:solidFill>
                              <a:latin typeface="Cambria Math" panose="02040503050406030204" pitchFamily="18" charset="0"/>
                            </a:rPr>
                            <m:t>𝜕</m:t>
                          </m:r>
                          <m:r>
                            <a:rPr lang="en-US" sz="2300" i="1" smtClean="0">
                              <a:solidFill>
                                <a:prstClr val="black"/>
                              </a:solidFill>
                              <a:latin typeface="Cambria Math" panose="02040503050406030204" pitchFamily="18" charset="0"/>
                            </a:rPr>
                            <m:t>𝑦</m:t>
                          </m:r>
                          <m:d>
                            <m:dPr>
                              <m:ctrlPr>
                                <a:rPr lang="en-US" sz="2300" i="1" smtClean="0">
                                  <a:solidFill>
                                    <a:prstClr val="black"/>
                                  </a:solidFill>
                                  <a:latin typeface="Cambria Math"/>
                                </a:rPr>
                              </m:ctrlPr>
                            </m:dPr>
                            <m:e>
                              <m:r>
                                <a:rPr lang="en-US" sz="2300" i="1" smtClean="0">
                                  <a:solidFill>
                                    <a:prstClr val="black"/>
                                  </a:solidFill>
                                  <a:latin typeface="Cambria Math" panose="02040503050406030204" pitchFamily="18" charset="0"/>
                                </a:rPr>
                                <m:t>𝑡</m:t>
                              </m:r>
                            </m:e>
                          </m:d>
                        </m:num>
                        <m:den>
                          <m:r>
                            <a:rPr lang="en-US" sz="2300" i="1" smtClean="0">
                              <a:solidFill>
                                <a:prstClr val="black"/>
                              </a:solidFill>
                              <a:latin typeface="Cambria Math" panose="02040503050406030204" pitchFamily="18" charset="0"/>
                            </a:rPr>
                            <m:t>𝜕</m:t>
                          </m:r>
                          <m:r>
                            <a:rPr lang="en-US" sz="2300" i="1" smtClean="0">
                              <a:solidFill>
                                <a:prstClr val="black"/>
                              </a:solidFill>
                              <a:latin typeface="Cambria Math" panose="02040503050406030204" pitchFamily="18" charset="0"/>
                            </a:rPr>
                            <m:t>𝑐</m:t>
                          </m:r>
                          <m:r>
                            <a:rPr lang="en-US" sz="2300" i="1" smtClean="0">
                              <a:solidFill>
                                <a:prstClr val="black"/>
                              </a:solidFill>
                              <a:latin typeface="Cambria Math" panose="02040503050406030204" pitchFamily="18" charset="0"/>
                            </a:rPr>
                            <m:t>(</m:t>
                          </m:r>
                          <m:r>
                            <a:rPr lang="en-US" sz="2300" i="1" smtClean="0">
                              <a:solidFill>
                                <a:prstClr val="black"/>
                              </a:solidFill>
                              <a:latin typeface="Cambria Math" panose="02040503050406030204" pitchFamily="18" charset="0"/>
                            </a:rPr>
                            <m:t>𝑡</m:t>
                          </m:r>
                          <m:r>
                            <a:rPr lang="en-US" sz="2300" i="1" smtClean="0">
                              <a:solidFill>
                                <a:prstClr val="black"/>
                              </a:solidFill>
                              <a:latin typeface="Cambria Math" panose="02040503050406030204" pitchFamily="18" charset="0"/>
                            </a:rPr>
                            <m:t>)</m:t>
                          </m:r>
                        </m:den>
                      </m:f>
                      <m:r>
                        <a:rPr lang="en-US" sz="2300" i="1" smtClean="0">
                          <a:solidFill>
                            <a:prstClr val="black"/>
                          </a:solidFill>
                          <a:latin typeface="Cambria Math" panose="02040503050406030204" pitchFamily="18" charset="0"/>
                        </a:rPr>
                        <m:t>=</m:t>
                      </m:r>
                      <m:sSub>
                        <m:sSubPr>
                          <m:ctrlPr>
                            <a:rPr lang="en-US" sz="2300" i="1" smtClean="0">
                              <a:solidFill>
                                <a:prstClr val="black"/>
                              </a:solidFill>
                              <a:latin typeface="Cambria Math"/>
                            </a:rPr>
                          </m:ctrlPr>
                        </m:sSubPr>
                        <m:e>
                          <m:r>
                            <a:rPr lang="en-US" sz="2300" i="1" smtClean="0">
                              <a:solidFill>
                                <a:prstClr val="black"/>
                              </a:solidFill>
                              <a:latin typeface="Cambria Math" panose="02040503050406030204" pitchFamily="18" charset="0"/>
                            </a:rPr>
                            <m:t>𝛿</m:t>
                          </m:r>
                        </m:e>
                        <m:sub>
                          <m:r>
                            <a:rPr lang="en-US" sz="2300" i="1" smtClean="0">
                              <a:solidFill>
                                <a:prstClr val="black"/>
                              </a:solidFill>
                              <a:latin typeface="Cambria Math" panose="02040503050406030204" pitchFamily="18" charset="0"/>
                            </a:rPr>
                            <m:t>𝑦</m:t>
                          </m:r>
                        </m:sub>
                      </m:sSub>
                      <m:d>
                        <m:dPr>
                          <m:ctrlPr>
                            <a:rPr lang="en-US" sz="2300" i="1" smtClean="0">
                              <a:solidFill>
                                <a:prstClr val="black"/>
                              </a:solidFill>
                              <a:latin typeface="Cambria Math"/>
                            </a:rPr>
                          </m:ctrlPr>
                        </m:dPr>
                        <m:e>
                          <m:r>
                            <a:rPr lang="en-US" sz="2300" i="1" smtClean="0">
                              <a:solidFill>
                                <a:prstClr val="black"/>
                              </a:solidFill>
                              <a:latin typeface="Cambria Math" panose="02040503050406030204" pitchFamily="18" charset="0"/>
                            </a:rPr>
                            <m:t>𝑡</m:t>
                          </m:r>
                        </m:e>
                      </m:d>
                      <m:sSup>
                        <m:sSupPr>
                          <m:ctrlPr>
                            <a:rPr lang="en-US" sz="2300" i="1" smtClean="0">
                              <a:solidFill>
                                <a:prstClr val="black"/>
                              </a:solidFill>
                              <a:latin typeface="Cambria Math"/>
                            </a:rPr>
                          </m:ctrlPr>
                        </m:sSupPr>
                        <m:e>
                          <m:r>
                            <a:rPr lang="en-US" sz="2300" i="1" smtClean="0">
                              <a:solidFill>
                                <a:prstClr val="black"/>
                              </a:solidFill>
                              <a:latin typeface="Cambria Math" panose="02040503050406030204" pitchFamily="18" charset="0"/>
                            </a:rPr>
                            <m:t>h</m:t>
                          </m:r>
                        </m:e>
                        <m:sup>
                          <m:r>
                            <a:rPr lang="en-US" sz="2300" i="1" smtClean="0">
                              <a:solidFill>
                                <a:prstClr val="black"/>
                              </a:solidFill>
                              <a:latin typeface="Cambria Math" panose="02040503050406030204" pitchFamily="18" charset="0"/>
                            </a:rPr>
                            <m:t>′</m:t>
                          </m:r>
                        </m:sup>
                      </m:sSup>
                      <m:d>
                        <m:dPr>
                          <m:ctrlPr>
                            <a:rPr lang="en-US" sz="2300" i="1" smtClean="0">
                              <a:solidFill>
                                <a:prstClr val="black"/>
                              </a:solidFill>
                              <a:latin typeface="Cambria Math"/>
                            </a:rPr>
                          </m:ctrlPr>
                        </m:dPr>
                        <m:e>
                          <m:r>
                            <a:rPr lang="en-US" sz="2300" i="1" smtClean="0">
                              <a:solidFill>
                                <a:prstClr val="black"/>
                              </a:solidFill>
                              <a:latin typeface="Cambria Math" panose="02040503050406030204" pitchFamily="18" charset="0"/>
                            </a:rPr>
                            <m:t>𝑐</m:t>
                          </m:r>
                          <m:d>
                            <m:dPr>
                              <m:ctrlPr>
                                <a:rPr lang="en-US" sz="2300" i="1" smtClean="0">
                                  <a:solidFill>
                                    <a:prstClr val="black"/>
                                  </a:solidFill>
                                  <a:latin typeface="Cambria Math"/>
                                </a:rPr>
                              </m:ctrlPr>
                            </m:dPr>
                            <m:e>
                              <m:r>
                                <a:rPr lang="en-US" sz="2300" i="1" smtClean="0">
                                  <a:solidFill>
                                    <a:prstClr val="black"/>
                                  </a:solidFill>
                                  <a:latin typeface="Cambria Math" panose="02040503050406030204" pitchFamily="18" charset="0"/>
                                </a:rPr>
                                <m:t>𝑡</m:t>
                              </m:r>
                            </m:e>
                          </m:d>
                        </m:e>
                      </m:d>
                      <m:r>
                        <a:rPr lang="en-US" sz="2300" i="1">
                          <a:solidFill>
                            <a:prstClr val="black"/>
                          </a:solidFill>
                          <a:latin typeface="Cambria Math" panose="02040503050406030204" pitchFamily="18" charset="0"/>
                        </a:rPr>
                        <m:t>⊙</m:t>
                      </m:r>
                      <m:r>
                        <a:rPr lang="en-US" sz="2300" i="1">
                          <a:solidFill>
                            <a:prstClr val="black"/>
                          </a:solidFill>
                          <a:latin typeface="Cambria Math" panose="02040503050406030204" pitchFamily="18" charset="0"/>
                        </a:rPr>
                        <m:t>𝑜</m:t>
                      </m:r>
                      <m:d>
                        <m:dPr>
                          <m:ctrlPr>
                            <a:rPr lang="en-US" sz="2300" i="1">
                              <a:solidFill>
                                <a:prstClr val="black"/>
                              </a:solidFill>
                              <a:latin typeface="Cambria Math"/>
                            </a:rPr>
                          </m:ctrlPr>
                        </m:dPr>
                        <m:e>
                          <m:r>
                            <a:rPr lang="en-US" sz="2300" i="1">
                              <a:solidFill>
                                <a:prstClr val="black"/>
                              </a:solidFill>
                              <a:latin typeface="Cambria Math" panose="02040503050406030204" pitchFamily="18" charset="0"/>
                            </a:rPr>
                            <m:t>𝑡</m:t>
                          </m:r>
                        </m:e>
                      </m:d>
                    </m:oMath>
                  </m:oMathPara>
                </a14:m>
                <a:endParaRPr lang="he-IL" sz="2300"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42452" y="4574174"/>
                <a:ext cx="5824095" cy="841962"/>
              </a:xfrm>
              <a:prstGeom prst="rect">
                <a:avLst/>
              </a:prstGeom>
              <a:blipFill rotWithShape="0">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מציין מיקום תוכן 2"/>
              <p:cNvSpPr txBox="1">
                <a:spLocks/>
              </p:cNvSpPr>
              <p:nvPr/>
            </p:nvSpPr>
            <p:spPr>
              <a:xfrm>
                <a:off x="99369" y="1768451"/>
                <a:ext cx="7859216" cy="652437"/>
              </a:xfrm>
              <a:prstGeom prst="rect">
                <a:avLst/>
              </a:prstGeom>
            </p:spPr>
            <p:txBody>
              <a:bodyPr vert="horz">
                <a:norm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l" rtl="0">
                  <a:buClr>
                    <a:srgbClr val="F0AD00"/>
                  </a:buClr>
                </a:pPr>
                <a:r>
                  <a:rPr lang="en-US" sz="2500" dirty="0" smtClean="0">
                    <a:solidFill>
                      <a:prstClr val="black"/>
                    </a:solidFill>
                  </a:rPr>
                  <a:t>In forward pass </a:t>
                </a:r>
                <a14:m>
                  <m:oMath xmlns:m="http://schemas.openxmlformats.org/officeDocument/2006/math">
                    <m:r>
                      <a:rPr lang="en-US" sz="2500" i="1">
                        <a:solidFill>
                          <a:prstClr val="black"/>
                        </a:solidFill>
                        <a:latin typeface="Cambria Math" panose="02040503050406030204" pitchFamily="18" charset="0"/>
                      </a:rPr>
                      <m:t>𝑦</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h</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𝑐</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𝑜</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oMath>
                </a14:m>
                <a:endParaRPr lang="en-US" sz="3000" dirty="0">
                  <a:solidFill>
                    <a:prstClr val="black"/>
                  </a:solidFill>
                </a:endParaRPr>
              </a:p>
            </p:txBody>
          </p:sp>
        </mc:Choice>
        <mc:Fallback xmlns="">
          <p:sp>
            <p:nvSpPr>
              <p:cNvPr id="17" name="מציין מיקום תוכן 2"/>
              <p:cNvSpPr txBox="1">
                <a:spLocks noRot="1" noChangeAspect="1" noMove="1" noResize="1" noEditPoints="1" noAdjustHandles="1" noChangeArrowheads="1" noChangeShapeType="1" noTextEdit="1"/>
              </p:cNvSpPr>
              <p:nvPr/>
            </p:nvSpPr>
            <p:spPr>
              <a:xfrm>
                <a:off x="99369" y="1768451"/>
                <a:ext cx="7859216" cy="652437"/>
              </a:xfrm>
              <a:prstGeom prst="rect">
                <a:avLst/>
              </a:prstGeom>
              <a:blipFill rotWithShape="0">
                <a:blip r:embed="rId6"/>
                <a:stretch>
                  <a:fillRect l="-388" t="-467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606640" y="6165304"/>
                <a:ext cx="5927585" cy="534955"/>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𝑐</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
                        <m:sSubPr>
                          <m:ctrlPr>
                            <a:rPr lang="en-US" sz="2500" i="1">
                              <a:solidFill>
                                <a:prstClr val="black"/>
                              </a:solidFill>
                              <a:latin typeface="Cambria Math"/>
                            </a:rPr>
                          </m:ctrlPr>
                        </m:sSubPr>
                        <m:e>
                          <m:r>
                            <a:rPr lang="en-US" sz="2500" i="1">
                              <a:solidFill>
                                <a:prstClr val="black"/>
                              </a:solidFill>
                              <a:latin typeface="Cambria Math" panose="02040503050406030204" pitchFamily="18" charset="0"/>
                            </a:rPr>
                            <m:t>𝛿</m:t>
                          </m:r>
                        </m:e>
                        <m:sub>
                          <m:r>
                            <a:rPr lang="en-US" sz="2500" i="1">
                              <a:solidFill>
                                <a:prstClr val="black"/>
                              </a:solidFill>
                              <a:latin typeface="Cambria Math" panose="02040503050406030204" pitchFamily="18" charset="0"/>
                            </a:rPr>
                            <m:t>𝑦</m:t>
                          </m:r>
                        </m:sub>
                      </m:sSub>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sSup>
                        <m:sSupPr>
                          <m:ctrlPr>
                            <a:rPr lang="en-US" sz="2500" i="1">
                              <a:solidFill>
                                <a:prstClr val="black"/>
                              </a:solidFill>
                              <a:latin typeface="Cambria Math"/>
                            </a:rPr>
                          </m:ctrlPr>
                        </m:sSupPr>
                        <m:e>
                          <m:r>
                            <a:rPr lang="en-US" sz="2500" i="1">
                              <a:solidFill>
                                <a:prstClr val="black"/>
                              </a:solidFill>
                              <a:latin typeface="Cambria Math" panose="02040503050406030204" pitchFamily="18" charset="0"/>
                            </a:rPr>
                            <m:t>h</m:t>
                          </m:r>
                        </m:e>
                        <m:sup>
                          <m:r>
                            <a:rPr lang="en-US" sz="2500" i="1">
                              <a:solidFill>
                                <a:prstClr val="black"/>
                              </a:solidFill>
                              <a:latin typeface="Cambria Math" panose="02040503050406030204" pitchFamily="18" charset="0"/>
                            </a:rPr>
                            <m:t>′</m:t>
                          </m:r>
                        </m:sup>
                      </m:sSup>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𝑐</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𝑜</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𝑐</m:t>
                          </m:r>
                        </m:sub>
                      </m:sSub>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1</m:t>
                          </m:r>
                        </m:e>
                      </m:d>
                    </m:oMath>
                  </m:oMathPara>
                </a14:m>
                <a:endParaRPr lang="he-IL" sz="2500"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606640" y="6165304"/>
                <a:ext cx="5927585" cy="534955"/>
              </a:xfrm>
              <a:prstGeom prst="rect">
                <a:avLst/>
              </a:prstGeom>
              <a:blipFill rotWithShape="0">
                <a:blip r:embed="rId7"/>
                <a:stretch>
                  <a:fillRect/>
                </a:stretch>
              </a:blipFill>
            </p:spPr>
            <p:txBody>
              <a:bodyPr/>
              <a:lstStyle/>
              <a:p>
                <a:r>
                  <a:rPr lang="he-IL">
                    <a:noFill/>
                  </a:rPr>
                  <a:t> </a:t>
                </a:r>
              </a:p>
            </p:txBody>
          </p:sp>
        </mc:Fallback>
      </mc:AlternateContent>
      <p:sp>
        <p:nvSpPr>
          <p:cNvPr id="16" name="TextBox 15"/>
          <p:cNvSpPr txBox="1"/>
          <p:nvPr/>
        </p:nvSpPr>
        <p:spPr>
          <a:xfrm>
            <a:off x="258673" y="5552193"/>
            <a:ext cx="7864653" cy="477054"/>
          </a:xfrm>
          <a:prstGeom prst="rect">
            <a:avLst/>
          </a:prstGeom>
          <a:noFill/>
        </p:spPr>
        <p:txBody>
          <a:bodyPr wrap="none" rtlCol="1">
            <a:spAutoFit/>
          </a:bodyPr>
          <a:lstStyle/>
          <a:p>
            <a:pPr algn="l" rtl="0"/>
            <a:r>
              <a:rPr lang="en-US" sz="2500" dirty="0" smtClean="0">
                <a:solidFill>
                  <a:prstClr val="black"/>
                </a:solidFill>
              </a:rPr>
              <a:t>We also need to add the gradient from the next step</a:t>
            </a:r>
            <a:endParaRPr lang="he-IL" sz="2500" dirty="0">
              <a:solidFill>
                <a:prstClr val="black"/>
              </a:solidFill>
            </a:endParaRPr>
          </a:p>
        </p:txBody>
      </p:sp>
      <p:sp>
        <p:nvSpPr>
          <p:cNvPr id="6" name="מציין מיקום של מספר שקופית 5"/>
          <p:cNvSpPr>
            <a:spLocks noGrp="1"/>
          </p:cNvSpPr>
          <p:nvPr>
            <p:ph type="sldNum" sz="quarter" idx="15"/>
          </p:nvPr>
        </p:nvSpPr>
        <p:spPr/>
        <p:txBody>
          <a:bodyPr/>
          <a:lstStyle/>
          <a:p>
            <a:fld id="{B1384DE6-1247-4793-92EB-DB727468149E}" type="slidenum">
              <a:rPr lang="he-IL" smtClean="0"/>
              <a:t>41</a:t>
            </a:fld>
            <a:endParaRPr lang="he-IL"/>
          </a:p>
        </p:txBody>
      </p:sp>
    </p:spTree>
    <p:extLst>
      <p:ext uri="{BB962C8B-B14F-4D97-AF65-F5344CB8AC3E}">
        <p14:creationId xmlns:p14="http://schemas.microsoft.com/office/powerpoint/2010/main" val="31379287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Backward Pass</a:t>
            </a:r>
            <a:endParaRPr lang="en-US"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a:xfrm>
                <a:off x="31585" y="2295082"/>
                <a:ext cx="9227368" cy="1612776"/>
              </a:xfrm>
            </p:spPr>
            <p:txBody>
              <a:bodyPr>
                <a:normAutofit/>
              </a:bodyPr>
              <a:lstStyle/>
              <a:p>
                <a:pPr algn="l" rtl="0"/>
                <a:r>
                  <a:rPr lang="en-US" sz="2500" dirty="0" smtClean="0"/>
                  <a:t>Given </a:t>
                </a:r>
                <a14:m>
                  <m:oMath xmlns:m="http://schemas.openxmlformats.org/officeDocument/2006/math">
                    <m:sSub>
                      <m:sSubPr>
                        <m:ctrlPr>
                          <a:rPr lang="en-US" sz="2500" b="0" i="1" smtClean="0">
                            <a:latin typeface="Cambria Math"/>
                          </a:rPr>
                        </m:ctrlPr>
                      </m:sSubPr>
                      <m:e>
                        <m:r>
                          <a:rPr lang="he-IL" sz="2500" b="0" i="1" smtClean="0">
                            <a:latin typeface="Cambria Math" panose="02040503050406030204" pitchFamily="18" charset="0"/>
                          </a:rPr>
                          <m:t>𝛿</m:t>
                        </m:r>
                      </m:e>
                      <m:sub>
                        <m:r>
                          <a:rPr lang="en-US" sz="2500" b="0" i="1" smtClean="0">
                            <a:latin typeface="Cambria Math" panose="02040503050406030204" pitchFamily="18" charset="0"/>
                          </a:rPr>
                          <m:t>𝑐</m:t>
                        </m:r>
                      </m:sub>
                    </m:sSub>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f>
                      <m:fPr>
                        <m:ctrlPr>
                          <a:rPr lang="en-US" sz="2500" b="0" i="1" smtClean="0">
                            <a:latin typeface="Cambria Math"/>
                          </a:rPr>
                        </m:ctrlPr>
                      </m:fPr>
                      <m:num>
                        <m:r>
                          <a:rPr lang="en-US" sz="2500" b="0" i="1" smtClean="0">
                            <a:latin typeface="Cambria Math" panose="02040503050406030204" pitchFamily="18" charset="0"/>
                          </a:rPr>
                          <m:t>𝜕</m:t>
                        </m:r>
                        <m:r>
                          <a:rPr lang="en-US" sz="2500" b="0" i="1" smtClean="0">
                            <a:latin typeface="Cambria Math" panose="02040503050406030204" pitchFamily="18" charset="0"/>
                          </a:rPr>
                          <m:t>𝐸</m:t>
                        </m:r>
                      </m:num>
                      <m:den>
                        <m:r>
                          <a:rPr lang="en-US" sz="2500" b="0" i="1" smtClean="0">
                            <a:latin typeface="Cambria Math" panose="02040503050406030204" pitchFamily="18" charset="0"/>
                          </a:rPr>
                          <m:t>𝜕</m:t>
                        </m:r>
                        <m:r>
                          <a:rPr lang="en-US" sz="2500" b="0" i="1" smtClean="0">
                            <a:latin typeface="Cambria Math" panose="02040503050406030204" pitchFamily="18" charset="0"/>
                          </a:rPr>
                          <m:t>𝑐</m:t>
                        </m:r>
                        <m:d>
                          <m:dPr>
                            <m:ctrlPr>
                              <a:rPr lang="en-US" sz="2500" b="0" i="1" smtClean="0">
                                <a:latin typeface="Cambria Math"/>
                              </a:rPr>
                            </m:ctrlPr>
                          </m:dPr>
                          <m:e>
                            <m:r>
                              <a:rPr lang="en-US" sz="2500" b="0" i="1" smtClean="0">
                                <a:latin typeface="Cambria Math" panose="02040503050406030204" pitchFamily="18" charset="0"/>
                              </a:rPr>
                              <m:t>𝑡</m:t>
                            </m:r>
                          </m:e>
                        </m:d>
                      </m:den>
                    </m:f>
                    <m:r>
                      <a:rPr lang="en-US" sz="2500" b="0" i="1" smtClean="0">
                        <a:latin typeface="Cambria Math" panose="02040503050406030204" pitchFamily="18" charset="0"/>
                      </a:rPr>
                      <m:t>→ </m:t>
                    </m:r>
                  </m:oMath>
                </a14:m>
                <a:r>
                  <a:rPr lang="en-US" sz="2500" dirty="0" smtClean="0"/>
                  <a:t> find </a:t>
                </a:r>
                <a14:m>
                  <m:oMath xmlns:m="http://schemas.openxmlformats.org/officeDocument/2006/math">
                    <m:sSub>
                      <m:sSubPr>
                        <m:ctrlPr>
                          <a:rPr lang="en-US" sz="2500" b="0" i="1" smtClean="0">
                            <a:latin typeface="Cambria Math"/>
                          </a:rPr>
                        </m:ctrlPr>
                      </m:sSubPr>
                      <m:e>
                        <m:r>
                          <a:rPr lang="en-US" sz="2500" b="0" i="1" smtClean="0">
                            <a:latin typeface="Cambria Math" panose="02040503050406030204" pitchFamily="18" charset="0"/>
                          </a:rPr>
                          <m:t>𝛿</m:t>
                        </m:r>
                      </m:e>
                      <m:sub>
                        <m:r>
                          <a:rPr lang="en-US" sz="2500" b="0" i="1" smtClean="0">
                            <a:latin typeface="Cambria Math" panose="02040503050406030204" pitchFamily="18" charset="0"/>
                          </a:rPr>
                          <m:t>𝑖</m:t>
                        </m:r>
                      </m:sub>
                    </m:sSub>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f>
                      <m:fPr>
                        <m:ctrlPr>
                          <a:rPr lang="en-US" sz="2500" b="0" i="1" smtClean="0">
                            <a:latin typeface="Cambria Math"/>
                          </a:rPr>
                        </m:ctrlPr>
                      </m:fPr>
                      <m:num>
                        <m:r>
                          <a:rPr lang="he-IL" sz="2500" b="0" i="1" smtClean="0">
                            <a:latin typeface="Cambria Math" panose="02040503050406030204" pitchFamily="18" charset="0"/>
                          </a:rPr>
                          <m:t>𝜕</m:t>
                        </m:r>
                        <m:r>
                          <a:rPr lang="en-US" sz="2500" b="0" i="1" smtClean="0">
                            <a:latin typeface="Cambria Math" panose="02040503050406030204" pitchFamily="18" charset="0"/>
                          </a:rPr>
                          <m:t>𝐸</m:t>
                        </m:r>
                      </m:num>
                      <m:den>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𝑖</m:t>
                            </m:r>
                          </m:sub>
                        </m:sSub>
                        <m:d>
                          <m:dPr>
                            <m:ctrlPr>
                              <a:rPr lang="en-US" sz="2500" b="0" i="1" smtClean="0">
                                <a:latin typeface="Cambria Math"/>
                              </a:rPr>
                            </m:ctrlPr>
                          </m:dPr>
                          <m:e>
                            <m:r>
                              <a:rPr lang="en-US" sz="2500" b="0" i="1" smtClean="0">
                                <a:latin typeface="Cambria Math" panose="02040503050406030204" pitchFamily="18" charset="0"/>
                              </a:rPr>
                              <m:t>𝑡</m:t>
                            </m:r>
                          </m:e>
                        </m:d>
                      </m:den>
                    </m:f>
                    <m:r>
                      <a:rPr lang="en-US" sz="2500" b="0" i="1" smtClean="0">
                        <a:latin typeface="Cambria Math" panose="02040503050406030204" pitchFamily="18" charset="0"/>
                      </a:rPr>
                      <m:t> </m:t>
                    </m:r>
                    <m:r>
                      <a:rPr lang="en-US" sz="2500" b="0" i="0" smtClean="0">
                        <a:latin typeface="Cambria Math" panose="02040503050406030204" pitchFamily="18" charset="0"/>
                      </a:rPr>
                      <m:t>,  </m:t>
                    </m:r>
                    <m:sSub>
                      <m:sSubPr>
                        <m:ctrlPr>
                          <a:rPr lang="en-US" sz="2500" b="0" i="1" smtClean="0">
                            <a:latin typeface="Cambria Math"/>
                          </a:rPr>
                        </m:ctrlPr>
                      </m:sSubPr>
                      <m:e>
                        <m:r>
                          <a:rPr lang="en-US" sz="2500" b="0" i="1" smtClean="0">
                            <a:latin typeface="Cambria Math" panose="02040503050406030204" pitchFamily="18" charset="0"/>
                          </a:rPr>
                          <m:t>𝛿</m:t>
                        </m:r>
                      </m:e>
                      <m:sub>
                        <m:r>
                          <a:rPr lang="en-US" sz="2500" b="0" i="1" smtClean="0">
                            <a:latin typeface="Cambria Math" panose="02040503050406030204" pitchFamily="18" charset="0"/>
                          </a:rPr>
                          <m:t>𝑧</m:t>
                        </m:r>
                      </m:sub>
                    </m:sSub>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m:t>
                    </m:r>
                    <m:f>
                      <m:fPr>
                        <m:ctrlPr>
                          <a:rPr lang="en-US" sz="2500" b="0" i="1" smtClean="0">
                            <a:latin typeface="Cambria Math"/>
                          </a:rPr>
                        </m:ctrlPr>
                      </m:fPr>
                      <m:num>
                        <m:r>
                          <a:rPr lang="en-US" sz="2500" b="0" i="1" smtClean="0">
                            <a:latin typeface="Cambria Math" panose="02040503050406030204" pitchFamily="18" charset="0"/>
                          </a:rPr>
                          <m:t>𝜕</m:t>
                        </m:r>
                        <m:r>
                          <a:rPr lang="en-US" sz="2500" b="0" i="1" smtClean="0">
                            <a:latin typeface="Cambria Math" panose="02040503050406030204" pitchFamily="18" charset="0"/>
                          </a:rPr>
                          <m:t>𝐸</m:t>
                        </m:r>
                      </m:num>
                      <m:den>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𝑧</m:t>
                            </m:r>
                          </m:sub>
                        </m:sSub>
                        <m:d>
                          <m:dPr>
                            <m:ctrlPr>
                              <a:rPr lang="en-US" sz="2500" b="0" i="1" smtClean="0">
                                <a:latin typeface="Cambria Math"/>
                              </a:rPr>
                            </m:ctrlPr>
                          </m:dPr>
                          <m:e>
                            <m:r>
                              <a:rPr lang="en-US" sz="2500" b="0" i="1" smtClean="0">
                                <a:latin typeface="Cambria Math" panose="02040503050406030204" pitchFamily="18" charset="0"/>
                              </a:rPr>
                              <m:t>𝑡</m:t>
                            </m:r>
                          </m:e>
                        </m:d>
                      </m:den>
                    </m:f>
                  </m:oMath>
                </a14:m>
                <a:endParaRPr lang="en-US" sz="2500" dirty="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xfrm>
                <a:off x="31585" y="2295082"/>
                <a:ext cx="9227368" cy="1612776"/>
              </a:xfrm>
              <a:blipFill rotWithShape="0">
                <a:blip r:embed="rId2"/>
                <a:stretch>
                  <a:fillRect l="-33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57200" y="3344521"/>
                <a:ext cx="8219256" cy="907108"/>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𝐸</m:t>
                          </m:r>
                        </m:num>
                        <m:den>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𝑖</m:t>
                              </m:r>
                            </m:sub>
                          </m:sSub>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den>
                      </m:f>
                      <m:r>
                        <a:rPr lang="en-US" sz="2500" i="1" smtClean="0">
                          <a:solidFill>
                            <a:prstClr val="black"/>
                          </a:solidFill>
                          <a:latin typeface="Cambria Math" panose="02040503050406030204" pitchFamily="18" charset="0"/>
                        </a:rPr>
                        <m:t>=</m:t>
                      </m:r>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𝐸</m:t>
                          </m:r>
                        </m:num>
                        <m:den>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𝑐</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den>
                      </m:f>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𝑐</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num>
                        <m:den>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𝑖</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den>
                      </m:f>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𝑖</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num>
                        <m:den>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𝑖</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den>
                      </m:f>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𝑐</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𝑧</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sSup>
                        <m:sSupPr>
                          <m:ctrlPr>
                            <a:rPr lang="en-US" sz="2500" i="1" smtClean="0">
                              <a:solidFill>
                                <a:prstClr val="black"/>
                              </a:solidFill>
                              <a:latin typeface="Cambria Math"/>
                            </a:rPr>
                          </m:ctrlPr>
                        </m:sSupPr>
                        <m:e>
                          <m:r>
                            <a:rPr lang="en-US" sz="2500" i="1" smtClean="0">
                              <a:solidFill>
                                <a:prstClr val="black"/>
                              </a:solidFill>
                              <a:latin typeface="Cambria Math" panose="02040503050406030204" pitchFamily="18" charset="0"/>
                            </a:rPr>
                            <m:t>𝜎</m:t>
                          </m:r>
                        </m:e>
                        <m:sup>
                          <m:r>
                            <a:rPr lang="en-US" sz="2500" i="1" smtClean="0">
                              <a:solidFill>
                                <a:prstClr val="black"/>
                              </a:solidFill>
                              <a:latin typeface="Cambria Math" panose="02040503050406030204" pitchFamily="18" charset="0"/>
                            </a:rPr>
                            <m:t>′</m:t>
                          </m:r>
                        </m:sup>
                      </m:sSup>
                      <m:d>
                        <m:dPr>
                          <m:ctrlPr>
                            <a:rPr lang="en-US" sz="2500" i="1" smtClean="0">
                              <a:solidFill>
                                <a:prstClr val="black"/>
                              </a:solidFill>
                              <a:latin typeface="Cambria Math"/>
                            </a:rPr>
                          </m:ctrlPr>
                        </m:dPr>
                        <m:e>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𝑖</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oMath>
                  </m:oMathPara>
                </a14:m>
                <a:endParaRPr lang="he-IL" sz="2500"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57200" y="3344521"/>
                <a:ext cx="8219256" cy="907108"/>
              </a:xfrm>
              <a:prstGeom prst="rect">
                <a:avLst/>
              </a:prstGeom>
              <a:blipFill rotWithShape="0">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מציין מיקום תוכן 2"/>
              <p:cNvSpPr txBox="1">
                <a:spLocks/>
              </p:cNvSpPr>
              <p:nvPr/>
            </p:nvSpPr>
            <p:spPr>
              <a:xfrm>
                <a:off x="31585" y="1804871"/>
                <a:ext cx="7859216" cy="652437"/>
              </a:xfrm>
              <a:prstGeom prst="rect">
                <a:avLst/>
              </a:prstGeom>
            </p:spPr>
            <p:txBody>
              <a:bodyPr vert="horz">
                <a:norm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l" rtl="0">
                  <a:buClr>
                    <a:srgbClr val="F0AD00"/>
                  </a:buClr>
                </a:pPr>
                <a:r>
                  <a:rPr lang="en-US" sz="2500" dirty="0" smtClean="0">
                    <a:solidFill>
                      <a:prstClr val="black"/>
                    </a:solidFill>
                  </a:rPr>
                  <a:t>In forward pass </a:t>
                </a:r>
                <a14:m>
                  <m:oMath xmlns:m="http://schemas.openxmlformats.org/officeDocument/2006/math">
                    <m:r>
                      <a:rPr lang="en-US" sz="2500" i="1">
                        <a:solidFill>
                          <a:prstClr val="black"/>
                        </a:solidFill>
                        <a:latin typeface="Cambria Math" panose="02040503050406030204" pitchFamily="18" charset="0"/>
                      </a:rPr>
                      <m:t>𝑐</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𝑧</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𝑖</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𝑐</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𝑡</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1</m:t>
                    </m:r>
                    <m:r>
                      <a:rPr lang="en-US" sz="2500" i="1">
                        <a:solidFill>
                          <a:prstClr val="black"/>
                        </a:solidFill>
                        <a:latin typeface="Cambria Math" panose="02040503050406030204" pitchFamily="18" charset="0"/>
                      </a:rPr>
                      <m:t>)</m:t>
                    </m:r>
                  </m:oMath>
                </a14:m>
                <a:endParaRPr lang="he-IL" sz="2500" i="1" dirty="0">
                  <a:solidFill>
                    <a:prstClr val="black"/>
                  </a:solidFill>
                </a:endParaRPr>
              </a:p>
              <a:p>
                <a:pPr algn="l" rtl="0">
                  <a:buClr>
                    <a:srgbClr val="F0AD00"/>
                  </a:buClr>
                </a:pPr>
                <a:endParaRPr lang="en-US" sz="3000" dirty="0">
                  <a:solidFill>
                    <a:prstClr val="black"/>
                  </a:solidFill>
                </a:endParaRPr>
              </a:p>
            </p:txBody>
          </p:sp>
        </mc:Choice>
        <mc:Fallback xmlns="">
          <p:sp>
            <p:nvSpPr>
              <p:cNvPr id="17" name="מציין מיקום תוכן 2"/>
              <p:cNvSpPr txBox="1">
                <a:spLocks noRot="1" noChangeAspect="1" noMove="1" noResize="1" noEditPoints="1" noAdjustHandles="1" noChangeArrowheads="1" noChangeShapeType="1" noTextEdit="1"/>
              </p:cNvSpPr>
              <p:nvPr/>
            </p:nvSpPr>
            <p:spPr>
              <a:xfrm>
                <a:off x="31585" y="1804871"/>
                <a:ext cx="7859216" cy="652437"/>
              </a:xfrm>
              <a:prstGeom prst="rect">
                <a:avLst/>
              </a:prstGeom>
              <a:blipFill rotWithShape="0">
                <a:blip r:embed="rId4"/>
                <a:stretch>
                  <a:fillRect l="-388" t="-841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57200" y="4485597"/>
                <a:ext cx="8219256" cy="907108"/>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𝐸</m:t>
                          </m:r>
                        </m:num>
                        <m:den>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𝑧</m:t>
                              </m:r>
                            </m:sub>
                          </m:sSub>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den>
                      </m:f>
                      <m:r>
                        <a:rPr lang="en-US" sz="2500" i="1" smtClean="0">
                          <a:solidFill>
                            <a:prstClr val="black"/>
                          </a:solidFill>
                          <a:latin typeface="Cambria Math" panose="02040503050406030204" pitchFamily="18" charset="0"/>
                        </a:rPr>
                        <m:t>=</m:t>
                      </m:r>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𝐸</m:t>
                          </m:r>
                        </m:num>
                        <m:den>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𝑐</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den>
                      </m:f>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𝑐</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num>
                        <m:den>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𝑧</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den>
                      </m:f>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𝑧</m:t>
                          </m:r>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num>
                        <m:den>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𝑧</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den>
                      </m:f>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𝑐</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𝑧</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sSup>
                        <m:sSupPr>
                          <m:ctrlPr>
                            <a:rPr lang="en-US" sz="2500" i="1" smtClean="0">
                              <a:solidFill>
                                <a:prstClr val="black"/>
                              </a:solidFill>
                              <a:latin typeface="Cambria Math"/>
                            </a:rPr>
                          </m:ctrlPr>
                        </m:sSupPr>
                        <m:e>
                          <m:r>
                            <a:rPr lang="en-US" sz="2500" i="1" smtClean="0">
                              <a:solidFill>
                                <a:prstClr val="black"/>
                              </a:solidFill>
                              <a:latin typeface="Cambria Math" panose="02040503050406030204" pitchFamily="18" charset="0"/>
                            </a:rPr>
                            <m:t>𝑔</m:t>
                          </m:r>
                        </m:e>
                        <m:sup>
                          <m:r>
                            <a:rPr lang="en-US" sz="2500" i="1" smtClean="0">
                              <a:solidFill>
                                <a:prstClr val="black"/>
                              </a:solidFill>
                              <a:latin typeface="Cambria Math" panose="02040503050406030204" pitchFamily="18" charset="0"/>
                            </a:rPr>
                            <m:t>′</m:t>
                          </m:r>
                        </m:sup>
                      </m:sSup>
                      <m:d>
                        <m:dPr>
                          <m:ctrlPr>
                            <a:rPr lang="en-US" sz="2500" i="1" smtClean="0">
                              <a:solidFill>
                                <a:prstClr val="black"/>
                              </a:solidFill>
                              <a:latin typeface="Cambria Math"/>
                            </a:rPr>
                          </m:ctrlPr>
                        </m:dPr>
                        <m:e>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𝑎</m:t>
                              </m:r>
                            </m:e>
                            <m:sub>
                              <m:r>
                                <a:rPr lang="en-US" sz="2500" i="1" smtClean="0">
                                  <a:solidFill>
                                    <a:prstClr val="black"/>
                                  </a:solidFill>
                                  <a:latin typeface="Cambria Math" panose="02040503050406030204" pitchFamily="18" charset="0"/>
                                </a:rPr>
                                <m:t>𝑖</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e>
                      </m:d>
                    </m:oMath>
                  </m:oMathPara>
                </a14:m>
                <a:endParaRPr lang="he-IL" sz="2500"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57200" y="4485597"/>
                <a:ext cx="8219256" cy="907108"/>
              </a:xfrm>
              <a:prstGeom prst="rect">
                <a:avLst/>
              </a:prstGeom>
              <a:blipFill rotWithShape="0">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5918" y="5805264"/>
                <a:ext cx="8219256" cy="892039"/>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𝑦</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r>
                            <a:rPr lang="en-US" sz="2500" b="0" i="1" smtClean="0">
                              <a:solidFill>
                                <a:prstClr val="black"/>
                              </a:solidFill>
                              <a:latin typeface="Cambria Math" panose="02040503050406030204" pitchFamily="18" charset="0"/>
                            </a:rPr>
                            <m:t>−</m:t>
                          </m:r>
                          <m:r>
                            <a:rPr lang="en-US" sz="2500" b="0" i="1" smtClean="0">
                              <a:solidFill>
                                <a:prstClr val="black"/>
                              </a:solidFill>
                              <a:latin typeface="Cambria Math" panose="02040503050406030204" pitchFamily="18" charset="0"/>
                            </a:rPr>
                            <m:t>1</m:t>
                          </m:r>
                        </m:e>
                      </m:d>
                      <m:r>
                        <a:rPr lang="en-US" sz="2500" i="1" smtClean="0">
                          <a:solidFill>
                            <a:prstClr val="black"/>
                          </a:solidFill>
                          <a:latin typeface="Cambria Math" panose="02040503050406030204" pitchFamily="18" charset="0"/>
                        </a:rPr>
                        <m:t>=</m:t>
                      </m:r>
                      <m:f>
                        <m:fPr>
                          <m:ctrlPr>
                            <a:rPr lang="en-US" sz="2500" i="1" smtClean="0">
                              <a:solidFill>
                                <a:prstClr val="black"/>
                              </a:solidFill>
                              <a:latin typeface="Cambria Math"/>
                            </a:rPr>
                          </m:ctrlPr>
                        </m:fPr>
                        <m:num>
                          <m:r>
                            <a:rPr lang="en-US" sz="2500" i="1" smtClean="0">
                              <a:solidFill>
                                <a:prstClr val="black"/>
                              </a:solidFill>
                              <a:latin typeface="Cambria Math" panose="02040503050406030204" pitchFamily="18" charset="0"/>
                            </a:rPr>
                            <m:t>𝜕</m:t>
                          </m:r>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𝐸</m:t>
                              </m:r>
                            </m:e>
                            <m:sub>
                              <m:r>
                                <a:rPr lang="en-US" sz="2500" i="1" smtClean="0">
                                  <a:solidFill>
                                    <a:prstClr val="black"/>
                                  </a:solidFill>
                                  <a:latin typeface="Cambria Math" panose="02040503050406030204" pitchFamily="18" charset="0"/>
                                </a:rPr>
                                <m:t>𝑡</m:t>
                              </m:r>
                              <m:r>
                                <a:rPr lang="en-US" sz="2500" b="0" i="1" smtClean="0">
                                  <a:solidFill>
                                    <a:prstClr val="black"/>
                                  </a:solidFill>
                                  <a:latin typeface="Cambria Math" panose="02040503050406030204" pitchFamily="18" charset="0"/>
                                </a:rPr>
                                <m:t>−</m:t>
                              </m:r>
                              <m:r>
                                <a:rPr lang="en-US" sz="2500" b="0" i="1" smtClean="0">
                                  <a:solidFill>
                                    <a:prstClr val="black"/>
                                  </a:solidFill>
                                  <a:latin typeface="Cambria Math" panose="02040503050406030204" pitchFamily="18" charset="0"/>
                                </a:rPr>
                                <m:t>1</m:t>
                              </m:r>
                            </m:sub>
                          </m:sSub>
                        </m:num>
                        <m:den>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𝑦</m:t>
                          </m:r>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b="0" i="1" smtClean="0">
                              <a:solidFill>
                                <a:prstClr val="black"/>
                              </a:solidFill>
                              <a:latin typeface="Cambria Math" panose="02040503050406030204" pitchFamily="18" charset="0"/>
                            </a:rPr>
                            <m:t>−</m:t>
                          </m:r>
                          <m:r>
                            <a:rPr lang="en-US" sz="2500" b="0" i="1" smtClean="0">
                              <a:solidFill>
                                <a:prstClr val="black"/>
                              </a:solidFill>
                              <a:latin typeface="Cambria Math" panose="02040503050406030204" pitchFamily="18" charset="0"/>
                            </a:rPr>
                            <m:t>1</m:t>
                          </m:r>
                          <m:r>
                            <a:rPr lang="en-US" sz="2500" i="1" smtClean="0">
                              <a:solidFill>
                                <a:prstClr val="black"/>
                              </a:solidFill>
                              <a:latin typeface="Cambria Math" panose="02040503050406030204" pitchFamily="18" charset="0"/>
                            </a:rPr>
                            <m:t>)</m:t>
                          </m:r>
                        </m:den>
                      </m:f>
                      <m:r>
                        <a:rPr lang="en-US" sz="2500" i="1" smtClean="0">
                          <a:solidFill>
                            <a:prstClr val="black"/>
                          </a:solidFill>
                          <a:latin typeface="Cambria Math" panose="02040503050406030204" pitchFamily="18" charset="0"/>
                        </a:rPr>
                        <m:t>+</m:t>
                      </m:r>
                      <m:sSubSup>
                        <m:sSubSupPr>
                          <m:ctrlPr>
                            <a:rPr lang="en-US" sz="2500" b="0" i="1" smtClean="0">
                              <a:solidFill>
                                <a:prstClr val="black"/>
                              </a:solidFill>
                              <a:latin typeface="Cambria Math"/>
                            </a:rPr>
                          </m:ctrlPr>
                        </m:sSubSup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𝑧</m:t>
                          </m:r>
                        </m:sub>
                        <m:sup>
                          <m:r>
                            <a:rPr lang="en-US" sz="2500" b="0" i="1" smtClean="0">
                              <a:solidFill>
                                <a:prstClr val="black"/>
                              </a:solidFill>
                              <a:latin typeface="Cambria Math" panose="02040503050406030204" pitchFamily="18" charset="0"/>
                            </a:rPr>
                            <m:t>𝑇</m:t>
                          </m:r>
                        </m:sup>
                      </m:sSubSup>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𝑧</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Sup>
                        <m:sSubSupPr>
                          <m:ctrlPr>
                            <a:rPr lang="en-US" sz="2500" b="0" i="1" smtClean="0">
                              <a:solidFill>
                                <a:prstClr val="black"/>
                              </a:solidFill>
                              <a:latin typeface="Cambria Math"/>
                            </a:rPr>
                          </m:ctrlPr>
                        </m:sSubSup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𝑖</m:t>
                          </m:r>
                        </m:sub>
                        <m:sup>
                          <m:r>
                            <a:rPr lang="en-US" sz="2500" b="0" i="1" smtClean="0">
                              <a:solidFill>
                                <a:prstClr val="black"/>
                              </a:solidFill>
                              <a:latin typeface="Cambria Math" panose="02040503050406030204" pitchFamily="18" charset="0"/>
                            </a:rPr>
                            <m:t>𝑇</m:t>
                          </m:r>
                        </m:sup>
                      </m:sSubSup>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𝑖</m:t>
                          </m:r>
                        </m:sub>
                      </m:sSub>
                      <m:d>
                        <m:dPr>
                          <m:ctrlPr>
                            <a:rPr lang="en-US" sz="2500" i="1" smtClean="0">
                              <a:solidFill>
                                <a:prstClr val="black"/>
                              </a:solidFill>
                              <a:latin typeface="Cambria Math"/>
                            </a:rPr>
                          </m:ctrlPr>
                        </m:dPr>
                        <m:e>
                          <m:r>
                            <a:rPr lang="en-US" sz="2500" i="1" smtClean="0">
                              <a:solidFill>
                                <a:prstClr val="black"/>
                              </a:solidFill>
                              <a:latin typeface="Cambria Math" panose="02040503050406030204" pitchFamily="18" charset="0"/>
                            </a:rPr>
                            <m:t>𝑡</m:t>
                          </m:r>
                        </m:e>
                      </m:d>
                      <m:r>
                        <a:rPr lang="en-US" sz="2500" i="1" smtClean="0">
                          <a:solidFill>
                            <a:prstClr val="black"/>
                          </a:solidFill>
                          <a:latin typeface="Cambria Math" panose="02040503050406030204" pitchFamily="18" charset="0"/>
                        </a:rPr>
                        <m:t>+</m:t>
                      </m:r>
                      <m:sSubSup>
                        <m:sSubSupPr>
                          <m:ctrlPr>
                            <a:rPr lang="en-US" sz="2500" b="0" i="1" smtClean="0">
                              <a:solidFill>
                                <a:prstClr val="black"/>
                              </a:solidFill>
                              <a:latin typeface="Cambria Math"/>
                            </a:rPr>
                          </m:ctrlPr>
                        </m:sSubSupPr>
                        <m:e>
                          <m:r>
                            <a:rPr lang="en-US" sz="2500" i="1" smtClean="0">
                              <a:solidFill>
                                <a:prstClr val="black"/>
                              </a:solidFill>
                              <a:latin typeface="Cambria Math" panose="02040503050406030204" pitchFamily="18" charset="0"/>
                            </a:rPr>
                            <m:t>𝑅</m:t>
                          </m:r>
                        </m:e>
                        <m:sub>
                          <m:r>
                            <a:rPr lang="en-US" sz="2500" i="1" smtClean="0">
                              <a:solidFill>
                                <a:prstClr val="black"/>
                              </a:solidFill>
                              <a:latin typeface="Cambria Math" panose="02040503050406030204" pitchFamily="18" charset="0"/>
                            </a:rPr>
                            <m:t>𝑜</m:t>
                          </m:r>
                        </m:sub>
                        <m:sup>
                          <m:r>
                            <a:rPr lang="en-US" sz="2500" b="0" i="1" smtClean="0">
                              <a:solidFill>
                                <a:prstClr val="black"/>
                              </a:solidFill>
                              <a:latin typeface="Cambria Math" panose="02040503050406030204" pitchFamily="18" charset="0"/>
                            </a:rPr>
                            <m:t>𝑇</m:t>
                          </m:r>
                        </m:sup>
                      </m:sSubSup>
                      <m:sSub>
                        <m:sSubPr>
                          <m:ctrlPr>
                            <a:rPr lang="en-US" sz="2500" i="1" smtClean="0">
                              <a:solidFill>
                                <a:prstClr val="black"/>
                              </a:solidFill>
                              <a:latin typeface="Cambria Math"/>
                            </a:rPr>
                          </m:ctrlPr>
                        </m:sSubPr>
                        <m:e>
                          <m:r>
                            <a:rPr lang="en-US" sz="2500" i="1" smtClean="0">
                              <a:solidFill>
                                <a:prstClr val="black"/>
                              </a:solidFill>
                              <a:latin typeface="Cambria Math" panose="02040503050406030204" pitchFamily="18" charset="0"/>
                            </a:rPr>
                            <m:t>𝛿</m:t>
                          </m:r>
                        </m:e>
                        <m:sub>
                          <m:r>
                            <a:rPr lang="en-US" sz="2500" i="1" smtClean="0">
                              <a:solidFill>
                                <a:prstClr val="black"/>
                              </a:solidFill>
                              <a:latin typeface="Cambria Math" panose="02040503050406030204" pitchFamily="18" charset="0"/>
                            </a:rPr>
                            <m:t>𝑜</m:t>
                          </m:r>
                        </m:sub>
                      </m:sSub>
                      <m:r>
                        <a:rPr lang="en-US" sz="2500" i="1" smtClean="0">
                          <a:solidFill>
                            <a:prstClr val="black"/>
                          </a:solidFill>
                          <a:latin typeface="Cambria Math" panose="02040503050406030204" pitchFamily="18" charset="0"/>
                        </a:rPr>
                        <m:t>(</m:t>
                      </m:r>
                      <m:r>
                        <a:rPr lang="en-US" sz="2500" i="1" smtClean="0">
                          <a:solidFill>
                            <a:prstClr val="black"/>
                          </a:solidFill>
                          <a:latin typeface="Cambria Math" panose="02040503050406030204" pitchFamily="18" charset="0"/>
                        </a:rPr>
                        <m:t>𝑡</m:t>
                      </m:r>
                      <m:r>
                        <a:rPr lang="en-US" sz="2500" i="1" smtClean="0">
                          <a:solidFill>
                            <a:prstClr val="black"/>
                          </a:solidFill>
                          <a:latin typeface="Cambria Math" panose="02040503050406030204" pitchFamily="18" charset="0"/>
                        </a:rPr>
                        <m:t>)</m:t>
                      </m:r>
                    </m:oMath>
                  </m:oMathPara>
                </a14:m>
                <a:endParaRPr lang="he-IL" sz="25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25918" y="5805264"/>
                <a:ext cx="8219256" cy="892039"/>
              </a:xfrm>
              <a:prstGeom prst="rect">
                <a:avLst/>
              </a:prstGeom>
              <a:blipFill rotWithShape="0">
                <a:blip r:embed="rId6"/>
                <a:stretch>
                  <a:fillRect/>
                </a:stretch>
              </a:blipFill>
            </p:spPr>
            <p:txBody>
              <a:bodyPr/>
              <a:lstStyle/>
              <a:p>
                <a:r>
                  <a:rPr lang="he-IL">
                    <a:noFill/>
                  </a:rPr>
                  <a:t> </a:t>
                </a:r>
              </a:p>
            </p:txBody>
          </p:sp>
        </mc:Fallback>
      </mc:AlternateContent>
      <p:sp>
        <p:nvSpPr>
          <p:cNvPr id="4" name="מציין מיקום של מספר שקופית 3"/>
          <p:cNvSpPr>
            <a:spLocks noGrp="1"/>
          </p:cNvSpPr>
          <p:nvPr>
            <p:ph type="sldNum" sz="quarter" idx="15"/>
          </p:nvPr>
        </p:nvSpPr>
        <p:spPr/>
        <p:txBody>
          <a:bodyPr/>
          <a:lstStyle/>
          <a:p>
            <a:fld id="{B1384DE6-1247-4793-92EB-DB727468149E}" type="slidenum">
              <a:rPr lang="he-IL" smtClean="0"/>
              <a:t>42</a:t>
            </a:fld>
            <a:endParaRPr lang="he-IL"/>
          </a:p>
        </p:txBody>
      </p:sp>
    </p:spTree>
    <p:extLst>
      <p:ext uri="{BB962C8B-B14F-4D97-AF65-F5344CB8AC3E}">
        <p14:creationId xmlns:p14="http://schemas.microsoft.com/office/powerpoint/2010/main" val="25552389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Backward Pass</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702548" y="2222340"/>
                <a:ext cx="4186808" cy="1174104"/>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r>
                        <a:rPr lang="he-IL" sz="2500" i="1" smtClean="0">
                          <a:solidFill>
                            <a:prstClr val="black"/>
                          </a:solidFill>
                          <a:latin typeface="Cambria Math" panose="02040503050406030204" pitchFamily="18" charset="0"/>
                          <a:ea typeface="Cambria Math" panose="02040503050406030204" pitchFamily="18" charset="0"/>
                        </a:rPr>
                        <m:t>∆</m:t>
                      </m:r>
                      <m:r>
                        <a:rPr lang="en-US" sz="2500" b="0" i="1" smtClean="0">
                          <a:solidFill>
                            <a:prstClr val="black"/>
                          </a:solidFill>
                          <a:latin typeface="Cambria Math" panose="02040503050406030204" pitchFamily="18" charset="0"/>
                          <a:ea typeface="Cambria Math" panose="02040503050406030204" pitchFamily="18" charset="0"/>
                        </a:rPr>
                        <m:t>𝑊𝑧</m:t>
                      </m:r>
                      <m:r>
                        <a:rPr lang="en-US" sz="2500" b="0" i="1" smtClean="0">
                          <a:solidFill>
                            <a:prstClr val="black"/>
                          </a:solidFill>
                          <a:latin typeface="Cambria Math" panose="02040503050406030204" pitchFamily="18" charset="0"/>
                          <a:ea typeface="Cambria Math" panose="02040503050406030204" pitchFamily="18" charset="0"/>
                        </a:rPr>
                        <m:t>=</m:t>
                      </m:r>
                      <m:nary>
                        <m:naryPr>
                          <m:chr m:val="∑"/>
                          <m:ctrlPr>
                            <a:rPr lang="en-US" sz="2500" i="1">
                              <a:solidFill>
                                <a:prstClr val="black"/>
                              </a:solidFill>
                              <a:latin typeface="Cambria Math"/>
                              <a:ea typeface="Cambria Math" panose="02040503050406030204" pitchFamily="18" charset="0"/>
                            </a:rPr>
                          </m:ctrlPr>
                        </m:naryPr>
                        <m:sub>
                          <m:r>
                            <a:rPr lang="en-US" sz="2500" i="1">
                              <a:solidFill>
                                <a:prstClr val="black"/>
                              </a:solidFill>
                              <a:latin typeface="Cambria Math" panose="02040503050406030204" pitchFamily="18" charset="0"/>
                              <a:ea typeface="Cambria Math" panose="02040503050406030204" pitchFamily="18" charset="0"/>
                            </a:rPr>
                            <m:t>𝑡</m:t>
                          </m:r>
                        </m:sub>
                        <m:sup>
                          <m:r>
                            <a:rPr lang="en-US" sz="2500" i="1">
                              <a:solidFill>
                                <a:prstClr val="black"/>
                              </a:solidFill>
                              <a:latin typeface="Cambria Math" panose="02040503050406030204" pitchFamily="18" charset="0"/>
                              <a:ea typeface="Cambria Math" panose="02040503050406030204" pitchFamily="18" charset="0"/>
                            </a:rPr>
                            <m:t>𝑇</m:t>
                          </m:r>
                        </m:sup>
                        <m:e>
                          <m:sSub>
                            <m:sSubPr>
                              <m:ctrlPr>
                                <a:rPr lang="en-US" sz="2500" i="1">
                                  <a:solidFill>
                                    <a:prstClr val="black"/>
                                  </a:solidFill>
                                  <a:latin typeface="Cambria Math"/>
                                  <a:ea typeface="Cambria Math" panose="02040503050406030204" pitchFamily="18" charset="0"/>
                                </a:rPr>
                              </m:ctrlPr>
                            </m:sSubPr>
                            <m:e>
                              <m:r>
                                <a:rPr lang="en-US" sz="2500" i="1">
                                  <a:solidFill>
                                    <a:prstClr val="black"/>
                                  </a:solidFill>
                                  <a:latin typeface="Cambria Math" panose="02040503050406030204" pitchFamily="18" charset="0"/>
                                  <a:ea typeface="Cambria Math" panose="02040503050406030204" pitchFamily="18" charset="0"/>
                                </a:rPr>
                                <m:t>𝛿</m:t>
                              </m:r>
                            </m:e>
                            <m:sub>
                              <m:r>
                                <a:rPr lang="en-US" sz="2500" i="1">
                                  <a:solidFill>
                                    <a:prstClr val="black"/>
                                  </a:solidFill>
                                  <a:latin typeface="Cambria Math" panose="02040503050406030204" pitchFamily="18" charset="0"/>
                                  <a:ea typeface="Cambria Math" panose="02040503050406030204" pitchFamily="18" charset="0"/>
                                </a:rPr>
                                <m:t>𝑧</m:t>
                              </m:r>
                            </m:sub>
                          </m:sSub>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e>
                          </m:d>
                          <m:r>
                            <a:rPr lang="en-US" sz="2500" i="1">
                              <a:solidFill>
                                <a:prstClr val="black"/>
                              </a:solidFill>
                              <a:latin typeface="Cambria Math" panose="02040503050406030204" pitchFamily="18" charset="0"/>
                              <a:ea typeface="Cambria Math" panose="02040503050406030204" pitchFamily="18" charset="0"/>
                            </a:rPr>
                            <m:t> </m:t>
                          </m:r>
                          <m:r>
                            <a:rPr lang="en-US" sz="2500" b="0" i="1" smtClean="0">
                              <a:solidFill>
                                <a:prstClr val="black"/>
                              </a:solidFill>
                              <a:latin typeface="Cambria Math" panose="02040503050406030204" pitchFamily="18" charset="0"/>
                              <a:ea typeface="Cambria Math" panose="02040503050406030204" pitchFamily="18" charset="0"/>
                            </a:rPr>
                            <m:t>𝑥</m:t>
                          </m:r>
                          <m:sSup>
                            <m:sSupPr>
                              <m:ctrlPr>
                                <a:rPr lang="en-US" sz="2500" i="1">
                                  <a:solidFill>
                                    <a:prstClr val="black"/>
                                  </a:solidFill>
                                  <a:latin typeface="Cambria Math"/>
                                  <a:ea typeface="Cambria Math" panose="02040503050406030204" pitchFamily="18" charset="0"/>
                                </a:rPr>
                              </m:ctrlPr>
                            </m:sSupPr>
                            <m:e>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e>
                              </m:d>
                            </m:e>
                            <m:sup>
                              <m:r>
                                <a:rPr lang="en-US" sz="2500" i="1">
                                  <a:solidFill>
                                    <a:prstClr val="black"/>
                                  </a:solidFill>
                                  <a:latin typeface="Cambria Math" panose="02040503050406030204" pitchFamily="18" charset="0"/>
                                  <a:ea typeface="Cambria Math" panose="02040503050406030204" pitchFamily="18" charset="0"/>
                                </a:rPr>
                                <m:t>𝑇</m:t>
                              </m:r>
                            </m:sup>
                          </m:sSup>
                        </m:e>
                      </m:nary>
                    </m:oMath>
                  </m:oMathPara>
                </a14:m>
                <a:endParaRPr lang="he-IL" sz="25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02548" y="2222340"/>
                <a:ext cx="4186808" cy="1174104"/>
              </a:xfrm>
              <a:prstGeom prst="rect">
                <a:avLst/>
              </a:prstGeom>
              <a:blipFill rotWithShape="0">
                <a:blip r:embed="rId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04434" y="2151668"/>
                <a:ext cx="3821066" cy="1174104"/>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r>
                        <a:rPr lang="he-IL" sz="2500" i="1" smtClean="0">
                          <a:solidFill>
                            <a:prstClr val="black"/>
                          </a:solidFill>
                          <a:latin typeface="Cambria Math" panose="02040503050406030204" pitchFamily="18" charset="0"/>
                          <a:ea typeface="Cambria Math" panose="02040503050406030204" pitchFamily="18" charset="0"/>
                        </a:rPr>
                        <m:t>∆</m:t>
                      </m:r>
                      <m:r>
                        <a:rPr lang="en-US" sz="2500" b="0" i="1" smtClean="0">
                          <a:solidFill>
                            <a:prstClr val="black"/>
                          </a:solidFill>
                          <a:latin typeface="Cambria Math" panose="02040503050406030204" pitchFamily="18" charset="0"/>
                          <a:ea typeface="Cambria Math" panose="02040503050406030204" pitchFamily="18" charset="0"/>
                        </a:rPr>
                        <m:t>𝑅𝑧</m:t>
                      </m:r>
                      <m:r>
                        <a:rPr lang="en-US" sz="2500" b="0" i="1" smtClean="0">
                          <a:solidFill>
                            <a:prstClr val="black"/>
                          </a:solidFill>
                          <a:latin typeface="Cambria Math" panose="02040503050406030204" pitchFamily="18" charset="0"/>
                          <a:ea typeface="Cambria Math" panose="02040503050406030204" pitchFamily="18" charset="0"/>
                        </a:rPr>
                        <m:t>=</m:t>
                      </m:r>
                      <m:nary>
                        <m:naryPr>
                          <m:chr m:val="∑"/>
                          <m:ctrlPr>
                            <a:rPr lang="en-US" sz="2500" b="0" i="1" smtClean="0">
                              <a:solidFill>
                                <a:prstClr val="black"/>
                              </a:solidFill>
                              <a:latin typeface="Cambria Math"/>
                              <a:ea typeface="Cambria Math" panose="02040503050406030204" pitchFamily="18" charset="0"/>
                            </a:rPr>
                          </m:ctrlPr>
                        </m:naryPr>
                        <m:sub>
                          <m:r>
                            <a:rPr lang="en-US" sz="2500" b="0" i="1" smtClean="0">
                              <a:solidFill>
                                <a:prstClr val="black"/>
                              </a:solidFill>
                              <a:latin typeface="Cambria Math" panose="02040503050406030204" pitchFamily="18" charset="0"/>
                              <a:ea typeface="Cambria Math" panose="02040503050406030204" pitchFamily="18" charset="0"/>
                            </a:rPr>
                            <m:t>𝑡</m:t>
                          </m:r>
                        </m:sub>
                        <m:sup>
                          <m:r>
                            <a:rPr lang="en-US" sz="2500" b="0" i="1" smtClean="0">
                              <a:solidFill>
                                <a:prstClr val="black"/>
                              </a:solidFill>
                              <a:latin typeface="Cambria Math" panose="02040503050406030204" pitchFamily="18" charset="0"/>
                              <a:ea typeface="Cambria Math" panose="02040503050406030204" pitchFamily="18" charset="0"/>
                            </a:rPr>
                            <m:t>𝑇</m:t>
                          </m:r>
                        </m:sup>
                        <m:e>
                          <m:sSub>
                            <m:sSubPr>
                              <m:ctrlPr>
                                <a:rPr lang="en-US" sz="2500" b="0" i="1" smtClean="0">
                                  <a:solidFill>
                                    <a:prstClr val="black"/>
                                  </a:solidFill>
                                  <a:latin typeface="Cambria Math"/>
                                  <a:ea typeface="Cambria Math" panose="02040503050406030204" pitchFamily="18" charset="0"/>
                                </a:rPr>
                              </m:ctrlPr>
                            </m:sSubPr>
                            <m:e>
                              <m:r>
                                <a:rPr lang="en-US" sz="2500" b="0" i="1" smtClean="0">
                                  <a:solidFill>
                                    <a:prstClr val="black"/>
                                  </a:solidFill>
                                  <a:latin typeface="Cambria Math" panose="02040503050406030204" pitchFamily="18" charset="0"/>
                                  <a:ea typeface="Cambria Math" panose="02040503050406030204" pitchFamily="18" charset="0"/>
                                </a:rPr>
                                <m:t>𝛿</m:t>
                              </m:r>
                            </m:e>
                            <m:sub>
                              <m:r>
                                <a:rPr lang="en-US" sz="2500" b="0" i="1" smtClean="0">
                                  <a:solidFill>
                                    <a:prstClr val="black"/>
                                  </a:solidFill>
                                  <a:latin typeface="Cambria Math" panose="02040503050406030204" pitchFamily="18" charset="0"/>
                                  <a:ea typeface="Cambria Math" panose="02040503050406030204" pitchFamily="18" charset="0"/>
                                </a:rPr>
                                <m:t>𝑧</m:t>
                              </m:r>
                            </m:sub>
                          </m:sSub>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r>
                                <a:rPr lang="en-US" sz="2500" i="1">
                                  <a:solidFill>
                                    <a:prstClr val="black"/>
                                  </a:solidFill>
                                  <a:latin typeface="Cambria Math" panose="02040503050406030204" pitchFamily="18" charset="0"/>
                                  <a:ea typeface="Cambria Math" panose="02040503050406030204" pitchFamily="18" charset="0"/>
                                </a:rPr>
                                <m:t>+</m:t>
                              </m:r>
                              <m:r>
                                <a:rPr lang="en-US" sz="2500" i="1">
                                  <a:solidFill>
                                    <a:prstClr val="black"/>
                                  </a:solidFill>
                                  <a:latin typeface="Cambria Math" panose="02040503050406030204" pitchFamily="18" charset="0"/>
                                  <a:ea typeface="Cambria Math" panose="02040503050406030204" pitchFamily="18" charset="0"/>
                                </a:rPr>
                                <m:t>1</m:t>
                              </m:r>
                            </m:e>
                          </m:d>
                          <m:r>
                            <a:rPr lang="en-US" sz="2500" i="1">
                              <a:solidFill>
                                <a:prstClr val="black"/>
                              </a:solidFill>
                              <a:latin typeface="Cambria Math" panose="02040503050406030204" pitchFamily="18" charset="0"/>
                              <a:ea typeface="Cambria Math" panose="02040503050406030204" pitchFamily="18" charset="0"/>
                            </a:rPr>
                            <m:t> </m:t>
                          </m:r>
                          <m:r>
                            <a:rPr lang="en-US" sz="2500" b="0" i="1" smtClean="0">
                              <a:solidFill>
                                <a:prstClr val="black"/>
                              </a:solidFill>
                              <a:latin typeface="Cambria Math" panose="02040503050406030204" pitchFamily="18" charset="0"/>
                              <a:ea typeface="Cambria Math" panose="02040503050406030204" pitchFamily="18" charset="0"/>
                            </a:rPr>
                            <m:t>𝑦</m:t>
                          </m:r>
                          <m:sSup>
                            <m:sSupPr>
                              <m:ctrlPr>
                                <a:rPr lang="en-US" sz="2500" i="1" smtClean="0">
                                  <a:solidFill>
                                    <a:prstClr val="black"/>
                                  </a:solidFill>
                                  <a:latin typeface="Cambria Math"/>
                                  <a:ea typeface="Cambria Math" panose="02040503050406030204" pitchFamily="18" charset="0"/>
                                </a:rPr>
                              </m:ctrlPr>
                            </m:sSupPr>
                            <m:e>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e>
                              </m:d>
                            </m:e>
                            <m:sup>
                              <m:r>
                                <a:rPr lang="en-US" sz="2500" i="1">
                                  <a:solidFill>
                                    <a:prstClr val="black"/>
                                  </a:solidFill>
                                  <a:latin typeface="Cambria Math" panose="02040503050406030204" pitchFamily="18" charset="0"/>
                                  <a:ea typeface="Cambria Math" panose="02040503050406030204" pitchFamily="18" charset="0"/>
                                </a:rPr>
                                <m:t>𝑇</m:t>
                              </m:r>
                            </m:sup>
                          </m:sSup>
                        </m:e>
                      </m:nary>
                    </m:oMath>
                  </m:oMathPara>
                </a14:m>
                <a:endParaRPr lang="he-IL" sz="2500"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04434" y="2151668"/>
                <a:ext cx="3821066" cy="1174104"/>
              </a:xfrm>
              <a:prstGeom prst="rect">
                <a:avLst/>
              </a:prstGeom>
              <a:blipFill rotWithShape="0">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881897" y="3374274"/>
                <a:ext cx="3821066" cy="1174104"/>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r>
                        <a:rPr lang="he-IL" sz="2500" i="1" smtClean="0">
                          <a:solidFill>
                            <a:prstClr val="black"/>
                          </a:solidFill>
                          <a:latin typeface="Cambria Math" panose="02040503050406030204" pitchFamily="18" charset="0"/>
                          <a:ea typeface="Cambria Math" panose="02040503050406030204" pitchFamily="18" charset="0"/>
                        </a:rPr>
                        <m:t>∆</m:t>
                      </m:r>
                      <m:r>
                        <a:rPr lang="en-US" sz="2500" b="0" i="1" smtClean="0">
                          <a:solidFill>
                            <a:prstClr val="black"/>
                          </a:solidFill>
                          <a:latin typeface="Cambria Math" panose="02040503050406030204" pitchFamily="18" charset="0"/>
                          <a:ea typeface="Cambria Math" panose="02040503050406030204" pitchFamily="18" charset="0"/>
                        </a:rPr>
                        <m:t>𝑅𝑖</m:t>
                      </m:r>
                      <m:r>
                        <a:rPr lang="en-US" sz="2500" b="0" i="1" smtClean="0">
                          <a:solidFill>
                            <a:prstClr val="black"/>
                          </a:solidFill>
                          <a:latin typeface="Cambria Math" panose="02040503050406030204" pitchFamily="18" charset="0"/>
                          <a:ea typeface="Cambria Math" panose="02040503050406030204" pitchFamily="18" charset="0"/>
                        </a:rPr>
                        <m:t>=</m:t>
                      </m:r>
                      <m:nary>
                        <m:naryPr>
                          <m:chr m:val="∑"/>
                          <m:ctrlPr>
                            <a:rPr lang="en-US" sz="2500" b="0" i="1" smtClean="0">
                              <a:solidFill>
                                <a:prstClr val="black"/>
                              </a:solidFill>
                              <a:latin typeface="Cambria Math"/>
                              <a:ea typeface="Cambria Math" panose="02040503050406030204" pitchFamily="18" charset="0"/>
                            </a:rPr>
                          </m:ctrlPr>
                        </m:naryPr>
                        <m:sub>
                          <m:r>
                            <a:rPr lang="en-US" sz="2500" b="0" i="1" smtClean="0">
                              <a:solidFill>
                                <a:prstClr val="black"/>
                              </a:solidFill>
                              <a:latin typeface="Cambria Math" panose="02040503050406030204" pitchFamily="18" charset="0"/>
                              <a:ea typeface="Cambria Math" panose="02040503050406030204" pitchFamily="18" charset="0"/>
                            </a:rPr>
                            <m:t>𝑡</m:t>
                          </m:r>
                        </m:sub>
                        <m:sup>
                          <m:r>
                            <a:rPr lang="en-US" sz="2500" b="0" i="1" smtClean="0">
                              <a:solidFill>
                                <a:prstClr val="black"/>
                              </a:solidFill>
                              <a:latin typeface="Cambria Math" panose="02040503050406030204" pitchFamily="18" charset="0"/>
                              <a:ea typeface="Cambria Math" panose="02040503050406030204" pitchFamily="18" charset="0"/>
                            </a:rPr>
                            <m:t>𝑇</m:t>
                          </m:r>
                        </m:sup>
                        <m:e>
                          <m:sSub>
                            <m:sSubPr>
                              <m:ctrlPr>
                                <a:rPr lang="en-US" sz="2500" b="0" i="1" smtClean="0">
                                  <a:solidFill>
                                    <a:prstClr val="black"/>
                                  </a:solidFill>
                                  <a:latin typeface="Cambria Math"/>
                                  <a:ea typeface="Cambria Math" panose="02040503050406030204" pitchFamily="18" charset="0"/>
                                </a:rPr>
                              </m:ctrlPr>
                            </m:sSubPr>
                            <m:e>
                              <m:r>
                                <a:rPr lang="en-US" sz="2500" b="0" i="1" smtClean="0">
                                  <a:solidFill>
                                    <a:prstClr val="black"/>
                                  </a:solidFill>
                                  <a:latin typeface="Cambria Math" panose="02040503050406030204" pitchFamily="18" charset="0"/>
                                  <a:ea typeface="Cambria Math" panose="02040503050406030204" pitchFamily="18" charset="0"/>
                                </a:rPr>
                                <m:t>𝛿</m:t>
                              </m:r>
                            </m:e>
                            <m:sub>
                              <m:r>
                                <a:rPr lang="en-US" sz="2500" b="0" i="1" smtClean="0">
                                  <a:solidFill>
                                    <a:prstClr val="black"/>
                                  </a:solidFill>
                                  <a:latin typeface="Cambria Math" panose="02040503050406030204" pitchFamily="18" charset="0"/>
                                  <a:ea typeface="Cambria Math" panose="02040503050406030204" pitchFamily="18" charset="0"/>
                                </a:rPr>
                                <m:t>𝑖</m:t>
                              </m:r>
                            </m:sub>
                          </m:sSub>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r>
                                <a:rPr lang="en-US" sz="2500" i="1">
                                  <a:solidFill>
                                    <a:prstClr val="black"/>
                                  </a:solidFill>
                                  <a:latin typeface="Cambria Math" panose="02040503050406030204" pitchFamily="18" charset="0"/>
                                  <a:ea typeface="Cambria Math" panose="02040503050406030204" pitchFamily="18" charset="0"/>
                                </a:rPr>
                                <m:t>+</m:t>
                              </m:r>
                              <m:r>
                                <a:rPr lang="en-US" sz="2500" i="1">
                                  <a:solidFill>
                                    <a:prstClr val="black"/>
                                  </a:solidFill>
                                  <a:latin typeface="Cambria Math" panose="02040503050406030204" pitchFamily="18" charset="0"/>
                                  <a:ea typeface="Cambria Math" panose="02040503050406030204" pitchFamily="18" charset="0"/>
                                </a:rPr>
                                <m:t>1</m:t>
                              </m:r>
                            </m:e>
                          </m:d>
                          <m:r>
                            <a:rPr lang="en-US" sz="2500" i="1">
                              <a:solidFill>
                                <a:prstClr val="black"/>
                              </a:solidFill>
                              <a:latin typeface="Cambria Math" panose="02040503050406030204" pitchFamily="18" charset="0"/>
                              <a:ea typeface="Cambria Math" panose="02040503050406030204" pitchFamily="18" charset="0"/>
                            </a:rPr>
                            <m:t> </m:t>
                          </m:r>
                          <m:r>
                            <a:rPr lang="en-US" sz="2500" b="0" i="1" smtClean="0">
                              <a:solidFill>
                                <a:prstClr val="black"/>
                              </a:solidFill>
                              <a:latin typeface="Cambria Math" panose="02040503050406030204" pitchFamily="18" charset="0"/>
                              <a:ea typeface="Cambria Math" panose="02040503050406030204" pitchFamily="18" charset="0"/>
                            </a:rPr>
                            <m:t>𝑦</m:t>
                          </m:r>
                          <m:sSup>
                            <m:sSupPr>
                              <m:ctrlPr>
                                <a:rPr lang="en-US" sz="2500" i="1" smtClean="0">
                                  <a:solidFill>
                                    <a:prstClr val="black"/>
                                  </a:solidFill>
                                  <a:latin typeface="Cambria Math"/>
                                  <a:ea typeface="Cambria Math" panose="02040503050406030204" pitchFamily="18" charset="0"/>
                                </a:rPr>
                              </m:ctrlPr>
                            </m:sSupPr>
                            <m:e>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e>
                              </m:d>
                            </m:e>
                            <m:sup>
                              <m:r>
                                <a:rPr lang="en-US" sz="2500" i="1">
                                  <a:solidFill>
                                    <a:prstClr val="black"/>
                                  </a:solidFill>
                                  <a:latin typeface="Cambria Math" panose="02040503050406030204" pitchFamily="18" charset="0"/>
                                  <a:ea typeface="Cambria Math" panose="02040503050406030204" pitchFamily="18" charset="0"/>
                                </a:rPr>
                                <m:t>𝑇</m:t>
                              </m:r>
                            </m:sup>
                          </m:sSup>
                        </m:e>
                      </m:nary>
                    </m:oMath>
                  </m:oMathPara>
                </a14:m>
                <a:endParaRPr lang="he-IL" sz="2500" dirty="0">
                  <a:solidFill>
                    <a:prstClr val="black"/>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881897" y="3374274"/>
                <a:ext cx="3821066" cy="1174104"/>
              </a:xfrm>
              <a:prstGeom prst="rect">
                <a:avLst/>
              </a:prstGeom>
              <a:blipFill rotWithShape="0">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904434" y="4548378"/>
                <a:ext cx="3821066" cy="1174104"/>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r>
                        <a:rPr lang="he-IL" sz="2500" i="1" smtClean="0">
                          <a:solidFill>
                            <a:prstClr val="black"/>
                          </a:solidFill>
                          <a:latin typeface="Cambria Math" panose="02040503050406030204" pitchFamily="18" charset="0"/>
                          <a:ea typeface="Cambria Math" panose="02040503050406030204" pitchFamily="18" charset="0"/>
                        </a:rPr>
                        <m:t>∆</m:t>
                      </m:r>
                      <m:r>
                        <a:rPr lang="en-US" sz="2500" b="0" i="1" smtClean="0">
                          <a:solidFill>
                            <a:prstClr val="black"/>
                          </a:solidFill>
                          <a:latin typeface="Cambria Math" panose="02040503050406030204" pitchFamily="18" charset="0"/>
                          <a:ea typeface="Cambria Math" panose="02040503050406030204" pitchFamily="18" charset="0"/>
                        </a:rPr>
                        <m:t>𝑅𝑜</m:t>
                      </m:r>
                      <m:r>
                        <a:rPr lang="en-US" sz="2500" b="0" i="1" smtClean="0">
                          <a:solidFill>
                            <a:prstClr val="black"/>
                          </a:solidFill>
                          <a:latin typeface="Cambria Math" panose="02040503050406030204" pitchFamily="18" charset="0"/>
                          <a:ea typeface="Cambria Math" panose="02040503050406030204" pitchFamily="18" charset="0"/>
                        </a:rPr>
                        <m:t>=</m:t>
                      </m:r>
                      <m:nary>
                        <m:naryPr>
                          <m:chr m:val="∑"/>
                          <m:ctrlPr>
                            <a:rPr lang="en-US" sz="2500" b="0" i="1" smtClean="0">
                              <a:solidFill>
                                <a:prstClr val="black"/>
                              </a:solidFill>
                              <a:latin typeface="Cambria Math"/>
                              <a:ea typeface="Cambria Math" panose="02040503050406030204" pitchFamily="18" charset="0"/>
                            </a:rPr>
                          </m:ctrlPr>
                        </m:naryPr>
                        <m:sub>
                          <m:r>
                            <a:rPr lang="en-US" sz="2500" b="0" i="1" smtClean="0">
                              <a:solidFill>
                                <a:prstClr val="black"/>
                              </a:solidFill>
                              <a:latin typeface="Cambria Math" panose="02040503050406030204" pitchFamily="18" charset="0"/>
                              <a:ea typeface="Cambria Math" panose="02040503050406030204" pitchFamily="18" charset="0"/>
                            </a:rPr>
                            <m:t>𝑡</m:t>
                          </m:r>
                        </m:sub>
                        <m:sup>
                          <m:r>
                            <a:rPr lang="en-US" sz="2500" b="0" i="1" smtClean="0">
                              <a:solidFill>
                                <a:prstClr val="black"/>
                              </a:solidFill>
                              <a:latin typeface="Cambria Math" panose="02040503050406030204" pitchFamily="18" charset="0"/>
                              <a:ea typeface="Cambria Math" panose="02040503050406030204" pitchFamily="18" charset="0"/>
                            </a:rPr>
                            <m:t>𝑇</m:t>
                          </m:r>
                        </m:sup>
                        <m:e>
                          <m:sSub>
                            <m:sSubPr>
                              <m:ctrlPr>
                                <a:rPr lang="en-US" sz="2500" b="0" i="1" smtClean="0">
                                  <a:solidFill>
                                    <a:prstClr val="black"/>
                                  </a:solidFill>
                                  <a:latin typeface="Cambria Math"/>
                                  <a:ea typeface="Cambria Math" panose="02040503050406030204" pitchFamily="18" charset="0"/>
                                </a:rPr>
                              </m:ctrlPr>
                            </m:sSubPr>
                            <m:e>
                              <m:r>
                                <a:rPr lang="en-US" sz="2500" b="0" i="1" smtClean="0">
                                  <a:solidFill>
                                    <a:prstClr val="black"/>
                                  </a:solidFill>
                                  <a:latin typeface="Cambria Math" panose="02040503050406030204" pitchFamily="18" charset="0"/>
                                  <a:ea typeface="Cambria Math" panose="02040503050406030204" pitchFamily="18" charset="0"/>
                                </a:rPr>
                                <m:t>𝛿</m:t>
                              </m:r>
                            </m:e>
                            <m:sub>
                              <m:r>
                                <a:rPr lang="en-US" sz="2500" b="0" i="1" smtClean="0">
                                  <a:solidFill>
                                    <a:prstClr val="black"/>
                                  </a:solidFill>
                                  <a:latin typeface="Cambria Math" panose="02040503050406030204" pitchFamily="18" charset="0"/>
                                  <a:ea typeface="Cambria Math" panose="02040503050406030204" pitchFamily="18" charset="0"/>
                                </a:rPr>
                                <m:t>𝑜</m:t>
                              </m:r>
                            </m:sub>
                          </m:sSub>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r>
                                <a:rPr lang="en-US" sz="2500" i="1">
                                  <a:solidFill>
                                    <a:prstClr val="black"/>
                                  </a:solidFill>
                                  <a:latin typeface="Cambria Math" panose="02040503050406030204" pitchFamily="18" charset="0"/>
                                  <a:ea typeface="Cambria Math" panose="02040503050406030204" pitchFamily="18" charset="0"/>
                                </a:rPr>
                                <m:t>+</m:t>
                              </m:r>
                              <m:r>
                                <a:rPr lang="en-US" sz="2500" i="1">
                                  <a:solidFill>
                                    <a:prstClr val="black"/>
                                  </a:solidFill>
                                  <a:latin typeface="Cambria Math" panose="02040503050406030204" pitchFamily="18" charset="0"/>
                                  <a:ea typeface="Cambria Math" panose="02040503050406030204" pitchFamily="18" charset="0"/>
                                </a:rPr>
                                <m:t>1</m:t>
                              </m:r>
                            </m:e>
                          </m:d>
                          <m:r>
                            <a:rPr lang="en-US" sz="2500" i="1">
                              <a:solidFill>
                                <a:prstClr val="black"/>
                              </a:solidFill>
                              <a:latin typeface="Cambria Math" panose="02040503050406030204" pitchFamily="18" charset="0"/>
                              <a:ea typeface="Cambria Math" panose="02040503050406030204" pitchFamily="18" charset="0"/>
                            </a:rPr>
                            <m:t> </m:t>
                          </m:r>
                          <m:r>
                            <a:rPr lang="en-US" sz="2500" b="0" i="1" smtClean="0">
                              <a:solidFill>
                                <a:prstClr val="black"/>
                              </a:solidFill>
                              <a:latin typeface="Cambria Math" panose="02040503050406030204" pitchFamily="18" charset="0"/>
                              <a:ea typeface="Cambria Math" panose="02040503050406030204" pitchFamily="18" charset="0"/>
                            </a:rPr>
                            <m:t>𝑦</m:t>
                          </m:r>
                          <m:sSup>
                            <m:sSupPr>
                              <m:ctrlPr>
                                <a:rPr lang="en-US" sz="2500" i="1" smtClean="0">
                                  <a:solidFill>
                                    <a:prstClr val="black"/>
                                  </a:solidFill>
                                  <a:latin typeface="Cambria Math"/>
                                  <a:ea typeface="Cambria Math" panose="02040503050406030204" pitchFamily="18" charset="0"/>
                                </a:rPr>
                              </m:ctrlPr>
                            </m:sSupPr>
                            <m:e>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e>
                              </m:d>
                            </m:e>
                            <m:sup>
                              <m:r>
                                <a:rPr lang="en-US" sz="2500" i="1">
                                  <a:solidFill>
                                    <a:prstClr val="black"/>
                                  </a:solidFill>
                                  <a:latin typeface="Cambria Math" panose="02040503050406030204" pitchFamily="18" charset="0"/>
                                  <a:ea typeface="Cambria Math" panose="02040503050406030204" pitchFamily="18" charset="0"/>
                                </a:rPr>
                                <m:t>𝑇</m:t>
                              </m:r>
                            </m:sup>
                          </m:sSup>
                        </m:e>
                      </m:nary>
                    </m:oMath>
                  </m:oMathPara>
                </a14:m>
                <a:endParaRPr lang="he-IL" sz="2500" dirty="0">
                  <a:solidFill>
                    <a:prstClr val="black"/>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904434" y="4548378"/>
                <a:ext cx="3821066" cy="1174104"/>
              </a:xfrm>
              <a:prstGeom prst="rect">
                <a:avLst/>
              </a:prstGeom>
              <a:blipFill rotWithShape="0">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34663" y="3391789"/>
                <a:ext cx="4186808" cy="1174104"/>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r>
                        <a:rPr lang="he-IL" sz="2500" i="1" smtClean="0">
                          <a:solidFill>
                            <a:prstClr val="black"/>
                          </a:solidFill>
                          <a:latin typeface="Cambria Math" panose="02040503050406030204" pitchFamily="18" charset="0"/>
                          <a:ea typeface="Cambria Math" panose="02040503050406030204" pitchFamily="18" charset="0"/>
                        </a:rPr>
                        <m:t>∆</m:t>
                      </m:r>
                      <m:r>
                        <a:rPr lang="en-US" sz="2500" b="0" i="1" smtClean="0">
                          <a:solidFill>
                            <a:prstClr val="black"/>
                          </a:solidFill>
                          <a:latin typeface="Cambria Math" panose="02040503050406030204" pitchFamily="18" charset="0"/>
                          <a:ea typeface="Cambria Math" panose="02040503050406030204" pitchFamily="18" charset="0"/>
                        </a:rPr>
                        <m:t>𝑊𝑖</m:t>
                      </m:r>
                      <m:r>
                        <a:rPr lang="en-US" sz="2500" b="0" i="1" smtClean="0">
                          <a:solidFill>
                            <a:prstClr val="black"/>
                          </a:solidFill>
                          <a:latin typeface="Cambria Math" panose="02040503050406030204" pitchFamily="18" charset="0"/>
                          <a:ea typeface="Cambria Math" panose="02040503050406030204" pitchFamily="18" charset="0"/>
                        </a:rPr>
                        <m:t>=</m:t>
                      </m:r>
                      <m:nary>
                        <m:naryPr>
                          <m:chr m:val="∑"/>
                          <m:ctrlPr>
                            <a:rPr lang="en-US" sz="2500" i="1">
                              <a:solidFill>
                                <a:prstClr val="black"/>
                              </a:solidFill>
                              <a:latin typeface="Cambria Math"/>
                              <a:ea typeface="Cambria Math" panose="02040503050406030204" pitchFamily="18" charset="0"/>
                            </a:rPr>
                          </m:ctrlPr>
                        </m:naryPr>
                        <m:sub>
                          <m:r>
                            <a:rPr lang="en-US" sz="2500" i="1">
                              <a:solidFill>
                                <a:prstClr val="black"/>
                              </a:solidFill>
                              <a:latin typeface="Cambria Math" panose="02040503050406030204" pitchFamily="18" charset="0"/>
                              <a:ea typeface="Cambria Math" panose="02040503050406030204" pitchFamily="18" charset="0"/>
                            </a:rPr>
                            <m:t>𝑡</m:t>
                          </m:r>
                        </m:sub>
                        <m:sup>
                          <m:r>
                            <a:rPr lang="en-US" sz="2500" i="1">
                              <a:solidFill>
                                <a:prstClr val="black"/>
                              </a:solidFill>
                              <a:latin typeface="Cambria Math" panose="02040503050406030204" pitchFamily="18" charset="0"/>
                              <a:ea typeface="Cambria Math" panose="02040503050406030204" pitchFamily="18" charset="0"/>
                            </a:rPr>
                            <m:t>𝑇</m:t>
                          </m:r>
                        </m:sup>
                        <m:e>
                          <m:sSub>
                            <m:sSubPr>
                              <m:ctrlPr>
                                <a:rPr lang="en-US" sz="2500" i="1">
                                  <a:solidFill>
                                    <a:prstClr val="black"/>
                                  </a:solidFill>
                                  <a:latin typeface="Cambria Math"/>
                                  <a:ea typeface="Cambria Math" panose="02040503050406030204" pitchFamily="18" charset="0"/>
                                </a:rPr>
                              </m:ctrlPr>
                            </m:sSubPr>
                            <m:e>
                              <m:r>
                                <a:rPr lang="en-US" sz="2500" i="1">
                                  <a:solidFill>
                                    <a:prstClr val="black"/>
                                  </a:solidFill>
                                  <a:latin typeface="Cambria Math" panose="02040503050406030204" pitchFamily="18" charset="0"/>
                                  <a:ea typeface="Cambria Math" panose="02040503050406030204" pitchFamily="18" charset="0"/>
                                </a:rPr>
                                <m:t>𝛿</m:t>
                              </m:r>
                            </m:e>
                            <m:sub>
                              <m:r>
                                <a:rPr lang="en-US" sz="2500" b="0" i="1" smtClean="0">
                                  <a:solidFill>
                                    <a:prstClr val="black"/>
                                  </a:solidFill>
                                  <a:latin typeface="Cambria Math" panose="02040503050406030204" pitchFamily="18" charset="0"/>
                                  <a:ea typeface="Cambria Math" panose="02040503050406030204" pitchFamily="18" charset="0"/>
                                </a:rPr>
                                <m:t>𝑖</m:t>
                              </m:r>
                            </m:sub>
                          </m:sSub>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e>
                          </m:d>
                          <m:r>
                            <a:rPr lang="en-US" sz="2500" i="1">
                              <a:solidFill>
                                <a:prstClr val="black"/>
                              </a:solidFill>
                              <a:latin typeface="Cambria Math" panose="02040503050406030204" pitchFamily="18" charset="0"/>
                              <a:ea typeface="Cambria Math" panose="02040503050406030204" pitchFamily="18" charset="0"/>
                            </a:rPr>
                            <m:t> </m:t>
                          </m:r>
                          <m:r>
                            <a:rPr lang="en-US" sz="2500" b="0" i="1" smtClean="0">
                              <a:solidFill>
                                <a:prstClr val="black"/>
                              </a:solidFill>
                              <a:latin typeface="Cambria Math" panose="02040503050406030204" pitchFamily="18" charset="0"/>
                              <a:ea typeface="Cambria Math" panose="02040503050406030204" pitchFamily="18" charset="0"/>
                            </a:rPr>
                            <m:t>𝑥</m:t>
                          </m:r>
                          <m:sSup>
                            <m:sSupPr>
                              <m:ctrlPr>
                                <a:rPr lang="en-US" sz="2500" i="1">
                                  <a:solidFill>
                                    <a:prstClr val="black"/>
                                  </a:solidFill>
                                  <a:latin typeface="Cambria Math"/>
                                  <a:ea typeface="Cambria Math" panose="02040503050406030204" pitchFamily="18" charset="0"/>
                                </a:rPr>
                              </m:ctrlPr>
                            </m:sSupPr>
                            <m:e>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e>
                              </m:d>
                            </m:e>
                            <m:sup>
                              <m:r>
                                <a:rPr lang="en-US" sz="2500" i="1">
                                  <a:solidFill>
                                    <a:prstClr val="black"/>
                                  </a:solidFill>
                                  <a:latin typeface="Cambria Math" panose="02040503050406030204" pitchFamily="18" charset="0"/>
                                  <a:ea typeface="Cambria Math" panose="02040503050406030204" pitchFamily="18" charset="0"/>
                                </a:rPr>
                                <m:t>𝑇</m:t>
                              </m:r>
                            </m:sup>
                          </m:sSup>
                        </m:e>
                      </m:nary>
                    </m:oMath>
                  </m:oMathPara>
                </a14:m>
                <a:endParaRPr lang="he-IL" sz="2500"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34663" y="3391789"/>
                <a:ext cx="4186808" cy="1174104"/>
              </a:xfrm>
              <a:prstGeom prst="rect">
                <a:avLst/>
              </a:prstGeom>
              <a:blipFill rotWithShape="0">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2548" y="4561238"/>
                <a:ext cx="4186808" cy="1174104"/>
              </a:xfrm>
              <a:prstGeom prst="rect">
                <a:avLst/>
              </a:prstGeom>
              <a:noFill/>
            </p:spPr>
            <p:txBody>
              <a:bodyPr wrap="square" rtlCol="1">
                <a:spAutoFit/>
              </a:bodyPr>
              <a:lstStyle/>
              <a:p>
                <a:pPr algn="l" rtl="0"/>
                <a14:m>
                  <m:oMathPara xmlns:m="http://schemas.openxmlformats.org/officeDocument/2006/math">
                    <m:oMathParaPr>
                      <m:jc m:val="left"/>
                    </m:oMathParaPr>
                    <m:oMath xmlns:m="http://schemas.openxmlformats.org/officeDocument/2006/math">
                      <m:r>
                        <a:rPr lang="he-IL" sz="2500" i="1" smtClean="0">
                          <a:solidFill>
                            <a:prstClr val="black"/>
                          </a:solidFill>
                          <a:latin typeface="Cambria Math" panose="02040503050406030204" pitchFamily="18" charset="0"/>
                          <a:ea typeface="Cambria Math" panose="02040503050406030204" pitchFamily="18" charset="0"/>
                        </a:rPr>
                        <m:t>∆</m:t>
                      </m:r>
                      <m:r>
                        <a:rPr lang="en-US" sz="2500" b="0" i="1" smtClean="0">
                          <a:solidFill>
                            <a:prstClr val="black"/>
                          </a:solidFill>
                          <a:latin typeface="Cambria Math" panose="02040503050406030204" pitchFamily="18" charset="0"/>
                          <a:ea typeface="Cambria Math" panose="02040503050406030204" pitchFamily="18" charset="0"/>
                        </a:rPr>
                        <m:t>𝑊𝑜</m:t>
                      </m:r>
                      <m:r>
                        <a:rPr lang="en-US" sz="2500" b="0" i="1" smtClean="0">
                          <a:solidFill>
                            <a:prstClr val="black"/>
                          </a:solidFill>
                          <a:latin typeface="Cambria Math" panose="02040503050406030204" pitchFamily="18" charset="0"/>
                          <a:ea typeface="Cambria Math" panose="02040503050406030204" pitchFamily="18" charset="0"/>
                        </a:rPr>
                        <m:t>=</m:t>
                      </m:r>
                      <m:nary>
                        <m:naryPr>
                          <m:chr m:val="∑"/>
                          <m:ctrlPr>
                            <a:rPr lang="en-US" sz="2500" i="1">
                              <a:solidFill>
                                <a:prstClr val="black"/>
                              </a:solidFill>
                              <a:latin typeface="Cambria Math"/>
                              <a:ea typeface="Cambria Math" panose="02040503050406030204" pitchFamily="18" charset="0"/>
                            </a:rPr>
                          </m:ctrlPr>
                        </m:naryPr>
                        <m:sub>
                          <m:r>
                            <a:rPr lang="en-US" sz="2500" i="1">
                              <a:solidFill>
                                <a:prstClr val="black"/>
                              </a:solidFill>
                              <a:latin typeface="Cambria Math" panose="02040503050406030204" pitchFamily="18" charset="0"/>
                              <a:ea typeface="Cambria Math" panose="02040503050406030204" pitchFamily="18" charset="0"/>
                            </a:rPr>
                            <m:t>𝑡</m:t>
                          </m:r>
                        </m:sub>
                        <m:sup>
                          <m:r>
                            <a:rPr lang="en-US" sz="2500" i="1">
                              <a:solidFill>
                                <a:prstClr val="black"/>
                              </a:solidFill>
                              <a:latin typeface="Cambria Math" panose="02040503050406030204" pitchFamily="18" charset="0"/>
                              <a:ea typeface="Cambria Math" panose="02040503050406030204" pitchFamily="18" charset="0"/>
                            </a:rPr>
                            <m:t>𝑇</m:t>
                          </m:r>
                        </m:sup>
                        <m:e>
                          <m:sSub>
                            <m:sSubPr>
                              <m:ctrlPr>
                                <a:rPr lang="en-US" sz="2500" i="1">
                                  <a:solidFill>
                                    <a:prstClr val="black"/>
                                  </a:solidFill>
                                  <a:latin typeface="Cambria Math"/>
                                  <a:ea typeface="Cambria Math" panose="02040503050406030204" pitchFamily="18" charset="0"/>
                                </a:rPr>
                              </m:ctrlPr>
                            </m:sSubPr>
                            <m:e>
                              <m:r>
                                <a:rPr lang="en-US" sz="2500" i="1">
                                  <a:solidFill>
                                    <a:prstClr val="black"/>
                                  </a:solidFill>
                                  <a:latin typeface="Cambria Math" panose="02040503050406030204" pitchFamily="18" charset="0"/>
                                  <a:ea typeface="Cambria Math" panose="02040503050406030204" pitchFamily="18" charset="0"/>
                                </a:rPr>
                                <m:t>𝛿</m:t>
                              </m:r>
                            </m:e>
                            <m:sub>
                              <m:r>
                                <a:rPr lang="en-US" sz="2500" b="0" i="1" smtClean="0">
                                  <a:solidFill>
                                    <a:prstClr val="black"/>
                                  </a:solidFill>
                                  <a:latin typeface="Cambria Math" panose="02040503050406030204" pitchFamily="18" charset="0"/>
                                  <a:ea typeface="Cambria Math" panose="02040503050406030204" pitchFamily="18" charset="0"/>
                                </a:rPr>
                                <m:t>𝑜</m:t>
                              </m:r>
                            </m:sub>
                          </m:sSub>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e>
                          </m:d>
                          <m:r>
                            <a:rPr lang="en-US" sz="2500" i="1">
                              <a:solidFill>
                                <a:prstClr val="black"/>
                              </a:solidFill>
                              <a:latin typeface="Cambria Math" panose="02040503050406030204" pitchFamily="18" charset="0"/>
                              <a:ea typeface="Cambria Math" panose="02040503050406030204" pitchFamily="18" charset="0"/>
                            </a:rPr>
                            <m:t> </m:t>
                          </m:r>
                          <m:r>
                            <a:rPr lang="en-US" sz="2500" b="0" i="1" smtClean="0">
                              <a:solidFill>
                                <a:prstClr val="black"/>
                              </a:solidFill>
                              <a:latin typeface="Cambria Math" panose="02040503050406030204" pitchFamily="18" charset="0"/>
                              <a:ea typeface="Cambria Math" panose="02040503050406030204" pitchFamily="18" charset="0"/>
                            </a:rPr>
                            <m:t>𝑥</m:t>
                          </m:r>
                          <m:sSup>
                            <m:sSupPr>
                              <m:ctrlPr>
                                <a:rPr lang="en-US" sz="2500" i="1">
                                  <a:solidFill>
                                    <a:prstClr val="black"/>
                                  </a:solidFill>
                                  <a:latin typeface="Cambria Math"/>
                                  <a:ea typeface="Cambria Math" panose="02040503050406030204" pitchFamily="18" charset="0"/>
                                </a:rPr>
                              </m:ctrlPr>
                            </m:sSupPr>
                            <m:e>
                              <m:d>
                                <m:dPr>
                                  <m:ctrlPr>
                                    <a:rPr lang="en-US" sz="2500" i="1">
                                      <a:solidFill>
                                        <a:prstClr val="black"/>
                                      </a:solidFill>
                                      <a:latin typeface="Cambria Math"/>
                                      <a:ea typeface="Cambria Math" panose="02040503050406030204" pitchFamily="18" charset="0"/>
                                    </a:rPr>
                                  </m:ctrlPr>
                                </m:dPr>
                                <m:e>
                                  <m:r>
                                    <a:rPr lang="en-US" sz="2500" i="1">
                                      <a:solidFill>
                                        <a:prstClr val="black"/>
                                      </a:solidFill>
                                      <a:latin typeface="Cambria Math" panose="02040503050406030204" pitchFamily="18" charset="0"/>
                                      <a:ea typeface="Cambria Math" panose="02040503050406030204" pitchFamily="18" charset="0"/>
                                    </a:rPr>
                                    <m:t>𝑡</m:t>
                                  </m:r>
                                </m:e>
                              </m:d>
                            </m:e>
                            <m:sup>
                              <m:r>
                                <a:rPr lang="en-US" sz="2500" i="1">
                                  <a:solidFill>
                                    <a:prstClr val="black"/>
                                  </a:solidFill>
                                  <a:latin typeface="Cambria Math" panose="02040503050406030204" pitchFamily="18" charset="0"/>
                                  <a:ea typeface="Cambria Math" panose="02040503050406030204" pitchFamily="18" charset="0"/>
                                </a:rPr>
                                <m:t>𝑇</m:t>
                              </m:r>
                            </m:sup>
                          </m:sSup>
                        </m:e>
                      </m:nary>
                    </m:oMath>
                  </m:oMathPara>
                </a14:m>
                <a:endParaRPr lang="he-IL" sz="2500" dirty="0">
                  <a:solidFill>
                    <a:prstClr val="black"/>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02548" y="4561238"/>
                <a:ext cx="4186808" cy="1174104"/>
              </a:xfrm>
              <a:prstGeom prst="rect">
                <a:avLst/>
              </a:prstGeom>
              <a:blipFill rotWithShape="0">
                <a:blip r:embed="rId7"/>
                <a:stretch>
                  <a:fillRect/>
                </a:stretch>
              </a:blipFill>
            </p:spPr>
            <p:txBody>
              <a:bodyPr/>
              <a:lstStyle/>
              <a:p>
                <a:r>
                  <a:rPr lang="he-IL">
                    <a:noFill/>
                  </a:rPr>
                  <a:t> </a:t>
                </a:r>
              </a:p>
            </p:txBody>
          </p:sp>
        </mc:Fallback>
      </mc:AlternateContent>
      <p:sp>
        <p:nvSpPr>
          <p:cNvPr id="3" name="מציין מיקום של מספר שקופית 2"/>
          <p:cNvSpPr>
            <a:spLocks noGrp="1"/>
          </p:cNvSpPr>
          <p:nvPr>
            <p:ph type="sldNum" sz="quarter" idx="15"/>
          </p:nvPr>
        </p:nvSpPr>
        <p:spPr/>
        <p:txBody>
          <a:bodyPr/>
          <a:lstStyle/>
          <a:p>
            <a:fld id="{B1384DE6-1247-4793-92EB-DB727468149E}" type="slidenum">
              <a:rPr lang="he-IL" smtClean="0"/>
              <a:t>43</a:t>
            </a:fld>
            <a:endParaRPr lang="he-IL"/>
          </a:p>
        </p:txBody>
      </p:sp>
    </p:spTree>
    <p:extLst>
      <p:ext uri="{BB962C8B-B14F-4D97-AF65-F5344CB8AC3E}">
        <p14:creationId xmlns:p14="http://schemas.microsoft.com/office/powerpoint/2010/main" val="9315862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Experiments</a:t>
            </a:r>
            <a:endParaRPr lang="he-IL" dirty="0"/>
          </a:p>
        </p:txBody>
      </p:sp>
      <p:sp>
        <p:nvSpPr>
          <p:cNvPr id="3" name="מציין מיקום תוכן 2"/>
          <p:cNvSpPr>
            <a:spLocks noGrp="1"/>
          </p:cNvSpPr>
          <p:nvPr>
            <p:ph sz="quarter" idx="1"/>
          </p:nvPr>
        </p:nvSpPr>
        <p:spPr/>
        <p:txBody>
          <a:bodyPr>
            <a:normAutofit/>
          </a:bodyPr>
          <a:lstStyle/>
          <a:p>
            <a:pPr algn="l" rtl="0">
              <a:lnSpc>
                <a:spcPct val="150000"/>
              </a:lnSpc>
            </a:pPr>
            <a:r>
              <a:rPr lang="en-US" sz="2800" dirty="0" smtClean="0"/>
              <a:t>All experiments involve long minimal time lags</a:t>
            </a:r>
          </a:p>
          <a:p>
            <a:pPr algn="l" rtl="0">
              <a:lnSpc>
                <a:spcPct val="150000"/>
              </a:lnSpc>
            </a:pPr>
            <a:r>
              <a:rPr lang="en-US" sz="2800" dirty="0" smtClean="0"/>
              <a:t>Complex tasks that cannot be solved by simple strategies such as weight guessing.</a:t>
            </a:r>
          </a:p>
          <a:p>
            <a:pPr algn="l" rtl="0">
              <a:lnSpc>
                <a:spcPct val="150000"/>
              </a:lnSpc>
            </a:pPr>
            <a:r>
              <a:rPr lang="en-US" sz="2800" dirty="0" smtClean="0"/>
              <a:t>Comparison to other RNNs</a:t>
            </a:r>
          </a:p>
          <a:p>
            <a:pPr algn="l" rtl="0">
              <a:lnSpc>
                <a:spcPct val="150000"/>
              </a:lnSpc>
            </a:pPr>
            <a:r>
              <a:rPr lang="en-US" sz="2800" dirty="0" smtClean="0"/>
              <a:t>Weight initialization </a:t>
            </a:r>
            <a:r>
              <a:rPr lang="en-US" sz="2800" dirty="0" smtClean="0">
                <a:sym typeface="Wingdings" panose="05000000000000000000" pitchFamily="2" charset="2"/>
              </a:rPr>
              <a:t> [-0.2,0.2], [-0.1,0.1]</a:t>
            </a:r>
            <a:endParaRPr lang="en-US" sz="2800" dirty="0"/>
          </a:p>
          <a:p>
            <a:pPr algn="l" rtl="0"/>
            <a:endParaRPr lang="he-IL" sz="2500" dirty="0"/>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44</a:t>
            </a:fld>
            <a:endParaRPr lang="he-IL"/>
          </a:p>
        </p:txBody>
      </p:sp>
    </p:spTree>
    <p:extLst>
      <p:ext uri="{BB962C8B-B14F-4D97-AF65-F5344CB8AC3E}">
        <p14:creationId xmlns:p14="http://schemas.microsoft.com/office/powerpoint/2010/main" val="642160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84408" cy="1143000"/>
          </a:xfrm>
        </p:spPr>
        <p:txBody>
          <a:bodyPr/>
          <a:lstStyle/>
          <a:p>
            <a:r>
              <a:rPr lang="en-US" dirty="0" smtClean="0"/>
              <a:t>LSTM Experiments – predict next symbol</a:t>
            </a:r>
            <a:endParaRPr lang="he-IL" dirty="0"/>
          </a:p>
        </p:txBody>
      </p:sp>
      <p:sp>
        <p:nvSpPr>
          <p:cNvPr id="3" name="מציין מיקום תוכן 2"/>
          <p:cNvSpPr>
            <a:spLocks noGrp="1"/>
          </p:cNvSpPr>
          <p:nvPr>
            <p:ph sz="quarter" idx="1"/>
          </p:nvPr>
        </p:nvSpPr>
        <p:spPr/>
        <p:txBody>
          <a:bodyPr>
            <a:normAutofit/>
          </a:bodyPr>
          <a:lstStyle/>
          <a:p>
            <a:pPr algn="l" rtl="0"/>
            <a:endParaRPr lang="en-US" sz="2800" dirty="0" smtClean="0"/>
          </a:p>
          <a:p>
            <a:pPr algn="l" rtl="0"/>
            <a:endParaRPr lang="en-US" sz="2800" dirty="0"/>
          </a:p>
          <a:p>
            <a:pPr algn="l" rtl="0"/>
            <a:endParaRPr lang="en-US" sz="2800" dirty="0" smtClean="0"/>
          </a:p>
          <a:p>
            <a:pPr algn="l" rtl="0"/>
            <a:endParaRPr lang="en-US" sz="2800" dirty="0"/>
          </a:p>
          <a:p>
            <a:pPr algn="l" rtl="0"/>
            <a:endParaRPr lang="en-US" sz="2800" dirty="0" smtClean="0"/>
          </a:p>
          <a:p>
            <a:pPr algn="l" rtl="0"/>
            <a:endParaRPr lang="en-US" sz="2800" dirty="0"/>
          </a:p>
          <a:p>
            <a:pPr algn="l" rtl="0"/>
            <a:endParaRPr lang="en-US" sz="2800" dirty="0" smtClean="0"/>
          </a:p>
          <a:p>
            <a:pPr algn="l" rtl="0"/>
            <a:endParaRPr lang="en-US" sz="2800" dirty="0"/>
          </a:p>
          <a:p>
            <a:pPr algn="l" rtl="0"/>
            <a:r>
              <a:rPr lang="en-US" sz="1500" dirty="0" err="1"/>
              <a:t>Hochreiter</a:t>
            </a:r>
            <a:r>
              <a:rPr lang="en-US" sz="1500" dirty="0"/>
              <a:t>, Sepp, and Jürgen </a:t>
            </a:r>
            <a:r>
              <a:rPr lang="en-US" sz="1500" dirty="0" err="1"/>
              <a:t>Schmidhuber</a:t>
            </a:r>
            <a:r>
              <a:rPr lang="en-US" sz="1500" dirty="0"/>
              <a:t>. "Long short-term memory." </a:t>
            </a:r>
            <a:r>
              <a:rPr lang="en-US" sz="1500" i="1" dirty="0"/>
              <a:t>Neural computation</a:t>
            </a:r>
            <a:r>
              <a:rPr lang="en-US" sz="1500" dirty="0"/>
              <a:t> 9.8 (1997): 1735-1780.</a:t>
            </a:r>
          </a:p>
          <a:p>
            <a:pPr algn="l" rtl="0"/>
            <a:endParaRPr lang="he-IL" sz="2500" dirty="0"/>
          </a:p>
        </p:txBody>
      </p:sp>
      <p:grpSp>
        <p:nvGrpSpPr>
          <p:cNvPr id="5" name="Group 4"/>
          <p:cNvGrpSpPr/>
          <p:nvPr/>
        </p:nvGrpSpPr>
        <p:grpSpPr>
          <a:xfrm>
            <a:off x="164592" y="2348880"/>
            <a:ext cx="8577016" cy="2817723"/>
            <a:chOff x="164592" y="1628800"/>
            <a:chExt cx="8577016" cy="2817723"/>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14"/>
            <a:stretch/>
          </p:blipFill>
          <p:spPr bwMode="auto">
            <a:xfrm>
              <a:off x="164592" y="1628800"/>
              <a:ext cx="8577016" cy="2817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מלבן 3"/>
            <p:cNvSpPr/>
            <p:nvPr/>
          </p:nvSpPr>
          <p:spPr>
            <a:xfrm>
              <a:off x="5940152" y="3037661"/>
              <a:ext cx="2520280" cy="140886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grpSp>
      <p:sp>
        <p:nvSpPr>
          <p:cNvPr id="6" name="TextBox 5"/>
          <p:cNvSpPr txBox="1"/>
          <p:nvPr/>
        </p:nvSpPr>
        <p:spPr>
          <a:xfrm>
            <a:off x="217470" y="1780545"/>
            <a:ext cx="8242962" cy="477054"/>
          </a:xfrm>
          <a:prstGeom prst="rect">
            <a:avLst/>
          </a:prstGeom>
          <a:noFill/>
        </p:spPr>
        <p:txBody>
          <a:bodyPr wrap="none" rtlCol="1">
            <a:spAutoFit/>
          </a:bodyPr>
          <a:lstStyle/>
          <a:p>
            <a:pPr algn="l" rtl="0"/>
            <a:r>
              <a:rPr lang="en-US" sz="2500" dirty="0" smtClean="0"/>
              <a:t>Prediction of the next symbol in a sequence of symbols</a:t>
            </a:r>
            <a:endParaRPr lang="he-IL" sz="2500" dirty="0"/>
          </a:p>
        </p:txBody>
      </p:sp>
      <p:sp>
        <p:nvSpPr>
          <p:cNvPr id="7" name="מציין מיקום של מספר שקופית 6"/>
          <p:cNvSpPr>
            <a:spLocks noGrp="1"/>
          </p:cNvSpPr>
          <p:nvPr>
            <p:ph type="sldNum" sz="quarter" idx="15"/>
          </p:nvPr>
        </p:nvSpPr>
        <p:spPr/>
        <p:txBody>
          <a:bodyPr/>
          <a:lstStyle/>
          <a:p>
            <a:fld id="{B1384DE6-1247-4793-92EB-DB727468149E}" type="slidenum">
              <a:rPr lang="he-IL" smtClean="0"/>
              <a:t>45</a:t>
            </a:fld>
            <a:endParaRPr lang="he-IL"/>
          </a:p>
        </p:txBody>
      </p:sp>
    </p:spTree>
    <p:extLst>
      <p:ext uri="{BB962C8B-B14F-4D97-AF65-F5344CB8AC3E}">
        <p14:creationId xmlns:p14="http://schemas.microsoft.com/office/powerpoint/2010/main" val="3143184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Experiments</a:t>
            </a:r>
            <a:endParaRPr lang="he-IL"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a:xfrm>
                <a:off x="457200" y="1600200"/>
                <a:ext cx="7859216" cy="5069160"/>
              </a:xfrm>
            </p:spPr>
            <p:txBody>
              <a:bodyPr>
                <a:normAutofit/>
              </a:bodyPr>
              <a:lstStyle/>
              <a:p>
                <a:pPr algn="l" rtl="0"/>
                <a:endParaRPr lang="en-US" sz="2500" dirty="0" smtClean="0"/>
              </a:p>
              <a:p>
                <a:pPr algn="l" rtl="0"/>
                <a:endParaRPr lang="en-US" sz="2500" dirty="0"/>
              </a:p>
              <a:p>
                <a:pPr algn="l" rtl="0"/>
                <a:endParaRPr lang="en-US" sz="2500" dirty="0" smtClean="0"/>
              </a:p>
              <a:p>
                <a:pPr marL="0" indent="0" algn="l" rtl="0">
                  <a:buNone/>
                </a:pPr>
                <a:endParaRPr lang="en-US" sz="2500" dirty="0" smtClean="0"/>
              </a:p>
              <a:p>
                <a:pPr algn="l" rtl="0"/>
                <a:r>
                  <a:rPr lang="en-US" sz="2500" dirty="0" smtClean="0"/>
                  <a:t>Each </a:t>
                </a:r>
                <a:r>
                  <a:rPr lang="en-US" sz="2500" dirty="0"/>
                  <a:t>element of each input sequence is a pair of </a:t>
                </a:r>
                <a:r>
                  <a:rPr lang="en-US" sz="2500" dirty="0" smtClean="0"/>
                  <a:t>components</a:t>
                </a:r>
              </a:p>
              <a:p>
                <a:pPr algn="l" rtl="0"/>
                <a:r>
                  <a:rPr lang="en-US" sz="2500" dirty="0"/>
                  <a:t>First component is a real value randomly chosen between [-1,1] the second is either 1,0,-</a:t>
                </a:r>
                <a:r>
                  <a:rPr lang="en-US" sz="2500" dirty="0" smtClean="0"/>
                  <a:t>1.</a:t>
                </a:r>
                <a:endParaRPr lang="en-US" sz="2500" b="0" dirty="0" smtClean="0"/>
              </a:p>
              <a:p>
                <a:pPr algn="l" rtl="0"/>
                <a:r>
                  <a:rPr lang="en-US" sz="2500" b="0" dirty="0" smtClean="0"/>
                  <a:t>The target is </a:t>
                </a:r>
                <a14:m>
                  <m:oMath xmlns:m="http://schemas.openxmlformats.org/officeDocument/2006/math">
                    <m:r>
                      <a:rPr lang="en-US" sz="2500" b="0" i="1" smtClean="0">
                        <a:latin typeface="Cambria Math"/>
                      </a:rPr>
                      <m:t>0</m:t>
                    </m:r>
                    <m:r>
                      <a:rPr lang="en-US" sz="2500" b="0" i="1" smtClean="0">
                        <a:latin typeface="Cambria Math"/>
                      </a:rPr>
                      <m:t>.</m:t>
                    </m:r>
                    <m:r>
                      <a:rPr lang="en-US" sz="2500" b="0" i="1" smtClean="0">
                        <a:latin typeface="Cambria Math"/>
                      </a:rPr>
                      <m:t>5</m:t>
                    </m:r>
                    <m:r>
                      <a:rPr lang="en-US" sz="2500" b="0" i="1" smtClean="0">
                        <a:latin typeface="Cambria Math"/>
                      </a:rPr>
                      <m:t>+</m:t>
                    </m:r>
                    <m:f>
                      <m:fPr>
                        <m:ctrlPr>
                          <a:rPr lang="en-US" sz="2500" b="0" i="1" smtClean="0">
                            <a:latin typeface="Cambria Math"/>
                          </a:rPr>
                        </m:ctrlPr>
                      </m:fPr>
                      <m:num>
                        <m:sSub>
                          <m:sSubPr>
                            <m:ctrlPr>
                              <a:rPr lang="en-US" sz="2500" b="0" i="1" smtClean="0">
                                <a:latin typeface="Cambria Math"/>
                              </a:rPr>
                            </m:ctrlPr>
                          </m:sSubPr>
                          <m:e>
                            <m:r>
                              <a:rPr lang="en-US" sz="2500" b="0" i="1" smtClean="0">
                                <a:latin typeface="Cambria Math"/>
                              </a:rPr>
                              <m:t>𝑋</m:t>
                            </m:r>
                          </m:e>
                          <m:sub>
                            <m:r>
                              <a:rPr lang="en-US" sz="2500" b="0" i="1" smtClean="0">
                                <a:latin typeface="Cambria Math"/>
                              </a:rPr>
                              <m:t>1</m:t>
                            </m:r>
                          </m:sub>
                        </m:sSub>
                        <m:r>
                          <a:rPr lang="en-US" sz="2500" b="0" i="1" smtClean="0">
                            <a:latin typeface="Cambria Math"/>
                          </a:rPr>
                          <m:t>+</m:t>
                        </m:r>
                        <m:sSub>
                          <m:sSubPr>
                            <m:ctrlPr>
                              <a:rPr lang="en-US" sz="2500" b="0" i="1" smtClean="0">
                                <a:latin typeface="Cambria Math"/>
                              </a:rPr>
                            </m:ctrlPr>
                          </m:sSubPr>
                          <m:e>
                            <m:r>
                              <a:rPr lang="en-US" sz="2500" b="0" i="1" smtClean="0">
                                <a:latin typeface="Cambria Math"/>
                              </a:rPr>
                              <m:t>𝑋</m:t>
                            </m:r>
                          </m:e>
                          <m:sub>
                            <m:r>
                              <a:rPr lang="en-US" sz="2500" b="0" i="1" smtClean="0">
                                <a:latin typeface="Cambria Math"/>
                              </a:rPr>
                              <m:t>2</m:t>
                            </m:r>
                          </m:sub>
                        </m:sSub>
                      </m:num>
                      <m:den>
                        <m:r>
                          <a:rPr lang="en-US" sz="2500" b="0" i="1" smtClean="0">
                            <a:latin typeface="Cambria Math"/>
                          </a:rPr>
                          <m:t>4</m:t>
                        </m:r>
                        <m:r>
                          <a:rPr lang="en-US" sz="2500" b="0" i="1" smtClean="0">
                            <a:latin typeface="Cambria Math"/>
                          </a:rPr>
                          <m:t>.</m:t>
                        </m:r>
                        <m:r>
                          <a:rPr lang="en-US" sz="2500" b="0" i="1" smtClean="0">
                            <a:latin typeface="Cambria Math"/>
                          </a:rPr>
                          <m:t>0</m:t>
                        </m:r>
                      </m:den>
                    </m:f>
                  </m:oMath>
                </a14:m>
                <a:r>
                  <a:rPr lang="en-US" sz="2500" dirty="0" smtClean="0"/>
                  <a:t> when </a:t>
                </a:r>
                <a14:m>
                  <m:oMath xmlns:m="http://schemas.openxmlformats.org/officeDocument/2006/math">
                    <m:sSub>
                      <m:sSubPr>
                        <m:ctrlPr>
                          <a:rPr lang="en-US" sz="2500" b="0" i="1" smtClean="0">
                            <a:latin typeface="Cambria Math"/>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1</m:t>
                        </m:r>
                      </m:sub>
                    </m:sSub>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2</m:t>
                        </m:r>
                      </m:sub>
                    </m:sSub>
                  </m:oMath>
                </a14:m>
                <a:r>
                  <a:rPr lang="en-US" sz="2500" dirty="0" smtClean="0"/>
                  <a:t> are the first two components with </a:t>
                </a:r>
                <a14:m>
                  <m:oMath xmlns:m="http://schemas.openxmlformats.org/officeDocument/2006/math">
                    <m:sSub>
                      <m:sSubPr>
                        <m:ctrlPr>
                          <a:rPr lang="en-US" sz="2500" b="0" i="1" smtClean="0">
                            <a:latin typeface="Cambria Math"/>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2</m:t>
                        </m:r>
                      </m:sub>
                    </m:sSub>
                    <m:r>
                      <a:rPr lang="en-US" sz="2500" b="0" i="1" smtClean="0">
                        <a:latin typeface="Cambria Math" panose="02040503050406030204" pitchFamily="18" charset="0"/>
                      </a:rPr>
                      <m:t>=</m:t>
                    </m:r>
                    <m:r>
                      <a:rPr lang="en-US" sz="2500" b="0" i="1" smtClean="0">
                        <a:latin typeface="Cambria Math" panose="02040503050406030204" pitchFamily="18" charset="0"/>
                      </a:rPr>
                      <m:t>1</m:t>
                    </m:r>
                  </m:oMath>
                </a14:m>
                <a:endParaRPr lang="en-US" sz="2500" dirty="0"/>
              </a:p>
              <a:p>
                <a:pPr algn="l" rtl="0"/>
                <a:endParaRPr lang="he-IL" sz="2500" dirty="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xfrm>
                <a:off x="457200" y="1600200"/>
                <a:ext cx="7859216" cy="5069160"/>
              </a:xfrm>
              <a:blipFill rotWithShape="0">
                <a:blip r:embed="rId3"/>
                <a:stretch>
                  <a:fillRect l="-388"/>
                </a:stretch>
              </a:blipFill>
            </p:spPr>
            <p:txBody>
              <a:bodyPr/>
              <a:lstStyle/>
              <a:p>
                <a:r>
                  <a:rPr lang="he-IL">
                    <a:noFill/>
                  </a:rPr>
                  <a:t> </a:t>
                </a:r>
              </a:p>
            </p:txBody>
          </p:sp>
        </mc:Fallback>
      </mc:AlternateContent>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772816"/>
            <a:ext cx="864096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מציין מיקום של מספר שקופית 3"/>
          <p:cNvSpPr>
            <a:spLocks noGrp="1"/>
          </p:cNvSpPr>
          <p:nvPr>
            <p:ph type="sldNum" sz="quarter" idx="15"/>
          </p:nvPr>
        </p:nvSpPr>
        <p:spPr/>
        <p:txBody>
          <a:bodyPr/>
          <a:lstStyle/>
          <a:p>
            <a:fld id="{B1384DE6-1247-4793-92EB-DB727468149E}" type="slidenum">
              <a:rPr lang="he-IL" smtClean="0"/>
              <a:t>46</a:t>
            </a:fld>
            <a:endParaRPr lang="he-IL"/>
          </a:p>
        </p:txBody>
      </p:sp>
    </p:spTree>
    <p:extLst>
      <p:ext uri="{BB962C8B-B14F-4D97-AF65-F5344CB8AC3E}">
        <p14:creationId xmlns:p14="http://schemas.microsoft.com/office/powerpoint/2010/main" val="2532972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Experiments - classification</a:t>
            </a:r>
            <a:endParaRPr lang="he-IL"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a:xfrm>
                <a:off x="457200" y="1600200"/>
                <a:ext cx="8291264" cy="2764904"/>
              </a:xfrm>
            </p:spPr>
            <p:txBody>
              <a:bodyPr>
                <a:normAutofit lnSpcReduction="10000"/>
              </a:bodyPr>
              <a:lstStyle/>
              <a:p>
                <a:pPr algn="l" rtl="0"/>
                <a:endParaRPr lang="en-US" sz="2800" dirty="0" smtClean="0"/>
              </a:p>
              <a:p>
                <a:pPr algn="l" rtl="0"/>
                <a:r>
                  <a:rPr lang="en-US" sz="2600" dirty="0" smtClean="0"/>
                  <a:t>Sequence of letters – {</a:t>
                </a:r>
                <a:r>
                  <a:rPr lang="en-US" sz="2600" dirty="0" err="1" smtClean="0"/>
                  <a:t>a,b</a:t>
                </a:r>
                <a:r>
                  <a:rPr lang="en-US" sz="2600" dirty="0" smtClean="0"/>
                  <a:t>,…{X|Y},…</a:t>
                </a:r>
                <a:r>
                  <a:rPr lang="en-US" sz="2600" dirty="0" err="1" smtClean="0"/>
                  <a:t>a,b</a:t>
                </a:r>
                <a:r>
                  <a:rPr lang="en-US" sz="2600" dirty="0" smtClean="0"/>
                  <a:t>…{X|Y}…</a:t>
                </a:r>
                <a:r>
                  <a:rPr lang="en-US" sz="2600" dirty="0" err="1" smtClean="0"/>
                  <a:t>a,b</a:t>
                </a:r>
                <a:r>
                  <a:rPr lang="en-US" sz="2600" dirty="0" smtClean="0"/>
                  <a:t>…{X|Y}…}</a:t>
                </a:r>
              </a:p>
              <a:p>
                <a:pPr algn="l" rtl="0"/>
                <a:r>
                  <a:rPr lang="en-US" sz="2600" dirty="0" smtClean="0"/>
                  <a:t>Goal is to find the class of the sequence</a:t>
                </a:r>
              </a:p>
              <a:p>
                <a:pPr algn="l" rtl="0"/>
                <a:r>
                  <a:rPr lang="en-US" sz="2600" dirty="0" smtClean="0"/>
                  <a:t>For Example : YXX,XXY,XYX… </a:t>
                </a:r>
                <a14:m>
                  <m:oMath xmlns:m="http://schemas.openxmlformats.org/officeDocument/2006/math">
                    <m:sSup>
                      <m:sSupPr>
                        <m:ctrlPr>
                          <a:rPr lang="en-US" sz="2600" b="0" i="1" smtClean="0">
                            <a:latin typeface="Cambria Math"/>
                          </a:rPr>
                        </m:ctrlPr>
                      </m:sSupPr>
                      <m:e>
                        <m:r>
                          <a:rPr lang="en-US" sz="2600" b="0" i="1" smtClean="0">
                            <a:latin typeface="Cambria Math" panose="02040503050406030204" pitchFamily="18" charset="0"/>
                          </a:rPr>
                          <m:t>2</m:t>
                        </m:r>
                      </m:e>
                      <m:sup>
                        <m:r>
                          <a:rPr lang="en-US" sz="2600" b="0" i="1" smtClean="0">
                            <a:latin typeface="Cambria Math" panose="02040503050406030204" pitchFamily="18" charset="0"/>
                          </a:rPr>
                          <m:t>3</m:t>
                        </m:r>
                      </m:sup>
                    </m:sSup>
                    <m:r>
                      <a:rPr lang="en-US" sz="2600" b="0" i="1" smtClean="0">
                        <a:latin typeface="Cambria Math" panose="02040503050406030204" pitchFamily="18" charset="0"/>
                      </a:rPr>
                      <m:t> </m:t>
                    </m:r>
                  </m:oMath>
                </a14:m>
                <a:r>
                  <a:rPr lang="en-US" sz="2600" dirty="0" smtClean="0"/>
                  <a:t> classes</a:t>
                </a:r>
              </a:p>
              <a:p>
                <a:pPr algn="l" rtl="0"/>
                <a:r>
                  <a:rPr lang="en-US" sz="2600" dirty="0" smtClean="0"/>
                  <a:t>Length of the sequence 100 letters</a:t>
                </a:r>
                <a:endParaRPr lang="he-IL" sz="2600" dirty="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xfrm>
                <a:off x="457200" y="1600200"/>
                <a:ext cx="8291264" cy="2764904"/>
              </a:xfrm>
              <a:blipFill rotWithShape="0">
                <a:blip r:embed="rId3"/>
                <a:stretch>
                  <a:fillRect l="-441"/>
                </a:stretch>
              </a:blipFill>
            </p:spPr>
            <p:txBody>
              <a:bodyPr/>
              <a:lstStyle/>
              <a:p>
                <a:r>
                  <a:rPr lang="he-IL">
                    <a:noFill/>
                  </a:rPr>
                  <a:t> </a:t>
                </a:r>
              </a:p>
            </p:txBody>
          </p:sp>
        </mc:Fallback>
      </mc:AlternateContent>
      <p:pic>
        <p:nvPicPr>
          <p:cNvPr id="4" name="Picture 3"/>
          <p:cNvPicPr>
            <a:picLocks noChangeAspect="1"/>
          </p:cNvPicPr>
          <p:nvPr/>
        </p:nvPicPr>
        <p:blipFill rotWithShape="1">
          <a:blip r:embed="rId4"/>
          <a:srcRect l="26203" t="40781" r="29523" b="46927"/>
          <a:stretch/>
        </p:blipFill>
        <p:spPr>
          <a:xfrm>
            <a:off x="350574" y="4509120"/>
            <a:ext cx="7680851" cy="1152129"/>
          </a:xfrm>
          <a:prstGeom prst="rect">
            <a:avLst/>
          </a:prstGeom>
        </p:spPr>
      </p:pic>
      <p:sp>
        <p:nvSpPr>
          <p:cNvPr id="5" name="מציין מיקום של מספר שקופית 4"/>
          <p:cNvSpPr>
            <a:spLocks noGrp="1"/>
          </p:cNvSpPr>
          <p:nvPr>
            <p:ph type="sldNum" sz="quarter" idx="15"/>
          </p:nvPr>
        </p:nvSpPr>
        <p:spPr/>
        <p:txBody>
          <a:bodyPr/>
          <a:lstStyle/>
          <a:p>
            <a:fld id="{B1384DE6-1247-4793-92EB-DB727468149E}" type="slidenum">
              <a:rPr lang="he-IL" smtClean="0"/>
              <a:t>47</a:t>
            </a:fld>
            <a:endParaRPr lang="he-IL"/>
          </a:p>
        </p:txBody>
      </p:sp>
    </p:spTree>
    <p:extLst>
      <p:ext uri="{BB962C8B-B14F-4D97-AF65-F5344CB8AC3E}">
        <p14:creationId xmlns:p14="http://schemas.microsoft.com/office/powerpoint/2010/main" val="3732687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Advantages of LSTM</a:t>
            </a:r>
            <a:endParaRPr lang="en-US" dirty="0"/>
          </a:p>
        </p:txBody>
      </p:sp>
      <p:sp>
        <p:nvSpPr>
          <p:cNvPr id="3" name="מציין מיקום תוכן 2"/>
          <p:cNvSpPr>
            <a:spLocks noGrp="1"/>
          </p:cNvSpPr>
          <p:nvPr>
            <p:ph sz="quarter" idx="1"/>
          </p:nvPr>
        </p:nvSpPr>
        <p:spPr>
          <a:xfrm>
            <a:off x="457200" y="1600200"/>
            <a:ext cx="7467600" cy="2980928"/>
          </a:xfrm>
        </p:spPr>
        <p:txBody>
          <a:bodyPr>
            <a:normAutofit fontScale="92500" lnSpcReduction="20000"/>
          </a:bodyPr>
          <a:lstStyle/>
          <a:p>
            <a:pPr algn="l" rtl="0"/>
            <a:r>
              <a:rPr lang="en-US" sz="2500" dirty="0" smtClean="0"/>
              <a:t>Non-decaying error backpropagation.</a:t>
            </a:r>
          </a:p>
          <a:p>
            <a:pPr algn="l" rtl="0"/>
            <a:endParaRPr lang="en-US" sz="2500" dirty="0"/>
          </a:p>
          <a:p>
            <a:pPr algn="l" rtl="0"/>
            <a:r>
              <a:rPr lang="en-US" sz="2500" dirty="0" smtClean="0"/>
              <a:t>For long time lag problems, LSTM can handle noise and continuous values.</a:t>
            </a:r>
          </a:p>
          <a:p>
            <a:pPr algn="l" rtl="0"/>
            <a:endParaRPr lang="en-US" sz="2500" dirty="0"/>
          </a:p>
          <a:p>
            <a:pPr algn="l" rtl="0"/>
            <a:r>
              <a:rPr lang="en-US" sz="2500" dirty="0" smtClean="0"/>
              <a:t>No parameter fine tuning.</a:t>
            </a:r>
          </a:p>
          <a:p>
            <a:pPr algn="l" rtl="0"/>
            <a:endParaRPr lang="en-US" sz="2500" dirty="0"/>
          </a:p>
          <a:p>
            <a:pPr algn="l" rtl="0"/>
            <a:r>
              <a:rPr lang="en-US" sz="2500" dirty="0" smtClean="0"/>
              <a:t>Memory for long time periods</a:t>
            </a:r>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48</a:t>
            </a:fld>
            <a:endParaRPr lang="he-IL"/>
          </a:p>
        </p:txBody>
      </p:sp>
    </p:spTree>
    <p:extLst>
      <p:ext uri="{BB962C8B-B14F-4D97-AF65-F5344CB8AC3E}">
        <p14:creationId xmlns:p14="http://schemas.microsoft.com/office/powerpoint/2010/main" val="38942737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Limitations of LSTM</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51520" y="2132856"/>
                <a:ext cx="6755888" cy="861774"/>
              </a:xfrm>
              <a:prstGeom prst="rect">
                <a:avLst/>
              </a:prstGeom>
              <a:noFill/>
            </p:spPr>
            <p:txBody>
              <a:bodyPr wrap="none" rtlCol="1">
                <a:spAutoFit/>
              </a:bodyPr>
              <a:lstStyle/>
              <a:p>
                <a:pPr algn="l" rtl="0"/>
                <a14:m>
                  <m:oMath xmlns:m="http://schemas.openxmlformats.org/officeDocument/2006/math">
                    <m:r>
                      <a:rPr lang="en-US" sz="2500" i="1" smtClean="0">
                        <a:solidFill>
                          <a:prstClr val="black"/>
                        </a:solidFill>
                        <a:latin typeface="Cambria Math" panose="02040503050406030204" pitchFamily="18" charset="0"/>
                      </a:rPr>
                      <m:t>𝑐</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𝑧</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𝑖</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e>
                    </m:d>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𝑐</m:t>
                    </m:r>
                    <m:d>
                      <m:dPr>
                        <m:ctrlPr>
                          <a:rPr lang="en-US" sz="2500" i="1">
                            <a:solidFill>
                              <a:prstClr val="black"/>
                            </a:solidFill>
                            <a:latin typeface="Cambria Math"/>
                          </a:rPr>
                        </m:ctrlPr>
                      </m:dPr>
                      <m:e>
                        <m:r>
                          <a:rPr lang="en-US" sz="2500" i="1">
                            <a:solidFill>
                              <a:prstClr val="black"/>
                            </a:solidFill>
                            <a:latin typeface="Cambria Math" panose="02040503050406030204" pitchFamily="18" charset="0"/>
                          </a:rPr>
                          <m:t>𝑡</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1</m:t>
                        </m:r>
                      </m:e>
                    </m:d>
                    <m:r>
                      <a:rPr lang="en-US" sz="2500" i="1" smtClean="0">
                        <a:solidFill>
                          <a:prstClr val="black"/>
                        </a:solidFill>
                        <a:latin typeface="Cambria Math" panose="02040503050406030204" pitchFamily="18" charset="0"/>
                      </a:rPr>
                      <m:t>→</m:t>
                    </m:r>
                  </m:oMath>
                </a14:m>
                <a:r>
                  <a:rPr lang="en-US" sz="2500" i="1" dirty="0" smtClean="0">
                    <a:solidFill>
                      <a:prstClr val="black"/>
                    </a:solidFill>
                  </a:rPr>
                  <a:t> </a:t>
                </a:r>
                <a:r>
                  <a:rPr lang="en-US" sz="2500" dirty="0" smtClean="0">
                    <a:solidFill>
                      <a:prstClr val="black"/>
                    </a:solidFill>
                  </a:rPr>
                  <a:t>grows linearly</a:t>
                </a:r>
                <a:endParaRPr lang="he-IL" sz="2500" i="1" dirty="0">
                  <a:solidFill>
                    <a:prstClr val="black"/>
                  </a:solidFill>
                </a:endParaRPr>
              </a:p>
              <a:p>
                <a:pPr algn="l" rtl="0"/>
                <a:endParaRPr lang="he-IL" sz="2500" i="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51520" y="2132856"/>
                <a:ext cx="6755888" cy="861774"/>
              </a:xfrm>
              <a:prstGeom prst="rect">
                <a:avLst/>
              </a:prstGeom>
              <a:blipFill rotWithShape="0">
                <a:blip r:embed="rId3"/>
                <a:stretch>
                  <a:fillRect t="-7092" r="-3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1520" y="2848074"/>
                <a:ext cx="6451190" cy="1246495"/>
              </a:xfrm>
              <a:prstGeom prst="rect">
                <a:avLst/>
              </a:prstGeom>
              <a:noFill/>
            </p:spPr>
            <p:txBody>
              <a:bodyPr wrap="none" rtlCol="1">
                <a:spAutoFit/>
              </a:bodyPr>
              <a:lstStyle/>
              <a:p>
                <a:pPr algn="l" rtl="0"/>
                <a:r>
                  <a:rPr lang="en-US" sz="2500" dirty="0" smtClean="0">
                    <a:solidFill>
                      <a:prstClr val="black"/>
                    </a:solidFill>
                  </a:rPr>
                  <a:t>For a continues input stream </a:t>
                </a:r>
                <a:r>
                  <a:rPr lang="en-US" sz="2500" dirty="0" smtClean="0">
                    <a:solidFill>
                      <a:prstClr val="black"/>
                    </a:solidFill>
                    <a:sym typeface="Wingdings" panose="05000000000000000000" pitchFamily="2" charset="2"/>
                  </a:rPr>
                  <a:t> </a:t>
                </a:r>
                <a:endParaRPr lang="en-US" sz="2500" i="1" dirty="0" smtClean="0">
                  <a:solidFill>
                    <a:prstClr val="black"/>
                  </a:solidFill>
                  <a:latin typeface="Cambria Math" panose="02040503050406030204" pitchFamily="18" charset="0"/>
                  <a:sym typeface="Wingdings" panose="05000000000000000000" pitchFamily="2" charset="2"/>
                </a:endParaRPr>
              </a:p>
              <a:p>
                <a:pPr algn="l" rtl="0"/>
                <a14:m>
                  <m:oMath xmlns:m="http://schemas.openxmlformats.org/officeDocument/2006/math">
                    <m:r>
                      <a:rPr lang="en-US" sz="2500" i="1" smtClean="0">
                        <a:solidFill>
                          <a:prstClr val="black"/>
                        </a:solidFill>
                        <a:latin typeface="Cambria Math" panose="02040503050406030204" pitchFamily="18" charset="0"/>
                        <a:sym typeface="Wingdings" panose="05000000000000000000" pitchFamily="2" charset="2"/>
                      </a:rPr>
                      <m:t>𝑐</m:t>
                    </m:r>
                    <m:r>
                      <a:rPr lang="en-US" sz="2500" i="1" smtClean="0">
                        <a:solidFill>
                          <a:prstClr val="black"/>
                        </a:solidFill>
                        <a:latin typeface="Cambria Math" panose="02040503050406030204" pitchFamily="18" charset="0"/>
                        <a:sym typeface="Wingdings" panose="05000000000000000000" pitchFamily="2" charset="2"/>
                      </a:rPr>
                      <m:t>(</m:t>
                    </m:r>
                    <m:r>
                      <a:rPr lang="en-US" sz="2500" i="1" smtClean="0">
                        <a:solidFill>
                          <a:prstClr val="black"/>
                        </a:solidFill>
                        <a:latin typeface="Cambria Math" panose="02040503050406030204" pitchFamily="18" charset="0"/>
                        <a:sym typeface="Wingdings" panose="05000000000000000000" pitchFamily="2" charset="2"/>
                      </a:rPr>
                      <m:t>𝑡</m:t>
                    </m:r>
                    <m:r>
                      <a:rPr lang="en-US" sz="2500" i="1" smtClean="0">
                        <a:solidFill>
                          <a:prstClr val="black"/>
                        </a:solidFill>
                        <a:latin typeface="Cambria Math" panose="02040503050406030204" pitchFamily="18" charset="0"/>
                        <a:sym typeface="Wingdings" panose="05000000000000000000" pitchFamily="2" charset="2"/>
                      </a:rPr>
                      <m:t>)</m:t>
                    </m:r>
                  </m:oMath>
                </a14:m>
                <a:r>
                  <a:rPr lang="en-US" sz="2500" dirty="0" smtClean="0">
                    <a:solidFill>
                      <a:prstClr val="black"/>
                    </a:solidFill>
                  </a:rPr>
                  <a:t> may grow in an unbounded fashion </a:t>
                </a:r>
                <a:r>
                  <a:rPr lang="en-US" sz="2500" dirty="0" smtClean="0">
                    <a:solidFill>
                      <a:prstClr val="black"/>
                    </a:solidFill>
                    <a:sym typeface="Wingdings" panose="05000000000000000000" pitchFamily="2" charset="2"/>
                  </a:rPr>
                  <a:t></a:t>
                </a:r>
              </a:p>
              <a:p>
                <a:pPr algn="l" rtl="0"/>
                <a:r>
                  <a:rPr lang="en-US" sz="2500" dirty="0" smtClean="0">
                    <a:solidFill>
                      <a:prstClr val="black"/>
                    </a:solidFill>
                    <a:sym typeface="Wingdings" panose="05000000000000000000" pitchFamily="2" charset="2"/>
                  </a:rPr>
                  <a:t>can cause a saturation in </a:t>
                </a:r>
                <a14:m>
                  <m:oMath xmlns:m="http://schemas.openxmlformats.org/officeDocument/2006/math">
                    <m:r>
                      <a:rPr lang="en-US" sz="2500" i="1" smtClean="0">
                        <a:solidFill>
                          <a:prstClr val="black"/>
                        </a:solidFill>
                        <a:latin typeface="Cambria Math" panose="02040503050406030204" pitchFamily="18" charset="0"/>
                        <a:sym typeface="Wingdings" panose="05000000000000000000" pitchFamily="2" charset="2"/>
                      </a:rPr>
                      <m:t>h</m:t>
                    </m:r>
                    <m:r>
                      <a:rPr lang="en-US" sz="2500" i="1" smtClean="0">
                        <a:solidFill>
                          <a:prstClr val="black"/>
                        </a:solidFill>
                        <a:latin typeface="Cambria Math" panose="02040503050406030204" pitchFamily="18" charset="0"/>
                        <a:sym typeface="Wingdings" panose="05000000000000000000" pitchFamily="2" charset="2"/>
                      </a:rPr>
                      <m:t>(</m:t>
                    </m:r>
                    <m:r>
                      <a:rPr lang="en-US" sz="2500" i="1" smtClean="0">
                        <a:solidFill>
                          <a:prstClr val="black"/>
                        </a:solidFill>
                        <a:latin typeface="Cambria Math" panose="02040503050406030204" pitchFamily="18" charset="0"/>
                        <a:sym typeface="Wingdings" panose="05000000000000000000" pitchFamily="2" charset="2"/>
                      </a:rPr>
                      <m:t>𝑡</m:t>
                    </m:r>
                    <m:r>
                      <a:rPr lang="en-US" sz="2500" i="1" smtClean="0">
                        <a:solidFill>
                          <a:prstClr val="black"/>
                        </a:solidFill>
                        <a:latin typeface="Cambria Math" panose="02040503050406030204" pitchFamily="18" charset="0"/>
                        <a:sym typeface="Wingdings" panose="05000000000000000000" pitchFamily="2" charset="2"/>
                      </a:rPr>
                      <m:t>)</m:t>
                    </m:r>
                  </m:oMath>
                </a14:m>
                <a:endParaRPr lang="he-IL" sz="2500"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51520" y="2848074"/>
                <a:ext cx="6451190" cy="1246495"/>
              </a:xfrm>
              <a:prstGeom prst="rect">
                <a:avLst/>
              </a:prstGeom>
              <a:blipFill rotWithShape="0">
                <a:blip r:embed="rId4"/>
                <a:stretch>
                  <a:fillRect l="-1511" t="-3902" r="-567" b="-9756"/>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907704" y="4310227"/>
                <a:ext cx="3954993" cy="499560"/>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sSub>
                        <m:sSubPr>
                          <m:ctrlPr>
                            <a:rPr lang="en-US" sz="2300" i="1" smtClean="0">
                              <a:solidFill>
                                <a:prstClr val="black"/>
                              </a:solidFill>
                              <a:latin typeface="Cambria Math"/>
                            </a:rPr>
                          </m:ctrlPr>
                        </m:sSubPr>
                        <m:e>
                          <m:r>
                            <a:rPr lang="en-US" sz="2300" i="1" smtClean="0">
                              <a:solidFill>
                                <a:prstClr val="black"/>
                              </a:solidFill>
                              <a:latin typeface="Cambria Math" panose="02040503050406030204" pitchFamily="18" charset="0"/>
                            </a:rPr>
                            <m:t>𝛿</m:t>
                          </m:r>
                        </m:e>
                        <m:sub>
                          <m:r>
                            <a:rPr lang="en-US" sz="2300" i="1" smtClean="0">
                              <a:solidFill>
                                <a:prstClr val="black"/>
                              </a:solidFill>
                              <a:latin typeface="Cambria Math" panose="02040503050406030204" pitchFamily="18" charset="0"/>
                            </a:rPr>
                            <m:t>𝑐</m:t>
                          </m:r>
                        </m:sub>
                      </m:sSub>
                      <m:d>
                        <m:dPr>
                          <m:ctrlPr>
                            <a:rPr lang="en-US" sz="2300" i="1" smtClean="0">
                              <a:solidFill>
                                <a:prstClr val="black"/>
                              </a:solidFill>
                              <a:latin typeface="Cambria Math"/>
                            </a:rPr>
                          </m:ctrlPr>
                        </m:dPr>
                        <m:e>
                          <m:r>
                            <a:rPr lang="en-US" sz="2300" i="1" smtClean="0">
                              <a:solidFill>
                                <a:prstClr val="black"/>
                              </a:solidFill>
                              <a:latin typeface="Cambria Math" panose="02040503050406030204" pitchFamily="18" charset="0"/>
                            </a:rPr>
                            <m:t>𝑡</m:t>
                          </m:r>
                        </m:e>
                      </m:d>
                      <m:r>
                        <a:rPr lang="en-US" sz="2300" i="1" smtClean="0">
                          <a:solidFill>
                            <a:prstClr val="black"/>
                          </a:solidFill>
                          <a:latin typeface="Cambria Math" panose="02040503050406030204" pitchFamily="18" charset="0"/>
                        </a:rPr>
                        <m:t>=</m:t>
                      </m:r>
                      <m:sSub>
                        <m:sSubPr>
                          <m:ctrlPr>
                            <a:rPr lang="en-US" sz="2300" i="1" smtClean="0">
                              <a:solidFill>
                                <a:prstClr val="black"/>
                              </a:solidFill>
                              <a:latin typeface="Cambria Math"/>
                            </a:rPr>
                          </m:ctrlPr>
                        </m:sSubPr>
                        <m:e>
                          <m:r>
                            <a:rPr lang="en-US" sz="2300" i="1" smtClean="0">
                              <a:solidFill>
                                <a:prstClr val="black"/>
                              </a:solidFill>
                              <a:latin typeface="Cambria Math" panose="02040503050406030204" pitchFamily="18" charset="0"/>
                            </a:rPr>
                            <m:t>𝛿</m:t>
                          </m:r>
                        </m:e>
                        <m:sub>
                          <m:r>
                            <a:rPr lang="en-US" sz="2300" i="1" smtClean="0">
                              <a:solidFill>
                                <a:prstClr val="black"/>
                              </a:solidFill>
                              <a:latin typeface="Cambria Math" panose="02040503050406030204" pitchFamily="18" charset="0"/>
                            </a:rPr>
                            <m:t>𝑦</m:t>
                          </m:r>
                        </m:sub>
                      </m:sSub>
                      <m:d>
                        <m:dPr>
                          <m:ctrlPr>
                            <a:rPr lang="en-US" sz="2300" i="1" smtClean="0">
                              <a:solidFill>
                                <a:prstClr val="black"/>
                              </a:solidFill>
                              <a:latin typeface="Cambria Math"/>
                            </a:rPr>
                          </m:ctrlPr>
                        </m:dPr>
                        <m:e>
                          <m:r>
                            <a:rPr lang="en-US" sz="2300" i="1" smtClean="0">
                              <a:solidFill>
                                <a:prstClr val="black"/>
                              </a:solidFill>
                              <a:latin typeface="Cambria Math" panose="02040503050406030204" pitchFamily="18" charset="0"/>
                            </a:rPr>
                            <m:t>𝑡</m:t>
                          </m:r>
                        </m:e>
                      </m:d>
                      <m:sSup>
                        <m:sSupPr>
                          <m:ctrlPr>
                            <a:rPr lang="en-US" sz="2300" i="1" smtClean="0">
                              <a:solidFill>
                                <a:prstClr val="black"/>
                              </a:solidFill>
                              <a:latin typeface="Cambria Math"/>
                            </a:rPr>
                          </m:ctrlPr>
                        </m:sSupPr>
                        <m:e>
                          <m:r>
                            <a:rPr lang="en-US" sz="2300" i="1" smtClean="0">
                              <a:solidFill>
                                <a:prstClr val="black"/>
                              </a:solidFill>
                              <a:latin typeface="Cambria Math" panose="02040503050406030204" pitchFamily="18" charset="0"/>
                            </a:rPr>
                            <m:t>h</m:t>
                          </m:r>
                        </m:e>
                        <m:sup>
                          <m:r>
                            <a:rPr lang="en-US" sz="2300" i="1" smtClean="0">
                              <a:solidFill>
                                <a:prstClr val="black"/>
                              </a:solidFill>
                              <a:latin typeface="Cambria Math" panose="02040503050406030204" pitchFamily="18" charset="0"/>
                            </a:rPr>
                            <m:t>′</m:t>
                          </m:r>
                        </m:sup>
                      </m:sSup>
                      <m:d>
                        <m:dPr>
                          <m:ctrlPr>
                            <a:rPr lang="en-US" sz="2300" i="1" smtClean="0">
                              <a:solidFill>
                                <a:prstClr val="black"/>
                              </a:solidFill>
                              <a:latin typeface="Cambria Math"/>
                            </a:rPr>
                          </m:ctrlPr>
                        </m:dPr>
                        <m:e>
                          <m:r>
                            <a:rPr lang="en-US" sz="2300" i="1" smtClean="0">
                              <a:solidFill>
                                <a:prstClr val="black"/>
                              </a:solidFill>
                              <a:latin typeface="Cambria Math" panose="02040503050406030204" pitchFamily="18" charset="0"/>
                            </a:rPr>
                            <m:t>𝑐</m:t>
                          </m:r>
                          <m:d>
                            <m:dPr>
                              <m:ctrlPr>
                                <a:rPr lang="en-US" sz="2300" i="1" smtClean="0">
                                  <a:solidFill>
                                    <a:prstClr val="black"/>
                                  </a:solidFill>
                                  <a:latin typeface="Cambria Math"/>
                                </a:rPr>
                              </m:ctrlPr>
                            </m:dPr>
                            <m:e>
                              <m:r>
                                <a:rPr lang="en-US" sz="2300" i="1" smtClean="0">
                                  <a:solidFill>
                                    <a:prstClr val="black"/>
                                  </a:solidFill>
                                  <a:latin typeface="Cambria Math" panose="02040503050406030204" pitchFamily="18" charset="0"/>
                                </a:rPr>
                                <m:t>𝑡</m:t>
                              </m:r>
                            </m:e>
                          </m:d>
                        </m:e>
                      </m:d>
                      <m:r>
                        <a:rPr lang="en-US" sz="2300" i="1">
                          <a:solidFill>
                            <a:prstClr val="black"/>
                          </a:solidFill>
                          <a:latin typeface="Cambria Math" panose="02040503050406030204" pitchFamily="18" charset="0"/>
                        </a:rPr>
                        <m:t>⊙</m:t>
                      </m:r>
                      <m:r>
                        <a:rPr lang="en-US" sz="2300" i="1">
                          <a:solidFill>
                            <a:prstClr val="black"/>
                          </a:solidFill>
                          <a:latin typeface="Cambria Math" panose="02040503050406030204" pitchFamily="18" charset="0"/>
                        </a:rPr>
                        <m:t>𝑜</m:t>
                      </m:r>
                      <m:d>
                        <m:dPr>
                          <m:ctrlPr>
                            <a:rPr lang="en-US" sz="2300" i="1">
                              <a:solidFill>
                                <a:prstClr val="black"/>
                              </a:solidFill>
                              <a:latin typeface="Cambria Math"/>
                            </a:rPr>
                          </m:ctrlPr>
                        </m:dPr>
                        <m:e>
                          <m:r>
                            <a:rPr lang="en-US" sz="2300" i="1">
                              <a:solidFill>
                                <a:prstClr val="black"/>
                              </a:solidFill>
                              <a:latin typeface="Cambria Math" panose="02040503050406030204" pitchFamily="18" charset="0"/>
                            </a:rPr>
                            <m:t>𝑡</m:t>
                          </m:r>
                        </m:e>
                      </m:d>
                    </m:oMath>
                  </m:oMathPara>
                </a14:m>
                <a:endParaRPr lang="he-IL" sz="23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07704" y="4310227"/>
                <a:ext cx="3954993" cy="499560"/>
              </a:xfrm>
              <a:prstGeom prst="rect">
                <a:avLst/>
              </a:prstGeom>
              <a:blipFill rotWithShape="0">
                <a:blip r:embed="rId5"/>
                <a:stretch>
                  <a:fillRect b="-6098"/>
                </a:stretch>
              </a:blipFill>
            </p:spPr>
            <p:txBody>
              <a:bodyPr/>
              <a:lstStyle/>
              <a:p>
                <a:r>
                  <a:rPr lang="he-IL">
                    <a:noFill/>
                  </a:rPr>
                  <a:t> </a:t>
                </a:r>
              </a:p>
            </p:txBody>
          </p:sp>
        </mc:Fallback>
      </mc:AlternateContent>
      <p:sp>
        <p:nvSpPr>
          <p:cNvPr id="7" name="Oval 6"/>
          <p:cNvSpPr/>
          <p:nvPr/>
        </p:nvSpPr>
        <p:spPr>
          <a:xfrm>
            <a:off x="3629464" y="4244536"/>
            <a:ext cx="1296144" cy="6309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cxnSp>
        <p:nvCxnSpPr>
          <p:cNvPr id="9" name="Straight Arrow Connector 8"/>
          <p:cNvCxnSpPr/>
          <p:nvPr/>
        </p:nvCxnSpPr>
        <p:spPr>
          <a:xfrm>
            <a:off x="4277536" y="4875477"/>
            <a:ext cx="0" cy="929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02988" y="5805264"/>
            <a:ext cx="2549096" cy="477054"/>
          </a:xfrm>
          <a:prstGeom prst="rect">
            <a:avLst/>
          </a:prstGeom>
          <a:noFill/>
        </p:spPr>
        <p:txBody>
          <a:bodyPr wrap="none" rtlCol="1">
            <a:spAutoFit/>
          </a:bodyPr>
          <a:lstStyle/>
          <a:p>
            <a:pPr algn="l" rtl="0"/>
            <a:r>
              <a:rPr lang="en-US" sz="2500" dirty="0" smtClean="0">
                <a:solidFill>
                  <a:prstClr val="black"/>
                </a:solidFill>
              </a:rPr>
              <a:t>Small gradients</a:t>
            </a:r>
            <a:endParaRPr lang="he-IL" sz="2500" dirty="0">
              <a:solidFill>
                <a:prstClr val="black"/>
              </a:solidFill>
            </a:endParaRPr>
          </a:p>
        </p:txBody>
      </p:sp>
      <p:sp>
        <p:nvSpPr>
          <p:cNvPr id="3" name="מציין מיקום של מספר שקופית 2"/>
          <p:cNvSpPr>
            <a:spLocks noGrp="1"/>
          </p:cNvSpPr>
          <p:nvPr>
            <p:ph type="sldNum" sz="quarter" idx="15"/>
          </p:nvPr>
        </p:nvSpPr>
        <p:spPr/>
        <p:txBody>
          <a:bodyPr/>
          <a:lstStyle/>
          <a:p>
            <a:fld id="{B1384DE6-1247-4793-92EB-DB727468149E}" type="slidenum">
              <a:rPr lang="he-IL" smtClean="0"/>
              <a:t>49</a:t>
            </a:fld>
            <a:endParaRPr lang="he-IL"/>
          </a:p>
        </p:txBody>
      </p:sp>
    </p:spTree>
    <p:extLst>
      <p:ext uri="{BB962C8B-B14F-4D97-AF65-F5344CB8AC3E}">
        <p14:creationId xmlns:p14="http://schemas.microsoft.com/office/powerpoint/2010/main" val="629181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Motivation</a:t>
            </a:r>
            <a:endParaRPr lang="he-IL" dirty="0"/>
          </a:p>
        </p:txBody>
      </p:sp>
      <p:pic>
        <p:nvPicPr>
          <p:cNvPr id="4" name="מציין מיקום תוכן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67543" y="1700808"/>
            <a:ext cx="8281613" cy="2592288"/>
          </a:xfrm>
        </p:spPr>
      </p:pic>
      <p:sp>
        <p:nvSpPr>
          <p:cNvPr id="6" name="TextBox 5"/>
          <p:cNvSpPr txBox="1"/>
          <p:nvPr/>
        </p:nvSpPr>
        <p:spPr>
          <a:xfrm>
            <a:off x="-111410" y="4836998"/>
            <a:ext cx="2376264" cy="861774"/>
          </a:xfrm>
          <a:prstGeom prst="rect">
            <a:avLst/>
          </a:prstGeom>
          <a:noFill/>
        </p:spPr>
        <p:txBody>
          <a:bodyPr wrap="square" rtlCol="1">
            <a:spAutoFit/>
          </a:bodyPr>
          <a:lstStyle/>
          <a:p>
            <a:pPr algn="ctr" rtl="0"/>
            <a:r>
              <a:rPr lang="en-US" sz="2500" dirty="0" smtClean="0"/>
              <a:t>Image classification</a:t>
            </a:r>
            <a:endParaRPr lang="he-IL" sz="2500" dirty="0"/>
          </a:p>
        </p:txBody>
      </p:sp>
      <p:sp>
        <p:nvSpPr>
          <p:cNvPr id="8" name="TextBox 7"/>
          <p:cNvSpPr txBox="1"/>
          <p:nvPr/>
        </p:nvSpPr>
        <p:spPr>
          <a:xfrm>
            <a:off x="1076722" y="5827436"/>
            <a:ext cx="2304256" cy="861774"/>
          </a:xfrm>
          <a:prstGeom prst="rect">
            <a:avLst/>
          </a:prstGeom>
          <a:noFill/>
        </p:spPr>
        <p:txBody>
          <a:bodyPr wrap="square" rtlCol="1">
            <a:spAutoFit/>
          </a:bodyPr>
          <a:lstStyle/>
          <a:p>
            <a:pPr algn="ctr" rtl="0"/>
            <a:r>
              <a:rPr lang="en-US" sz="2500" dirty="0" smtClean="0"/>
              <a:t>Image captioning</a:t>
            </a:r>
            <a:endParaRPr lang="he-IL" sz="2500" dirty="0"/>
          </a:p>
        </p:txBody>
      </p:sp>
      <p:sp>
        <p:nvSpPr>
          <p:cNvPr id="9" name="TextBox 8"/>
          <p:cNvSpPr txBox="1"/>
          <p:nvPr/>
        </p:nvSpPr>
        <p:spPr>
          <a:xfrm>
            <a:off x="2627784" y="4805531"/>
            <a:ext cx="2592288" cy="861774"/>
          </a:xfrm>
          <a:prstGeom prst="rect">
            <a:avLst/>
          </a:prstGeom>
          <a:noFill/>
        </p:spPr>
        <p:txBody>
          <a:bodyPr wrap="square" rtlCol="1">
            <a:spAutoFit/>
          </a:bodyPr>
          <a:lstStyle/>
          <a:p>
            <a:pPr algn="ctr" rtl="0"/>
            <a:r>
              <a:rPr lang="en-US" sz="2500" dirty="0" smtClean="0"/>
              <a:t>Sentiment analysis</a:t>
            </a:r>
            <a:endParaRPr lang="he-IL" sz="2500" dirty="0"/>
          </a:p>
        </p:txBody>
      </p:sp>
      <p:sp>
        <p:nvSpPr>
          <p:cNvPr id="10" name="TextBox 9"/>
          <p:cNvSpPr txBox="1"/>
          <p:nvPr/>
        </p:nvSpPr>
        <p:spPr>
          <a:xfrm>
            <a:off x="4623420" y="5745691"/>
            <a:ext cx="2468860" cy="861774"/>
          </a:xfrm>
          <a:prstGeom prst="rect">
            <a:avLst/>
          </a:prstGeom>
          <a:noFill/>
        </p:spPr>
        <p:txBody>
          <a:bodyPr wrap="square" rtlCol="1">
            <a:spAutoFit/>
          </a:bodyPr>
          <a:lstStyle/>
          <a:p>
            <a:pPr algn="ctr" rtl="0"/>
            <a:r>
              <a:rPr lang="en-US" sz="2500" dirty="0" smtClean="0"/>
              <a:t>Machine translation</a:t>
            </a:r>
            <a:endParaRPr lang="he-IL" sz="2500" dirty="0"/>
          </a:p>
        </p:txBody>
      </p:sp>
      <p:sp>
        <p:nvSpPr>
          <p:cNvPr id="11" name="TextBox 10"/>
          <p:cNvSpPr txBox="1"/>
          <p:nvPr/>
        </p:nvSpPr>
        <p:spPr>
          <a:xfrm>
            <a:off x="5950446" y="4805531"/>
            <a:ext cx="3512165" cy="1246495"/>
          </a:xfrm>
          <a:prstGeom prst="rect">
            <a:avLst/>
          </a:prstGeom>
          <a:noFill/>
        </p:spPr>
        <p:txBody>
          <a:bodyPr wrap="square" rtlCol="1">
            <a:spAutoFit/>
          </a:bodyPr>
          <a:lstStyle/>
          <a:p>
            <a:pPr algn="ctr" rtl="0"/>
            <a:r>
              <a:rPr lang="en-US" sz="2500" dirty="0" smtClean="0"/>
              <a:t>Synced sequence(video classification)</a:t>
            </a:r>
            <a:endParaRPr lang="he-IL" sz="2500" dirty="0"/>
          </a:p>
        </p:txBody>
      </p:sp>
      <p:cxnSp>
        <p:nvCxnSpPr>
          <p:cNvPr id="12" name="מחבר חץ ישר 11"/>
          <p:cNvCxnSpPr>
            <a:endCxn id="6" idx="0"/>
          </p:cNvCxnSpPr>
          <p:nvPr/>
        </p:nvCxnSpPr>
        <p:spPr>
          <a:xfrm>
            <a:off x="1076722" y="4324562"/>
            <a:ext cx="0" cy="51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2264854" y="4293096"/>
            <a:ext cx="0" cy="15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a:off x="4031940" y="4293096"/>
            <a:ext cx="0" cy="51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p:nvPr/>
        </p:nvCxnSpPr>
        <p:spPr>
          <a:xfrm>
            <a:off x="5950446" y="4298832"/>
            <a:ext cx="0" cy="1368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a:off x="7956376" y="4314966"/>
            <a:ext cx="0" cy="51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מציין מיקום של מספר שקופית 2"/>
          <p:cNvSpPr>
            <a:spLocks noGrp="1"/>
          </p:cNvSpPr>
          <p:nvPr>
            <p:ph type="sldNum" sz="quarter" idx="15"/>
          </p:nvPr>
        </p:nvSpPr>
        <p:spPr/>
        <p:txBody>
          <a:bodyPr/>
          <a:lstStyle/>
          <a:p>
            <a:fld id="{B1384DE6-1247-4793-92EB-DB727468149E}" type="slidenum">
              <a:rPr lang="he-IL" smtClean="0"/>
              <a:t>5</a:t>
            </a:fld>
            <a:endParaRPr lang="he-IL"/>
          </a:p>
        </p:txBody>
      </p:sp>
    </p:spTree>
    <p:extLst>
      <p:ext uri="{BB962C8B-B14F-4D97-AF65-F5344CB8AC3E}">
        <p14:creationId xmlns:p14="http://schemas.microsoft.com/office/powerpoint/2010/main" val="33570360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LSTM possible remedy</a:t>
            </a:r>
            <a:endParaRPr lang="he-IL" dirty="0"/>
          </a:p>
        </p:txBody>
      </p:sp>
      <mc:AlternateContent xmlns:mc="http://schemas.openxmlformats.org/markup-compatibility/2006" xmlns:a14="http://schemas.microsoft.com/office/drawing/2010/main">
        <mc:Choice Requires="a14">
          <p:sp>
            <p:nvSpPr>
              <p:cNvPr id="5" name="TextBox 4"/>
              <p:cNvSpPr txBox="1"/>
              <p:nvPr/>
            </p:nvSpPr>
            <p:spPr>
              <a:xfrm>
                <a:off x="2536310" y="6262282"/>
                <a:ext cx="5321265" cy="477054"/>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𝑐</m:t>
                      </m:r>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r>
                        <a:rPr lang="en-US" sz="2500" b="0" i="1" smtClean="0">
                          <a:latin typeface="Cambria Math" panose="02040503050406030204" pitchFamily="18" charset="0"/>
                        </a:rPr>
                        <m:t>𝑧</m:t>
                      </m:r>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r>
                        <a:rPr lang="en-US" sz="2500" b="0" i="1" smtClean="0">
                          <a:latin typeface="Cambria Math" panose="02040503050406030204" pitchFamily="18" charset="0"/>
                        </a:rPr>
                        <m:t>𝑖</m:t>
                      </m:r>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r>
                        <a:rPr lang="en-US" sz="2500" b="0" i="1" smtClean="0">
                          <a:latin typeface="Cambria Math" panose="02040503050406030204" pitchFamily="18" charset="0"/>
                        </a:rPr>
                        <m:t>𝑓</m:t>
                      </m:r>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𝑐</m:t>
                      </m:r>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1</m:t>
                      </m:r>
                      <m:r>
                        <a:rPr lang="en-US" sz="2500" b="0" i="1" smtClean="0">
                          <a:latin typeface="Cambria Math" panose="02040503050406030204" pitchFamily="18" charset="0"/>
                        </a:rPr>
                        <m:t>)</m:t>
                      </m:r>
                    </m:oMath>
                  </m:oMathPara>
                </a14:m>
                <a:endParaRPr lang="he-IL" sz="2500" dirty="0"/>
              </a:p>
            </p:txBody>
          </p:sp>
        </mc:Choice>
        <mc:Fallback xmlns="">
          <p:sp>
            <p:nvSpPr>
              <p:cNvPr id="5" name="TextBox 4"/>
              <p:cNvSpPr txBox="1">
                <a:spLocks noRot="1" noChangeAspect="1" noMove="1" noResize="1" noEditPoints="1" noAdjustHandles="1" noChangeArrowheads="1" noChangeShapeType="1" noTextEdit="1"/>
              </p:cNvSpPr>
              <p:nvPr/>
            </p:nvSpPr>
            <p:spPr>
              <a:xfrm>
                <a:off x="2536310" y="6262282"/>
                <a:ext cx="5321265" cy="477054"/>
              </a:xfrm>
              <a:prstGeom prst="rect">
                <a:avLst/>
              </a:prstGeom>
              <a:blipFill rotWithShape="0">
                <a:blip r:embed="rId3"/>
                <a:stretch>
                  <a:fillRect/>
                </a:stretch>
              </a:blipFill>
            </p:spPr>
            <p:txBody>
              <a:bodyPr/>
              <a:lstStyle/>
              <a:p>
                <a:r>
                  <a:rPr lang="he-IL">
                    <a:noFill/>
                  </a:rPr>
                  <a:t> </a:t>
                </a:r>
              </a:p>
            </p:txBody>
          </p:sp>
        </mc:Fallback>
      </mc:AlternateContent>
      <p:pic>
        <p:nvPicPr>
          <p:cNvPr id="7" name="Picture 6"/>
          <p:cNvPicPr>
            <a:picLocks noChangeAspect="1"/>
          </p:cNvPicPr>
          <p:nvPr/>
        </p:nvPicPr>
        <p:blipFill rotWithShape="1">
          <a:blip r:embed="rId4"/>
          <a:srcRect l="19370" t="17608" r="40229" b="14782"/>
          <a:stretch/>
        </p:blipFill>
        <p:spPr>
          <a:xfrm>
            <a:off x="2843808" y="1354395"/>
            <a:ext cx="5256584" cy="4752529"/>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115159" y="5594214"/>
                <a:ext cx="4869346" cy="668068"/>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𝑓</m:t>
                      </m:r>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r>
                        <a:rPr lang="en-US" sz="2500" b="0" i="1" smtClean="0">
                          <a:latin typeface="Cambria Math" panose="02040503050406030204" pitchFamily="18" charset="0"/>
                        </a:rPr>
                        <m:t>𝜎</m:t>
                      </m:r>
                      <m:d>
                        <m:dPr>
                          <m:ctrlPr>
                            <a:rPr lang="en-US" sz="2500" b="0" i="1" smtClean="0">
                              <a:latin typeface="Cambria Math"/>
                            </a:rPr>
                          </m:ctrlPr>
                        </m:dPr>
                        <m:e>
                          <m:sSub>
                            <m:sSubPr>
                              <m:ctrlPr>
                                <a:rPr lang="en-US" sz="2500" b="0" i="1" smtClean="0">
                                  <a:latin typeface="Cambria Math"/>
                                </a:rPr>
                              </m:ctrlPr>
                            </m:sSubPr>
                            <m:e>
                              <m:r>
                                <m:rPr>
                                  <m:sty m:val="p"/>
                                </m:rPr>
                                <a:rPr lang="en-US" sz="2500" b="0" i="0" smtClean="0">
                                  <a:latin typeface="Cambria Math" panose="02040503050406030204" pitchFamily="18" charset="0"/>
                                </a:rPr>
                                <m:t>W</m:t>
                              </m:r>
                            </m:e>
                            <m:sub>
                              <m:r>
                                <m:rPr>
                                  <m:sty m:val="p"/>
                                </m:rPr>
                                <a:rPr lang="en-US" sz="2500" b="0" i="0" smtClean="0">
                                  <a:latin typeface="Cambria Math" panose="02040503050406030204" pitchFamily="18" charset="0"/>
                                </a:rPr>
                                <m:t>f</m:t>
                              </m:r>
                            </m:sub>
                          </m:sSub>
                          <m:r>
                            <m:rPr>
                              <m:sty m:val="p"/>
                            </m:rPr>
                            <a:rPr lang="en-US" sz="2500" b="0" i="0" smtClean="0">
                              <a:latin typeface="Cambria Math" panose="02040503050406030204" pitchFamily="18" charset="0"/>
                            </a:rPr>
                            <m:t>x</m:t>
                          </m:r>
                          <m:d>
                            <m:dPr>
                              <m:ctrlPr>
                                <a:rPr lang="en-US" sz="2500" b="0" i="1" smtClean="0">
                                  <a:latin typeface="Cambria Math"/>
                                </a:rPr>
                              </m:ctrlPr>
                            </m:dPr>
                            <m:e>
                              <m:r>
                                <m:rPr>
                                  <m:sty m:val="p"/>
                                </m:rPr>
                                <a:rPr lang="en-US" sz="2500" b="0" i="0" smtClean="0">
                                  <a:latin typeface="Cambria Math" panose="02040503050406030204" pitchFamily="18" charset="0"/>
                                </a:rPr>
                                <m:t>t</m:t>
                              </m:r>
                            </m:e>
                          </m:d>
                          <m:r>
                            <a:rPr lang="en-US" sz="2500" b="0" i="0" smtClean="0">
                              <a:latin typeface="Cambria Math" panose="02040503050406030204" pitchFamily="18" charset="0"/>
                            </a:rPr>
                            <m:t>+</m:t>
                          </m:r>
                          <m:sSub>
                            <m:sSubPr>
                              <m:ctrlPr>
                                <a:rPr lang="en-US" sz="2500" b="0" i="1" smtClean="0">
                                  <a:latin typeface="Cambria Math"/>
                                </a:rPr>
                              </m:ctrlPr>
                            </m:sSubPr>
                            <m:e>
                              <m:r>
                                <m:rPr>
                                  <m:sty m:val="p"/>
                                </m:rPr>
                                <a:rPr lang="en-US" sz="2500" b="0" i="0" smtClean="0">
                                  <a:latin typeface="Cambria Math" panose="02040503050406030204" pitchFamily="18" charset="0"/>
                                </a:rPr>
                                <m:t>R</m:t>
                              </m:r>
                            </m:e>
                            <m:sub>
                              <m:r>
                                <m:rPr>
                                  <m:sty m:val="p"/>
                                </m:rPr>
                                <a:rPr lang="en-US" sz="2500" b="0" i="0" smtClean="0">
                                  <a:latin typeface="Cambria Math" panose="02040503050406030204" pitchFamily="18" charset="0"/>
                                </a:rPr>
                                <m:t>f</m:t>
                              </m:r>
                            </m:sub>
                          </m:sSub>
                          <m:d>
                            <m:dPr>
                              <m:ctrlPr>
                                <a:rPr lang="en-US" sz="2500" b="0" i="1" smtClean="0">
                                  <a:latin typeface="Cambria Math"/>
                                </a:rPr>
                              </m:ctrlPr>
                            </m:dPr>
                            <m:e>
                              <m:r>
                                <m:rPr>
                                  <m:sty m:val="p"/>
                                </m:rPr>
                                <a:rPr lang="en-US" sz="2500" b="0" i="0" smtClean="0">
                                  <a:latin typeface="Cambria Math" panose="02040503050406030204" pitchFamily="18" charset="0"/>
                                </a:rPr>
                                <m:t>y</m:t>
                              </m:r>
                              <m:d>
                                <m:dPr>
                                  <m:ctrlPr>
                                    <a:rPr lang="en-US" sz="2500" b="0" i="1" smtClean="0">
                                      <a:latin typeface="Cambria Math"/>
                                    </a:rPr>
                                  </m:ctrlPr>
                                </m:dPr>
                                <m:e>
                                  <m:r>
                                    <m:rPr>
                                      <m:sty m:val="p"/>
                                    </m:rPr>
                                    <a:rPr lang="en-US" sz="2500" b="0" i="0" smtClean="0">
                                      <a:latin typeface="Cambria Math" panose="02040503050406030204" pitchFamily="18" charset="0"/>
                                    </a:rPr>
                                    <m:t>t</m:t>
                                  </m:r>
                                  <m:r>
                                    <a:rPr lang="en-US" sz="2500" b="0" i="0" smtClean="0">
                                      <a:latin typeface="Cambria Math" panose="02040503050406030204" pitchFamily="18" charset="0"/>
                                    </a:rPr>
                                    <m:t> −</m:t>
                                  </m:r>
                                  <m:r>
                                    <a:rPr lang="en-US" sz="2500" b="0" i="0" smtClean="0">
                                      <a:latin typeface="Cambria Math" panose="02040503050406030204" pitchFamily="18" charset="0"/>
                                    </a:rPr>
                                    <m:t>1</m:t>
                                  </m:r>
                                </m:e>
                              </m:d>
                            </m:e>
                          </m:d>
                        </m:e>
                      </m:d>
                    </m:oMath>
                  </m:oMathPara>
                </a14:m>
                <a:endParaRPr lang="he-IL" sz="2500" dirty="0"/>
              </a:p>
            </p:txBody>
          </p:sp>
        </mc:Choice>
        <mc:Fallback xmlns="">
          <p:sp>
            <p:nvSpPr>
              <p:cNvPr id="10" name="TextBox 9"/>
              <p:cNvSpPr txBox="1">
                <a:spLocks noRot="1" noChangeAspect="1" noMove="1" noResize="1" noEditPoints="1" noAdjustHandles="1" noChangeArrowheads="1" noChangeShapeType="1" noTextEdit="1"/>
              </p:cNvSpPr>
              <p:nvPr/>
            </p:nvSpPr>
            <p:spPr>
              <a:xfrm>
                <a:off x="115159" y="5594214"/>
                <a:ext cx="4869346" cy="668068"/>
              </a:xfrm>
              <a:prstGeom prst="rect">
                <a:avLst/>
              </a:prstGeom>
              <a:blipFill rotWithShape="0">
                <a:blip r:embed="rId5"/>
                <a:stretch>
                  <a:fillRect/>
                </a:stretch>
              </a:blipFill>
            </p:spPr>
            <p:txBody>
              <a:bodyPr/>
              <a:lstStyle/>
              <a:p>
                <a:r>
                  <a:rPr lang="he-IL">
                    <a:noFill/>
                  </a:rPr>
                  <a:t> </a:t>
                </a:r>
              </a:p>
            </p:txBody>
          </p:sp>
        </mc:Fallback>
      </mc:AlternateContent>
      <p:sp>
        <p:nvSpPr>
          <p:cNvPr id="3" name="מציין מיקום של מספר שקופית 2"/>
          <p:cNvSpPr>
            <a:spLocks noGrp="1"/>
          </p:cNvSpPr>
          <p:nvPr>
            <p:ph type="sldNum" sz="quarter" idx="15"/>
          </p:nvPr>
        </p:nvSpPr>
        <p:spPr/>
        <p:txBody>
          <a:bodyPr/>
          <a:lstStyle/>
          <a:p>
            <a:fld id="{B1384DE6-1247-4793-92EB-DB727468149E}" type="slidenum">
              <a:rPr lang="he-IL" smtClean="0"/>
              <a:t>50</a:t>
            </a:fld>
            <a:endParaRPr lang="he-IL"/>
          </a:p>
        </p:txBody>
      </p:sp>
    </p:spTree>
    <p:extLst>
      <p:ext uri="{BB962C8B-B14F-4D97-AF65-F5344CB8AC3E}">
        <p14:creationId xmlns:p14="http://schemas.microsoft.com/office/powerpoint/2010/main" val="42017412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conclusions</a:t>
            </a:r>
            <a:endParaRPr lang="he-IL" dirty="0"/>
          </a:p>
        </p:txBody>
      </p:sp>
      <p:sp>
        <p:nvSpPr>
          <p:cNvPr id="3" name="Content Placeholder 2"/>
          <p:cNvSpPr>
            <a:spLocks noGrp="1"/>
          </p:cNvSpPr>
          <p:nvPr>
            <p:ph sz="quarter" idx="1"/>
          </p:nvPr>
        </p:nvSpPr>
        <p:spPr>
          <a:xfrm>
            <a:off x="457200" y="1600200"/>
            <a:ext cx="7467600" cy="5141168"/>
          </a:xfrm>
        </p:spPr>
        <p:txBody>
          <a:bodyPr>
            <a:normAutofit/>
          </a:bodyPr>
          <a:lstStyle/>
          <a:p>
            <a:pPr algn="l" rtl="0"/>
            <a:r>
              <a:rPr lang="en-US" sz="2800" dirty="0" smtClean="0"/>
              <a:t>RNNs - self connected networks</a:t>
            </a:r>
          </a:p>
          <a:p>
            <a:pPr algn="l" rtl="0"/>
            <a:endParaRPr lang="en-US" sz="2800" dirty="0" smtClean="0"/>
          </a:p>
          <a:p>
            <a:pPr algn="l" rtl="0"/>
            <a:r>
              <a:rPr lang="en-US" sz="2800" dirty="0" smtClean="0"/>
              <a:t>Vanishing gradients and long memory problems</a:t>
            </a:r>
          </a:p>
          <a:p>
            <a:pPr algn="l" rtl="0"/>
            <a:endParaRPr lang="en-US" sz="2800" dirty="0"/>
          </a:p>
          <a:p>
            <a:pPr algn="l" rtl="0"/>
            <a:r>
              <a:rPr lang="en-US" sz="2800" dirty="0" smtClean="0"/>
              <a:t>LSTM - solves the vanishing gradient and the long memory limitation problem</a:t>
            </a:r>
          </a:p>
          <a:p>
            <a:pPr algn="l" rtl="0"/>
            <a:endParaRPr lang="en-US" sz="2800" dirty="0"/>
          </a:p>
          <a:p>
            <a:pPr algn="l" rtl="0"/>
            <a:r>
              <a:rPr lang="en-US" sz="2800" dirty="0" smtClean="0"/>
              <a:t>LSTM can learn sequences with more than 1000 time steps.</a:t>
            </a:r>
          </a:p>
          <a:p>
            <a:pPr algn="l" rtl="0"/>
            <a:endParaRPr lang="en-US" sz="2800" dirty="0" smtClean="0"/>
          </a:p>
          <a:p>
            <a:pPr algn="l" rtl="0"/>
            <a:endParaRPr lang="he-IL" sz="2800" dirty="0"/>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51</a:t>
            </a:fld>
            <a:endParaRPr lang="he-IL"/>
          </a:p>
        </p:txBody>
      </p:sp>
    </p:spTree>
    <p:extLst>
      <p:ext uri="{BB962C8B-B14F-4D97-AF65-F5344CB8AC3E}">
        <p14:creationId xmlns:p14="http://schemas.microsoft.com/office/powerpoint/2010/main" val="4260737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Architecture</a:t>
            </a:r>
            <a:endParaRPr lang="he-IL" dirty="0"/>
          </a:p>
        </p:txBody>
      </p:sp>
      <p:sp>
        <p:nvSpPr>
          <p:cNvPr id="8" name="מלבן 7"/>
          <p:cNvSpPr/>
          <p:nvPr/>
        </p:nvSpPr>
        <p:spPr>
          <a:xfrm>
            <a:off x="1635561" y="1866730"/>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dirty="0" smtClean="0"/>
              <a:t>Output</a:t>
            </a:r>
            <a:endParaRPr lang="he-IL" sz="2500" dirty="0"/>
          </a:p>
        </p:txBody>
      </p:sp>
      <p:sp>
        <p:nvSpPr>
          <p:cNvPr id="10" name="מלבן 9"/>
          <p:cNvSpPr/>
          <p:nvPr/>
        </p:nvSpPr>
        <p:spPr>
          <a:xfrm>
            <a:off x="5292080" y="3704928"/>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dirty="0" smtClean="0"/>
              <a:t>Delay</a:t>
            </a:r>
            <a:endParaRPr lang="he-IL" sz="2500" dirty="0"/>
          </a:p>
        </p:txBody>
      </p:sp>
      <p:sp>
        <p:nvSpPr>
          <p:cNvPr id="11" name="מלבן 10"/>
          <p:cNvSpPr/>
          <p:nvPr/>
        </p:nvSpPr>
        <p:spPr>
          <a:xfrm>
            <a:off x="1635561" y="3688837"/>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dirty="0" smtClean="0"/>
              <a:t>Hidden Units</a:t>
            </a:r>
            <a:endParaRPr lang="he-IL" sz="2500" dirty="0"/>
          </a:p>
        </p:txBody>
      </p:sp>
      <p:sp>
        <p:nvSpPr>
          <p:cNvPr id="12" name="מלבן 11"/>
          <p:cNvSpPr/>
          <p:nvPr/>
        </p:nvSpPr>
        <p:spPr>
          <a:xfrm>
            <a:off x="1635561" y="5755162"/>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dirty="0" smtClean="0"/>
              <a:t>Inputs</a:t>
            </a:r>
            <a:endParaRPr lang="he-IL" sz="2500" dirty="0"/>
          </a:p>
        </p:txBody>
      </p:sp>
      <p:cxnSp>
        <p:nvCxnSpPr>
          <p:cNvPr id="15" name="מחבר חץ ישר 14"/>
          <p:cNvCxnSpPr>
            <a:endCxn id="8" idx="2"/>
          </p:cNvCxnSpPr>
          <p:nvPr/>
        </p:nvCxnSpPr>
        <p:spPr>
          <a:xfrm flipV="1">
            <a:off x="2751684" y="2370786"/>
            <a:ext cx="1" cy="449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מחבר מעוקל 22"/>
          <p:cNvCxnSpPr>
            <a:stCxn id="11" idx="0"/>
          </p:cNvCxnSpPr>
          <p:nvPr/>
        </p:nvCxnSpPr>
        <p:spPr>
          <a:xfrm rot="5400000" flipH="1" flipV="1">
            <a:off x="3254846" y="2011642"/>
            <a:ext cx="1174035" cy="218035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6" name="מחבר מעוקל 25"/>
          <p:cNvCxnSpPr>
            <a:endCxn id="10" idx="0"/>
          </p:cNvCxnSpPr>
          <p:nvPr/>
        </p:nvCxnSpPr>
        <p:spPr>
          <a:xfrm>
            <a:off x="4932040" y="2514802"/>
            <a:ext cx="1476164" cy="119012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מחבר מעוקל 2058"/>
          <p:cNvCxnSpPr>
            <a:stCxn id="10" idx="2"/>
          </p:cNvCxnSpPr>
          <p:nvPr/>
        </p:nvCxnSpPr>
        <p:spPr>
          <a:xfrm rot="5400000">
            <a:off x="5113058" y="4027968"/>
            <a:ext cx="1114130" cy="1476162"/>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062" name="מחבר מעוקל 2061"/>
          <p:cNvCxnSpPr>
            <a:endCxn id="11" idx="2"/>
          </p:cNvCxnSpPr>
          <p:nvPr/>
        </p:nvCxnSpPr>
        <p:spPr>
          <a:xfrm rot="10800000">
            <a:off x="2751686" y="4192894"/>
            <a:ext cx="2180355" cy="113022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64" name="TextBox 2063"/>
              <p:cNvSpPr txBox="1"/>
              <p:nvPr/>
            </p:nvSpPr>
            <p:spPr>
              <a:xfrm>
                <a:off x="2329197" y="6408330"/>
                <a:ext cx="844975" cy="477054"/>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a:rPr>
                        <m:t>𝑥</m:t>
                      </m:r>
                      <m:r>
                        <a:rPr lang="en-US" sz="2500" b="0" i="1" smtClean="0">
                          <a:latin typeface="Cambria Math"/>
                        </a:rPr>
                        <m:t>(</m:t>
                      </m:r>
                      <m:r>
                        <a:rPr lang="en-US" sz="2500" b="0" i="1" smtClean="0">
                          <a:latin typeface="Cambria Math"/>
                        </a:rPr>
                        <m:t>𝑡</m:t>
                      </m:r>
                      <m:r>
                        <a:rPr lang="en-US" sz="2500" b="0" i="1" smtClean="0">
                          <a:latin typeface="Cambria Math"/>
                        </a:rPr>
                        <m:t>)</m:t>
                      </m:r>
                    </m:oMath>
                  </m:oMathPara>
                </a14:m>
                <a:endParaRPr lang="he-IL" sz="2500" dirty="0"/>
              </a:p>
            </p:txBody>
          </p:sp>
        </mc:Choice>
        <mc:Fallback xmlns="">
          <p:sp>
            <p:nvSpPr>
              <p:cNvPr id="2064" name="TextBox 2063"/>
              <p:cNvSpPr txBox="1">
                <a:spLocks noRot="1" noChangeAspect="1" noMove="1" noResize="1" noEditPoints="1" noAdjustHandles="1" noChangeArrowheads="1" noChangeShapeType="1" noTextEdit="1"/>
              </p:cNvSpPr>
              <p:nvPr/>
            </p:nvSpPr>
            <p:spPr>
              <a:xfrm>
                <a:off x="2329197" y="6408330"/>
                <a:ext cx="844975" cy="47705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422356" y="3018858"/>
                <a:ext cx="844975" cy="477054"/>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a:rPr>
                        <m:t>𝑠</m:t>
                      </m:r>
                      <m:r>
                        <a:rPr lang="en-US" sz="2500" b="0" i="1" smtClean="0">
                          <a:latin typeface="Cambria Math"/>
                        </a:rPr>
                        <m:t>(</m:t>
                      </m:r>
                      <m:r>
                        <a:rPr lang="en-US" sz="2500" b="0" i="1" smtClean="0">
                          <a:latin typeface="Cambria Math"/>
                        </a:rPr>
                        <m:t>𝑡</m:t>
                      </m:r>
                      <m:r>
                        <a:rPr lang="en-US" sz="2500" b="0" i="1" smtClean="0">
                          <a:latin typeface="Cambria Math"/>
                        </a:rPr>
                        <m:t>)</m:t>
                      </m:r>
                    </m:oMath>
                  </m:oMathPara>
                </a14:m>
                <a:endParaRPr lang="he-IL" sz="25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422356" y="3018858"/>
                <a:ext cx="844975" cy="4770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155489" y="4531026"/>
                <a:ext cx="1378711" cy="477054"/>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a:rPr>
                        <m:t>𝑠</m:t>
                      </m:r>
                      <m:r>
                        <a:rPr lang="en-US" sz="2500" b="0" i="1" smtClean="0">
                          <a:latin typeface="Cambria Math"/>
                        </a:rPr>
                        <m:t>(</m:t>
                      </m:r>
                      <m:r>
                        <a:rPr lang="en-US" sz="2500" b="0" i="1" smtClean="0">
                          <a:latin typeface="Cambria Math"/>
                        </a:rPr>
                        <m:t>𝑡</m:t>
                      </m:r>
                      <m:r>
                        <a:rPr lang="en-US" sz="2500" b="0" i="1" smtClean="0">
                          <a:latin typeface="Cambria Math"/>
                        </a:rPr>
                        <m:t>−</m:t>
                      </m:r>
                      <m:r>
                        <a:rPr lang="en-US" sz="2500" b="0" i="1" smtClean="0">
                          <a:latin typeface="Cambria Math"/>
                        </a:rPr>
                        <m:t>1</m:t>
                      </m:r>
                      <m:r>
                        <a:rPr lang="en-US" sz="2500" b="0" i="1" smtClean="0">
                          <a:latin typeface="Cambria Math"/>
                        </a:rPr>
                        <m:t>)</m:t>
                      </m:r>
                    </m:oMath>
                  </m:oMathPara>
                </a14:m>
                <a:endParaRPr lang="he-IL" sz="25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155489" y="4531026"/>
                <a:ext cx="1378711" cy="47705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2439202" y="1367770"/>
                <a:ext cx="745525" cy="477054"/>
              </a:xfrm>
              <a:prstGeom prst="rect">
                <a:avLst/>
              </a:prstGeom>
              <a:noFill/>
            </p:spPr>
            <p:txBody>
              <a:bodyPr wrap="none" rtlCol="1">
                <a:spAutoFit/>
              </a:bodyPr>
              <a:lstStyle/>
              <a:p>
                <a:r>
                  <a:rPr lang="en-US" sz="2500" b="0" dirty="0" smtClean="0"/>
                  <a:t>o</a:t>
                </a:r>
                <a14:m>
                  <m:oMath xmlns:m="http://schemas.openxmlformats.org/officeDocument/2006/math">
                    <m:r>
                      <a:rPr lang="en-US" sz="2500" b="0" i="1" smtClean="0">
                        <a:latin typeface="Cambria Math"/>
                      </a:rPr>
                      <m:t>(</m:t>
                    </m:r>
                    <m:r>
                      <a:rPr lang="en-US" sz="2500" b="0" i="1" smtClean="0">
                        <a:latin typeface="Cambria Math"/>
                      </a:rPr>
                      <m:t>𝑡</m:t>
                    </m:r>
                    <m:r>
                      <a:rPr lang="en-US" sz="2500" b="0" i="1" smtClean="0">
                        <a:latin typeface="Cambria Math"/>
                      </a:rPr>
                      <m:t>)</m:t>
                    </m:r>
                  </m:oMath>
                </a14:m>
                <a:endParaRPr lang="he-IL" sz="2500" dirty="0"/>
              </a:p>
            </p:txBody>
          </p:sp>
        </mc:Choice>
        <mc:Fallback xmlns="">
          <p:sp>
            <p:nvSpPr>
              <p:cNvPr id="51" name="TextBox 50"/>
              <p:cNvSpPr txBox="1">
                <a:spLocks noRot="1" noChangeAspect="1" noMove="1" noResize="1" noEditPoints="1" noAdjustHandles="1" noChangeArrowheads="1" noChangeShapeType="1" noTextEdit="1"/>
              </p:cNvSpPr>
              <p:nvPr/>
            </p:nvSpPr>
            <p:spPr>
              <a:xfrm>
                <a:off x="2439202" y="1367770"/>
                <a:ext cx="745525" cy="477054"/>
              </a:xfrm>
              <a:prstGeom prst="rect">
                <a:avLst/>
              </a:prstGeom>
              <a:blipFill rotWithShape="1">
                <a:blip r:embed="rId6"/>
                <a:stretch>
                  <a:fillRect l="-11475" t="-11392" b="-265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092328" y="4777054"/>
                <a:ext cx="1287147" cy="369332"/>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𝑤𝑒𝑖𝑔</m:t>
                      </m:r>
                      <m:r>
                        <a:rPr lang="en-US" b="0" i="1" smtClean="0">
                          <a:latin typeface="Cambria Math" panose="02040503050406030204" pitchFamily="18" charset="0"/>
                        </a:rPr>
                        <m:t>h</m:t>
                      </m:r>
                      <m:r>
                        <a:rPr lang="en-US" b="0" i="1" smtClean="0">
                          <a:latin typeface="Cambria Math" panose="02040503050406030204" pitchFamily="18" charset="0"/>
                        </a:rPr>
                        <m:t>𝑡𝑠</m:t>
                      </m:r>
                      <m:r>
                        <a:rPr lang="en-US" b="0" i="1" smtClean="0">
                          <a:latin typeface="Cambria Math" panose="02040503050406030204" pitchFamily="18" charset="0"/>
                        </a:rPr>
                        <m:t> </m:t>
                      </m:r>
                      <m:r>
                        <a:rPr lang="en-US" b="0" i="1" smtClean="0">
                          <a:latin typeface="Cambria Math" panose="02040503050406030204" pitchFamily="18" charset="0"/>
                        </a:rPr>
                        <m:t>𝑈</m:t>
                      </m:r>
                    </m:oMath>
                  </m:oMathPara>
                </a14:m>
                <a:endParaRPr lang="he-IL" dirty="0"/>
              </a:p>
            </p:txBody>
          </p:sp>
        </mc:Choice>
        <mc:Fallback xmlns="">
          <p:sp>
            <p:nvSpPr>
              <p:cNvPr id="17" name="TextBox 16"/>
              <p:cNvSpPr txBox="1">
                <a:spLocks noRot="1" noChangeAspect="1" noMove="1" noResize="1" noEditPoints="1" noAdjustHandles="1" noChangeArrowheads="1" noChangeShapeType="1" noTextEdit="1"/>
              </p:cNvSpPr>
              <p:nvPr/>
            </p:nvSpPr>
            <p:spPr>
              <a:xfrm>
                <a:off x="2092328" y="4777054"/>
                <a:ext cx="1287147" cy="369332"/>
              </a:xfrm>
              <a:prstGeom prst="rect">
                <a:avLst/>
              </a:prstGeom>
              <a:blipFill rotWithShape="0">
                <a:blip r:embed="rId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39442" y="5085184"/>
                <a:ext cx="1224646" cy="369332"/>
              </a:xfrm>
              <a:prstGeom prst="rect">
                <a:avLst/>
              </a:prstGeom>
              <a:solidFill>
                <a:schemeClr val="bg1"/>
              </a:solidFill>
              <a:ln>
                <a:noFill/>
              </a:ln>
            </p:spPr>
            <p:txBody>
              <a:bodyPr wrap="square" rtlCol="1">
                <a:spAutoFit/>
              </a:body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𝑤𝑒𝑖𝑔</m:t>
                      </m:r>
                      <m:r>
                        <a:rPr lang="en-US" b="0" i="1" smtClean="0">
                          <a:latin typeface="Cambria Math" panose="02040503050406030204" pitchFamily="18" charset="0"/>
                        </a:rPr>
                        <m:t>h</m:t>
                      </m:r>
                      <m:r>
                        <a:rPr lang="en-US" b="0" i="1" smtClean="0">
                          <a:latin typeface="Cambria Math" panose="02040503050406030204" pitchFamily="18" charset="0"/>
                        </a:rPr>
                        <m:t>𝑡𝑠</m:t>
                      </m:r>
                      <m:r>
                        <a:rPr lang="en-US" b="0" i="1" smtClean="0">
                          <a:latin typeface="Cambria Math" panose="02040503050406030204" pitchFamily="18" charset="0"/>
                        </a:rPr>
                        <m:t> </m:t>
                      </m:r>
                      <m:r>
                        <a:rPr lang="en-US" b="0" i="1" smtClean="0">
                          <a:latin typeface="Cambria Math" panose="02040503050406030204" pitchFamily="18" charset="0"/>
                        </a:rPr>
                        <m:t>𝑊</m:t>
                      </m:r>
                    </m:oMath>
                  </m:oMathPara>
                </a14:m>
                <a:endParaRPr lang="he-IL" dirty="0"/>
              </a:p>
            </p:txBody>
          </p:sp>
        </mc:Choice>
        <mc:Fallback xmlns="">
          <p:sp>
            <p:nvSpPr>
              <p:cNvPr id="18" name="TextBox 17"/>
              <p:cNvSpPr txBox="1">
                <a:spLocks noRot="1" noChangeAspect="1" noMove="1" noResize="1" noEditPoints="1" noAdjustHandles="1" noChangeArrowheads="1" noChangeShapeType="1" noTextEdit="1"/>
              </p:cNvSpPr>
              <p:nvPr/>
            </p:nvSpPr>
            <p:spPr>
              <a:xfrm>
                <a:off x="4139442" y="5085184"/>
                <a:ext cx="1224646" cy="369332"/>
              </a:xfrm>
              <a:prstGeom prst="rect">
                <a:avLst/>
              </a:prstGeom>
              <a:blipFill rotWithShape="0">
                <a:blip r:embed="rId8"/>
                <a:stretch>
                  <a:fillRect l="-1493" r="-3483" b="-1475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157488" y="2709768"/>
                <a:ext cx="1275542" cy="369332"/>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𝑤𝑒𝑖𝑔</m:t>
                      </m:r>
                      <m:r>
                        <a:rPr lang="en-US" b="0" i="1" smtClean="0">
                          <a:latin typeface="Cambria Math" panose="02040503050406030204" pitchFamily="18" charset="0"/>
                        </a:rPr>
                        <m:t>h</m:t>
                      </m:r>
                      <m:r>
                        <a:rPr lang="en-US" b="0" i="1" smtClean="0">
                          <a:latin typeface="Cambria Math" panose="02040503050406030204" pitchFamily="18" charset="0"/>
                        </a:rPr>
                        <m:t>𝑡𝑠</m:t>
                      </m:r>
                      <m:r>
                        <a:rPr lang="en-US" b="0" i="1" smtClean="0">
                          <a:latin typeface="Cambria Math" panose="02040503050406030204" pitchFamily="18" charset="0"/>
                        </a:rPr>
                        <m:t> </m:t>
                      </m:r>
                      <m:r>
                        <a:rPr lang="en-US" b="0" i="1" smtClean="0">
                          <a:latin typeface="Cambria Math" panose="02040503050406030204" pitchFamily="18" charset="0"/>
                        </a:rPr>
                        <m:t>𝑉</m:t>
                      </m:r>
                    </m:oMath>
                  </m:oMathPara>
                </a14:m>
                <a:endParaRPr lang="he-IL" dirty="0"/>
              </a:p>
            </p:txBody>
          </p:sp>
        </mc:Choice>
        <mc:Fallback xmlns="">
          <p:sp>
            <p:nvSpPr>
              <p:cNvPr id="19" name="TextBox 18"/>
              <p:cNvSpPr txBox="1">
                <a:spLocks noRot="1" noChangeAspect="1" noMove="1" noResize="1" noEditPoints="1" noAdjustHandles="1" noChangeArrowheads="1" noChangeShapeType="1" noTextEdit="1"/>
              </p:cNvSpPr>
              <p:nvPr/>
            </p:nvSpPr>
            <p:spPr>
              <a:xfrm>
                <a:off x="2157488" y="2709768"/>
                <a:ext cx="1275542" cy="369332"/>
              </a:xfrm>
              <a:prstGeom prst="rect">
                <a:avLst/>
              </a:prstGeom>
              <a:blipFill rotWithShape="0">
                <a:blip r:embed="rId9"/>
                <a:stretch>
                  <a:fillRect b="-15000"/>
                </a:stretch>
              </a:blipFill>
            </p:spPr>
            <p:txBody>
              <a:bodyPr/>
              <a:lstStyle/>
              <a:p>
                <a:r>
                  <a:rPr lang="en-US">
                    <a:noFill/>
                  </a:rPr>
                  <a:t> </a:t>
                </a:r>
              </a:p>
            </p:txBody>
          </p:sp>
        </mc:Fallback>
      </mc:AlternateContent>
      <p:cxnSp>
        <p:nvCxnSpPr>
          <p:cNvPr id="21" name="מחבר חץ ישר 14"/>
          <p:cNvCxnSpPr>
            <a:stCxn id="11" idx="0"/>
          </p:cNvCxnSpPr>
          <p:nvPr/>
        </p:nvCxnSpPr>
        <p:spPr>
          <a:xfrm flipH="1" flipV="1">
            <a:off x="2751684" y="3018858"/>
            <a:ext cx="1" cy="669979"/>
          </a:xfrm>
          <a:prstGeom prst="straightConnector1">
            <a:avLst/>
          </a:prstGeom>
          <a:ln>
            <a:solidFill>
              <a:schemeClr val="accent1">
                <a:shade val="70000"/>
                <a:satMod val="1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מחבר חץ ישר 14"/>
          <p:cNvCxnSpPr/>
          <p:nvPr/>
        </p:nvCxnSpPr>
        <p:spPr>
          <a:xfrm flipV="1">
            <a:off x="2735903" y="4206280"/>
            <a:ext cx="0" cy="621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מחבר חץ ישר 14"/>
          <p:cNvCxnSpPr>
            <a:endCxn id="17" idx="2"/>
          </p:cNvCxnSpPr>
          <p:nvPr/>
        </p:nvCxnSpPr>
        <p:spPr>
          <a:xfrm flipH="1" flipV="1">
            <a:off x="2735902" y="5146386"/>
            <a:ext cx="2" cy="586871"/>
          </a:xfrm>
          <a:prstGeom prst="straightConnector1">
            <a:avLst/>
          </a:prstGeom>
          <a:ln>
            <a:solidFill>
              <a:schemeClr val="accent1">
                <a:shade val="70000"/>
                <a:satMod val="150000"/>
              </a:schemeClr>
            </a:solidFill>
            <a:tailEnd type="none"/>
          </a:ln>
        </p:spPr>
        <p:style>
          <a:lnRef idx="1">
            <a:schemeClr val="accent1"/>
          </a:lnRef>
          <a:fillRef idx="0">
            <a:schemeClr val="accent1"/>
          </a:fillRef>
          <a:effectRef idx="0">
            <a:schemeClr val="accent1"/>
          </a:effectRef>
          <a:fontRef idx="minor">
            <a:schemeClr val="tx1"/>
          </a:fontRef>
        </p:style>
      </p:cxnSp>
      <p:sp>
        <p:nvSpPr>
          <p:cNvPr id="3" name="מציין מיקום של מספר שקופית 2"/>
          <p:cNvSpPr>
            <a:spLocks noGrp="1"/>
          </p:cNvSpPr>
          <p:nvPr>
            <p:ph type="sldNum" sz="quarter" idx="15"/>
          </p:nvPr>
        </p:nvSpPr>
        <p:spPr/>
        <p:txBody>
          <a:bodyPr/>
          <a:lstStyle/>
          <a:p>
            <a:fld id="{B1384DE6-1247-4793-92EB-DB727468149E}" type="slidenum">
              <a:rPr lang="he-IL" smtClean="0"/>
              <a:t>6</a:t>
            </a:fld>
            <a:endParaRPr lang="he-IL"/>
          </a:p>
        </p:txBody>
      </p:sp>
    </p:spTree>
    <p:extLst>
      <p:ext uri="{BB962C8B-B14F-4D97-AF65-F5344CB8AC3E}">
        <p14:creationId xmlns:p14="http://schemas.microsoft.com/office/powerpoint/2010/main" val="420055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Architecture</a:t>
            </a:r>
            <a:endParaRPr lang="he-I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19" y="1504950"/>
            <a:ext cx="8492995" cy="3407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5536" y="5229200"/>
            <a:ext cx="7488832" cy="1246495"/>
          </a:xfrm>
          <a:prstGeom prst="rect">
            <a:avLst/>
          </a:prstGeom>
          <a:noFill/>
        </p:spPr>
        <p:txBody>
          <a:bodyPr wrap="square" rtlCol="0">
            <a:spAutoFit/>
          </a:bodyPr>
          <a:lstStyle/>
          <a:p>
            <a:pPr algn="l" rtl="0"/>
            <a:r>
              <a:rPr lang="en-US" sz="2500" dirty="0" smtClean="0"/>
              <a:t>Left: feed forward neural network</a:t>
            </a:r>
          </a:p>
          <a:p>
            <a:pPr algn="l" rtl="0"/>
            <a:r>
              <a:rPr lang="en-US" sz="2500" dirty="0" smtClean="0"/>
              <a:t>Middle: a simple recurrent neural network</a:t>
            </a:r>
          </a:p>
          <a:p>
            <a:pPr algn="l" rtl="0"/>
            <a:r>
              <a:rPr lang="en-US" sz="2500" dirty="0" smtClean="0"/>
              <a:t>Right: Fully connected recurrent neural network</a:t>
            </a:r>
          </a:p>
        </p:txBody>
      </p:sp>
      <p:sp>
        <p:nvSpPr>
          <p:cNvPr id="4" name="מציין מיקום של מספר שקופית 3"/>
          <p:cNvSpPr>
            <a:spLocks noGrp="1"/>
          </p:cNvSpPr>
          <p:nvPr>
            <p:ph type="sldNum" sz="quarter" idx="15"/>
          </p:nvPr>
        </p:nvSpPr>
        <p:spPr/>
        <p:txBody>
          <a:bodyPr/>
          <a:lstStyle/>
          <a:p>
            <a:fld id="{B1384DE6-1247-4793-92EB-DB727468149E}" type="slidenum">
              <a:rPr lang="he-IL" smtClean="0"/>
              <a:t>7</a:t>
            </a:fld>
            <a:endParaRPr lang="he-IL"/>
          </a:p>
        </p:txBody>
      </p:sp>
    </p:spTree>
    <p:extLst>
      <p:ext uri="{BB962C8B-B14F-4D97-AF65-F5344CB8AC3E}">
        <p14:creationId xmlns:p14="http://schemas.microsoft.com/office/powerpoint/2010/main" val="3878168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RNN Forward Pass</a:t>
            </a:r>
            <a:endParaRPr lang="en-US"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a:xfrm>
                <a:off x="323528" y="1417638"/>
                <a:ext cx="7467600" cy="5285184"/>
              </a:xfrm>
            </p:spPr>
            <p:txBody>
              <a:bodyPr>
                <a:noAutofit/>
              </a:bodyPr>
              <a:lstStyle/>
              <a:p>
                <a:pPr algn="l" rtl="0">
                  <a:lnSpc>
                    <a:spcPct val="150000"/>
                  </a:lnSpc>
                  <a:spcBef>
                    <a:spcPts val="200"/>
                  </a:spcBef>
                </a:pPr>
                <a:r>
                  <a:rPr lang="en-US" sz="2500" dirty="0" smtClean="0"/>
                  <a:t>The network input at time t:</a:t>
                </a:r>
              </a:p>
              <a:p>
                <a:pPr marL="0" indent="0" algn="ctr" rtl="0">
                  <a:lnSpc>
                    <a:spcPct val="150000"/>
                  </a:lnSpc>
                  <a:spcBef>
                    <a:spcPts val="200"/>
                  </a:spcBef>
                  <a:buNone/>
                </a:pPr>
                <a14:m>
                  <m:oMathPara xmlns:m="http://schemas.openxmlformats.org/officeDocument/2006/math">
                    <m:oMathParaPr>
                      <m:jc m:val="center"/>
                    </m:oMathParaPr>
                    <m:oMath xmlns:m="http://schemas.openxmlformats.org/officeDocument/2006/math">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h</m:t>
                          </m:r>
                        </m:sub>
                      </m:sSub>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𝑈𝑥</m:t>
                      </m:r>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m:t>
                      </m:r>
                      <m:r>
                        <a:rPr lang="en-US" sz="2500" b="0" i="1" smtClean="0">
                          <a:latin typeface="Cambria Math" panose="02040503050406030204" pitchFamily="18" charset="0"/>
                        </a:rPr>
                        <m:t>𝑊𝑠</m:t>
                      </m:r>
                      <m:r>
                        <a:rPr lang="en-US" sz="2500" b="0" i="1" smtClean="0">
                          <a:latin typeface="Cambria Math" panose="02040503050406030204" pitchFamily="18" charset="0"/>
                        </a:rPr>
                        <m:t>(</m:t>
                      </m:r>
                      <m:r>
                        <a:rPr lang="en-US" sz="2500" b="0" i="1" smtClean="0">
                          <a:latin typeface="Cambria Math" panose="02040503050406030204" pitchFamily="18" charset="0"/>
                        </a:rPr>
                        <m:t>𝑡</m:t>
                      </m:r>
                      <m:r>
                        <a:rPr lang="en-US" sz="2500" b="0" i="1" smtClean="0">
                          <a:latin typeface="Cambria Math" panose="02040503050406030204" pitchFamily="18" charset="0"/>
                        </a:rPr>
                        <m:t> −</m:t>
                      </m:r>
                      <m:r>
                        <a:rPr lang="en-US" sz="2500" b="0" i="1" smtClean="0">
                          <a:latin typeface="Cambria Math" panose="02040503050406030204" pitchFamily="18" charset="0"/>
                        </a:rPr>
                        <m:t>1</m:t>
                      </m:r>
                      <m:r>
                        <a:rPr lang="en-US" sz="2500" b="0" i="1" smtClean="0">
                          <a:latin typeface="Cambria Math" panose="02040503050406030204" pitchFamily="18" charset="0"/>
                        </a:rPr>
                        <m:t>)</m:t>
                      </m:r>
                    </m:oMath>
                  </m:oMathPara>
                </a14:m>
                <a:endParaRPr lang="en-US" sz="2500" b="0" dirty="0" smtClean="0"/>
              </a:p>
              <a:p>
                <a:pPr algn="l" rtl="0">
                  <a:lnSpc>
                    <a:spcPct val="150000"/>
                  </a:lnSpc>
                  <a:spcBef>
                    <a:spcPts val="200"/>
                  </a:spcBef>
                </a:pPr>
                <a:r>
                  <a:rPr lang="en-US" sz="2500" dirty="0" smtClean="0"/>
                  <a:t>The activation of the input at time t:</a:t>
                </a:r>
              </a:p>
              <a:p>
                <a:pPr marL="0" indent="0" algn="ctr" rtl="0">
                  <a:lnSpc>
                    <a:spcPct val="150000"/>
                  </a:lnSpc>
                  <a:spcBef>
                    <a:spcPts val="200"/>
                  </a:spcBef>
                  <a:buNone/>
                </a:pPr>
                <a14:m>
                  <m:oMath xmlns:m="http://schemas.openxmlformats.org/officeDocument/2006/math">
                    <m:r>
                      <a:rPr lang="en-US" sz="2500" b="0" i="1" smtClean="0">
                        <a:latin typeface="Cambria Math" panose="02040503050406030204" pitchFamily="18" charset="0"/>
                      </a:rPr>
                      <m:t>𝑠</m:t>
                    </m:r>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𝑓</m:t>
                        </m:r>
                      </m:e>
                      <m:sub>
                        <m:r>
                          <a:rPr lang="en-US" sz="2500" b="0" i="1" smtClean="0">
                            <a:latin typeface="Cambria Math" panose="02040503050406030204" pitchFamily="18" charset="0"/>
                          </a:rPr>
                          <m:t>h</m:t>
                        </m:r>
                      </m:sub>
                    </m:sSub>
                    <m:d>
                      <m:dPr>
                        <m:ctrlPr>
                          <a:rPr lang="en-US" sz="2500" b="0" i="1" smtClean="0">
                            <a:latin typeface="Cambria Math"/>
                          </a:rPr>
                        </m:ctrlPr>
                      </m:dPr>
                      <m:e>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h</m:t>
                            </m:r>
                          </m:sub>
                        </m:sSub>
                        <m:d>
                          <m:dPr>
                            <m:ctrlPr>
                              <a:rPr lang="en-US" sz="2500" b="0" i="1" smtClean="0">
                                <a:latin typeface="Cambria Math"/>
                              </a:rPr>
                            </m:ctrlPr>
                          </m:dPr>
                          <m:e>
                            <m:r>
                              <a:rPr lang="en-US" sz="2500" b="0" i="1" smtClean="0">
                                <a:latin typeface="Cambria Math" panose="02040503050406030204" pitchFamily="18" charset="0"/>
                              </a:rPr>
                              <m:t>𝑡</m:t>
                            </m:r>
                          </m:e>
                        </m:d>
                      </m:e>
                    </m:d>
                  </m:oMath>
                </a14:m>
                <a:r>
                  <a:rPr lang="en-US" sz="2500" dirty="0"/>
                  <a:t>	</a:t>
                </a:r>
                <a:endParaRPr lang="en-US" sz="2500" dirty="0" smtClean="0"/>
              </a:p>
              <a:p>
                <a:pPr algn="l" rtl="0">
                  <a:lnSpc>
                    <a:spcPct val="150000"/>
                  </a:lnSpc>
                  <a:spcBef>
                    <a:spcPts val="200"/>
                  </a:spcBef>
                </a:pPr>
                <a:r>
                  <a:rPr lang="en-US" sz="2500" dirty="0" smtClean="0"/>
                  <a:t>The network input to the output unit at time t:</a:t>
                </a:r>
              </a:p>
              <a:p>
                <a:pPr marL="0" indent="0" algn="l" rtl="0">
                  <a:lnSpc>
                    <a:spcPct val="150000"/>
                  </a:lnSpc>
                  <a:spcBef>
                    <a:spcPts val="200"/>
                  </a:spcBef>
                  <a:buNone/>
                </a:pPr>
                <a14:m>
                  <m:oMathPara xmlns:m="http://schemas.openxmlformats.org/officeDocument/2006/math">
                    <m:oMathParaPr>
                      <m:jc m:val="center"/>
                    </m:oMathParaPr>
                    <m:oMath xmlns:m="http://schemas.openxmlformats.org/officeDocument/2006/math">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panose="02040503050406030204" pitchFamily="18" charset="0"/>
                            </a:rPr>
                            <m:t>𝑜</m:t>
                          </m:r>
                        </m:sub>
                      </m:sSub>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r>
                        <a:rPr lang="en-US" sz="2500" b="0" i="1" smtClean="0">
                          <a:latin typeface="Cambria Math" panose="02040503050406030204" pitchFamily="18" charset="0"/>
                        </a:rPr>
                        <m:t>𝑉𝑠</m:t>
                      </m:r>
                      <m:d>
                        <m:dPr>
                          <m:ctrlPr>
                            <a:rPr lang="en-US" sz="2500" b="0" i="1" smtClean="0">
                              <a:latin typeface="Cambria Math"/>
                            </a:rPr>
                          </m:ctrlPr>
                        </m:dPr>
                        <m:e>
                          <m:r>
                            <a:rPr lang="en-US" sz="2500" b="0" i="1" smtClean="0">
                              <a:latin typeface="Cambria Math" panose="02040503050406030204" pitchFamily="18" charset="0"/>
                            </a:rPr>
                            <m:t>𝑡</m:t>
                          </m:r>
                        </m:e>
                      </m:d>
                    </m:oMath>
                  </m:oMathPara>
                </a14:m>
                <a:endParaRPr lang="en-US" sz="2500" dirty="0" smtClean="0"/>
              </a:p>
              <a:p>
                <a:pPr algn="l" rtl="0">
                  <a:lnSpc>
                    <a:spcPct val="150000"/>
                  </a:lnSpc>
                  <a:spcBef>
                    <a:spcPts val="200"/>
                  </a:spcBef>
                </a:pPr>
                <a:r>
                  <a:rPr lang="en-US" sz="2500" dirty="0" smtClean="0"/>
                  <a:t>The output of the network at time t is:</a:t>
                </a:r>
              </a:p>
              <a:p>
                <a:pPr marL="0" indent="0" algn="l" rtl="0">
                  <a:lnSpc>
                    <a:spcPct val="150000"/>
                  </a:lnSpc>
                  <a:spcBef>
                    <a:spcPts val="200"/>
                  </a:spcBef>
                  <a:buNone/>
                </a:pPr>
                <a14:m>
                  <m:oMathPara xmlns:m="http://schemas.openxmlformats.org/officeDocument/2006/math">
                    <m:oMathParaPr>
                      <m:jc m:val="center"/>
                    </m:oMathParaPr>
                    <m:oMath xmlns:m="http://schemas.openxmlformats.org/officeDocument/2006/math">
                      <m:r>
                        <a:rPr lang="en-US" sz="2500" b="0" i="1" smtClean="0">
                          <a:latin typeface="Cambria Math" panose="02040503050406030204" pitchFamily="18" charset="0"/>
                        </a:rPr>
                        <m:t>𝑜</m:t>
                      </m:r>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sSub>
                        <m:sSubPr>
                          <m:ctrlPr>
                            <a:rPr lang="en-US" sz="2500" b="0" i="1" smtClean="0">
                              <a:latin typeface="Cambria Math"/>
                            </a:rPr>
                          </m:ctrlPr>
                        </m:sSubPr>
                        <m:e>
                          <m:r>
                            <a:rPr lang="en-US" sz="2500" b="0" i="1" smtClean="0">
                              <a:latin typeface="Cambria Math" panose="02040503050406030204" pitchFamily="18" charset="0"/>
                            </a:rPr>
                            <m:t>𝑓</m:t>
                          </m:r>
                        </m:e>
                        <m:sub>
                          <m:r>
                            <a:rPr lang="en-US" sz="2500" b="0" i="1" smtClean="0">
                              <a:latin typeface="Cambria Math" panose="02040503050406030204" pitchFamily="18" charset="0"/>
                            </a:rPr>
                            <m:t>𝑜</m:t>
                          </m:r>
                        </m:sub>
                      </m:sSub>
                      <m:d>
                        <m:dPr>
                          <m:ctrlPr>
                            <a:rPr lang="en-US" sz="2500" b="0" i="1" smtClean="0">
                              <a:latin typeface="Cambria Math"/>
                            </a:rPr>
                          </m:ctrlPr>
                        </m:dPr>
                        <m:e>
                          <m:sSub>
                            <m:sSubPr>
                              <m:ctrlPr>
                                <a:rPr lang="en-US" sz="2500" b="0" i="1" smtClean="0">
                                  <a:latin typeface="Cambria Math"/>
                                </a:rPr>
                              </m:ctrlPr>
                            </m:sSubPr>
                            <m:e>
                              <m:r>
                                <a:rPr lang="en-US" sz="2500" b="0" i="1" smtClean="0">
                                  <a:latin typeface="Cambria Math" panose="02040503050406030204" pitchFamily="18" charset="0"/>
                                </a:rPr>
                                <m:t>𝑎</m:t>
                              </m:r>
                            </m:e>
                            <m:sub>
                              <m:r>
                                <a:rPr lang="en-US" sz="2500" b="0" i="1" smtClean="0">
                                  <a:latin typeface="Cambria Math"/>
                                </a:rPr>
                                <m:t>𝑜</m:t>
                              </m:r>
                            </m:sub>
                          </m:sSub>
                          <m:d>
                            <m:dPr>
                              <m:ctrlPr>
                                <a:rPr lang="en-US" sz="2500" b="0" i="1" smtClean="0">
                                  <a:latin typeface="Cambria Math"/>
                                </a:rPr>
                              </m:ctrlPr>
                            </m:dPr>
                            <m:e>
                              <m:r>
                                <a:rPr lang="en-US" sz="2500" b="0" i="1" smtClean="0">
                                  <a:latin typeface="Cambria Math" panose="02040503050406030204" pitchFamily="18" charset="0"/>
                                </a:rPr>
                                <m:t>𝑡</m:t>
                              </m:r>
                            </m:e>
                          </m:d>
                        </m:e>
                      </m:d>
                    </m:oMath>
                  </m:oMathPara>
                </a14:m>
                <a:endParaRPr lang="en-US" sz="2500" dirty="0" smtClean="0"/>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xfrm>
                <a:off x="323528" y="1417638"/>
                <a:ext cx="7467600" cy="5285184"/>
              </a:xfrm>
              <a:blipFill rotWithShape="1">
                <a:blip r:embed="rId3"/>
                <a:stretch>
                  <a:fillRect l="-408"/>
                </a:stretch>
              </a:blipFill>
            </p:spPr>
            <p:txBody>
              <a:bodyPr/>
              <a:lstStyle/>
              <a:p>
                <a:r>
                  <a:rPr lang="en-US">
                    <a:noFill/>
                  </a:rPr>
                  <a:t> </a:t>
                </a:r>
              </a:p>
            </p:txBody>
          </p:sp>
        </mc:Fallback>
      </mc:AlternateContent>
      <p:sp>
        <p:nvSpPr>
          <p:cNvPr id="4" name="מציין מיקום של מספר שקופית 3"/>
          <p:cNvSpPr>
            <a:spLocks noGrp="1"/>
          </p:cNvSpPr>
          <p:nvPr>
            <p:ph type="sldNum" sz="quarter" idx="15"/>
          </p:nvPr>
        </p:nvSpPr>
        <p:spPr/>
        <p:txBody>
          <a:bodyPr/>
          <a:lstStyle/>
          <a:p>
            <a:fld id="{B1384DE6-1247-4793-92EB-DB727468149E}" type="slidenum">
              <a:rPr lang="he-IL" smtClean="0"/>
              <a:t>8</a:t>
            </a:fld>
            <a:endParaRPr lang="he-IL"/>
          </a:p>
        </p:txBody>
      </p:sp>
    </p:spTree>
    <p:extLst>
      <p:ext uri="{BB962C8B-B14F-4D97-AF65-F5344CB8AC3E}">
        <p14:creationId xmlns:p14="http://schemas.microsoft.com/office/powerpoint/2010/main" val="3498632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RNN</a:t>
            </a:r>
            <a:r>
              <a:rPr lang="he-IL" dirty="0" smtClean="0"/>
              <a:t> </a:t>
            </a:r>
            <a:r>
              <a:rPr lang="en-US" dirty="0" smtClean="0"/>
              <a:t>Architecture</a:t>
            </a:r>
            <a:endParaRPr lang="he-IL" dirty="0"/>
          </a:p>
        </p:txBody>
      </p:sp>
      <mc:AlternateContent xmlns:mc="http://schemas.openxmlformats.org/markup-compatibility/2006" xmlns:a14="http://schemas.microsoft.com/office/drawing/2010/main">
        <mc:Choice Requires="a14">
          <p:sp>
            <p:nvSpPr>
              <p:cNvPr id="7" name="מציין מיקום תוכן 6"/>
              <p:cNvSpPr>
                <a:spLocks noGrp="1"/>
              </p:cNvSpPr>
              <p:nvPr>
                <p:ph sz="quarter" idx="1"/>
              </p:nvPr>
            </p:nvSpPr>
            <p:spPr>
              <a:xfrm>
                <a:off x="457200" y="1628800"/>
                <a:ext cx="7467600" cy="4873752"/>
              </a:xfrm>
            </p:spPr>
            <p:txBody>
              <a:bodyPr>
                <a:noAutofit/>
              </a:bodyPr>
              <a:lstStyle/>
              <a:p>
                <a:pPr algn="l" rtl="0"/>
                <a:r>
                  <a:rPr lang="en-US" sz="2500" dirty="0" smtClean="0"/>
                  <a:t>If a network training sequence starts at time </a:t>
                </a:r>
                <a14:m>
                  <m:oMath xmlns:m="http://schemas.openxmlformats.org/officeDocument/2006/math">
                    <m:sSub>
                      <m:sSubPr>
                        <m:ctrlPr>
                          <a:rPr lang="en-US" sz="2500" i="1" smtClean="0">
                            <a:latin typeface="Cambria Math"/>
                          </a:rPr>
                        </m:ctrlPr>
                      </m:sSubPr>
                      <m:e>
                        <m:r>
                          <a:rPr lang="en-US" sz="2500" b="0" i="1" smtClean="0">
                            <a:latin typeface="Cambria Math"/>
                          </a:rPr>
                          <m:t>𝑡</m:t>
                        </m:r>
                      </m:e>
                      <m:sub>
                        <m:r>
                          <a:rPr lang="en-US" sz="2500" b="0" i="1" smtClean="0">
                            <a:latin typeface="Cambria Math"/>
                          </a:rPr>
                          <m:t>0</m:t>
                        </m:r>
                        <m:r>
                          <a:rPr lang="en-US" sz="2500" b="0" i="1" smtClean="0">
                            <a:latin typeface="Cambria Math"/>
                          </a:rPr>
                          <m:t> </m:t>
                        </m:r>
                      </m:sub>
                    </m:sSub>
                  </m:oMath>
                </a14:m>
                <a:r>
                  <a:rPr lang="en-US" sz="2500" dirty="0" smtClean="0"/>
                  <a:t>and ends at </a:t>
                </a:r>
                <a14:m>
                  <m:oMath xmlns:m="http://schemas.openxmlformats.org/officeDocument/2006/math">
                    <m:sSub>
                      <m:sSubPr>
                        <m:ctrlPr>
                          <a:rPr lang="en-US" sz="2500" i="1" smtClean="0">
                            <a:latin typeface="Cambria Math"/>
                          </a:rPr>
                        </m:ctrlPr>
                      </m:sSubPr>
                      <m:e>
                        <m:r>
                          <a:rPr lang="en-US" sz="2500" b="0" i="1" smtClean="0">
                            <a:latin typeface="Cambria Math"/>
                          </a:rPr>
                          <m:t>𝑡</m:t>
                        </m:r>
                      </m:e>
                      <m:sub>
                        <m:r>
                          <a:rPr lang="en-US" sz="2500" b="0" i="1" smtClean="0">
                            <a:latin typeface="Cambria Math"/>
                          </a:rPr>
                          <m:t>1</m:t>
                        </m:r>
                      </m:sub>
                    </m:sSub>
                  </m:oMath>
                </a14:m>
                <a:r>
                  <a:rPr lang="en-US" sz="2500" dirty="0" smtClean="0"/>
                  <a:t>, the total </a:t>
                </a:r>
                <a:r>
                  <a:rPr lang="en-US" sz="2500" b="1" dirty="0" smtClean="0"/>
                  <a:t>loss function</a:t>
                </a:r>
                <a:r>
                  <a:rPr lang="en-US" sz="2500" dirty="0" smtClean="0"/>
                  <a:t> is the sum over time of the square error function</a:t>
                </a:r>
              </a:p>
              <a:p>
                <a:pPr algn="l" rtl="0"/>
                <a:endParaRPr lang="en-US" sz="2500" dirty="0"/>
              </a:p>
              <a:p>
                <a:pPr marL="0" indent="0" algn="l" rtl="0">
                  <a:buNone/>
                </a:pPr>
                <a:endParaRPr lang="en-US" sz="2500" dirty="0"/>
              </a:p>
            </p:txBody>
          </p:sp>
        </mc:Choice>
        <mc:Fallback xmlns="">
          <p:sp>
            <p:nvSpPr>
              <p:cNvPr id="7" name="מציין מיקום תוכן 6"/>
              <p:cNvSpPr>
                <a:spLocks noGrp="1" noRot="1" noChangeAspect="1" noMove="1" noResize="1" noEditPoints="1" noAdjustHandles="1" noChangeArrowheads="1" noChangeShapeType="1" noTextEdit="1"/>
              </p:cNvSpPr>
              <p:nvPr>
                <p:ph sz="quarter" idx="1"/>
              </p:nvPr>
            </p:nvSpPr>
            <p:spPr>
              <a:xfrm>
                <a:off x="457200" y="1628800"/>
                <a:ext cx="7467600" cy="4873752"/>
              </a:xfrm>
              <a:blipFill rotWithShape="1">
                <a:blip r:embed="rId3"/>
                <a:stretch>
                  <a:fillRect l="-408" t="-1000" r="-1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722605" y="4825765"/>
                <a:ext cx="2880320" cy="1025858"/>
              </a:xfrm>
              <a:prstGeom prst="rect">
                <a:avLst/>
              </a:prstGeom>
              <a:noFill/>
            </p:spPr>
            <p:txBody>
              <a:bodyPr wrap="square" rtlCol="0">
                <a:spAutoFit/>
              </a:bodyPr>
              <a:lstStyle/>
              <a:p>
                <a:pPr algn="l" rtl="0"/>
                <a14:m>
                  <m:oMathPara xmlns:m="http://schemas.openxmlformats.org/officeDocument/2006/math">
                    <m:oMathParaPr>
                      <m:jc m:val="center"/>
                    </m:oMathParaPr>
                    <m:oMath xmlns:m="http://schemas.openxmlformats.org/officeDocument/2006/math">
                      <m:sSub>
                        <m:sSubPr>
                          <m:ctrlPr>
                            <a:rPr lang="en-US" sz="2500" b="0" i="1" smtClean="0">
                              <a:latin typeface="Cambria Math"/>
                            </a:rPr>
                          </m:ctrlPr>
                        </m:sSubPr>
                        <m:e>
                          <m:r>
                            <a:rPr lang="en-US" sz="2500" b="0" i="1" smtClean="0">
                              <a:latin typeface="Cambria Math"/>
                            </a:rPr>
                            <m:t>𝐸</m:t>
                          </m:r>
                        </m:e>
                        <m:sub>
                          <m:r>
                            <a:rPr lang="en-US" sz="2500" b="0" i="1" smtClean="0">
                              <a:latin typeface="Cambria Math"/>
                            </a:rPr>
                            <m:t>𝑡𝑜𝑡𝑎𝑙</m:t>
                          </m:r>
                        </m:sub>
                      </m:sSub>
                      <m:r>
                        <a:rPr lang="en-US" sz="2500" b="0" i="1" smtClean="0">
                          <a:latin typeface="Cambria Math"/>
                        </a:rPr>
                        <m:t>=</m:t>
                      </m:r>
                      <m:nary>
                        <m:naryPr>
                          <m:chr m:val="∑"/>
                          <m:supHide m:val="on"/>
                          <m:ctrlPr>
                            <a:rPr lang="en-US" sz="2500" b="0" i="1" smtClean="0">
                              <a:latin typeface="Cambria Math"/>
                            </a:rPr>
                          </m:ctrlPr>
                        </m:naryPr>
                        <m:sub>
                          <m:r>
                            <a:rPr lang="en-US" sz="2500" b="0" i="1" smtClean="0">
                              <a:latin typeface="Cambria Math"/>
                            </a:rPr>
                            <m:t>𝑡</m:t>
                          </m:r>
                        </m:sub>
                        <m:sup/>
                        <m:e>
                          <m:r>
                            <a:rPr lang="en-US" sz="2500" b="0" i="1" smtClean="0">
                              <a:latin typeface="Cambria Math"/>
                            </a:rPr>
                            <m:t>𝐸</m:t>
                          </m:r>
                          <m:d>
                            <m:dPr>
                              <m:ctrlPr>
                                <a:rPr lang="en-US" sz="2500" b="0" i="1" smtClean="0">
                                  <a:latin typeface="Cambria Math"/>
                                </a:rPr>
                              </m:ctrlPr>
                            </m:dPr>
                            <m:e>
                              <m:r>
                                <a:rPr lang="en-US" sz="2500" b="0" i="1" smtClean="0">
                                  <a:latin typeface="Cambria Math"/>
                                </a:rPr>
                                <m:t>𝑡</m:t>
                              </m:r>
                            </m:e>
                          </m:d>
                        </m:e>
                      </m:nary>
                    </m:oMath>
                  </m:oMathPara>
                </a14:m>
                <a:endParaRPr lang="en-US" sz="2500" dirty="0"/>
              </a:p>
            </p:txBody>
          </p:sp>
        </mc:Choice>
        <mc:Fallback xmlns="">
          <p:sp>
            <p:nvSpPr>
              <p:cNvPr id="3" name="TextBox 2"/>
              <p:cNvSpPr txBox="1">
                <a:spLocks noRot="1" noChangeAspect="1" noMove="1" noResize="1" noEditPoints="1" noAdjustHandles="1" noChangeArrowheads="1" noChangeShapeType="1" noTextEdit="1"/>
              </p:cNvSpPr>
              <p:nvPr/>
            </p:nvSpPr>
            <p:spPr>
              <a:xfrm>
                <a:off x="2722605" y="4825765"/>
                <a:ext cx="2880320" cy="1025858"/>
              </a:xfrm>
              <a:prstGeom prst="rect">
                <a:avLst/>
              </a:prstGeom>
              <a:blipFill rotWithShape="0">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171601" y="3165302"/>
                <a:ext cx="4038798" cy="477054"/>
              </a:xfrm>
              <a:prstGeom prst="rect">
                <a:avLst/>
              </a:prstGeom>
              <a:noFill/>
            </p:spPr>
            <p:txBody>
              <a:bodyPr wrap="none" rtlCol="0">
                <a:spAutoFit/>
              </a:bodyPr>
              <a:lstStyle/>
              <a:p>
                <a:pPr algn="l" rtl="0"/>
                <a14:m>
                  <m:oMathPara xmlns:m="http://schemas.openxmlformats.org/officeDocument/2006/math">
                    <m:oMathParaPr>
                      <m:jc m:val="center"/>
                    </m:oMathParaPr>
                    <m:oMath xmlns:m="http://schemas.openxmlformats.org/officeDocument/2006/math">
                      <m:sSub>
                        <m:sSubPr>
                          <m:ctrlPr>
                            <a:rPr lang="en-US" sz="2500" b="0" i="1" smtClean="0">
                              <a:latin typeface="Cambria Math"/>
                            </a:rPr>
                          </m:ctrlPr>
                        </m:sSubPr>
                        <m:e>
                          <m:d>
                            <m:dPr>
                              <m:begChr m:val="["/>
                              <m:endChr m:val="]"/>
                              <m:ctrlPr>
                                <a:rPr lang="en-US" sz="2500" b="0" i="1" smtClean="0">
                                  <a:latin typeface="Cambria Math"/>
                                </a:rPr>
                              </m:ctrlPr>
                            </m:dPr>
                            <m:e>
                              <m:r>
                                <a:rPr lang="en-US" sz="2500" i="1" smtClean="0">
                                  <a:latin typeface="Cambria Math"/>
                                </a:rPr>
                                <m:t>𝑒</m:t>
                              </m:r>
                              <m:d>
                                <m:dPr>
                                  <m:ctrlPr>
                                    <a:rPr lang="en-US" sz="2500" i="1">
                                      <a:latin typeface="Cambria Math"/>
                                    </a:rPr>
                                  </m:ctrlPr>
                                </m:dPr>
                                <m:e>
                                  <m:r>
                                    <a:rPr lang="en-US" sz="2500" i="1">
                                      <a:latin typeface="Cambria Math"/>
                                    </a:rPr>
                                    <m:t>𝑡</m:t>
                                  </m:r>
                                </m:e>
                              </m:d>
                            </m:e>
                          </m:d>
                        </m:e>
                        <m:sub>
                          <m:r>
                            <a:rPr lang="en-US" sz="2500" b="0" i="1" smtClean="0">
                              <a:latin typeface="Cambria Math" panose="02040503050406030204" pitchFamily="18" charset="0"/>
                            </a:rPr>
                            <m:t>𝑘</m:t>
                          </m:r>
                        </m:sub>
                      </m:sSub>
                      <m:r>
                        <a:rPr lang="en-US" sz="2500" i="1">
                          <a:latin typeface="Cambria Math"/>
                        </a:rPr>
                        <m:t>=</m:t>
                      </m:r>
                      <m:sSub>
                        <m:sSubPr>
                          <m:ctrlPr>
                            <a:rPr lang="en-US" sz="2500" b="0" i="1" smtClean="0">
                              <a:latin typeface="Cambria Math"/>
                            </a:rPr>
                          </m:ctrlPr>
                        </m:sSubPr>
                        <m:e>
                          <m:d>
                            <m:dPr>
                              <m:begChr m:val="["/>
                              <m:endChr m:val="]"/>
                              <m:ctrlPr>
                                <a:rPr lang="en-US" sz="2500" b="0" i="1" smtClean="0">
                                  <a:latin typeface="Cambria Math"/>
                                </a:rPr>
                              </m:ctrlPr>
                            </m:dPr>
                            <m:e>
                              <m:r>
                                <a:rPr lang="en-US" sz="2500" i="1">
                                  <a:latin typeface="Cambria Math" panose="02040503050406030204" pitchFamily="18" charset="0"/>
                                </a:rPr>
                                <m:t>𝑑</m:t>
                              </m:r>
                              <m:d>
                                <m:dPr>
                                  <m:ctrlPr>
                                    <a:rPr lang="en-US" sz="2500" i="1">
                                      <a:latin typeface="Cambria Math"/>
                                    </a:rPr>
                                  </m:ctrlPr>
                                </m:dPr>
                                <m:e>
                                  <m:r>
                                    <a:rPr lang="en-US" sz="2500" i="1">
                                      <a:latin typeface="Cambria Math"/>
                                    </a:rPr>
                                    <m:t>𝑡</m:t>
                                  </m:r>
                                </m:e>
                              </m:d>
                            </m:e>
                          </m:d>
                        </m:e>
                        <m:sub>
                          <m:r>
                            <a:rPr lang="en-US" sz="2500" b="0" i="1" smtClean="0">
                              <a:latin typeface="Cambria Math" panose="02040503050406030204" pitchFamily="18" charset="0"/>
                            </a:rPr>
                            <m:t>𝑘</m:t>
                          </m:r>
                        </m:sub>
                      </m:sSub>
                      <m:r>
                        <a:rPr lang="en-US" sz="2500" i="1">
                          <a:latin typeface="Cambria Math"/>
                        </a:rPr>
                        <m:t>−</m:t>
                      </m:r>
                      <m:sSub>
                        <m:sSubPr>
                          <m:ctrlPr>
                            <a:rPr lang="en-US" sz="2500" b="0" i="1" smtClean="0">
                              <a:latin typeface="Cambria Math"/>
                            </a:rPr>
                          </m:ctrlPr>
                        </m:sSubPr>
                        <m:e>
                          <m:d>
                            <m:dPr>
                              <m:begChr m:val="["/>
                              <m:endChr m:val="]"/>
                              <m:ctrlPr>
                                <a:rPr lang="en-US" sz="2500" b="0" i="1" smtClean="0">
                                  <a:latin typeface="Cambria Math"/>
                                </a:rPr>
                              </m:ctrlPr>
                            </m:dPr>
                            <m:e>
                              <m:r>
                                <a:rPr lang="en-US" sz="2500" i="1">
                                  <a:latin typeface="Cambria Math" panose="02040503050406030204" pitchFamily="18" charset="0"/>
                                </a:rPr>
                                <m:t>𝑜</m:t>
                              </m:r>
                              <m:d>
                                <m:dPr>
                                  <m:ctrlPr>
                                    <a:rPr lang="en-US" sz="2500" i="1">
                                      <a:latin typeface="Cambria Math"/>
                                    </a:rPr>
                                  </m:ctrlPr>
                                </m:dPr>
                                <m:e>
                                  <m:r>
                                    <a:rPr lang="en-US" sz="2500" i="1">
                                      <a:latin typeface="Cambria Math"/>
                                    </a:rPr>
                                    <m:t>𝑡</m:t>
                                  </m:r>
                                </m:e>
                              </m:d>
                            </m:e>
                          </m:d>
                        </m:e>
                        <m:sub>
                          <m:r>
                            <a:rPr lang="en-US" sz="2500" b="0" i="1" smtClean="0">
                              <a:latin typeface="Cambria Math" panose="02040503050406030204" pitchFamily="18" charset="0"/>
                            </a:rPr>
                            <m:t>𝑘</m:t>
                          </m:r>
                        </m:sub>
                      </m:sSub>
                    </m:oMath>
                  </m:oMathPara>
                </a14:m>
                <a:endParaRPr lang="en-US" sz="2500" dirty="0"/>
              </a:p>
            </p:txBody>
          </p:sp>
        </mc:Choice>
        <mc:Fallback xmlns="">
          <p:sp>
            <p:nvSpPr>
              <p:cNvPr id="4" name="TextBox 3"/>
              <p:cNvSpPr txBox="1">
                <a:spLocks noRot="1" noChangeAspect="1" noMove="1" noResize="1" noEditPoints="1" noAdjustHandles="1" noChangeArrowheads="1" noChangeShapeType="1" noTextEdit="1"/>
              </p:cNvSpPr>
              <p:nvPr/>
            </p:nvSpPr>
            <p:spPr>
              <a:xfrm>
                <a:off x="2171601" y="3165302"/>
                <a:ext cx="4038798" cy="477054"/>
              </a:xfrm>
              <a:prstGeom prst="rect">
                <a:avLst/>
              </a:prstGeom>
              <a:blipFill rotWithShape="0">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779075" y="3853518"/>
                <a:ext cx="2823850" cy="812595"/>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𝐸</m:t>
                      </m:r>
                      <m:d>
                        <m:dPr>
                          <m:ctrlPr>
                            <a:rPr lang="en-US" sz="2500" b="0" i="1" smtClean="0">
                              <a:latin typeface="Cambria Math"/>
                            </a:rPr>
                          </m:ctrlPr>
                        </m:dPr>
                        <m:e>
                          <m:r>
                            <a:rPr lang="en-US" sz="2500" b="0" i="1" smtClean="0">
                              <a:latin typeface="Cambria Math" panose="02040503050406030204" pitchFamily="18" charset="0"/>
                            </a:rPr>
                            <m:t>𝑡</m:t>
                          </m:r>
                        </m:e>
                      </m:d>
                      <m:r>
                        <a:rPr lang="en-US" sz="2500" b="0" i="1" smtClean="0">
                          <a:latin typeface="Cambria Math" panose="02040503050406030204" pitchFamily="18" charset="0"/>
                        </a:rPr>
                        <m:t>=</m:t>
                      </m:r>
                      <m:f>
                        <m:fPr>
                          <m:ctrlPr>
                            <a:rPr lang="en-US" sz="2500" b="0" i="1" smtClean="0">
                              <a:latin typeface="Cambria Math"/>
                            </a:rPr>
                          </m:ctrlPr>
                        </m:fPr>
                        <m:num>
                          <m:r>
                            <a:rPr lang="en-US" sz="2500" b="0" i="1" smtClean="0">
                              <a:latin typeface="Cambria Math" panose="02040503050406030204" pitchFamily="18" charset="0"/>
                            </a:rPr>
                            <m:t>1</m:t>
                          </m:r>
                        </m:num>
                        <m:den>
                          <m:r>
                            <a:rPr lang="en-US" sz="2500" b="0" i="1" smtClean="0">
                              <a:latin typeface="Cambria Math" panose="02040503050406030204" pitchFamily="18" charset="0"/>
                            </a:rPr>
                            <m:t>2</m:t>
                          </m:r>
                        </m:den>
                      </m:f>
                      <m:r>
                        <a:rPr lang="en-US" sz="2500" b="0" i="1" smtClean="0">
                          <a:latin typeface="Cambria Math" panose="02040503050406030204" pitchFamily="18" charset="0"/>
                        </a:rPr>
                        <m:t>𝑒</m:t>
                      </m:r>
                      <m:sSup>
                        <m:sSupPr>
                          <m:ctrlPr>
                            <a:rPr lang="en-US" sz="2500" b="0" i="1" smtClean="0">
                              <a:latin typeface="Cambria Math"/>
                            </a:rPr>
                          </m:ctrlPr>
                        </m:sSupPr>
                        <m:e>
                          <m:d>
                            <m:dPr>
                              <m:ctrlPr>
                                <a:rPr lang="en-US" sz="2500" b="0" i="1" smtClean="0">
                                  <a:latin typeface="Cambria Math"/>
                                </a:rPr>
                              </m:ctrlPr>
                            </m:dPr>
                            <m:e>
                              <m:r>
                                <a:rPr lang="en-US" sz="2500" b="0" i="1" smtClean="0">
                                  <a:latin typeface="Cambria Math" panose="02040503050406030204" pitchFamily="18" charset="0"/>
                                </a:rPr>
                                <m:t>𝑡</m:t>
                              </m:r>
                            </m:e>
                          </m:d>
                        </m:e>
                        <m:sup>
                          <m:r>
                            <a:rPr lang="en-US" sz="2500" b="0" i="1" smtClean="0">
                              <a:latin typeface="Cambria Math" panose="02040503050406030204" pitchFamily="18" charset="0"/>
                            </a:rPr>
                            <m:t>𝑇</m:t>
                          </m:r>
                        </m:sup>
                      </m:sSup>
                      <m:r>
                        <a:rPr lang="en-US" sz="2500" b="0" i="1" smtClean="0">
                          <a:latin typeface="Cambria Math" panose="02040503050406030204" pitchFamily="18" charset="0"/>
                        </a:rPr>
                        <m:t>𝑒</m:t>
                      </m:r>
                      <m:d>
                        <m:dPr>
                          <m:ctrlPr>
                            <a:rPr lang="en-US" sz="2500" b="0" i="1" smtClean="0">
                              <a:latin typeface="Cambria Math"/>
                            </a:rPr>
                          </m:ctrlPr>
                        </m:dPr>
                        <m:e>
                          <m:r>
                            <a:rPr lang="en-US" sz="2500" b="0" i="1" smtClean="0">
                              <a:latin typeface="Cambria Math" panose="02040503050406030204" pitchFamily="18" charset="0"/>
                            </a:rPr>
                            <m:t>𝑡</m:t>
                          </m:r>
                        </m:e>
                      </m:d>
                    </m:oMath>
                  </m:oMathPara>
                </a14:m>
                <a:endParaRPr lang="he-IL" sz="2500" dirty="0"/>
              </a:p>
            </p:txBody>
          </p:sp>
        </mc:Choice>
        <mc:Fallback xmlns="">
          <p:sp>
            <p:nvSpPr>
              <p:cNvPr id="5" name="TextBox 4"/>
              <p:cNvSpPr txBox="1">
                <a:spLocks noRot="1" noChangeAspect="1" noMove="1" noResize="1" noEditPoints="1" noAdjustHandles="1" noChangeArrowheads="1" noChangeShapeType="1" noTextEdit="1"/>
              </p:cNvSpPr>
              <p:nvPr/>
            </p:nvSpPr>
            <p:spPr>
              <a:xfrm>
                <a:off x="2779075" y="3853518"/>
                <a:ext cx="2823850" cy="812595"/>
              </a:xfrm>
              <a:prstGeom prst="rect">
                <a:avLst/>
              </a:prstGeom>
              <a:blipFill rotWithShape="0">
                <a:blip r:embed="rId6"/>
                <a:stretch>
                  <a:fillRect/>
                </a:stretch>
              </a:blipFill>
            </p:spPr>
            <p:txBody>
              <a:bodyPr/>
              <a:lstStyle/>
              <a:p>
                <a:r>
                  <a:rPr lang="he-IL">
                    <a:noFill/>
                  </a:rPr>
                  <a:t> </a:t>
                </a:r>
              </a:p>
            </p:txBody>
          </p:sp>
        </mc:Fallback>
      </mc:AlternateContent>
      <p:sp>
        <p:nvSpPr>
          <p:cNvPr id="6" name="מציין מיקום של מספר שקופית 5"/>
          <p:cNvSpPr>
            <a:spLocks noGrp="1"/>
          </p:cNvSpPr>
          <p:nvPr>
            <p:ph type="sldNum" sz="quarter" idx="15"/>
          </p:nvPr>
        </p:nvSpPr>
        <p:spPr/>
        <p:txBody>
          <a:bodyPr/>
          <a:lstStyle/>
          <a:p>
            <a:fld id="{B1384DE6-1247-4793-92EB-DB727468149E}" type="slidenum">
              <a:rPr lang="he-IL" smtClean="0"/>
              <a:t>9</a:t>
            </a:fld>
            <a:endParaRPr lang="he-IL"/>
          </a:p>
        </p:txBody>
      </p:sp>
    </p:spTree>
    <p:extLst>
      <p:ext uri="{BB962C8B-B14F-4D97-AF65-F5344CB8AC3E}">
        <p14:creationId xmlns:p14="http://schemas.microsoft.com/office/powerpoint/2010/main" val="1616091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חלון">
  <a:themeElements>
    <a:clrScheme name="מודול">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חלון">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חלון">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6240</TotalTime>
  <Words>5234</Words>
  <Application>Microsoft Office PowerPoint</Application>
  <PresentationFormat>‫הצגה על המסך (4:3)</PresentationFormat>
  <Paragraphs>516</Paragraphs>
  <Slides>51</Slides>
  <Notes>40</Notes>
  <HiddenSlides>0</HiddenSlides>
  <MMClips>0</MMClips>
  <ScaleCrop>false</ScaleCrop>
  <HeadingPairs>
    <vt:vector size="4" baseType="variant">
      <vt:variant>
        <vt:lpstr>ערכת נושא</vt:lpstr>
      </vt:variant>
      <vt:variant>
        <vt:i4>1</vt:i4>
      </vt:variant>
      <vt:variant>
        <vt:lpstr>כותרות שקופיות</vt:lpstr>
      </vt:variant>
      <vt:variant>
        <vt:i4>51</vt:i4>
      </vt:variant>
    </vt:vector>
  </HeadingPairs>
  <TitlesOfParts>
    <vt:vector size="52" baseType="lpstr">
      <vt:lpstr>חלון</vt:lpstr>
      <vt:lpstr>Recurrent Neural Networks</vt:lpstr>
      <vt:lpstr>Outline</vt:lpstr>
      <vt:lpstr>Introduction</vt:lpstr>
      <vt:lpstr>Motivation</vt:lpstr>
      <vt:lpstr>Motivation</vt:lpstr>
      <vt:lpstr>RNN Architecture</vt:lpstr>
      <vt:lpstr>RNN Architecture</vt:lpstr>
      <vt:lpstr>RNN Forward Pass</vt:lpstr>
      <vt:lpstr>RNN Architecture</vt:lpstr>
      <vt:lpstr>RNN Architecture</vt:lpstr>
      <vt:lpstr>Back Propagation Through Time</vt:lpstr>
      <vt:lpstr>RNN Backward Pass</vt:lpstr>
      <vt:lpstr>RNN Backward Pass</vt:lpstr>
      <vt:lpstr>RNN Backward Pass</vt:lpstr>
      <vt:lpstr>RNN Backward Pass</vt:lpstr>
      <vt:lpstr>RNN Backward Pass</vt:lpstr>
      <vt:lpstr>RNN Backward Pass</vt:lpstr>
      <vt:lpstr>Back Propagation Through Time</vt:lpstr>
      <vt:lpstr>Back Propagation Through Time</vt:lpstr>
      <vt:lpstr>Back Propagation Through Time</vt:lpstr>
      <vt:lpstr>Vanishing Gradients</vt:lpstr>
      <vt:lpstr>Vanishing Gradients</vt:lpstr>
      <vt:lpstr>Outline - LSTM</vt:lpstr>
      <vt:lpstr>LSTM - introduction</vt:lpstr>
      <vt:lpstr>LSTM – same idea as RNN</vt:lpstr>
      <vt:lpstr>LSTM Architecture</vt:lpstr>
      <vt:lpstr>LSTM Architecture</vt:lpstr>
      <vt:lpstr>LSTM Architecture</vt:lpstr>
      <vt:lpstr>LSTM Architecture - overview</vt:lpstr>
      <vt:lpstr>LSTM Architecture – input </vt:lpstr>
      <vt:lpstr>LSTM Architecture – input gate </vt:lpstr>
      <vt:lpstr>LSTM Architecture – CEC </vt:lpstr>
      <vt:lpstr>LSTM Architecture – Output gate </vt:lpstr>
      <vt:lpstr>LSTM Architecture – Output gate </vt:lpstr>
      <vt:lpstr>LSTM Forward Pass</vt:lpstr>
      <vt:lpstr>LSTM – activation functions</vt:lpstr>
      <vt:lpstr>LSTM – activation functions</vt:lpstr>
      <vt:lpstr>LSTM – activation functions</vt:lpstr>
      <vt:lpstr>LSTM Backward Pass</vt:lpstr>
      <vt:lpstr>LSTM Backward Pass</vt:lpstr>
      <vt:lpstr>LSTM Backward Pass</vt:lpstr>
      <vt:lpstr>LSTM Backward Pass</vt:lpstr>
      <vt:lpstr>LSTM Backward Pass</vt:lpstr>
      <vt:lpstr>LSTM Experiments</vt:lpstr>
      <vt:lpstr>LSTM Experiments – predict next symbol</vt:lpstr>
      <vt:lpstr>LSTM Experiments</vt:lpstr>
      <vt:lpstr>LSTM Experiments - classification</vt:lpstr>
      <vt:lpstr>Advantages of LSTM</vt:lpstr>
      <vt:lpstr>Limitations of LSTM</vt:lpstr>
      <vt:lpstr>LSTM possible remedy</vt:lpstr>
      <vt:lpstr>LSTM 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Rose</dc:creator>
  <cp:lastModifiedBy>Rose</cp:lastModifiedBy>
  <cp:revision>409</cp:revision>
  <dcterms:created xsi:type="dcterms:W3CDTF">2016-11-18T15:53:56Z</dcterms:created>
  <dcterms:modified xsi:type="dcterms:W3CDTF">2016-11-27T13:29:05Z</dcterms:modified>
</cp:coreProperties>
</file>