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3.wmf" ContentType="image/x-wmf"/>
  <Override PartName="/ppt/media/image42.wmf" ContentType="image/x-wmf"/>
  <Override PartName="/ppt/media/image41.wmf" ContentType="image/x-wmf"/>
  <Override PartName="/ppt/media/image40.wmf" ContentType="image/x-wmf"/>
  <Override PartName="/ppt/media/image39.wmf" ContentType="image/x-wmf"/>
  <Override PartName="/ppt/media/image14.wmf" ContentType="image/x-wmf"/>
  <Override PartName="/ppt/media/image38.wmf" ContentType="image/x-wmf"/>
  <Override PartName="/ppt/media/image13.wmf" ContentType="image/x-wmf"/>
  <Override PartName="/ppt/media/image37.wmf" ContentType="image/x-wmf"/>
  <Override PartName="/ppt/media/image12.wmf" ContentType="image/x-wmf"/>
  <Override PartName="/ppt/media/image16.wmf" ContentType="image/x-wmf"/>
  <Override PartName="/ppt/media/image15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  <Override PartName="/ppt/media/image28.wmf" ContentType="image/x-wmf"/>
  <Override PartName="/ppt/media/image29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34.wmf" ContentType="image/x-wmf"/>
  <Override PartName="/ppt/media/image10.wmf" ContentType="image/x-wmf"/>
  <Override PartName="/ppt/media/image35.wmf" ContentType="image/x-wmf"/>
  <Override PartName="/ppt/media/image11.wmf" ContentType="image/x-wmf"/>
  <Override PartName="/ppt/media/image36.wmf" ContentType="image/x-wmf"/>
  <Override PartName="/ppt/media/image9.wmf" ContentType="image/x-wmf"/>
  <Override PartName="/ppt/media/image8.wmf" ContentType="image/x-wmf"/>
  <Override PartName="/ppt/media/image7.wmf" ContentType="image/x-wmf"/>
  <Override PartName="/ppt/media/image2.wmf" ContentType="image/x-wmf"/>
  <Override PartName="/ppt/media/image1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2353078-65EB-4B5F-8227-D235E7A68B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0B2062-3BD7-43E2-B1E1-E6824BD8BD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m-unicode.sourceforge.net/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deeplearning.cs.cmu.edu/pdfs/Hochreiter97_lstm.pdf" TargetMode="External"/><Relationship Id="rId2" Type="http://schemas.openxmlformats.org/officeDocument/2006/relationships/hyperlink" Target="http://deeplearning.cs.cmu.edu/pdfs/Hochreiter97_lstm.pdf" TargetMode="External"/><Relationship Id="rId3" Type="http://schemas.openxmlformats.org/officeDocument/2006/relationships/hyperlink" Target="http://www.jmlr.org/proceedings/papers/v28/pascanu13.pdf" TargetMode="External"/><Relationship Id="rId4" Type="http://schemas.openxmlformats.org/officeDocument/2006/relationships/hyperlink" Target="http://www.jmlr.org/proceedings/papers/v28/pascanu13.pdf" TargetMode="External"/><Relationship Id="rId5" Type="http://schemas.openxmlformats.org/officeDocument/2006/relationships/hyperlink" Target="http://deeplearning.cs.cmu.edu/pdfs/Hochreiter97_lstm.pdf" TargetMode="External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deeplearning.cs.cmu.edu/pdfs/Hochreiter97_lstm.pdf" TargetMode="External"/><Relationship Id="rId2" Type="http://schemas.openxmlformats.org/officeDocument/2006/relationships/hyperlink" Target="http://deeplearning.cs.cmu.edu/pdfs/Hochreiter97_lstm.pdf" TargetMode="External"/><Relationship Id="rId3" Type="http://schemas.openxmlformats.org/officeDocument/2006/relationships/hyperlink" Target="http://deeplearning.cs.cmu.edu/pdfs/Hochreiter97_lstm.pdf" TargetMode="External"/><Relationship Id="rId4" Type="http://schemas.openxmlformats.org/officeDocument/2006/relationships/hyperlink" Target="http://deeplearning.cs.cmu.edu/pdfs/Hochreiter97_lstm.pdf" TargetMode="External"/><Relationship Id="rId5" Type="http://schemas.openxmlformats.org/officeDocument/2006/relationships/hyperlink" Target="http://deeplearning.cs.cmu.edu/pdfs/Hochreiter97_lstm.pdf" TargetMode="External"/><Relationship Id="rId6" Type="http://schemas.openxmlformats.org/officeDocument/2006/relationships/hyperlink" Target="http://www.jmlr.org/proceedings/papers/v28/pascanu13.pdf" TargetMode="External"/><Relationship Id="rId7" Type="http://schemas.openxmlformats.org/officeDocument/2006/relationships/hyperlink" Target="http://www.jmlr.org/proceedings/papers/v28/pascanu13.pdf" TargetMode="External"/><Relationship Id="rId8" Type="http://schemas.openxmlformats.org/officeDocument/2006/relationships/hyperlink" Target="http://www.jmlr.org/proceedings/papers/v28/pascanu13.pdf" TargetMode="External"/><Relationship Id="rId9" Type="http://schemas.openxmlformats.org/officeDocument/2006/relationships/hyperlink" Target="http://deeplearning.cs.cmu.edu/pdfs/Hochreiter97_lstm.pdf" TargetMode="External"/><Relationship Id="rId10" Type="http://schemas.openxmlformats.org/officeDocument/2006/relationships/hyperlink" Target="http://deeplearning.cs.cmu.edu/pdfs/Hochreiter97_lstm.pdf" TargetMode="External"/><Relationship Id="rId1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arxiv.org/abs/1406.1078" TargetMode="External"/><Relationship Id="rId2" Type="http://schemas.openxmlformats.org/officeDocument/2006/relationships/hyperlink" Target="https://arxiv.org/abs/1406.1078" TargetMode="External"/><Relationship Id="rId3" Type="http://schemas.openxmlformats.org/officeDocument/2006/relationships/hyperlink" Target="https://arxiv.org/abs/1406.1078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arxiv.org/abs/1406.1078" TargetMode="External"/><Relationship Id="rId6" Type="http://schemas.openxmlformats.org/officeDocument/2006/relationships/hyperlink" Target="https://arxiv.org/abs/1406.1078" TargetMode="External"/><Relationship Id="rId7" Type="http://schemas.openxmlformats.org/officeDocument/2006/relationships/hyperlink" Target="https://arxiv.org/abs/1406.1078" TargetMode="External"/><Relationship Id="rId8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arunmallya.github.io/writeups/nn/lstm/index.html%23/1" TargetMode="External"/><Relationship Id="rId2" Type="http://schemas.openxmlformats.org/officeDocument/2006/relationships/hyperlink" Target="http://arunmallya.github.io/writeups/nn/lstm/index.html%23/1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MU Bright Roman"/>
              </a:rPr>
              <a:t>Some RNN Variants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0" y="6452640"/>
            <a:ext cx="914328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CMU Bright Roman"/>
                <a:ea typeface="DejaVu Sans"/>
              </a:rPr>
              <a:t>Best viewed with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1"/>
              </a:rPr>
              <a:t>Computer Modern fonts</a:t>
            </a:r>
            <a:r>
              <a:rPr b="0" lang="en-US" sz="1800" spc="-1" strike="noStrike">
                <a:solidFill>
                  <a:srgbClr val="8b8b8b"/>
                </a:solidFill>
                <a:latin typeface="CMU Bright Roman"/>
                <a:ea typeface="DejaVu Sans"/>
              </a:rPr>
              <a:t> installed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Bi-directional RNNs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9109890-5977-4425-ABC4-0A14562154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457200" y="1600200"/>
            <a:ext cx="8686080" cy="10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RNNs can process the input sequence in forward and in the reverse direction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2742840" y="4919040"/>
            <a:ext cx="330480" cy="3466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5" name="CustomShape 5"/>
          <p:cNvSpPr/>
          <p:nvPr/>
        </p:nvSpPr>
        <p:spPr>
          <a:xfrm flipV="1">
            <a:off x="2686320" y="5265720"/>
            <a:ext cx="2217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6" name="CustomShape 6"/>
          <p:cNvSpPr/>
          <p:nvPr/>
        </p:nvSpPr>
        <p:spPr>
          <a:xfrm>
            <a:off x="3072600" y="509256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7" name="CustomShape 7"/>
          <p:cNvSpPr/>
          <p:nvPr/>
        </p:nvSpPr>
        <p:spPr>
          <a:xfrm>
            <a:off x="3374280" y="4919040"/>
            <a:ext cx="330480" cy="3466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8" name="CustomShape 8"/>
          <p:cNvSpPr/>
          <p:nvPr/>
        </p:nvSpPr>
        <p:spPr>
          <a:xfrm flipV="1">
            <a:off x="3315960" y="5265720"/>
            <a:ext cx="223560" cy="29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9" name="CustomShape 9"/>
          <p:cNvSpPr/>
          <p:nvPr/>
        </p:nvSpPr>
        <p:spPr>
          <a:xfrm>
            <a:off x="3695760" y="509256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0" name="CustomShape 10"/>
          <p:cNvSpPr/>
          <p:nvPr/>
        </p:nvSpPr>
        <p:spPr>
          <a:xfrm>
            <a:off x="3997440" y="4919040"/>
            <a:ext cx="330480" cy="3466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1" name="CustomShape 11"/>
          <p:cNvSpPr/>
          <p:nvPr/>
        </p:nvSpPr>
        <p:spPr>
          <a:xfrm flipV="1">
            <a:off x="3932280" y="5265720"/>
            <a:ext cx="230040" cy="29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2" name="CustomShape 12"/>
          <p:cNvSpPr/>
          <p:nvPr/>
        </p:nvSpPr>
        <p:spPr>
          <a:xfrm>
            <a:off x="4634280" y="4919040"/>
            <a:ext cx="330480" cy="3466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3" name="CustomShape 13"/>
          <p:cNvSpPr/>
          <p:nvPr/>
        </p:nvSpPr>
        <p:spPr>
          <a:xfrm>
            <a:off x="4328640" y="510336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4" name="CustomShape 14"/>
          <p:cNvSpPr/>
          <p:nvPr/>
        </p:nvSpPr>
        <p:spPr>
          <a:xfrm>
            <a:off x="5266080" y="4929480"/>
            <a:ext cx="330480" cy="3466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5" name="CustomShape 15"/>
          <p:cNvSpPr/>
          <p:nvPr/>
        </p:nvSpPr>
        <p:spPr>
          <a:xfrm>
            <a:off x="4960440" y="511380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6" name="CustomShape 16"/>
          <p:cNvSpPr/>
          <p:nvPr/>
        </p:nvSpPr>
        <p:spPr>
          <a:xfrm>
            <a:off x="5900760" y="4929480"/>
            <a:ext cx="330480" cy="3466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7" name="CustomShape 17"/>
          <p:cNvSpPr/>
          <p:nvPr/>
        </p:nvSpPr>
        <p:spPr>
          <a:xfrm>
            <a:off x="5595480" y="511380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8" name="CustomShape 18"/>
          <p:cNvSpPr/>
          <p:nvPr/>
        </p:nvSpPr>
        <p:spPr>
          <a:xfrm>
            <a:off x="2486520" y="5565960"/>
            <a:ext cx="3988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9" name="CustomShape 19"/>
          <p:cNvSpPr/>
          <p:nvPr/>
        </p:nvSpPr>
        <p:spPr>
          <a:xfrm>
            <a:off x="3115440" y="556632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20"/>
          <p:cNvSpPr/>
          <p:nvPr/>
        </p:nvSpPr>
        <p:spPr>
          <a:xfrm>
            <a:off x="3732120" y="556632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CustomShape 21"/>
          <p:cNvSpPr/>
          <p:nvPr/>
        </p:nvSpPr>
        <p:spPr>
          <a:xfrm>
            <a:off x="4375440" y="556596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22"/>
          <p:cNvSpPr/>
          <p:nvPr/>
        </p:nvSpPr>
        <p:spPr>
          <a:xfrm>
            <a:off x="5005080" y="556632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23"/>
          <p:cNvSpPr/>
          <p:nvPr/>
        </p:nvSpPr>
        <p:spPr>
          <a:xfrm>
            <a:off x="5621400" y="556632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24"/>
          <p:cNvSpPr/>
          <p:nvPr/>
        </p:nvSpPr>
        <p:spPr>
          <a:xfrm flipV="1">
            <a:off x="4575960" y="5265720"/>
            <a:ext cx="2235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5" name="CustomShape 25"/>
          <p:cNvSpPr/>
          <p:nvPr/>
        </p:nvSpPr>
        <p:spPr>
          <a:xfrm flipV="1">
            <a:off x="5205600" y="5276160"/>
            <a:ext cx="225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6" name="CustomShape 26"/>
          <p:cNvSpPr/>
          <p:nvPr/>
        </p:nvSpPr>
        <p:spPr>
          <a:xfrm flipV="1">
            <a:off x="5821920" y="5276160"/>
            <a:ext cx="24372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7" name="CustomShape 27"/>
          <p:cNvSpPr/>
          <p:nvPr/>
        </p:nvSpPr>
        <p:spPr>
          <a:xfrm>
            <a:off x="2494440" y="2967480"/>
            <a:ext cx="330480" cy="3466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8" name="CustomShape 28"/>
          <p:cNvSpPr/>
          <p:nvPr/>
        </p:nvSpPr>
        <p:spPr>
          <a:xfrm>
            <a:off x="3126240" y="2967480"/>
            <a:ext cx="330480" cy="3466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9"/>
          <p:cNvSpPr/>
          <p:nvPr/>
        </p:nvSpPr>
        <p:spPr>
          <a:xfrm>
            <a:off x="3749040" y="2967480"/>
            <a:ext cx="330480" cy="3466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0" name="CustomShape 30"/>
          <p:cNvSpPr/>
          <p:nvPr/>
        </p:nvSpPr>
        <p:spPr>
          <a:xfrm>
            <a:off x="4385880" y="2967480"/>
            <a:ext cx="330480" cy="3466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1" name="CustomShape 31"/>
          <p:cNvSpPr/>
          <p:nvPr/>
        </p:nvSpPr>
        <p:spPr>
          <a:xfrm flipV="1">
            <a:off x="4551840" y="2667240"/>
            <a:ext cx="3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2" name="CustomShape 32"/>
          <p:cNvSpPr/>
          <p:nvPr/>
        </p:nvSpPr>
        <p:spPr>
          <a:xfrm>
            <a:off x="5017680" y="2977920"/>
            <a:ext cx="330480" cy="3466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3" name="CustomShape 33"/>
          <p:cNvSpPr/>
          <p:nvPr/>
        </p:nvSpPr>
        <p:spPr>
          <a:xfrm flipV="1">
            <a:off x="5183280" y="2677680"/>
            <a:ext cx="3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4" name="CustomShape 34"/>
          <p:cNvSpPr/>
          <p:nvPr/>
        </p:nvSpPr>
        <p:spPr>
          <a:xfrm>
            <a:off x="5652720" y="2977920"/>
            <a:ext cx="330480" cy="3466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5" name="CustomShape 35"/>
          <p:cNvSpPr/>
          <p:nvPr/>
        </p:nvSpPr>
        <p:spPr>
          <a:xfrm flipV="1">
            <a:off x="5818320" y="2677680"/>
            <a:ext cx="3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6" name="CustomShape 36"/>
          <p:cNvSpPr/>
          <p:nvPr/>
        </p:nvSpPr>
        <p:spPr>
          <a:xfrm flipV="1">
            <a:off x="2658600" y="2669760"/>
            <a:ext cx="3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7" name="CustomShape 37"/>
          <p:cNvSpPr/>
          <p:nvPr/>
        </p:nvSpPr>
        <p:spPr>
          <a:xfrm flipV="1">
            <a:off x="3290400" y="2680200"/>
            <a:ext cx="3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8" name="CustomShape 38"/>
          <p:cNvSpPr/>
          <p:nvPr/>
        </p:nvSpPr>
        <p:spPr>
          <a:xfrm flipV="1">
            <a:off x="3925440" y="2680200"/>
            <a:ext cx="36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9" name="CustomShape 39"/>
          <p:cNvSpPr/>
          <p:nvPr/>
        </p:nvSpPr>
        <p:spPr>
          <a:xfrm>
            <a:off x="2482560" y="2311200"/>
            <a:ext cx="3988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CustomShape 40"/>
          <p:cNvSpPr/>
          <p:nvPr/>
        </p:nvSpPr>
        <p:spPr>
          <a:xfrm>
            <a:off x="3111480" y="231156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41"/>
          <p:cNvSpPr/>
          <p:nvPr/>
        </p:nvSpPr>
        <p:spPr>
          <a:xfrm>
            <a:off x="3728160" y="231156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42"/>
          <p:cNvSpPr/>
          <p:nvPr/>
        </p:nvSpPr>
        <p:spPr>
          <a:xfrm>
            <a:off x="4371480" y="231120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43"/>
          <p:cNvSpPr/>
          <p:nvPr/>
        </p:nvSpPr>
        <p:spPr>
          <a:xfrm>
            <a:off x="5001120" y="231156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CustomShape 44"/>
          <p:cNvSpPr/>
          <p:nvPr/>
        </p:nvSpPr>
        <p:spPr>
          <a:xfrm>
            <a:off x="5617440" y="2311560"/>
            <a:ext cx="4003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CustomShape 45"/>
          <p:cNvSpPr/>
          <p:nvPr/>
        </p:nvSpPr>
        <p:spPr>
          <a:xfrm>
            <a:off x="2380680" y="4157640"/>
            <a:ext cx="330480" cy="3466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6" name="CustomShape 46"/>
          <p:cNvSpPr/>
          <p:nvPr/>
        </p:nvSpPr>
        <p:spPr>
          <a:xfrm>
            <a:off x="2710440" y="433152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7" name="CustomShape 47"/>
          <p:cNvSpPr/>
          <p:nvPr/>
        </p:nvSpPr>
        <p:spPr>
          <a:xfrm>
            <a:off x="3012120" y="4157640"/>
            <a:ext cx="330480" cy="3466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8" name="CustomShape 48"/>
          <p:cNvSpPr/>
          <p:nvPr/>
        </p:nvSpPr>
        <p:spPr>
          <a:xfrm>
            <a:off x="3333240" y="433152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9" name="CustomShape 49"/>
          <p:cNvSpPr/>
          <p:nvPr/>
        </p:nvSpPr>
        <p:spPr>
          <a:xfrm>
            <a:off x="3635280" y="4157640"/>
            <a:ext cx="330480" cy="3466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0" name="CustomShape 50"/>
          <p:cNvSpPr/>
          <p:nvPr/>
        </p:nvSpPr>
        <p:spPr>
          <a:xfrm>
            <a:off x="4272120" y="4157640"/>
            <a:ext cx="330480" cy="3466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1" name="CustomShape 51"/>
          <p:cNvSpPr/>
          <p:nvPr/>
        </p:nvSpPr>
        <p:spPr>
          <a:xfrm>
            <a:off x="3966480" y="434196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2" name="CustomShape 52"/>
          <p:cNvSpPr/>
          <p:nvPr/>
        </p:nvSpPr>
        <p:spPr>
          <a:xfrm flipV="1">
            <a:off x="4437720" y="3314160"/>
            <a:ext cx="113400" cy="84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504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3" name="CustomShape 53"/>
          <p:cNvSpPr/>
          <p:nvPr/>
        </p:nvSpPr>
        <p:spPr>
          <a:xfrm>
            <a:off x="4903560" y="4168080"/>
            <a:ext cx="330480" cy="3466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4" name="CustomShape 54"/>
          <p:cNvSpPr/>
          <p:nvPr/>
        </p:nvSpPr>
        <p:spPr>
          <a:xfrm>
            <a:off x="4598280" y="435240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5" name="CustomShape 55"/>
          <p:cNvSpPr/>
          <p:nvPr/>
        </p:nvSpPr>
        <p:spPr>
          <a:xfrm flipV="1">
            <a:off x="5069520" y="3324600"/>
            <a:ext cx="113400" cy="84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504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6" name="CustomShape 56"/>
          <p:cNvSpPr/>
          <p:nvPr/>
        </p:nvSpPr>
        <p:spPr>
          <a:xfrm>
            <a:off x="5538600" y="4168080"/>
            <a:ext cx="330480" cy="34668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7" name="CustomShape 57"/>
          <p:cNvSpPr/>
          <p:nvPr/>
        </p:nvSpPr>
        <p:spPr>
          <a:xfrm>
            <a:off x="5232960" y="4352400"/>
            <a:ext cx="30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8" name="CustomShape 58"/>
          <p:cNvSpPr/>
          <p:nvPr/>
        </p:nvSpPr>
        <p:spPr>
          <a:xfrm flipV="1">
            <a:off x="5704200" y="3324600"/>
            <a:ext cx="113400" cy="84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504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9" name="CustomShape 59"/>
          <p:cNvSpPr/>
          <p:nvPr/>
        </p:nvSpPr>
        <p:spPr>
          <a:xfrm flipV="1">
            <a:off x="2544840" y="3314160"/>
            <a:ext cx="11484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504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0" name="CustomShape 60"/>
          <p:cNvSpPr/>
          <p:nvPr/>
        </p:nvSpPr>
        <p:spPr>
          <a:xfrm flipV="1">
            <a:off x="3176280" y="3314160"/>
            <a:ext cx="114840" cy="85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504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1" name="CustomShape 61"/>
          <p:cNvSpPr/>
          <p:nvPr/>
        </p:nvSpPr>
        <p:spPr>
          <a:xfrm flipV="1">
            <a:off x="3811320" y="3314160"/>
            <a:ext cx="102960" cy="85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504d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2" name="CustomShape 62"/>
          <p:cNvSpPr/>
          <p:nvPr/>
        </p:nvSpPr>
        <p:spPr>
          <a:xfrm>
            <a:off x="2482560" y="4505040"/>
            <a:ext cx="186120" cy="1040040"/>
          </a:xfrm>
          <a:custGeom>
            <a:avLst/>
            <a:gdLst/>
            <a:ahLst/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3" name="CustomShape 63"/>
          <p:cNvSpPr/>
          <p:nvPr/>
        </p:nvSpPr>
        <p:spPr>
          <a:xfrm>
            <a:off x="3129120" y="4505040"/>
            <a:ext cx="205560" cy="1036080"/>
          </a:xfrm>
          <a:custGeom>
            <a:avLst/>
            <a:gdLst/>
            <a:ahLst/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4" name="CustomShape 64"/>
          <p:cNvSpPr/>
          <p:nvPr/>
        </p:nvSpPr>
        <p:spPr>
          <a:xfrm>
            <a:off x="3740760" y="4505040"/>
            <a:ext cx="205560" cy="1036080"/>
          </a:xfrm>
          <a:custGeom>
            <a:avLst/>
            <a:gdLst/>
            <a:ahLst/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5" name="CustomShape 65"/>
          <p:cNvSpPr/>
          <p:nvPr/>
        </p:nvSpPr>
        <p:spPr>
          <a:xfrm>
            <a:off x="4392000" y="4505040"/>
            <a:ext cx="205560" cy="1036080"/>
          </a:xfrm>
          <a:custGeom>
            <a:avLst/>
            <a:gdLst/>
            <a:ahLst/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6" name="CustomShape 66"/>
          <p:cNvSpPr/>
          <p:nvPr/>
        </p:nvSpPr>
        <p:spPr>
          <a:xfrm>
            <a:off x="5011920" y="4505040"/>
            <a:ext cx="205560" cy="1036080"/>
          </a:xfrm>
          <a:custGeom>
            <a:avLst/>
            <a:gdLst/>
            <a:ahLst/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7" name="CustomShape 67"/>
          <p:cNvSpPr/>
          <p:nvPr/>
        </p:nvSpPr>
        <p:spPr>
          <a:xfrm>
            <a:off x="5634720" y="4509000"/>
            <a:ext cx="205560" cy="1036080"/>
          </a:xfrm>
          <a:custGeom>
            <a:avLst/>
            <a:gdLst/>
            <a:ahLst/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8" name="CustomShape 68"/>
          <p:cNvSpPr/>
          <p:nvPr/>
        </p:nvSpPr>
        <p:spPr>
          <a:xfrm flipH="1" flipV="1">
            <a:off x="5817600" y="3324600"/>
            <a:ext cx="24768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9" name="CustomShape 69"/>
          <p:cNvSpPr/>
          <p:nvPr/>
        </p:nvSpPr>
        <p:spPr>
          <a:xfrm flipH="1" flipV="1">
            <a:off x="5182560" y="3324600"/>
            <a:ext cx="24768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0" name="CustomShape 70"/>
          <p:cNvSpPr/>
          <p:nvPr/>
        </p:nvSpPr>
        <p:spPr>
          <a:xfrm flipH="1" flipV="1">
            <a:off x="4551120" y="3314160"/>
            <a:ext cx="24768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1" name="CustomShape 71"/>
          <p:cNvSpPr/>
          <p:nvPr/>
        </p:nvSpPr>
        <p:spPr>
          <a:xfrm flipH="1" flipV="1">
            <a:off x="3914280" y="3314160"/>
            <a:ext cx="24768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2" name="CustomShape 72"/>
          <p:cNvSpPr/>
          <p:nvPr/>
        </p:nvSpPr>
        <p:spPr>
          <a:xfrm flipH="1" flipV="1">
            <a:off x="3291120" y="3314160"/>
            <a:ext cx="24768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3" name="CustomShape 73"/>
          <p:cNvSpPr/>
          <p:nvPr/>
        </p:nvSpPr>
        <p:spPr>
          <a:xfrm flipH="1" flipV="1">
            <a:off x="2659680" y="3314160"/>
            <a:ext cx="24768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4" name="CustomShape 74"/>
          <p:cNvSpPr/>
          <p:nvPr/>
        </p:nvSpPr>
        <p:spPr>
          <a:xfrm>
            <a:off x="374040" y="5883480"/>
            <a:ext cx="8686080" cy="6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Popular in speech recognition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Long Short-Term Memory (LSTM)</a:t>
            </a:r>
            <a:r>
              <a:rPr b="0" lang="en-US" sz="4000" spc="-1" strike="noStrike" baseline="30000">
                <a:solidFill>
                  <a:srgbClr val="000000"/>
                </a:solidFill>
                <a:latin typeface="CMU Bright SemiBold"/>
              </a:rPr>
              <a:t>1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F35BFD5-E35F-4C61-B022-FC691975EE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The LSTM uses this idea of “Constant Error Flow” for RNNs to create a “Constant Error Carousel” (CEC) which ensures that gradients don’t decay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The key component is a memory cell that acts like an accumulator (contains the identity relationship) over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Instead of computing new state as a matrix product with the old state, it rather computes the difference between them. Expressivity is the same, but gradients are better behaved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CustomShape 4"/>
          <p:cNvSpPr/>
          <p:nvPr/>
        </p:nvSpPr>
        <p:spPr>
          <a:xfrm>
            <a:off x="142200" y="6398640"/>
            <a:ext cx="5888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latin typeface="CMU Bright Roman"/>
              </a:rPr>
              <a:t>1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hlinkClick r:id="rId1"/>
              </a:rPr>
              <a:t>Long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hlinkClick r:id="rId2"/>
              </a:rPr>
              <a:t>Short-Term Memory, Hochreiter </a:t>
            </a:r>
            <a:r>
              <a:rPr b="0" i="1" lang="en-US" sz="1800" spc="-1" strike="noStrike" u="sng">
                <a:solidFill>
                  <a:srgbClr val="0000ff"/>
                </a:solidFill>
                <a:uFillTx/>
                <a:latin typeface="CMU Bright Roman"/>
                <a:hlinkClick r:id="rId3"/>
              </a:rPr>
              <a:t>et al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hlinkClick r:id="rId4"/>
              </a:rPr>
              <a:t>.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hlinkClick r:id="rId5"/>
              </a:rPr>
              <a:t>, 1997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1737000" y="2240640"/>
            <a:ext cx="5247000" cy="319860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LSTM Idea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1797120" y="3574080"/>
            <a:ext cx="514800" cy="51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2" name="CustomShape 4"/>
          <p:cNvSpPr/>
          <p:nvPr/>
        </p:nvSpPr>
        <p:spPr>
          <a:xfrm>
            <a:off x="1902960" y="3728160"/>
            <a:ext cx="311040" cy="251280"/>
          </a:xfrm>
          <a:custGeom>
            <a:avLst/>
            <a:gdLst/>
            <a:ahLst/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43" name="Group 5"/>
          <p:cNvGrpSpPr/>
          <p:nvPr/>
        </p:nvGrpSpPr>
        <p:grpSpPr>
          <a:xfrm>
            <a:off x="5142240" y="3574080"/>
            <a:ext cx="514800" cy="514800"/>
            <a:chOff x="5142240" y="3574080"/>
            <a:chExt cx="514800" cy="514800"/>
          </a:xfrm>
        </p:grpSpPr>
        <p:sp>
          <p:nvSpPr>
            <p:cNvPr id="544" name="CustomShape 6"/>
            <p:cNvSpPr/>
            <p:nvPr/>
          </p:nvSpPr>
          <p:spPr>
            <a:xfrm>
              <a:off x="5142240" y="3574080"/>
              <a:ext cx="514800" cy="514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7"/>
            <p:cNvSpPr/>
            <p:nvPr/>
          </p:nvSpPr>
          <p:spPr>
            <a:xfrm>
              <a:off x="5248080" y="3728160"/>
              <a:ext cx="311040" cy="25128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46" name="CustomShape 8"/>
          <p:cNvSpPr/>
          <p:nvPr/>
        </p:nvSpPr>
        <p:spPr>
          <a:xfrm>
            <a:off x="4107960" y="3574800"/>
            <a:ext cx="514800" cy="51480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7" name="CustomShape 9"/>
          <p:cNvSpPr/>
          <p:nvPr/>
        </p:nvSpPr>
        <p:spPr>
          <a:xfrm>
            <a:off x="2312280" y="3831480"/>
            <a:ext cx="17953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8" name="CustomShape 10"/>
          <p:cNvSpPr/>
          <p:nvPr/>
        </p:nvSpPr>
        <p:spPr>
          <a:xfrm flipV="1">
            <a:off x="4623120" y="3831480"/>
            <a:ext cx="518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9" name="CustomShape 11"/>
          <p:cNvSpPr/>
          <p:nvPr/>
        </p:nvSpPr>
        <p:spPr>
          <a:xfrm flipV="1">
            <a:off x="5657400" y="3829680"/>
            <a:ext cx="175788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0" name="CustomShape 12"/>
          <p:cNvSpPr/>
          <p:nvPr/>
        </p:nvSpPr>
        <p:spPr>
          <a:xfrm>
            <a:off x="4222440" y="4320000"/>
            <a:ext cx="277200" cy="27720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1" name="Line 13"/>
          <p:cNvSpPr/>
          <p:nvPr/>
        </p:nvSpPr>
        <p:spPr>
          <a:xfrm flipH="1">
            <a:off x="4263120" y="4460040"/>
            <a:ext cx="20304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2" name="CustomShape 14"/>
          <p:cNvSpPr/>
          <p:nvPr/>
        </p:nvSpPr>
        <p:spPr>
          <a:xfrm rot="5400000">
            <a:off x="4301640" y="4212720"/>
            <a:ext cx="443880" cy="47520"/>
          </a:xfrm>
          <a:prstGeom prst="curvedConnector2">
            <a:avLst/>
          </a:pr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3" name="CustomShape 15"/>
          <p:cNvSpPr/>
          <p:nvPr/>
        </p:nvSpPr>
        <p:spPr>
          <a:xfrm rot="10800000">
            <a:off x="4222440" y="4458960"/>
            <a:ext cx="38880" cy="443880"/>
          </a:xfrm>
          <a:prstGeom prst="curvedConnector2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4" name="CustomShape 16"/>
          <p:cNvSpPr/>
          <p:nvPr/>
        </p:nvSpPr>
        <p:spPr>
          <a:xfrm>
            <a:off x="1182600" y="3486600"/>
            <a:ext cx="68976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5" name="CustomShape 17"/>
          <p:cNvSpPr/>
          <p:nvPr/>
        </p:nvSpPr>
        <p:spPr>
          <a:xfrm flipV="1">
            <a:off x="1182600" y="4013640"/>
            <a:ext cx="6897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6" name="CustomShape 18"/>
          <p:cNvSpPr/>
          <p:nvPr/>
        </p:nvSpPr>
        <p:spPr>
          <a:xfrm>
            <a:off x="4136400" y="3296880"/>
            <a:ext cx="46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Cell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7" name="CustomShape 19"/>
          <p:cNvSpPr/>
          <p:nvPr/>
        </p:nvSpPr>
        <p:spPr>
          <a:xfrm>
            <a:off x="7432200" y="3660480"/>
            <a:ext cx="354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8" name="TextShape 2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814396-DB7E-453A-B2D0-D7D12E6D17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9" name="CustomShape 21"/>
          <p:cNvSpPr/>
          <p:nvPr/>
        </p:nvSpPr>
        <p:spPr>
          <a:xfrm>
            <a:off x="779760" y="3256920"/>
            <a:ext cx="472320" cy="14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MU Bright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60" name="Line 22"/>
          <p:cNvSpPr/>
          <p:nvPr/>
        </p:nvSpPr>
        <p:spPr>
          <a:xfrm>
            <a:off x="4361760" y="4357440"/>
            <a:ext cx="360" cy="2030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1" name="CustomShape 23"/>
          <p:cNvSpPr/>
          <p:nvPr/>
        </p:nvSpPr>
        <p:spPr>
          <a:xfrm>
            <a:off x="4190760" y="3612240"/>
            <a:ext cx="357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MU Bright Roman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CustomShape 24"/>
          <p:cNvSpPr/>
          <p:nvPr/>
        </p:nvSpPr>
        <p:spPr>
          <a:xfrm>
            <a:off x="1670040" y="3234240"/>
            <a:ext cx="382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3" name="CustomShape 25"/>
          <p:cNvSpPr/>
          <p:nvPr/>
        </p:nvSpPr>
        <p:spPr>
          <a:xfrm>
            <a:off x="149400" y="6490800"/>
            <a:ext cx="376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latin typeface="CMU Bright Roman"/>
              </a:rPr>
              <a:t>*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</a:rPr>
              <a:t>Dashed line indicates time-lag</a:t>
            </a:r>
            <a:br/>
            <a:endParaRPr b="0" lang="en-US" sz="1800" spc="-1" strike="noStrike">
              <a:latin typeface="Arial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1"/>
          <a:stretch/>
        </p:blipFill>
        <p:spPr>
          <a:xfrm>
            <a:off x="6095880" y="3695760"/>
            <a:ext cx="152280" cy="241200"/>
          </a:xfrm>
          <a:prstGeom prst="rect">
            <a:avLst/>
          </a:prstGeom>
          <a:ln>
            <a:noFill/>
          </a:ln>
        </p:spPr>
      </p:pic>
      <p:pic>
        <p:nvPicPr>
          <p:cNvPr id="565" name="" descr=""/>
          <p:cNvPicPr/>
          <p:nvPr/>
        </p:nvPicPr>
        <p:blipFill>
          <a:blip r:embed="rId2"/>
          <a:stretch/>
        </p:blipFill>
        <p:spPr>
          <a:xfrm>
            <a:off x="1727280" y="5613480"/>
            <a:ext cx="3200400" cy="990720"/>
          </a:xfrm>
          <a:prstGeom prst="rect">
            <a:avLst/>
          </a:prstGeom>
          <a:ln>
            <a:noFill/>
          </a:ln>
        </p:spPr>
      </p:pic>
      <p:pic>
        <p:nvPicPr>
          <p:cNvPr id="566" name="" descr=""/>
          <p:cNvPicPr/>
          <p:nvPr/>
        </p:nvPicPr>
        <p:blipFill>
          <a:blip r:embed="rId3"/>
          <a:stretch/>
        </p:blipFill>
        <p:spPr>
          <a:xfrm>
            <a:off x="5460840" y="5931000"/>
            <a:ext cx="1511280" cy="40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1737000" y="2240640"/>
            <a:ext cx="5247000" cy="319860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Original LSTM Cell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1797120" y="3574080"/>
            <a:ext cx="514800" cy="51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0" name="CustomShape 4"/>
          <p:cNvSpPr/>
          <p:nvPr/>
        </p:nvSpPr>
        <p:spPr>
          <a:xfrm>
            <a:off x="1902960" y="3728160"/>
            <a:ext cx="311040" cy="251280"/>
          </a:xfrm>
          <a:custGeom>
            <a:avLst/>
            <a:gdLst/>
            <a:ahLst/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1" name="CustomShape 5"/>
          <p:cNvSpPr/>
          <p:nvPr/>
        </p:nvSpPr>
        <p:spPr>
          <a:xfrm>
            <a:off x="2649600" y="2312640"/>
            <a:ext cx="514800" cy="51480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i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2" name="CustomShape 6"/>
          <p:cNvSpPr/>
          <p:nvPr/>
        </p:nvSpPr>
        <p:spPr>
          <a:xfrm>
            <a:off x="6366960" y="2324520"/>
            <a:ext cx="514800" cy="51480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o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73" name="Group 7"/>
          <p:cNvGrpSpPr/>
          <p:nvPr/>
        </p:nvGrpSpPr>
        <p:grpSpPr>
          <a:xfrm>
            <a:off x="5142240" y="3574080"/>
            <a:ext cx="514800" cy="514800"/>
            <a:chOff x="5142240" y="3574080"/>
            <a:chExt cx="514800" cy="514800"/>
          </a:xfrm>
        </p:grpSpPr>
        <p:sp>
          <p:nvSpPr>
            <p:cNvPr id="574" name="CustomShape 8"/>
            <p:cNvSpPr/>
            <p:nvPr/>
          </p:nvSpPr>
          <p:spPr>
            <a:xfrm>
              <a:off x="5142240" y="3574080"/>
              <a:ext cx="514800" cy="514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5" name="CustomShape 9"/>
            <p:cNvSpPr/>
            <p:nvPr/>
          </p:nvSpPr>
          <p:spPr>
            <a:xfrm>
              <a:off x="5248080" y="3728160"/>
              <a:ext cx="311040" cy="25128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76" name="CustomShape 10"/>
          <p:cNvSpPr/>
          <p:nvPr/>
        </p:nvSpPr>
        <p:spPr>
          <a:xfrm>
            <a:off x="2772360" y="3693600"/>
            <a:ext cx="277200" cy="27720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577" name="Group 11"/>
          <p:cNvGrpSpPr/>
          <p:nvPr/>
        </p:nvGrpSpPr>
        <p:grpSpPr>
          <a:xfrm>
            <a:off x="2841120" y="3767400"/>
            <a:ext cx="131760" cy="133560"/>
            <a:chOff x="2841120" y="3767400"/>
            <a:chExt cx="131760" cy="133560"/>
          </a:xfrm>
        </p:grpSpPr>
        <p:sp>
          <p:nvSpPr>
            <p:cNvPr id="578" name="Line 12"/>
            <p:cNvSpPr/>
            <p:nvPr/>
          </p:nvSpPr>
          <p:spPr>
            <a:xfrm>
              <a:off x="2841120" y="37674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9" name="Line 13"/>
            <p:cNvSpPr/>
            <p:nvPr/>
          </p:nvSpPr>
          <p:spPr>
            <a:xfrm flipH="1">
              <a:off x="2843640" y="376992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0" name="CustomShape 14"/>
          <p:cNvSpPr/>
          <p:nvPr/>
        </p:nvSpPr>
        <p:spPr>
          <a:xfrm>
            <a:off x="6490080" y="3694320"/>
            <a:ext cx="277200" cy="27720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1" name="CustomShape 15"/>
          <p:cNvSpPr/>
          <p:nvPr/>
        </p:nvSpPr>
        <p:spPr>
          <a:xfrm>
            <a:off x="6624720" y="2839680"/>
            <a:ext cx="3600" cy="85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82" name="Group 16"/>
          <p:cNvGrpSpPr/>
          <p:nvPr/>
        </p:nvGrpSpPr>
        <p:grpSpPr>
          <a:xfrm>
            <a:off x="6564960" y="3762000"/>
            <a:ext cx="132120" cy="133920"/>
            <a:chOff x="6564960" y="3762000"/>
            <a:chExt cx="132120" cy="133920"/>
          </a:xfrm>
        </p:grpSpPr>
        <p:sp>
          <p:nvSpPr>
            <p:cNvPr id="583" name="Line 17"/>
            <p:cNvSpPr/>
            <p:nvPr/>
          </p:nvSpPr>
          <p:spPr>
            <a:xfrm>
              <a:off x="6564960" y="37620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4" name="Line 18"/>
            <p:cNvSpPr/>
            <p:nvPr/>
          </p:nvSpPr>
          <p:spPr>
            <a:xfrm flipH="1">
              <a:off x="6567840" y="37648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5" name="CustomShape 19"/>
          <p:cNvSpPr/>
          <p:nvPr/>
        </p:nvSpPr>
        <p:spPr>
          <a:xfrm>
            <a:off x="2907360" y="2827800"/>
            <a:ext cx="3600" cy="86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6" name="CustomShape 20"/>
          <p:cNvSpPr/>
          <p:nvPr/>
        </p:nvSpPr>
        <p:spPr>
          <a:xfrm>
            <a:off x="2312280" y="3831480"/>
            <a:ext cx="459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7" name="CustomShape 21"/>
          <p:cNvSpPr/>
          <p:nvPr/>
        </p:nvSpPr>
        <p:spPr>
          <a:xfrm>
            <a:off x="4107960" y="3574800"/>
            <a:ext cx="514800" cy="51480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8" name="CustomShape 22"/>
          <p:cNvSpPr/>
          <p:nvPr/>
        </p:nvSpPr>
        <p:spPr>
          <a:xfrm>
            <a:off x="3049920" y="3832560"/>
            <a:ext cx="105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9" name="CustomShape 23"/>
          <p:cNvSpPr/>
          <p:nvPr/>
        </p:nvSpPr>
        <p:spPr>
          <a:xfrm flipV="1">
            <a:off x="4623120" y="3831480"/>
            <a:ext cx="518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0" name="CustomShape 24"/>
          <p:cNvSpPr/>
          <p:nvPr/>
        </p:nvSpPr>
        <p:spPr>
          <a:xfrm>
            <a:off x="5657400" y="3831480"/>
            <a:ext cx="832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1" name="CustomShape 25"/>
          <p:cNvSpPr/>
          <p:nvPr/>
        </p:nvSpPr>
        <p:spPr>
          <a:xfrm flipV="1">
            <a:off x="6767640" y="3828960"/>
            <a:ext cx="6480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2" name="CustomShape 26"/>
          <p:cNvSpPr/>
          <p:nvPr/>
        </p:nvSpPr>
        <p:spPr>
          <a:xfrm>
            <a:off x="4222440" y="4320000"/>
            <a:ext cx="277200" cy="27720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3" name="Line 27"/>
          <p:cNvSpPr/>
          <p:nvPr/>
        </p:nvSpPr>
        <p:spPr>
          <a:xfrm flipH="1">
            <a:off x="4263120" y="4460040"/>
            <a:ext cx="20304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4" name="CustomShape 28"/>
          <p:cNvSpPr/>
          <p:nvPr/>
        </p:nvSpPr>
        <p:spPr>
          <a:xfrm rot="5400000">
            <a:off x="4301640" y="4212720"/>
            <a:ext cx="443880" cy="47520"/>
          </a:xfrm>
          <a:prstGeom prst="curvedConnector2">
            <a:avLst/>
          </a:pr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5" name="CustomShape 29"/>
          <p:cNvSpPr/>
          <p:nvPr/>
        </p:nvSpPr>
        <p:spPr>
          <a:xfrm rot="10800000">
            <a:off x="4222440" y="4458960"/>
            <a:ext cx="38880" cy="443880"/>
          </a:xfrm>
          <a:prstGeom prst="curvedConnector2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6" name="CustomShape 30"/>
          <p:cNvSpPr/>
          <p:nvPr/>
        </p:nvSpPr>
        <p:spPr>
          <a:xfrm>
            <a:off x="1182600" y="3486600"/>
            <a:ext cx="68976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7" name="CustomShape 31"/>
          <p:cNvSpPr/>
          <p:nvPr/>
        </p:nvSpPr>
        <p:spPr>
          <a:xfrm flipV="1">
            <a:off x="1182600" y="4013640"/>
            <a:ext cx="6897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8" name="CustomShape 32"/>
          <p:cNvSpPr/>
          <p:nvPr/>
        </p:nvSpPr>
        <p:spPr>
          <a:xfrm flipH="1">
            <a:off x="308880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9" name="CustomShape 33"/>
          <p:cNvSpPr/>
          <p:nvPr/>
        </p:nvSpPr>
        <p:spPr>
          <a:xfrm flipH="1">
            <a:off x="680256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0" name="CustomShape 34"/>
          <p:cNvSpPr/>
          <p:nvPr/>
        </p:nvSpPr>
        <p:spPr>
          <a:xfrm>
            <a:off x="257760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1" name="CustomShape 35"/>
          <p:cNvSpPr/>
          <p:nvPr/>
        </p:nvSpPr>
        <p:spPr>
          <a:xfrm>
            <a:off x="628236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2" name="CustomShape 36"/>
          <p:cNvSpPr/>
          <p:nvPr/>
        </p:nvSpPr>
        <p:spPr>
          <a:xfrm>
            <a:off x="1735560" y="2405880"/>
            <a:ext cx="984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Input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3" name="CustomShape 37"/>
          <p:cNvSpPr/>
          <p:nvPr/>
        </p:nvSpPr>
        <p:spPr>
          <a:xfrm>
            <a:off x="5241960" y="2406960"/>
            <a:ext cx="1119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Output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CustomShape 38"/>
          <p:cNvSpPr/>
          <p:nvPr/>
        </p:nvSpPr>
        <p:spPr>
          <a:xfrm>
            <a:off x="4135320" y="3296880"/>
            <a:ext cx="46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Cell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5" name="CustomShape 39"/>
          <p:cNvSpPr/>
          <p:nvPr/>
        </p:nvSpPr>
        <p:spPr>
          <a:xfrm>
            <a:off x="7432200" y="3647160"/>
            <a:ext cx="354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6" name="TextShape 4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4E5892B-947B-4010-A822-EB14AE30A9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7" name="CustomShape 41"/>
          <p:cNvSpPr/>
          <p:nvPr/>
        </p:nvSpPr>
        <p:spPr>
          <a:xfrm>
            <a:off x="2387520" y="1362960"/>
            <a:ext cx="115920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  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8" name="CustomShape 42"/>
          <p:cNvSpPr/>
          <p:nvPr/>
        </p:nvSpPr>
        <p:spPr>
          <a:xfrm>
            <a:off x="6145560" y="1362960"/>
            <a:ext cx="104076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9" name="Line 43"/>
          <p:cNvSpPr/>
          <p:nvPr/>
        </p:nvSpPr>
        <p:spPr>
          <a:xfrm>
            <a:off x="4361760" y="4357440"/>
            <a:ext cx="360" cy="2030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0" name="CustomShape 44"/>
          <p:cNvSpPr/>
          <p:nvPr/>
        </p:nvSpPr>
        <p:spPr>
          <a:xfrm>
            <a:off x="4190760" y="3612240"/>
            <a:ext cx="357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MU Bright Roman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CustomShape 45"/>
          <p:cNvSpPr/>
          <p:nvPr/>
        </p:nvSpPr>
        <p:spPr>
          <a:xfrm>
            <a:off x="7169760" y="5952240"/>
            <a:ext cx="1827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Roman"/>
              </a:rPr>
              <a:t>Similarly for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</a:rPr>
              <a:t>o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CustomShape 46"/>
          <p:cNvSpPr/>
          <p:nvPr/>
        </p:nvSpPr>
        <p:spPr>
          <a:xfrm>
            <a:off x="779760" y="3256920"/>
            <a:ext cx="472320" cy="14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13" name="CustomShape 47"/>
          <p:cNvSpPr/>
          <p:nvPr/>
        </p:nvSpPr>
        <p:spPr>
          <a:xfrm>
            <a:off x="1670040" y="3234240"/>
            <a:ext cx="382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4" name="CustomShape 48"/>
          <p:cNvSpPr/>
          <p:nvPr/>
        </p:nvSpPr>
        <p:spPr>
          <a:xfrm>
            <a:off x="3098520" y="2183760"/>
            <a:ext cx="4143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</a:rPr>
              <a:t>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CustomShape 49"/>
          <p:cNvSpPr/>
          <p:nvPr/>
        </p:nvSpPr>
        <p:spPr>
          <a:xfrm>
            <a:off x="5981040" y="2161080"/>
            <a:ext cx="45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</a:rPr>
              <a:t>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6095880" y="3695760"/>
            <a:ext cx="152280" cy="241200"/>
          </a:xfrm>
          <a:prstGeom prst="rect">
            <a:avLst/>
          </a:prstGeom>
          <a:ln>
            <a:noFill/>
          </a:ln>
        </p:spPr>
      </p:pic>
      <p:pic>
        <p:nvPicPr>
          <p:cNvPr id="617" name="" descr=""/>
          <p:cNvPicPr/>
          <p:nvPr/>
        </p:nvPicPr>
        <p:blipFill>
          <a:blip r:embed="rId2"/>
          <a:stretch/>
        </p:blipFill>
        <p:spPr>
          <a:xfrm>
            <a:off x="114480" y="5740560"/>
            <a:ext cx="2844720" cy="749160"/>
          </a:xfrm>
          <a:prstGeom prst="rect">
            <a:avLst/>
          </a:prstGeom>
          <a:ln>
            <a:noFill/>
          </a:ln>
        </p:spPr>
      </p:pic>
      <p:pic>
        <p:nvPicPr>
          <p:cNvPr id="618" name="" descr=""/>
          <p:cNvPicPr/>
          <p:nvPr/>
        </p:nvPicPr>
        <p:blipFill>
          <a:blip r:embed="rId3"/>
          <a:stretch/>
        </p:blipFill>
        <p:spPr>
          <a:xfrm>
            <a:off x="3149640" y="5969160"/>
            <a:ext cx="1638360" cy="343080"/>
          </a:xfrm>
          <a:prstGeom prst="rect">
            <a:avLst/>
          </a:prstGeom>
          <a:ln>
            <a:noFill/>
          </a:ln>
        </p:spPr>
      </p:pic>
      <p:pic>
        <p:nvPicPr>
          <p:cNvPr id="619" name="" descr=""/>
          <p:cNvPicPr/>
          <p:nvPr/>
        </p:nvPicPr>
        <p:blipFill>
          <a:blip r:embed="rId4"/>
          <a:stretch/>
        </p:blipFill>
        <p:spPr>
          <a:xfrm>
            <a:off x="4965840" y="5727600"/>
            <a:ext cx="2235240" cy="8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7" dur="indefinite" restart="never" nodeType="tmRoot">
          <p:childTnLst>
            <p:seq>
              <p:cTn id="3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1737000" y="2240640"/>
            <a:ext cx="5247000" cy="319860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Popular LSTM Cell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2" name="CustomShape 3"/>
          <p:cNvSpPr/>
          <p:nvPr/>
        </p:nvSpPr>
        <p:spPr>
          <a:xfrm>
            <a:off x="1797120" y="3574080"/>
            <a:ext cx="514800" cy="51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3" name="CustomShape 4"/>
          <p:cNvSpPr/>
          <p:nvPr/>
        </p:nvSpPr>
        <p:spPr>
          <a:xfrm>
            <a:off x="1902960" y="3728160"/>
            <a:ext cx="311040" cy="251280"/>
          </a:xfrm>
          <a:custGeom>
            <a:avLst/>
            <a:gdLst/>
            <a:ahLst/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4" name="CustomShape 5"/>
          <p:cNvSpPr/>
          <p:nvPr/>
        </p:nvSpPr>
        <p:spPr>
          <a:xfrm>
            <a:off x="2649600" y="2312640"/>
            <a:ext cx="514800" cy="51480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i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CustomShape 6"/>
          <p:cNvSpPr/>
          <p:nvPr/>
        </p:nvSpPr>
        <p:spPr>
          <a:xfrm>
            <a:off x="6366960" y="2324520"/>
            <a:ext cx="514800" cy="51480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o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6" name="CustomShape 7"/>
          <p:cNvSpPr/>
          <p:nvPr/>
        </p:nvSpPr>
        <p:spPr>
          <a:xfrm>
            <a:off x="4107960" y="4864680"/>
            <a:ext cx="514800" cy="51480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f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27" name="Group 8"/>
          <p:cNvGrpSpPr/>
          <p:nvPr/>
        </p:nvGrpSpPr>
        <p:grpSpPr>
          <a:xfrm>
            <a:off x="5142240" y="3574080"/>
            <a:ext cx="514800" cy="514800"/>
            <a:chOff x="5142240" y="3574080"/>
            <a:chExt cx="514800" cy="514800"/>
          </a:xfrm>
        </p:grpSpPr>
        <p:sp>
          <p:nvSpPr>
            <p:cNvPr id="628" name="CustomShape 9"/>
            <p:cNvSpPr/>
            <p:nvPr/>
          </p:nvSpPr>
          <p:spPr>
            <a:xfrm>
              <a:off x="5142240" y="3574080"/>
              <a:ext cx="514800" cy="514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9" name="CustomShape 10"/>
            <p:cNvSpPr/>
            <p:nvPr/>
          </p:nvSpPr>
          <p:spPr>
            <a:xfrm>
              <a:off x="5248080" y="3728160"/>
              <a:ext cx="311040" cy="25128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30" name="CustomShape 11"/>
          <p:cNvSpPr/>
          <p:nvPr/>
        </p:nvSpPr>
        <p:spPr>
          <a:xfrm>
            <a:off x="2772360" y="3693600"/>
            <a:ext cx="277200" cy="27720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631" name="Group 12"/>
          <p:cNvGrpSpPr/>
          <p:nvPr/>
        </p:nvGrpSpPr>
        <p:grpSpPr>
          <a:xfrm>
            <a:off x="2841120" y="3767400"/>
            <a:ext cx="131760" cy="133560"/>
            <a:chOff x="2841120" y="3767400"/>
            <a:chExt cx="131760" cy="133560"/>
          </a:xfrm>
        </p:grpSpPr>
        <p:sp>
          <p:nvSpPr>
            <p:cNvPr id="632" name="Line 13"/>
            <p:cNvSpPr/>
            <p:nvPr/>
          </p:nvSpPr>
          <p:spPr>
            <a:xfrm>
              <a:off x="2841120" y="37674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3" name="Line 14"/>
            <p:cNvSpPr/>
            <p:nvPr/>
          </p:nvSpPr>
          <p:spPr>
            <a:xfrm flipH="1">
              <a:off x="2843640" y="376992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34" name="CustomShape 15"/>
          <p:cNvSpPr/>
          <p:nvPr/>
        </p:nvSpPr>
        <p:spPr>
          <a:xfrm>
            <a:off x="6490080" y="3694320"/>
            <a:ext cx="277200" cy="27720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5" name="CustomShape 16"/>
          <p:cNvSpPr/>
          <p:nvPr/>
        </p:nvSpPr>
        <p:spPr>
          <a:xfrm>
            <a:off x="6624720" y="2839680"/>
            <a:ext cx="3600" cy="85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636" name="Group 17"/>
          <p:cNvGrpSpPr/>
          <p:nvPr/>
        </p:nvGrpSpPr>
        <p:grpSpPr>
          <a:xfrm>
            <a:off x="6564960" y="3762000"/>
            <a:ext cx="132120" cy="133920"/>
            <a:chOff x="6564960" y="3762000"/>
            <a:chExt cx="132120" cy="133920"/>
          </a:xfrm>
        </p:grpSpPr>
        <p:sp>
          <p:nvSpPr>
            <p:cNvPr id="637" name="Line 18"/>
            <p:cNvSpPr/>
            <p:nvPr/>
          </p:nvSpPr>
          <p:spPr>
            <a:xfrm>
              <a:off x="6564960" y="37620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8" name="Line 19"/>
            <p:cNvSpPr/>
            <p:nvPr/>
          </p:nvSpPr>
          <p:spPr>
            <a:xfrm flipH="1">
              <a:off x="6567840" y="37648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39" name="CustomShape 20"/>
          <p:cNvSpPr/>
          <p:nvPr/>
        </p:nvSpPr>
        <p:spPr>
          <a:xfrm>
            <a:off x="2907360" y="2827800"/>
            <a:ext cx="3600" cy="86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0" name="CustomShape 21"/>
          <p:cNvSpPr/>
          <p:nvPr/>
        </p:nvSpPr>
        <p:spPr>
          <a:xfrm>
            <a:off x="2312280" y="3831480"/>
            <a:ext cx="459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1" name="CustomShape 22"/>
          <p:cNvSpPr/>
          <p:nvPr/>
        </p:nvSpPr>
        <p:spPr>
          <a:xfrm>
            <a:off x="4107960" y="3574800"/>
            <a:ext cx="514800" cy="51480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2" name="CustomShape 23"/>
          <p:cNvSpPr/>
          <p:nvPr/>
        </p:nvSpPr>
        <p:spPr>
          <a:xfrm>
            <a:off x="3049920" y="3832560"/>
            <a:ext cx="105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3" name="CustomShape 24"/>
          <p:cNvSpPr/>
          <p:nvPr/>
        </p:nvSpPr>
        <p:spPr>
          <a:xfrm flipV="1">
            <a:off x="4623120" y="3831480"/>
            <a:ext cx="518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4" name="CustomShape 25"/>
          <p:cNvSpPr/>
          <p:nvPr/>
        </p:nvSpPr>
        <p:spPr>
          <a:xfrm>
            <a:off x="5657400" y="3831480"/>
            <a:ext cx="832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5" name="CustomShape 26"/>
          <p:cNvSpPr/>
          <p:nvPr/>
        </p:nvSpPr>
        <p:spPr>
          <a:xfrm flipV="1">
            <a:off x="6767640" y="3828960"/>
            <a:ext cx="6480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6" name="CustomShape 27"/>
          <p:cNvSpPr/>
          <p:nvPr/>
        </p:nvSpPr>
        <p:spPr>
          <a:xfrm>
            <a:off x="4222440" y="4320000"/>
            <a:ext cx="277200" cy="27720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647" name="Group 28"/>
          <p:cNvGrpSpPr/>
          <p:nvPr/>
        </p:nvGrpSpPr>
        <p:grpSpPr>
          <a:xfrm>
            <a:off x="4294080" y="4393800"/>
            <a:ext cx="131760" cy="133920"/>
            <a:chOff x="4294080" y="4393800"/>
            <a:chExt cx="131760" cy="133920"/>
          </a:xfrm>
        </p:grpSpPr>
        <p:sp>
          <p:nvSpPr>
            <p:cNvPr id="648" name="Line 29"/>
            <p:cNvSpPr/>
            <p:nvPr/>
          </p:nvSpPr>
          <p:spPr>
            <a:xfrm>
              <a:off x="4294080" y="43938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9" name="Line 30"/>
            <p:cNvSpPr/>
            <p:nvPr/>
          </p:nvSpPr>
          <p:spPr>
            <a:xfrm flipH="1">
              <a:off x="4296600" y="43966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50" name="CustomShape 31"/>
          <p:cNvSpPr/>
          <p:nvPr/>
        </p:nvSpPr>
        <p:spPr>
          <a:xfrm flipH="1" flipV="1">
            <a:off x="4360320" y="4597560"/>
            <a:ext cx="396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1" name="CustomShape 32"/>
          <p:cNvSpPr/>
          <p:nvPr/>
        </p:nvSpPr>
        <p:spPr>
          <a:xfrm rot="5400000">
            <a:off x="4301640" y="4212720"/>
            <a:ext cx="443880" cy="47520"/>
          </a:xfrm>
          <a:prstGeom prst="curvedConnector2">
            <a:avLst/>
          </a:pr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2" name="CustomShape 33"/>
          <p:cNvSpPr/>
          <p:nvPr/>
        </p:nvSpPr>
        <p:spPr>
          <a:xfrm rot="10800000">
            <a:off x="4222440" y="4458960"/>
            <a:ext cx="38880" cy="443880"/>
          </a:xfrm>
          <a:prstGeom prst="curvedConnector2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3" name="CustomShape 34"/>
          <p:cNvSpPr/>
          <p:nvPr/>
        </p:nvSpPr>
        <p:spPr>
          <a:xfrm>
            <a:off x="1182600" y="3486600"/>
            <a:ext cx="68976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4" name="CustomShape 35"/>
          <p:cNvSpPr/>
          <p:nvPr/>
        </p:nvSpPr>
        <p:spPr>
          <a:xfrm flipV="1">
            <a:off x="1182600" y="4013640"/>
            <a:ext cx="6897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5" name="CustomShape 36"/>
          <p:cNvSpPr/>
          <p:nvPr/>
        </p:nvSpPr>
        <p:spPr>
          <a:xfrm flipH="1">
            <a:off x="308880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6" name="CustomShape 37"/>
          <p:cNvSpPr/>
          <p:nvPr/>
        </p:nvSpPr>
        <p:spPr>
          <a:xfrm flipH="1">
            <a:off x="680256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7" name="CustomShape 38"/>
          <p:cNvSpPr/>
          <p:nvPr/>
        </p:nvSpPr>
        <p:spPr>
          <a:xfrm>
            <a:off x="257760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8" name="CustomShape 39"/>
          <p:cNvSpPr/>
          <p:nvPr/>
        </p:nvSpPr>
        <p:spPr>
          <a:xfrm>
            <a:off x="6282360" y="1701360"/>
            <a:ext cx="1688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9" name="CustomShape 40"/>
          <p:cNvSpPr/>
          <p:nvPr/>
        </p:nvSpPr>
        <p:spPr>
          <a:xfrm flipH="1" flipV="1">
            <a:off x="4546800" y="5304240"/>
            <a:ext cx="752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0" name="CustomShape 41"/>
          <p:cNvSpPr/>
          <p:nvPr/>
        </p:nvSpPr>
        <p:spPr>
          <a:xfrm flipV="1">
            <a:off x="4107960" y="5304240"/>
            <a:ext cx="7524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1" name="CustomShape 42"/>
          <p:cNvSpPr/>
          <p:nvPr/>
        </p:nvSpPr>
        <p:spPr>
          <a:xfrm>
            <a:off x="1735560" y="2405880"/>
            <a:ext cx="984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Input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CustomShape 43"/>
          <p:cNvSpPr/>
          <p:nvPr/>
        </p:nvSpPr>
        <p:spPr>
          <a:xfrm>
            <a:off x="5241960" y="2406960"/>
            <a:ext cx="1119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Output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3" name="CustomShape 44"/>
          <p:cNvSpPr/>
          <p:nvPr/>
        </p:nvSpPr>
        <p:spPr>
          <a:xfrm>
            <a:off x="4556160" y="4995720"/>
            <a:ext cx="1077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Forget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4" name="CustomShape 45"/>
          <p:cNvSpPr/>
          <p:nvPr/>
        </p:nvSpPr>
        <p:spPr>
          <a:xfrm>
            <a:off x="7432200" y="3635640"/>
            <a:ext cx="354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5" name="TextShape 4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099C19-6E2B-4DB1-961C-9E24CA1099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66" name="CustomShape 47"/>
          <p:cNvSpPr/>
          <p:nvPr/>
        </p:nvSpPr>
        <p:spPr>
          <a:xfrm>
            <a:off x="3940920" y="5922360"/>
            <a:ext cx="99504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7" name="CustomShape 48"/>
          <p:cNvSpPr/>
          <p:nvPr/>
        </p:nvSpPr>
        <p:spPr>
          <a:xfrm>
            <a:off x="4135320" y="3296880"/>
            <a:ext cx="46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</a:rPr>
              <a:t>Cell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8" name="CustomShape 49"/>
          <p:cNvSpPr/>
          <p:nvPr/>
        </p:nvSpPr>
        <p:spPr>
          <a:xfrm>
            <a:off x="4190760" y="3612240"/>
            <a:ext cx="357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MU Bright Roman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9" name="CustomShape 50"/>
          <p:cNvSpPr/>
          <p:nvPr/>
        </p:nvSpPr>
        <p:spPr>
          <a:xfrm>
            <a:off x="2387520" y="1362960"/>
            <a:ext cx="115920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  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0" name="CustomShape 51"/>
          <p:cNvSpPr/>
          <p:nvPr/>
        </p:nvSpPr>
        <p:spPr>
          <a:xfrm>
            <a:off x="6145560" y="1362960"/>
            <a:ext cx="104076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1" name="CustomShape 52"/>
          <p:cNvSpPr/>
          <p:nvPr/>
        </p:nvSpPr>
        <p:spPr>
          <a:xfrm>
            <a:off x="779760" y="3256920"/>
            <a:ext cx="472320" cy="14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72" name="CustomShape 53"/>
          <p:cNvSpPr/>
          <p:nvPr/>
        </p:nvSpPr>
        <p:spPr>
          <a:xfrm>
            <a:off x="1670040" y="3234240"/>
            <a:ext cx="382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CustomShape 54"/>
          <p:cNvSpPr/>
          <p:nvPr/>
        </p:nvSpPr>
        <p:spPr>
          <a:xfrm>
            <a:off x="3098520" y="2183760"/>
            <a:ext cx="4143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</a:rPr>
              <a:t>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4" name="CustomShape 55"/>
          <p:cNvSpPr/>
          <p:nvPr/>
        </p:nvSpPr>
        <p:spPr>
          <a:xfrm>
            <a:off x="5981040" y="2161080"/>
            <a:ext cx="45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</a:rPr>
              <a:t>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CustomShape 56"/>
          <p:cNvSpPr/>
          <p:nvPr/>
        </p:nvSpPr>
        <p:spPr>
          <a:xfrm>
            <a:off x="3723840" y="5099760"/>
            <a:ext cx="4233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76" name="" descr=""/>
          <p:cNvPicPr/>
          <p:nvPr/>
        </p:nvPicPr>
        <p:blipFill>
          <a:blip r:embed="rId1"/>
          <a:stretch/>
        </p:blipFill>
        <p:spPr>
          <a:xfrm>
            <a:off x="139680" y="5740560"/>
            <a:ext cx="3301920" cy="749160"/>
          </a:xfrm>
          <a:prstGeom prst="rect">
            <a:avLst/>
          </a:prstGeom>
          <a:ln>
            <a:noFill/>
          </a:ln>
        </p:spPr>
      </p:pic>
      <p:pic>
        <p:nvPicPr>
          <p:cNvPr id="677" name="" descr=""/>
          <p:cNvPicPr/>
          <p:nvPr/>
        </p:nvPicPr>
        <p:blipFill>
          <a:blip r:embed="rId2"/>
          <a:stretch/>
        </p:blipFill>
        <p:spPr>
          <a:xfrm>
            <a:off x="5067360" y="5727600"/>
            <a:ext cx="2387520" cy="8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9" dur="indefinite" restart="never" nodeType="tmRoot">
          <p:childTnLst>
            <p:seq>
              <p:cTn id="3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932040" y="2240640"/>
            <a:ext cx="524664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Popular LSTM Cell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991800" y="3574080"/>
            <a:ext cx="514440" cy="514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1" name="CustomShape 4"/>
          <p:cNvSpPr/>
          <p:nvPr/>
        </p:nvSpPr>
        <p:spPr>
          <a:xfrm>
            <a:off x="1098000" y="3728160"/>
            <a:ext cx="310680" cy="250920"/>
          </a:xfrm>
          <a:custGeom>
            <a:avLst/>
            <a:gdLst/>
            <a:ahLst/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2" name="CustomShape 5"/>
          <p:cNvSpPr/>
          <p:nvPr/>
        </p:nvSpPr>
        <p:spPr>
          <a:xfrm>
            <a:off x="1844280" y="231264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i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3" name="CustomShape 6"/>
          <p:cNvSpPr/>
          <p:nvPr/>
        </p:nvSpPr>
        <p:spPr>
          <a:xfrm>
            <a:off x="5562000" y="232452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o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4" name="CustomShape 7"/>
          <p:cNvSpPr/>
          <p:nvPr/>
        </p:nvSpPr>
        <p:spPr>
          <a:xfrm>
            <a:off x="33026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f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85" name="Group 8"/>
          <p:cNvGrpSpPr/>
          <p:nvPr/>
        </p:nvGrpSpPr>
        <p:grpSpPr>
          <a:xfrm>
            <a:off x="4336920" y="3574080"/>
            <a:ext cx="514440" cy="514440"/>
            <a:chOff x="4336920" y="3574080"/>
            <a:chExt cx="514440" cy="514440"/>
          </a:xfrm>
        </p:grpSpPr>
        <p:sp>
          <p:nvSpPr>
            <p:cNvPr id="686" name="CustomShape 9"/>
            <p:cNvSpPr/>
            <p:nvPr/>
          </p:nvSpPr>
          <p:spPr>
            <a:xfrm>
              <a:off x="4336920" y="357408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7" name="CustomShape 10"/>
            <p:cNvSpPr/>
            <p:nvPr/>
          </p:nvSpPr>
          <p:spPr>
            <a:xfrm>
              <a:off x="4443120" y="372816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88" name="CustomShape 11"/>
          <p:cNvSpPr/>
          <p:nvPr/>
        </p:nvSpPr>
        <p:spPr>
          <a:xfrm>
            <a:off x="1967400" y="369360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689" name="Group 12"/>
          <p:cNvGrpSpPr/>
          <p:nvPr/>
        </p:nvGrpSpPr>
        <p:grpSpPr>
          <a:xfrm>
            <a:off x="2035800" y="3767400"/>
            <a:ext cx="132120" cy="133560"/>
            <a:chOff x="2035800" y="3767400"/>
            <a:chExt cx="132120" cy="133560"/>
          </a:xfrm>
        </p:grpSpPr>
        <p:sp>
          <p:nvSpPr>
            <p:cNvPr id="690" name="Line 13"/>
            <p:cNvSpPr/>
            <p:nvPr/>
          </p:nvSpPr>
          <p:spPr>
            <a:xfrm>
              <a:off x="2035800" y="37674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91" name="Line 14"/>
            <p:cNvSpPr/>
            <p:nvPr/>
          </p:nvSpPr>
          <p:spPr>
            <a:xfrm flipH="1">
              <a:off x="2038680" y="376992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92" name="CustomShape 15"/>
          <p:cNvSpPr/>
          <p:nvPr/>
        </p:nvSpPr>
        <p:spPr>
          <a:xfrm>
            <a:off x="5684760" y="369432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3" name="CustomShape 16"/>
          <p:cNvSpPr/>
          <p:nvPr/>
        </p:nvSpPr>
        <p:spPr>
          <a:xfrm>
            <a:off x="5819760" y="2839680"/>
            <a:ext cx="324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694" name="Group 17"/>
          <p:cNvGrpSpPr/>
          <p:nvPr/>
        </p:nvGrpSpPr>
        <p:grpSpPr>
          <a:xfrm>
            <a:off x="5760000" y="3762000"/>
            <a:ext cx="131760" cy="133920"/>
            <a:chOff x="5760000" y="3762000"/>
            <a:chExt cx="131760" cy="133920"/>
          </a:xfrm>
        </p:grpSpPr>
        <p:sp>
          <p:nvSpPr>
            <p:cNvPr id="695" name="Line 18"/>
            <p:cNvSpPr/>
            <p:nvPr/>
          </p:nvSpPr>
          <p:spPr>
            <a:xfrm>
              <a:off x="5760000" y="37620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96" name="Line 19"/>
            <p:cNvSpPr/>
            <p:nvPr/>
          </p:nvSpPr>
          <p:spPr>
            <a:xfrm flipH="1">
              <a:off x="5762520" y="37648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97" name="CustomShape 20"/>
          <p:cNvSpPr/>
          <p:nvPr/>
        </p:nvSpPr>
        <p:spPr>
          <a:xfrm>
            <a:off x="2102040" y="2827800"/>
            <a:ext cx="3240" cy="86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8" name="CustomShape 21"/>
          <p:cNvSpPr/>
          <p:nvPr/>
        </p:nvSpPr>
        <p:spPr>
          <a:xfrm>
            <a:off x="1506960" y="3831480"/>
            <a:ext cx="45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9" name="CustomShape 22"/>
          <p:cNvSpPr/>
          <p:nvPr/>
        </p:nvSpPr>
        <p:spPr>
          <a:xfrm>
            <a:off x="3302640" y="3574800"/>
            <a:ext cx="514440" cy="51444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0" name="CustomShape 23"/>
          <p:cNvSpPr/>
          <p:nvPr/>
        </p:nvSpPr>
        <p:spPr>
          <a:xfrm>
            <a:off x="2244960" y="3832560"/>
            <a:ext cx="105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1" name="CustomShape 24"/>
          <p:cNvSpPr/>
          <p:nvPr/>
        </p:nvSpPr>
        <p:spPr>
          <a:xfrm flipV="1">
            <a:off x="3817800" y="3830760"/>
            <a:ext cx="51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2" name="CustomShape 25"/>
          <p:cNvSpPr/>
          <p:nvPr/>
        </p:nvSpPr>
        <p:spPr>
          <a:xfrm>
            <a:off x="4852440" y="3831480"/>
            <a:ext cx="8319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3" name="CustomShape 26"/>
          <p:cNvSpPr/>
          <p:nvPr/>
        </p:nvSpPr>
        <p:spPr>
          <a:xfrm flipV="1">
            <a:off x="5962320" y="3828960"/>
            <a:ext cx="6476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4" name="CustomShape 27"/>
          <p:cNvSpPr/>
          <p:nvPr/>
        </p:nvSpPr>
        <p:spPr>
          <a:xfrm>
            <a:off x="3417120" y="432000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705" name="Group 28"/>
          <p:cNvGrpSpPr/>
          <p:nvPr/>
        </p:nvGrpSpPr>
        <p:grpSpPr>
          <a:xfrm>
            <a:off x="3488760" y="4393800"/>
            <a:ext cx="132120" cy="133920"/>
            <a:chOff x="3488760" y="4393800"/>
            <a:chExt cx="132120" cy="133920"/>
          </a:xfrm>
        </p:grpSpPr>
        <p:sp>
          <p:nvSpPr>
            <p:cNvPr id="706" name="Line 29"/>
            <p:cNvSpPr/>
            <p:nvPr/>
          </p:nvSpPr>
          <p:spPr>
            <a:xfrm>
              <a:off x="3488760" y="43938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07" name="Line 30"/>
            <p:cNvSpPr/>
            <p:nvPr/>
          </p:nvSpPr>
          <p:spPr>
            <a:xfrm flipH="1">
              <a:off x="3491640" y="43966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08" name="CustomShape 31"/>
          <p:cNvSpPr/>
          <p:nvPr/>
        </p:nvSpPr>
        <p:spPr>
          <a:xfrm flipH="1" flipV="1">
            <a:off x="3555360" y="4596840"/>
            <a:ext cx="360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9" name="CustomShape 32"/>
          <p:cNvSpPr/>
          <p:nvPr/>
        </p:nvSpPr>
        <p:spPr>
          <a:xfrm rot="5400000">
            <a:off x="3497040" y="4212720"/>
            <a:ext cx="443520" cy="47160"/>
          </a:xfrm>
          <a:prstGeom prst="curvedConnector2">
            <a:avLst/>
          </a:pr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0" name="CustomShape 33"/>
          <p:cNvSpPr/>
          <p:nvPr/>
        </p:nvSpPr>
        <p:spPr>
          <a:xfrm rot="10800000">
            <a:off x="3456000" y="4902840"/>
            <a:ext cx="38520" cy="443520"/>
          </a:xfrm>
          <a:prstGeom prst="curvedConnector2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1" name="CustomShape 34"/>
          <p:cNvSpPr/>
          <p:nvPr/>
        </p:nvSpPr>
        <p:spPr>
          <a:xfrm>
            <a:off x="377280" y="3486600"/>
            <a:ext cx="689400" cy="1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2" name="CustomShape 35"/>
          <p:cNvSpPr/>
          <p:nvPr/>
        </p:nvSpPr>
        <p:spPr>
          <a:xfrm flipV="1">
            <a:off x="377280" y="4012920"/>
            <a:ext cx="68940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3" name="CustomShape 36"/>
          <p:cNvSpPr/>
          <p:nvPr/>
        </p:nvSpPr>
        <p:spPr>
          <a:xfrm flipH="1">
            <a:off x="228348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4" name="CustomShape 37"/>
          <p:cNvSpPr/>
          <p:nvPr/>
        </p:nvSpPr>
        <p:spPr>
          <a:xfrm flipH="1">
            <a:off x="59972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5" name="CustomShape 38"/>
          <p:cNvSpPr/>
          <p:nvPr/>
        </p:nvSpPr>
        <p:spPr>
          <a:xfrm>
            <a:off x="17726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6" name="CustomShape 39"/>
          <p:cNvSpPr/>
          <p:nvPr/>
        </p:nvSpPr>
        <p:spPr>
          <a:xfrm>
            <a:off x="547740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7" name="CustomShape 40"/>
          <p:cNvSpPr/>
          <p:nvPr/>
        </p:nvSpPr>
        <p:spPr>
          <a:xfrm flipH="1" flipV="1">
            <a:off x="3741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8" name="CustomShape 41"/>
          <p:cNvSpPr/>
          <p:nvPr/>
        </p:nvSpPr>
        <p:spPr>
          <a:xfrm flipV="1">
            <a:off x="33026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9" name="CustomShape 42"/>
          <p:cNvSpPr/>
          <p:nvPr/>
        </p:nvSpPr>
        <p:spPr>
          <a:xfrm>
            <a:off x="930240" y="2405880"/>
            <a:ext cx="983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Input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0" name="CustomShape 43"/>
          <p:cNvSpPr/>
          <p:nvPr/>
        </p:nvSpPr>
        <p:spPr>
          <a:xfrm>
            <a:off x="4437000" y="2406960"/>
            <a:ext cx="1119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Output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CustomShape 44"/>
          <p:cNvSpPr/>
          <p:nvPr/>
        </p:nvSpPr>
        <p:spPr>
          <a:xfrm>
            <a:off x="3751200" y="4995720"/>
            <a:ext cx="1076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Forget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2" name="CustomShape 45"/>
          <p:cNvSpPr/>
          <p:nvPr/>
        </p:nvSpPr>
        <p:spPr>
          <a:xfrm>
            <a:off x="6626880" y="3635640"/>
            <a:ext cx="354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3" name="CustomShape 4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11E795E-E4A9-41B7-B6F5-42FF54CDE1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24" name="CustomShape 47"/>
          <p:cNvSpPr/>
          <p:nvPr/>
        </p:nvSpPr>
        <p:spPr>
          <a:xfrm>
            <a:off x="3135600" y="592236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CustomShape 48"/>
          <p:cNvSpPr/>
          <p:nvPr/>
        </p:nvSpPr>
        <p:spPr>
          <a:xfrm>
            <a:off x="3330000" y="3296880"/>
            <a:ext cx="465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Cell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6" name="CustomShape 49"/>
          <p:cNvSpPr/>
          <p:nvPr/>
        </p:nvSpPr>
        <p:spPr>
          <a:xfrm>
            <a:off x="3320280" y="3612240"/>
            <a:ext cx="4885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7" name="CustomShape 50"/>
          <p:cNvSpPr/>
          <p:nvPr/>
        </p:nvSpPr>
        <p:spPr>
          <a:xfrm>
            <a:off x="1582200" y="1362960"/>
            <a:ext cx="11588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8" name="CustomShape 51"/>
          <p:cNvSpPr/>
          <p:nvPr/>
        </p:nvSpPr>
        <p:spPr>
          <a:xfrm>
            <a:off x="5340600" y="1362960"/>
            <a:ext cx="10404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9" name="CustomShape 52"/>
          <p:cNvSpPr/>
          <p:nvPr/>
        </p:nvSpPr>
        <p:spPr>
          <a:xfrm>
            <a:off x="-25560" y="3256920"/>
            <a:ext cx="47196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30" name="CustomShape 53"/>
          <p:cNvSpPr/>
          <p:nvPr/>
        </p:nvSpPr>
        <p:spPr>
          <a:xfrm>
            <a:off x="864720" y="323424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1" name="CustomShape 54"/>
          <p:cNvSpPr/>
          <p:nvPr/>
        </p:nvSpPr>
        <p:spPr>
          <a:xfrm>
            <a:off x="2293200" y="2183760"/>
            <a:ext cx="414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2" name="CustomShape 55"/>
          <p:cNvSpPr/>
          <p:nvPr/>
        </p:nvSpPr>
        <p:spPr>
          <a:xfrm>
            <a:off x="5175720" y="2161080"/>
            <a:ext cx="453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3" name="CustomShape 56"/>
          <p:cNvSpPr/>
          <p:nvPr/>
        </p:nvSpPr>
        <p:spPr>
          <a:xfrm>
            <a:off x="291888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4" name="CustomShape 57"/>
          <p:cNvSpPr/>
          <p:nvPr/>
        </p:nvSpPr>
        <p:spPr>
          <a:xfrm>
            <a:off x="6462720" y="2970000"/>
            <a:ext cx="20887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Similarly for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i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o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5" name="CustomShape 58"/>
          <p:cNvSpPr/>
          <p:nvPr/>
        </p:nvSpPr>
        <p:spPr>
          <a:xfrm>
            <a:off x="149400" y="6490800"/>
            <a:ext cx="37666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latin typeface="CMU Bright Roman"/>
                <a:ea typeface="DejaVu Sans"/>
              </a:rPr>
              <a:t>*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Dashed line indicates time-lag</a:t>
            </a:r>
            <a:br/>
            <a:endParaRPr b="0" lang="en-US" sz="1800" spc="-1" strike="noStrike">
              <a:latin typeface="Arial"/>
            </a:endParaRPr>
          </a:p>
        </p:txBody>
      </p:sp>
      <p:pic>
        <p:nvPicPr>
          <p:cNvPr id="736" name="" descr=""/>
          <p:cNvPicPr/>
          <p:nvPr/>
        </p:nvPicPr>
        <p:blipFill>
          <a:blip r:embed="rId1"/>
          <a:stretch/>
        </p:blipFill>
        <p:spPr>
          <a:xfrm>
            <a:off x="6603840" y="4191120"/>
            <a:ext cx="2133360" cy="1168200"/>
          </a:xfrm>
          <a:prstGeom prst="rect">
            <a:avLst/>
          </a:prstGeom>
          <a:ln>
            <a:noFill/>
          </a:ln>
        </p:spPr>
      </p:pic>
      <p:pic>
        <p:nvPicPr>
          <p:cNvPr id="737" name="" descr=""/>
          <p:cNvPicPr/>
          <p:nvPr/>
        </p:nvPicPr>
        <p:blipFill>
          <a:blip r:embed="rId2"/>
          <a:stretch/>
        </p:blipFill>
        <p:spPr>
          <a:xfrm>
            <a:off x="6603840" y="2108160"/>
            <a:ext cx="2387160" cy="825120"/>
          </a:xfrm>
          <a:prstGeom prst="rect">
            <a:avLst/>
          </a:prstGeom>
          <a:ln>
            <a:noFill/>
          </a:ln>
        </p:spPr>
      </p:pic>
      <p:pic>
        <p:nvPicPr>
          <p:cNvPr id="738" name="" descr=""/>
          <p:cNvPicPr/>
          <p:nvPr/>
        </p:nvPicPr>
        <p:blipFill>
          <a:blip r:embed="rId3"/>
          <a:stretch/>
        </p:blipFill>
        <p:spPr>
          <a:xfrm>
            <a:off x="6603840" y="5575320"/>
            <a:ext cx="163800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1" dur="indefinite" restart="never" nodeType="tmRoot">
          <p:childTnLst>
            <p:seq>
              <p:cTn id="3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932040" y="2240640"/>
            <a:ext cx="524664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Extension I: Peephole LSTM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1" name="CustomShape 3"/>
          <p:cNvSpPr/>
          <p:nvPr/>
        </p:nvSpPr>
        <p:spPr>
          <a:xfrm>
            <a:off x="991800" y="3574080"/>
            <a:ext cx="514440" cy="514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2" name="CustomShape 4"/>
          <p:cNvSpPr/>
          <p:nvPr/>
        </p:nvSpPr>
        <p:spPr>
          <a:xfrm>
            <a:off x="1098000" y="3728160"/>
            <a:ext cx="310680" cy="250920"/>
          </a:xfrm>
          <a:custGeom>
            <a:avLst/>
            <a:gdLst/>
            <a:ahLst/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3" name="CustomShape 5"/>
          <p:cNvSpPr/>
          <p:nvPr/>
        </p:nvSpPr>
        <p:spPr>
          <a:xfrm>
            <a:off x="1844280" y="231264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i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5562000" y="232452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o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33026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f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746" name="Group 8"/>
          <p:cNvGrpSpPr/>
          <p:nvPr/>
        </p:nvGrpSpPr>
        <p:grpSpPr>
          <a:xfrm>
            <a:off x="4336920" y="3574080"/>
            <a:ext cx="514440" cy="514440"/>
            <a:chOff x="4336920" y="3574080"/>
            <a:chExt cx="514440" cy="514440"/>
          </a:xfrm>
        </p:grpSpPr>
        <p:sp>
          <p:nvSpPr>
            <p:cNvPr id="747" name="CustomShape 9"/>
            <p:cNvSpPr/>
            <p:nvPr/>
          </p:nvSpPr>
          <p:spPr>
            <a:xfrm>
              <a:off x="4336920" y="357408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8" name="CustomShape 10"/>
            <p:cNvSpPr/>
            <p:nvPr/>
          </p:nvSpPr>
          <p:spPr>
            <a:xfrm>
              <a:off x="4443120" y="372816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49" name="CustomShape 11"/>
          <p:cNvSpPr/>
          <p:nvPr/>
        </p:nvSpPr>
        <p:spPr>
          <a:xfrm>
            <a:off x="1967400" y="369360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750" name="Group 12"/>
          <p:cNvGrpSpPr/>
          <p:nvPr/>
        </p:nvGrpSpPr>
        <p:grpSpPr>
          <a:xfrm>
            <a:off x="2035800" y="3767400"/>
            <a:ext cx="132120" cy="133560"/>
            <a:chOff x="2035800" y="3767400"/>
            <a:chExt cx="132120" cy="133560"/>
          </a:xfrm>
        </p:grpSpPr>
        <p:sp>
          <p:nvSpPr>
            <p:cNvPr id="751" name="Line 13"/>
            <p:cNvSpPr/>
            <p:nvPr/>
          </p:nvSpPr>
          <p:spPr>
            <a:xfrm>
              <a:off x="2035800" y="37674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52" name="Line 14"/>
            <p:cNvSpPr/>
            <p:nvPr/>
          </p:nvSpPr>
          <p:spPr>
            <a:xfrm flipH="1">
              <a:off x="2038680" y="376992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53" name="CustomShape 15"/>
          <p:cNvSpPr/>
          <p:nvPr/>
        </p:nvSpPr>
        <p:spPr>
          <a:xfrm>
            <a:off x="5684760" y="369432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4" name="CustomShape 16"/>
          <p:cNvSpPr/>
          <p:nvPr/>
        </p:nvSpPr>
        <p:spPr>
          <a:xfrm>
            <a:off x="5819760" y="2839680"/>
            <a:ext cx="324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755" name="Group 17"/>
          <p:cNvGrpSpPr/>
          <p:nvPr/>
        </p:nvGrpSpPr>
        <p:grpSpPr>
          <a:xfrm>
            <a:off x="5760000" y="3762000"/>
            <a:ext cx="131760" cy="133920"/>
            <a:chOff x="5760000" y="3762000"/>
            <a:chExt cx="131760" cy="133920"/>
          </a:xfrm>
        </p:grpSpPr>
        <p:sp>
          <p:nvSpPr>
            <p:cNvPr id="756" name="Line 18"/>
            <p:cNvSpPr/>
            <p:nvPr/>
          </p:nvSpPr>
          <p:spPr>
            <a:xfrm>
              <a:off x="5760000" y="37620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57" name="Line 19"/>
            <p:cNvSpPr/>
            <p:nvPr/>
          </p:nvSpPr>
          <p:spPr>
            <a:xfrm flipH="1">
              <a:off x="5762520" y="37648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58" name="CustomShape 20"/>
          <p:cNvSpPr/>
          <p:nvPr/>
        </p:nvSpPr>
        <p:spPr>
          <a:xfrm>
            <a:off x="2102040" y="2827800"/>
            <a:ext cx="3240" cy="86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9" name="CustomShape 21"/>
          <p:cNvSpPr/>
          <p:nvPr/>
        </p:nvSpPr>
        <p:spPr>
          <a:xfrm>
            <a:off x="1506960" y="3831480"/>
            <a:ext cx="45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0" name="CustomShape 22"/>
          <p:cNvSpPr/>
          <p:nvPr/>
        </p:nvSpPr>
        <p:spPr>
          <a:xfrm>
            <a:off x="3302640" y="3574800"/>
            <a:ext cx="514440" cy="51444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61" name="CustomShape 23"/>
          <p:cNvSpPr/>
          <p:nvPr/>
        </p:nvSpPr>
        <p:spPr>
          <a:xfrm>
            <a:off x="2244960" y="3832560"/>
            <a:ext cx="105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2" name="CustomShape 24"/>
          <p:cNvSpPr/>
          <p:nvPr/>
        </p:nvSpPr>
        <p:spPr>
          <a:xfrm flipV="1">
            <a:off x="3817800" y="3830760"/>
            <a:ext cx="51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3" name="CustomShape 25"/>
          <p:cNvSpPr/>
          <p:nvPr/>
        </p:nvSpPr>
        <p:spPr>
          <a:xfrm>
            <a:off x="4852440" y="3831480"/>
            <a:ext cx="8319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4" name="CustomShape 26"/>
          <p:cNvSpPr/>
          <p:nvPr/>
        </p:nvSpPr>
        <p:spPr>
          <a:xfrm flipV="1">
            <a:off x="5962320" y="3828960"/>
            <a:ext cx="6476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5" name="CustomShape 27"/>
          <p:cNvSpPr/>
          <p:nvPr/>
        </p:nvSpPr>
        <p:spPr>
          <a:xfrm>
            <a:off x="3417120" y="432000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766" name="Group 28"/>
          <p:cNvGrpSpPr/>
          <p:nvPr/>
        </p:nvGrpSpPr>
        <p:grpSpPr>
          <a:xfrm>
            <a:off x="3488760" y="4393800"/>
            <a:ext cx="132120" cy="133920"/>
            <a:chOff x="3488760" y="4393800"/>
            <a:chExt cx="132120" cy="133920"/>
          </a:xfrm>
        </p:grpSpPr>
        <p:sp>
          <p:nvSpPr>
            <p:cNvPr id="767" name="Line 29"/>
            <p:cNvSpPr/>
            <p:nvPr/>
          </p:nvSpPr>
          <p:spPr>
            <a:xfrm>
              <a:off x="3488760" y="43938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8" name="Line 30"/>
            <p:cNvSpPr/>
            <p:nvPr/>
          </p:nvSpPr>
          <p:spPr>
            <a:xfrm flipH="1">
              <a:off x="3491640" y="43966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69" name="CustomShape 31"/>
          <p:cNvSpPr/>
          <p:nvPr/>
        </p:nvSpPr>
        <p:spPr>
          <a:xfrm flipH="1" flipV="1">
            <a:off x="3555360" y="4596840"/>
            <a:ext cx="360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0" name="CustomShape 32"/>
          <p:cNvSpPr/>
          <p:nvPr/>
        </p:nvSpPr>
        <p:spPr>
          <a:xfrm rot="5400000">
            <a:off x="3497040" y="4212720"/>
            <a:ext cx="443520" cy="47160"/>
          </a:xfrm>
          <a:prstGeom prst="curvedConnector2">
            <a:avLst/>
          </a:pr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1" name="CustomShape 33"/>
          <p:cNvSpPr/>
          <p:nvPr/>
        </p:nvSpPr>
        <p:spPr>
          <a:xfrm rot="10800000">
            <a:off x="3456000" y="4902840"/>
            <a:ext cx="38520" cy="443520"/>
          </a:xfrm>
          <a:prstGeom prst="curvedConnector2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2" name="CustomShape 34"/>
          <p:cNvSpPr/>
          <p:nvPr/>
        </p:nvSpPr>
        <p:spPr>
          <a:xfrm>
            <a:off x="377280" y="3486600"/>
            <a:ext cx="689400" cy="1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3" name="CustomShape 35"/>
          <p:cNvSpPr/>
          <p:nvPr/>
        </p:nvSpPr>
        <p:spPr>
          <a:xfrm flipV="1">
            <a:off x="377280" y="4012920"/>
            <a:ext cx="68940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4" name="CustomShape 36"/>
          <p:cNvSpPr/>
          <p:nvPr/>
        </p:nvSpPr>
        <p:spPr>
          <a:xfrm flipH="1">
            <a:off x="228348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5" name="CustomShape 37"/>
          <p:cNvSpPr/>
          <p:nvPr/>
        </p:nvSpPr>
        <p:spPr>
          <a:xfrm flipH="1">
            <a:off x="59972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6" name="CustomShape 38"/>
          <p:cNvSpPr/>
          <p:nvPr/>
        </p:nvSpPr>
        <p:spPr>
          <a:xfrm>
            <a:off x="17726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7" name="CustomShape 39"/>
          <p:cNvSpPr/>
          <p:nvPr/>
        </p:nvSpPr>
        <p:spPr>
          <a:xfrm>
            <a:off x="547740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8" name="CustomShape 40"/>
          <p:cNvSpPr/>
          <p:nvPr/>
        </p:nvSpPr>
        <p:spPr>
          <a:xfrm flipH="1" flipV="1">
            <a:off x="3741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9" name="CustomShape 41"/>
          <p:cNvSpPr/>
          <p:nvPr/>
        </p:nvSpPr>
        <p:spPr>
          <a:xfrm flipV="1">
            <a:off x="33026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0" name="CustomShape 42"/>
          <p:cNvSpPr/>
          <p:nvPr/>
        </p:nvSpPr>
        <p:spPr>
          <a:xfrm>
            <a:off x="930240" y="2405880"/>
            <a:ext cx="983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Input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1" name="CustomShape 43"/>
          <p:cNvSpPr/>
          <p:nvPr/>
        </p:nvSpPr>
        <p:spPr>
          <a:xfrm>
            <a:off x="4437000" y="2406960"/>
            <a:ext cx="1119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Output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2" name="CustomShape 44"/>
          <p:cNvSpPr/>
          <p:nvPr/>
        </p:nvSpPr>
        <p:spPr>
          <a:xfrm>
            <a:off x="3751200" y="4995720"/>
            <a:ext cx="1076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Forget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3" name="CustomShape 45"/>
          <p:cNvSpPr/>
          <p:nvPr/>
        </p:nvSpPr>
        <p:spPr>
          <a:xfrm>
            <a:off x="6626880" y="3635640"/>
            <a:ext cx="354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4" name="CustomShape 4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E259AE-0EE7-4061-BF52-CAE6EE2182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85" name="CustomShape 47"/>
          <p:cNvSpPr/>
          <p:nvPr/>
        </p:nvSpPr>
        <p:spPr>
          <a:xfrm>
            <a:off x="3135600" y="592236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6" name="CustomShape 48"/>
          <p:cNvSpPr/>
          <p:nvPr/>
        </p:nvSpPr>
        <p:spPr>
          <a:xfrm>
            <a:off x="3330000" y="3296880"/>
            <a:ext cx="465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Cell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7" name="CustomShape 49"/>
          <p:cNvSpPr/>
          <p:nvPr/>
        </p:nvSpPr>
        <p:spPr>
          <a:xfrm>
            <a:off x="3320280" y="3612240"/>
            <a:ext cx="4885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8" name="CustomShape 50"/>
          <p:cNvSpPr/>
          <p:nvPr/>
        </p:nvSpPr>
        <p:spPr>
          <a:xfrm>
            <a:off x="1582200" y="1362960"/>
            <a:ext cx="11588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9" name="CustomShape 51"/>
          <p:cNvSpPr/>
          <p:nvPr/>
        </p:nvSpPr>
        <p:spPr>
          <a:xfrm>
            <a:off x="5340600" y="1362960"/>
            <a:ext cx="10404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0" name="CustomShape 52"/>
          <p:cNvSpPr/>
          <p:nvPr/>
        </p:nvSpPr>
        <p:spPr>
          <a:xfrm>
            <a:off x="-25560" y="3256920"/>
            <a:ext cx="47196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91" name="CustomShape 53"/>
          <p:cNvSpPr/>
          <p:nvPr/>
        </p:nvSpPr>
        <p:spPr>
          <a:xfrm>
            <a:off x="864720" y="323424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2" name="CustomShape 54"/>
          <p:cNvSpPr/>
          <p:nvPr/>
        </p:nvSpPr>
        <p:spPr>
          <a:xfrm>
            <a:off x="2293200" y="2183760"/>
            <a:ext cx="414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CustomShape 55"/>
          <p:cNvSpPr/>
          <p:nvPr/>
        </p:nvSpPr>
        <p:spPr>
          <a:xfrm>
            <a:off x="5175720" y="2161080"/>
            <a:ext cx="453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4" name="CustomShape 56"/>
          <p:cNvSpPr/>
          <p:nvPr/>
        </p:nvSpPr>
        <p:spPr>
          <a:xfrm>
            <a:off x="291888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CustomShape 57"/>
          <p:cNvSpPr/>
          <p:nvPr/>
        </p:nvSpPr>
        <p:spPr>
          <a:xfrm>
            <a:off x="6321600" y="3083400"/>
            <a:ext cx="308376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Similarly for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i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o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uses </a:t>
            </a:r>
            <a:r>
              <a:rPr b="0" lang="en-US" sz="1800" spc="-1" strike="noStrike">
                <a:solidFill>
                  <a:srgbClr val="00ff00"/>
                </a:solidFill>
                <a:latin typeface="CMU Bright Oblique"/>
                <a:ea typeface="DejaVu Sans"/>
              </a:rPr>
              <a:t>c</a:t>
            </a:r>
            <a:r>
              <a:rPr b="0" lang="en-US" sz="1800" spc="-1" strike="noStrike" baseline="-25000">
                <a:solidFill>
                  <a:srgbClr val="00ff00"/>
                </a:solidFill>
                <a:latin typeface="CMU Bright Oblique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6" name="CustomShape 58"/>
          <p:cNvSpPr/>
          <p:nvPr/>
        </p:nvSpPr>
        <p:spPr>
          <a:xfrm flipV="1" rot="16200000">
            <a:off x="2382840" y="2653560"/>
            <a:ext cx="897480" cy="109332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7" name="CustomShape 59"/>
          <p:cNvSpPr/>
          <p:nvPr/>
        </p:nvSpPr>
        <p:spPr>
          <a:xfrm flipH="1" rot="16200000">
            <a:off x="2733120" y="4295160"/>
            <a:ext cx="1288800" cy="11880"/>
          </a:xfrm>
          <a:prstGeom prst="curvedConnector5">
            <a:avLst>
              <a:gd name="adj1" fmla="val -17726"/>
              <a:gd name="adj2" fmla="val -5262677"/>
              <a:gd name="adj3" fmla="val 69975"/>
            </a:avLst>
          </a:prstGeom>
          <a:noFill/>
          <a:ln w="2844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8" name="CustomShape 60"/>
          <p:cNvSpPr/>
          <p:nvPr/>
        </p:nvSpPr>
        <p:spPr>
          <a:xfrm flipH="1" flipV="1" rot="5400000">
            <a:off x="4246920" y="2259000"/>
            <a:ext cx="885600" cy="189432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800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9" name="CustomShape 61"/>
          <p:cNvSpPr/>
          <p:nvPr/>
        </p:nvSpPr>
        <p:spPr>
          <a:xfrm>
            <a:off x="149400" y="6490800"/>
            <a:ext cx="37666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latin typeface="CMU Bright Roman"/>
                <a:ea typeface="DejaVu Sans"/>
              </a:rPr>
              <a:t>*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Dashed line indicates time-lag</a:t>
            </a:r>
            <a:br/>
            <a:endParaRPr b="0" lang="en-US" sz="1800" spc="-1" strike="noStrike">
              <a:latin typeface="Arial"/>
            </a:endParaRPr>
          </a:p>
        </p:txBody>
      </p:sp>
      <p:pic>
        <p:nvPicPr>
          <p:cNvPr id="800" name="" descr=""/>
          <p:cNvPicPr/>
          <p:nvPr/>
        </p:nvPicPr>
        <p:blipFill>
          <a:blip r:embed="rId1"/>
          <a:stretch/>
        </p:blipFill>
        <p:spPr>
          <a:xfrm>
            <a:off x="6603840" y="4191120"/>
            <a:ext cx="2133360" cy="1168200"/>
          </a:xfrm>
          <a:prstGeom prst="rect">
            <a:avLst/>
          </a:prstGeom>
          <a:ln>
            <a:noFill/>
          </a:ln>
        </p:spPr>
      </p:pic>
      <p:pic>
        <p:nvPicPr>
          <p:cNvPr id="801" name="" descr=""/>
          <p:cNvPicPr/>
          <p:nvPr/>
        </p:nvPicPr>
        <p:blipFill>
          <a:blip r:embed="rId2"/>
          <a:stretch/>
        </p:blipFill>
        <p:spPr>
          <a:xfrm>
            <a:off x="6603840" y="1917720"/>
            <a:ext cx="2387160" cy="1193400"/>
          </a:xfrm>
          <a:prstGeom prst="rect">
            <a:avLst/>
          </a:prstGeom>
          <a:ln>
            <a:noFill/>
          </a:ln>
        </p:spPr>
      </p:pic>
      <p:pic>
        <p:nvPicPr>
          <p:cNvPr id="802" name="" descr=""/>
          <p:cNvPicPr/>
          <p:nvPr/>
        </p:nvPicPr>
        <p:blipFill>
          <a:blip r:embed="rId3"/>
          <a:stretch/>
        </p:blipFill>
        <p:spPr>
          <a:xfrm>
            <a:off x="6603840" y="5575320"/>
            <a:ext cx="163800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3" dur="indefinite" restart="never" nodeType="tmRoot">
          <p:childTnLst>
            <p:seq>
              <p:cTn id="3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Peephole LSTM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Gates can only see the output from the previous time step, which is close to 0 if the output gate is closed. However, these gates control the CEC cell.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Helped the LSTM learn better timing for the problems tested – Spike timing and Counting spike time delays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103320" y="6398640"/>
            <a:ext cx="6261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1"/>
              </a:rPr>
              <a:t>Recurrent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2"/>
              </a:rPr>
              <a:t>nets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3"/>
              </a:rPr>
              <a:t>that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4"/>
              </a:rPr>
              <a:t>time and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5"/>
              </a:rPr>
              <a:t>count, Gers </a:t>
            </a:r>
            <a:r>
              <a:rPr b="0" i="1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6"/>
              </a:rPr>
              <a:t>et </a:t>
            </a:r>
            <a:r>
              <a:rPr b="0" i="1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7"/>
              </a:rPr>
              <a:t>al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8"/>
              </a:rPr>
              <a:t>.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9"/>
              </a:rPr>
              <a:t>,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10"/>
              </a:rPr>
              <a:t>2000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Gated Recurrent Unit (GRU)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A very simplified version of the LSTM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MU Bright Roman"/>
              </a:rPr>
              <a:t>Merges forget and input gate into a single ‘update’ gate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MU Bright Roman"/>
              </a:rPr>
              <a:t>Merges cell and hidden state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8" name="CustomShape 3"/>
          <p:cNvSpPr/>
          <p:nvPr/>
        </p:nvSpPr>
        <p:spPr>
          <a:xfrm>
            <a:off x="-2796480" y="6224040"/>
            <a:ext cx="13159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1"/>
              </a:rPr>
              <a:t>Learning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2"/>
              </a:rPr>
              <a:t>Phrase Representations using RNN Encoder-Decoder for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3"/>
              </a:rPr>
              <a:t>Statistical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4"/>
              </a:rPr>
              <a:t>Machine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5"/>
              </a:rPr>
              <a:t>Translation, Cho </a:t>
            </a:r>
            <a:r>
              <a:rPr b="0" i="1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6"/>
              </a:rPr>
              <a:t>et al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7"/>
              </a:rPr>
              <a:t>., 2014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966600" y="2240640"/>
            <a:ext cx="441900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GRU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1" name="CustomShape 3"/>
          <p:cNvSpPr/>
          <p:nvPr/>
        </p:nvSpPr>
        <p:spPr>
          <a:xfrm>
            <a:off x="4111200" y="232452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z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2" name="CustomShape 4"/>
          <p:cNvSpPr/>
          <p:nvPr/>
        </p:nvSpPr>
        <p:spPr>
          <a:xfrm>
            <a:off x="16358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13" name="Group 5"/>
          <p:cNvGrpSpPr/>
          <p:nvPr/>
        </p:nvGrpSpPr>
        <p:grpSpPr>
          <a:xfrm>
            <a:off x="2894400" y="3571920"/>
            <a:ext cx="514440" cy="514440"/>
            <a:chOff x="2894400" y="3571920"/>
            <a:chExt cx="514440" cy="514440"/>
          </a:xfrm>
        </p:grpSpPr>
        <p:sp>
          <p:nvSpPr>
            <p:cNvPr id="814" name="CustomShape 6"/>
            <p:cNvSpPr/>
            <p:nvPr/>
          </p:nvSpPr>
          <p:spPr>
            <a:xfrm>
              <a:off x="2894400" y="357192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5" name="CustomShape 7"/>
            <p:cNvSpPr/>
            <p:nvPr/>
          </p:nvSpPr>
          <p:spPr>
            <a:xfrm>
              <a:off x="3000240" y="372600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816" name="CustomShape 8"/>
          <p:cNvSpPr/>
          <p:nvPr/>
        </p:nvSpPr>
        <p:spPr>
          <a:xfrm>
            <a:off x="4230000" y="369072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7" name="CustomShape 9"/>
          <p:cNvSpPr/>
          <p:nvPr/>
        </p:nvSpPr>
        <p:spPr>
          <a:xfrm>
            <a:off x="4368600" y="2839680"/>
            <a:ext cx="324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8" name="CustomShape 10"/>
          <p:cNvSpPr/>
          <p:nvPr/>
        </p:nvSpPr>
        <p:spPr>
          <a:xfrm>
            <a:off x="3409560" y="3829680"/>
            <a:ext cx="81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9" name="CustomShape 11"/>
          <p:cNvSpPr/>
          <p:nvPr/>
        </p:nvSpPr>
        <p:spPr>
          <a:xfrm>
            <a:off x="4507560" y="3829680"/>
            <a:ext cx="125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0" name="CustomShape 12"/>
          <p:cNvSpPr/>
          <p:nvPr/>
        </p:nvSpPr>
        <p:spPr>
          <a:xfrm flipV="1">
            <a:off x="1893240" y="4313880"/>
            <a:ext cx="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1" name="CustomShape 13"/>
          <p:cNvSpPr/>
          <p:nvPr/>
        </p:nvSpPr>
        <p:spPr>
          <a:xfrm flipV="1">
            <a:off x="826920" y="4174920"/>
            <a:ext cx="9266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2" name="CustomShape 14"/>
          <p:cNvSpPr/>
          <p:nvPr/>
        </p:nvSpPr>
        <p:spPr>
          <a:xfrm flipH="1">
            <a:off x="45464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3" name="CustomShape 15"/>
          <p:cNvSpPr/>
          <p:nvPr/>
        </p:nvSpPr>
        <p:spPr>
          <a:xfrm>
            <a:off x="402660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4" name="CustomShape 16"/>
          <p:cNvSpPr/>
          <p:nvPr/>
        </p:nvSpPr>
        <p:spPr>
          <a:xfrm flipH="1" flipV="1">
            <a:off x="207468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5" name="CustomShape 17"/>
          <p:cNvSpPr/>
          <p:nvPr/>
        </p:nvSpPr>
        <p:spPr>
          <a:xfrm flipV="1">
            <a:off x="1635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6" name="CustomShape 18"/>
          <p:cNvSpPr/>
          <p:nvPr/>
        </p:nvSpPr>
        <p:spPr>
          <a:xfrm>
            <a:off x="2974680" y="2406960"/>
            <a:ext cx="114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Update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7" name="CustomShape 19"/>
          <p:cNvSpPr/>
          <p:nvPr/>
        </p:nvSpPr>
        <p:spPr>
          <a:xfrm>
            <a:off x="2113200" y="4995720"/>
            <a:ext cx="1019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Reset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8" name="CustomShape 20"/>
          <p:cNvSpPr/>
          <p:nvPr/>
        </p:nvSpPr>
        <p:spPr>
          <a:xfrm>
            <a:off x="5776560" y="3660480"/>
            <a:ext cx="354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9" name="CustomShape 2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664726-01CA-44B2-8517-B288F40205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30" name="CustomShape 22"/>
          <p:cNvSpPr/>
          <p:nvPr/>
        </p:nvSpPr>
        <p:spPr>
          <a:xfrm>
            <a:off x="1441080" y="591120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1" name="CustomShape 23"/>
          <p:cNvSpPr/>
          <p:nvPr/>
        </p:nvSpPr>
        <p:spPr>
          <a:xfrm>
            <a:off x="3889800" y="1362960"/>
            <a:ext cx="10404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2" name="CustomShape 24"/>
          <p:cNvSpPr/>
          <p:nvPr/>
        </p:nvSpPr>
        <p:spPr>
          <a:xfrm>
            <a:off x="338040" y="3926520"/>
            <a:ext cx="47196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33" name="CustomShape 25"/>
          <p:cNvSpPr/>
          <p:nvPr/>
        </p:nvSpPr>
        <p:spPr>
          <a:xfrm>
            <a:off x="2402640" y="326304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4" name="CustomShape 26"/>
          <p:cNvSpPr/>
          <p:nvPr/>
        </p:nvSpPr>
        <p:spPr>
          <a:xfrm>
            <a:off x="3730320" y="2161080"/>
            <a:ext cx="442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5" name="CustomShape 27"/>
          <p:cNvSpPr/>
          <p:nvPr/>
        </p:nvSpPr>
        <p:spPr>
          <a:xfrm>
            <a:off x="125172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36" name="Group 28"/>
          <p:cNvGrpSpPr/>
          <p:nvPr/>
        </p:nvGrpSpPr>
        <p:grpSpPr>
          <a:xfrm>
            <a:off x="1754640" y="4037040"/>
            <a:ext cx="276840" cy="276840"/>
            <a:chOff x="1754640" y="4037040"/>
            <a:chExt cx="276840" cy="276840"/>
          </a:xfrm>
        </p:grpSpPr>
        <p:sp>
          <p:nvSpPr>
            <p:cNvPr id="837" name="CustomShape 29"/>
            <p:cNvSpPr/>
            <p:nvPr/>
          </p:nvSpPr>
          <p:spPr>
            <a:xfrm>
              <a:off x="1754640" y="4037040"/>
              <a:ext cx="276840" cy="2768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838" name="Group 30"/>
            <p:cNvGrpSpPr/>
            <p:nvPr/>
          </p:nvGrpSpPr>
          <p:grpSpPr>
            <a:xfrm>
              <a:off x="1829520" y="4104720"/>
              <a:ext cx="132120" cy="133920"/>
              <a:chOff x="1829520" y="4104720"/>
              <a:chExt cx="132120" cy="133920"/>
            </a:xfrm>
          </p:grpSpPr>
          <p:sp>
            <p:nvSpPr>
              <p:cNvPr id="839" name="Line 31"/>
              <p:cNvSpPr/>
              <p:nvPr/>
            </p:nvSpPr>
            <p:spPr>
              <a:xfrm>
                <a:off x="1829520" y="410472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840" name="Line 32"/>
              <p:cNvSpPr/>
              <p:nvPr/>
            </p:nvSpPr>
            <p:spPr>
              <a:xfrm flipH="1">
                <a:off x="1832400" y="410760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841" name="CustomShape 33"/>
          <p:cNvSpPr/>
          <p:nvPr/>
        </p:nvSpPr>
        <p:spPr>
          <a:xfrm>
            <a:off x="331200" y="3235320"/>
            <a:ext cx="410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2" name="CustomShape 34"/>
          <p:cNvSpPr/>
          <p:nvPr/>
        </p:nvSpPr>
        <p:spPr>
          <a:xfrm>
            <a:off x="752400" y="3404520"/>
            <a:ext cx="221688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3" name="CustomShape 35"/>
          <p:cNvSpPr/>
          <p:nvPr/>
        </p:nvSpPr>
        <p:spPr>
          <a:xfrm flipV="1">
            <a:off x="2032200" y="4011120"/>
            <a:ext cx="937080" cy="1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4" name="CustomShape 36"/>
          <p:cNvSpPr/>
          <p:nvPr/>
        </p:nvSpPr>
        <p:spPr>
          <a:xfrm>
            <a:off x="3394080" y="3449520"/>
            <a:ext cx="418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h’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CustomShape 37"/>
          <p:cNvSpPr/>
          <p:nvPr/>
        </p:nvSpPr>
        <p:spPr>
          <a:xfrm>
            <a:off x="4473360" y="1684800"/>
            <a:ext cx="703080" cy="2063160"/>
          </a:xfrm>
          <a:custGeom>
            <a:avLst/>
            <a:gdLst/>
            <a:ahLst/>
            <a:rect l="l" t="t" r="r" b="b"/>
            <a:pathLst>
              <a:path w="703807" h="2063921">
                <a:moveTo>
                  <a:pt x="374208" y="0"/>
                </a:moveTo>
                <a:cubicBezTo>
                  <a:pt x="564147" y="349657"/>
                  <a:pt x="754086" y="699314"/>
                  <a:pt x="691718" y="1043301"/>
                </a:cubicBezTo>
                <a:cubicBezTo>
                  <a:pt x="629350" y="1387288"/>
                  <a:pt x="0" y="2063921"/>
                  <a:pt x="0" y="2063921"/>
                </a:cubicBez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46" name="" descr=""/>
          <p:cNvPicPr/>
          <p:nvPr/>
        </p:nvPicPr>
        <p:blipFill>
          <a:blip r:embed="rId1"/>
          <a:stretch/>
        </p:blipFill>
        <p:spPr>
          <a:xfrm>
            <a:off x="6311880" y="1828800"/>
            <a:ext cx="2323800" cy="825120"/>
          </a:xfrm>
          <a:prstGeom prst="rect">
            <a:avLst/>
          </a:prstGeom>
          <a:ln>
            <a:noFill/>
          </a:ln>
        </p:spPr>
      </p:pic>
      <p:pic>
        <p:nvPicPr>
          <p:cNvPr id="847" name="" descr=""/>
          <p:cNvPicPr/>
          <p:nvPr/>
        </p:nvPicPr>
        <p:blipFill>
          <a:blip r:embed="rId2"/>
          <a:stretch/>
        </p:blipFill>
        <p:spPr>
          <a:xfrm>
            <a:off x="6286680" y="5295960"/>
            <a:ext cx="2755440" cy="342720"/>
          </a:xfrm>
          <a:prstGeom prst="rect">
            <a:avLst/>
          </a:prstGeom>
          <a:ln>
            <a:noFill/>
          </a:ln>
        </p:spPr>
      </p:pic>
      <p:pic>
        <p:nvPicPr>
          <p:cNvPr id="848" name="" descr=""/>
          <p:cNvPicPr/>
          <p:nvPr/>
        </p:nvPicPr>
        <p:blipFill>
          <a:blip r:embed="rId3"/>
          <a:stretch/>
        </p:blipFill>
        <p:spPr>
          <a:xfrm>
            <a:off x="6311880" y="4102200"/>
            <a:ext cx="2361960" cy="825120"/>
          </a:xfrm>
          <a:prstGeom prst="rect">
            <a:avLst/>
          </a:prstGeom>
          <a:ln>
            <a:noFill/>
          </a:ln>
        </p:spPr>
      </p:pic>
      <p:pic>
        <p:nvPicPr>
          <p:cNvPr id="849" name="" descr=""/>
          <p:cNvPicPr/>
          <p:nvPr/>
        </p:nvPicPr>
        <p:blipFill>
          <a:blip r:embed="rId4"/>
          <a:stretch/>
        </p:blipFill>
        <p:spPr>
          <a:xfrm>
            <a:off x="6286680" y="3022560"/>
            <a:ext cx="2374560" cy="7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9" dur="indefinite" restart="never" nodeType="tmRoot">
          <p:childTnLst>
            <p:seq>
              <p:cTn id="3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Outline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880" cy="47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Why Recurrent Neural Networks (RNNs)?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The Vanilla RNN unit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The RNN forward pass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Backpropagation refresher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The RNN backward pass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Issues with the Vanilla RNN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The Long Short-Term Memory (LSTM) unit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MU Bright Roman"/>
              </a:rPr>
              <a:t>The LSTM Forward &amp; Backward pass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LSTM variants and tips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MU Bright Roman"/>
              </a:rPr>
              <a:t>Peephole LSTM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MU Bright Roman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CustomShape 1"/>
          <p:cNvSpPr/>
          <p:nvPr/>
        </p:nvSpPr>
        <p:spPr>
          <a:xfrm>
            <a:off x="966600" y="2240640"/>
            <a:ext cx="441900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GRU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2" name="CustomShape 3"/>
          <p:cNvSpPr/>
          <p:nvPr/>
        </p:nvSpPr>
        <p:spPr>
          <a:xfrm>
            <a:off x="16358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3" name="CustomShape 4"/>
          <p:cNvSpPr/>
          <p:nvPr/>
        </p:nvSpPr>
        <p:spPr>
          <a:xfrm flipV="1">
            <a:off x="1893240" y="4313880"/>
            <a:ext cx="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4" name="CustomShape 5"/>
          <p:cNvSpPr/>
          <p:nvPr/>
        </p:nvSpPr>
        <p:spPr>
          <a:xfrm flipH="1" flipV="1">
            <a:off x="207468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5" name="CustomShape 6"/>
          <p:cNvSpPr/>
          <p:nvPr/>
        </p:nvSpPr>
        <p:spPr>
          <a:xfrm flipV="1">
            <a:off x="1635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6" name="CustomShape 7"/>
          <p:cNvSpPr/>
          <p:nvPr/>
        </p:nvSpPr>
        <p:spPr>
          <a:xfrm>
            <a:off x="2113200" y="4995720"/>
            <a:ext cx="1019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Reset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7" name="CustomShape 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257AB13-6D3C-41CA-9920-2ABB35E9CC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58" name="CustomShape 9"/>
          <p:cNvSpPr/>
          <p:nvPr/>
        </p:nvSpPr>
        <p:spPr>
          <a:xfrm>
            <a:off x="1441080" y="591120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9" name="CustomShape 10"/>
          <p:cNvSpPr/>
          <p:nvPr/>
        </p:nvSpPr>
        <p:spPr>
          <a:xfrm>
            <a:off x="125172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60" name="" descr=""/>
          <p:cNvPicPr/>
          <p:nvPr/>
        </p:nvPicPr>
        <p:blipFill>
          <a:blip r:embed="rId1"/>
          <a:stretch/>
        </p:blipFill>
        <p:spPr>
          <a:xfrm>
            <a:off x="6311880" y="1828800"/>
            <a:ext cx="2323800" cy="82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1" dur="indefinite" restart="never" nodeType="tmRoot">
          <p:childTnLst>
            <p:seq>
              <p:cTn id="3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966600" y="2240640"/>
            <a:ext cx="441900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GRU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3" name="CustomShape 3"/>
          <p:cNvSpPr/>
          <p:nvPr/>
        </p:nvSpPr>
        <p:spPr>
          <a:xfrm>
            <a:off x="16358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64" name="Group 4"/>
          <p:cNvGrpSpPr/>
          <p:nvPr/>
        </p:nvGrpSpPr>
        <p:grpSpPr>
          <a:xfrm>
            <a:off x="2894400" y="3571920"/>
            <a:ext cx="514440" cy="514440"/>
            <a:chOff x="2894400" y="3571920"/>
            <a:chExt cx="514440" cy="514440"/>
          </a:xfrm>
        </p:grpSpPr>
        <p:sp>
          <p:nvSpPr>
            <p:cNvPr id="865" name="CustomShape 5"/>
            <p:cNvSpPr/>
            <p:nvPr/>
          </p:nvSpPr>
          <p:spPr>
            <a:xfrm>
              <a:off x="2894400" y="357192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66" name="CustomShape 6"/>
            <p:cNvSpPr/>
            <p:nvPr/>
          </p:nvSpPr>
          <p:spPr>
            <a:xfrm>
              <a:off x="3000240" y="372600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867" name="CustomShape 7"/>
          <p:cNvSpPr/>
          <p:nvPr/>
        </p:nvSpPr>
        <p:spPr>
          <a:xfrm>
            <a:off x="3409560" y="3829680"/>
            <a:ext cx="81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8" name="CustomShape 8"/>
          <p:cNvSpPr/>
          <p:nvPr/>
        </p:nvSpPr>
        <p:spPr>
          <a:xfrm flipV="1">
            <a:off x="1893240" y="4313880"/>
            <a:ext cx="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9" name="CustomShape 9"/>
          <p:cNvSpPr/>
          <p:nvPr/>
        </p:nvSpPr>
        <p:spPr>
          <a:xfrm flipV="1">
            <a:off x="826920" y="4174920"/>
            <a:ext cx="9266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0" name="CustomShape 10"/>
          <p:cNvSpPr/>
          <p:nvPr/>
        </p:nvSpPr>
        <p:spPr>
          <a:xfrm flipH="1" flipV="1">
            <a:off x="207468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1" name="CustomShape 11"/>
          <p:cNvSpPr/>
          <p:nvPr/>
        </p:nvSpPr>
        <p:spPr>
          <a:xfrm flipV="1">
            <a:off x="1635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2" name="CustomShape 12"/>
          <p:cNvSpPr/>
          <p:nvPr/>
        </p:nvSpPr>
        <p:spPr>
          <a:xfrm>
            <a:off x="2113200" y="4995720"/>
            <a:ext cx="1019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Reset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3" name="CustomShape 1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BA66B6-3D92-43C4-9768-E9E113449F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74" name="CustomShape 14"/>
          <p:cNvSpPr/>
          <p:nvPr/>
        </p:nvSpPr>
        <p:spPr>
          <a:xfrm>
            <a:off x="1441080" y="591120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CustomShape 15"/>
          <p:cNvSpPr/>
          <p:nvPr/>
        </p:nvSpPr>
        <p:spPr>
          <a:xfrm>
            <a:off x="338040" y="3926520"/>
            <a:ext cx="47196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76" name="CustomShape 16"/>
          <p:cNvSpPr/>
          <p:nvPr/>
        </p:nvSpPr>
        <p:spPr>
          <a:xfrm>
            <a:off x="2402640" y="326304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7" name="CustomShape 17"/>
          <p:cNvSpPr/>
          <p:nvPr/>
        </p:nvSpPr>
        <p:spPr>
          <a:xfrm>
            <a:off x="125172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78" name="Group 18"/>
          <p:cNvGrpSpPr/>
          <p:nvPr/>
        </p:nvGrpSpPr>
        <p:grpSpPr>
          <a:xfrm>
            <a:off x="1754640" y="4037040"/>
            <a:ext cx="276840" cy="276840"/>
            <a:chOff x="1754640" y="4037040"/>
            <a:chExt cx="276840" cy="276840"/>
          </a:xfrm>
        </p:grpSpPr>
        <p:sp>
          <p:nvSpPr>
            <p:cNvPr id="879" name="CustomShape 19"/>
            <p:cNvSpPr/>
            <p:nvPr/>
          </p:nvSpPr>
          <p:spPr>
            <a:xfrm>
              <a:off x="1754640" y="4037040"/>
              <a:ext cx="276840" cy="2768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880" name="Group 20"/>
            <p:cNvGrpSpPr/>
            <p:nvPr/>
          </p:nvGrpSpPr>
          <p:grpSpPr>
            <a:xfrm>
              <a:off x="1829520" y="4104720"/>
              <a:ext cx="132120" cy="133920"/>
              <a:chOff x="1829520" y="4104720"/>
              <a:chExt cx="132120" cy="133920"/>
            </a:xfrm>
          </p:grpSpPr>
          <p:sp>
            <p:nvSpPr>
              <p:cNvPr id="881" name="Line 21"/>
              <p:cNvSpPr/>
              <p:nvPr/>
            </p:nvSpPr>
            <p:spPr>
              <a:xfrm>
                <a:off x="1829520" y="410472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882" name="Line 22"/>
              <p:cNvSpPr/>
              <p:nvPr/>
            </p:nvSpPr>
            <p:spPr>
              <a:xfrm flipH="1">
                <a:off x="1832400" y="410760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883" name="CustomShape 23"/>
          <p:cNvSpPr/>
          <p:nvPr/>
        </p:nvSpPr>
        <p:spPr>
          <a:xfrm>
            <a:off x="331200" y="3235320"/>
            <a:ext cx="410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4" name="CustomShape 24"/>
          <p:cNvSpPr/>
          <p:nvPr/>
        </p:nvSpPr>
        <p:spPr>
          <a:xfrm>
            <a:off x="752400" y="3404520"/>
            <a:ext cx="221688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5" name="CustomShape 25"/>
          <p:cNvSpPr/>
          <p:nvPr/>
        </p:nvSpPr>
        <p:spPr>
          <a:xfrm flipV="1">
            <a:off x="2032200" y="4011120"/>
            <a:ext cx="937080" cy="1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6" name="CustomShape 26"/>
          <p:cNvSpPr/>
          <p:nvPr/>
        </p:nvSpPr>
        <p:spPr>
          <a:xfrm>
            <a:off x="3394080" y="3449520"/>
            <a:ext cx="418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h’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87" name="" descr=""/>
          <p:cNvPicPr/>
          <p:nvPr/>
        </p:nvPicPr>
        <p:blipFill>
          <a:blip r:embed="rId1"/>
          <a:stretch/>
        </p:blipFill>
        <p:spPr>
          <a:xfrm>
            <a:off x="6311880" y="1828800"/>
            <a:ext cx="2323800" cy="825120"/>
          </a:xfrm>
          <a:prstGeom prst="rect">
            <a:avLst/>
          </a:prstGeom>
          <a:ln>
            <a:noFill/>
          </a:ln>
        </p:spPr>
      </p:pic>
      <p:pic>
        <p:nvPicPr>
          <p:cNvPr id="888" name="" descr=""/>
          <p:cNvPicPr/>
          <p:nvPr/>
        </p:nvPicPr>
        <p:blipFill>
          <a:blip r:embed="rId2"/>
          <a:stretch/>
        </p:blipFill>
        <p:spPr>
          <a:xfrm>
            <a:off x="6286680" y="3022560"/>
            <a:ext cx="2374560" cy="7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3" dur="indefinite" restart="never" nodeType="tmRoot">
          <p:childTnLst>
            <p:seq>
              <p:cTn id="3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966600" y="2240640"/>
            <a:ext cx="441900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GRU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1" name="CustomShape 3"/>
          <p:cNvSpPr/>
          <p:nvPr/>
        </p:nvSpPr>
        <p:spPr>
          <a:xfrm>
            <a:off x="4111200" y="232452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z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2" name="CustomShape 4"/>
          <p:cNvSpPr/>
          <p:nvPr/>
        </p:nvSpPr>
        <p:spPr>
          <a:xfrm>
            <a:off x="16358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93" name="Group 5"/>
          <p:cNvGrpSpPr/>
          <p:nvPr/>
        </p:nvGrpSpPr>
        <p:grpSpPr>
          <a:xfrm>
            <a:off x="2894400" y="3571920"/>
            <a:ext cx="514440" cy="514440"/>
            <a:chOff x="2894400" y="3571920"/>
            <a:chExt cx="514440" cy="514440"/>
          </a:xfrm>
        </p:grpSpPr>
        <p:sp>
          <p:nvSpPr>
            <p:cNvPr id="894" name="CustomShape 6"/>
            <p:cNvSpPr/>
            <p:nvPr/>
          </p:nvSpPr>
          <p:spPr>
            <a:xfrm>
              <a:off x="2894400" y="357192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95" name="CustomShape 7"/>
            <p:cNvSpPr/>
            <p:nvPr/>
          </p:nvSpPr>
          <p:spPr>
            <a:xfrm>
              <a:off x="3000240" y="372600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896" name="CustomShape 8"/>
          <p:cNvSpPr/>
          <p:nvPr/>
        </p:nvSpPr>
        <p:spPr>
          <a:xfrm>
            <a:off x="4368600" y="2839680"/>
            <a:ext cx="324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7" name="CustomShape 9"/>
          <p:cNvSpPr/>
          <p:nvPr/>
        </p:nvSpPr>
        <p:spPr>
          <a:xfrm>
            <a:off x="3409560" y="3829680"/>
            <a:ext cx="81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8" name="CustomShape 10"/>
          <p:cNvSpPr/>
          <p:nvPr/>
        </p:nvSpPr>
        <p:spPr>
          <a:xfrm flipV="1">
            <a:off x="1893240" y="4313880"/>
            <a:ext cx="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9" name="CustomShape 11"/>
          <p:cNvSpPr/>
          <p:nvPr/>
        </p:nvSpPr>
        <p:spPr>
          <a:xfrm flipV="1">
            <a:off x="826920" y="4174920"/>
            <a:ext cx="9266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0" name="CustomShape 12"/>
          <p:cNvSpPr/>
          <p:nvPr/>
        </p:nvSpPr>
        <p:spPr>
          <a:xfrm flipH="1">
            <a:off x="45464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1" name="CustomShape 13"/>
          <p:cNvSpPr/>
          <p:nvPr/>
        </p:nvSpPr>
        <p:spPr>
          <a:xfrm>
            <a:off x="402660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2" name="CustomShape 14"/>
          <p:cNvSpPr/>
          <p:nvPr/>
        </p:nvSpPr>
        <p:spPr>
          <a:xfrm flipH="1" flipV="1">
            <a:off x="207468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3" name="CustomShape 15"/>
          <p:cNvSpPr/>
          <p:nvPr/>
        </p:nvSpPr>
        <p:spPr>
          <a:xfrm flipV="1">
            <a:off x="1635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4" name="CustomShape 16"/>
          <p:cNvSpPr/>
          <p:nvPr/>
        </p:nvSpPr>
        <p:spPr>
          <a:xfrm>
            <a:off x="2974680" y="2406960"/>
            <a:ext cx="114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Update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5" name="CustomShape 17"/>
          <p:cNvSpPr/>
          <p:nvPr/>
        </p:nvSpPr>
        <p:spPr>
          <a:xfrm>
            <a:off x="2113200" y="4995720"/>
            <a:ext cx="1019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Reset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6" name="CustomShape 1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C19D547-D8BD-4B0D-AD61-07A1F3091E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07" name="CustomShape 19"/>
          <p:cNvSpPr/>
          <p:nvPr/>
        </p:nvSpPr>
        <p:spPr>
          <a:xfrm>
            <a:off x="1441080" y="591120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8" name="CustomShape 20"/>
          <p:cNvSpPr/>
          <p:nvPr/>
        </p:nvSpPr>
        <p:spPr>
          <a:xfrm>
            <a:off x="3889800" y="1362960"/>
            <a:ext cx="10404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9" name="CustomShape 21"/>
          <p:cNvSpPr/>
          <p:nvPr/>
        </p:nvSpPr>
        <p:spPr>
          <a:xfrm>
            <a:off x="338040" y="3926520"/>
            <a:ext cx="47196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10" name="CustomShape 22"/>
          <p:cNvSpPr/>
          <p:nvPr/>
        </p:nvSpPr>
        <p:spPr>
          <a:xfrm>
            <a:off x="2402640" y="326304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1" name="CustomShape 23"/>
          <p:cNvSpPr/>
          <p:nvPr/>
        </p:nvSpPr>
        <p:spPr>
          <a:xfrm>
            <a:off x="3730320" y="2161080"/>
            <a:ext cx="442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2" name="CustomShape 24"/>
          <p:cNvSpPr/>
          <p:nvPr/>
        </p:nvSpPr>
        <p:spPr>
          <a:xfrm>
            <a:off x="125172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913" name="Group 25"/>
          <p:cNvGrpSpPr/>
          <p:nvPr/>
        </p:nvGrpSpPr>
        <p:grpSpPr>
          <a:xfrm>
            <a:off x="1754640" y="4037040"/>
            <a:ext cx="276840" cy="276840"/>
            <a:chOff x="1754640" y="4037040"/>
            <a:chExt cx="276840" cy="276840"/>
          </a:xfrm>
        </p:grpSpPr>
        <p:sp>
          <p:nvSpPr>
            <p:cNvPr id="914" name="CustomShape 26"/>
            <p:cNvSpPr/>
            <p:nvPr/>
          </p:nvSpPr>
          <p:spPr>
            <a:xfrm>
              <a:off x="1754640" y="4037040"/>
              <a:ext cx="276840" cy="2768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915" name="Group 27"/>
            <p:cNvGrpSpPr/>
            <p:nvPr/>
          </p:nvGrpSpPr>
          <p:grpSpPr>
            <a:xfrm>
              <a:off x="1829520" y="4104720"/>
              <a:ext cx="132120" cy="133920"/>
              <a:chOff x="1829520" y="4104720"/>
              <a:chExt cx="132120" cy="133920"/>
            </a:xfrm>
          </p:grpSpPr>
          <p:sp>
            <p:nvSpPr>
              <p:cNvPr id="916" name="Line 28"/>
              <p:cNvSpPr/>
              <p:nvPr/>
            </p:nvSpPr>
            <p:spPr>
              <a:xfrm>
                <a:off x="1829520" y="410472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17" name="Line 29"/>
              <p:cNvSpPr/>
              <p:nvPr/>
            </p:nvSpPr>
            <p:spPr>
              <a:xfrm flipH="1">
                <a:off x="1832400" y="410760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918" name="CustomShape 30"/>
          <p:cNvSpPr/>
          <p:nvPr/>
        </p:nvSpPr>
        <p:spPr>
          <a:xfrm>
            <a:off x="331200" y="3235320"/>
            <a:ext cx="410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9" name="CustomShape 31"/>
          <p:cNvSpPr/>
          <p:nvPr/>
        </p:nvSpPr>
        <p:spPr>
          <a:xfrm>
            <a:off x="752400" y="3404520"/>
            <a:ext cx="221688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0" name="CustomShape 32"/>
          <p:cNvSpPr/>
          <p:nvPr/>
        </p:nvSpPr>
        <p:spPr>
          <a:xfrm flipV="1">
            <a:off x="2032200" y="4011120"/>
            <a:ext cx="937080" cy="1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1" name="CustomShape 33"/>
          <p:cNvSpPr/>
          <p:nvPr/>
        </p:nvSpPr>
        <p:spPr>
          <a:xfrm>
            <a:off x="3394080" y="3449520"/>
            <a:ext cx="418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h’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22" name="" descr=""/>
          <p:cNvPicPr/>
          <p:nvPr/>
        </p:nvPicPr>
        <p:blipFill>
          <a:blip r:embed="rId1"/>
          <a:stretch/>
        </p:blipFill>
        <p:spPr>
          <a:xfrm>
            <a:off x="6311880" y="1828800"/>
            <a:ext cx="2323800" cy="825120"/>
          </a:xfrm>
          <a:prstGeom prst="rect">
            <a:avLst/>
          </a:prstGeom>
          <a:ln>
            <a:noFill/>
          </a:ln>
        </p:spPr>
      </p:pic>
      <p:pic>
        <p:nvPicPr>
          <p:cNvPr id="923" name="" descr=""/>
          <p:cNvPicPr/>
          <p:nvPr/>
        </p:nvPicPr>
        <p:blipFill>
          <a:blip r:embed="rId2"/>
          <a:stretch/>
        </p:blipFill>
        <p:spPr>
          <a:xfrm>
            <a:off x="6311880" y="4102200"/>
            <a:ext cx="2361960" cy="825120"/>
          </a:xfrm>
          <a:prstGeom prst="rect">
            <a:avLst/>
          </a:prstGeom>
          <a:ln>
            <a:noFill/>
          </a:ln>
        </p:spPr>
      </p:pic>
      <p:pic>
        <p:nvPicPr>
          <p:cNvPr id="924" name="" descr=""/>
          <p:cNvPicPr/>
          <p:nvPr/>
        </p:nvPicPr>
        <p:blipFill>
          <a:blip r:embed="rId3"/>
          <a:stretch/>
        </p:blipFill>
        <p:spPr>
          <a:xfrm>
            <a:off x="6286680" y="3022560"/>
            <a:ext cx="2374560" cy="7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5" dur="indefinite" restart="never" nodeType="tmRoot">
          <p:childTnLst>
            <p:seq>
              <p:cTn id="3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966600" y="2240640"/>
            <a:ext cx="441900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6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GRU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7" name="CustomShape 3"/>
          <p:cNvSpPr/>
          <p:nvPr/>
        </p:nvSpPr>
        <p:spPr>
          <a:xfrm>
            <a:off x="4111200" y="232452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z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8" name="CustomShape 4"/>
          <p:cNvSpPr/>
          <p:nvPr/>
        </p:nvSpPr>
        <p:spPr>
          <a:xfrm>
            <a:off x="16358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929" name="Group 5"/>
          <p:cNvGrpSpPr/>
          <p:nvPr/>
        </p:nvGrpSpPr>
        <p:grpSpPr>
          <a:xfrm>
            <a:off x="2894400" y="3571920"/>
            <a:ext cx="514440" cy="514440"/>
            <a:chOff x="2894400" y="3571920"/>
            <a:chExt cx="514440" cy="514440"/>
          </a:xfrm>
        </p:grpSpPr>
        <p:sp>
          <p:nvSpPr>
            <p:cNvPr id="930" name="CustomShape 6"/>
            <p:cNvSpPr/>
            <p:nvPr/>
          </p:nvSpPr>
          <p:spPr>
            <a:xfrm>
              <a:off x="2894400" y="357192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1" name="CustomShape 7"/>
            <p:cNvSpPr/>
            <p:nvPr/>
          </p:nvSpPr>
          <p:spPr>
            <a:xfrm>
              <a:off x="3000240" y="372600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932" name="CustomShape 8"/>
          <p:cNvSpPr/>
          <p:nvPr/>
        </p:nvSpPr>
        <p:spPr>
          <a:xfrm>
            <a:off x="4230000" y="369072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3" name="CustomShape 9"/>
          <p:cNvSpPr/>
          <p:nvPr/>
        </p:nvSpPr>
        <p:spPr>
          <a:xfrm>
            <a:off x="4368600" y="2839680"/>
            <a:ext cx="324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4" name="CustomShape 10"/>
          <p:cNvSpPr/>
          <p:nvPr/>
        </p:nvSpPr>
        <p:spPr>
          <a:xfrm>
            <a:off x="3409560" y="3829680"/>
            <a:ext cx="81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5" name="CustomShape 11"/>
          <p:cNvSpPr/>
          <p:nvPr/>
        </p:nvSpPr>
        <p:spPr>
          <a:xfrm>
            <a:off x="4507560" y="3829680"/>
            <a:ext cx="125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6" name="CustomShape 12"/>
          <p:cNvSpPr/>
          <p:nvPr/>
        </p:nvSpPr>
        <p:spPr>
          <a:xfrm flipV="1">
            <a:off x="1893240" y="4313880"/>
            <a:ext cx="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7" name="CustomShape 13"/>
          <p:cNvSpPr/>
          <p:nvPr/>
        </p:nvSpPr>
        <p:spPr>
          <a:xfrm flipV="1">
            <a:off x="826920" y="4174920"/>
            <a:ext cx="9266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8" name="CustomShape 14"/>
          <p:cNvSpPr/>
          <p:nvPr/>
        </p:nvSpPr>
        <p:spPr>
          <a:xfrm flipH="1">
            <a:off x="45464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9" name="CustomShape 15"/>
          <p:cNvSpPr/>
          <p:nvPr/>
        </p:nvSpPr>
        <p:spPr>
          <a:xfrm>
            <a:off x="402660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0" name="CustomShape 16"/>
          <p:cNvSpPr/>
          <p:nvPr/>
        </p:nvSpPr>
        <p:spPr>
          <a:xfrm flipH="1" flipV="1">
            <a:off x="207468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1" name="CustomShape 17"/>
          <p:cNvSpPr/>
          <p:nvPr/>
        </p:nvSpPr>
        <p:spPr>
          <a:xfrm flipV="1">
            <a:off x="1635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2" name="CustomShape 18"/>
          <p:cNvSpPr/>
          <p:nvPr/>
        </p:nvSpPr>
        <p:spPr>
          <a:xfrm>
            <a:off x="2974680" y="2406960"/>
            <a:ext cx="1142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Update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3" name="CustomShape 19"/>
          <p:cNvSpPr/>
          <p:nvPr/>
        </p:nvSpPr>
        <p:spPr>
          <a:xfrm>
            <a:off x="2113200" y="4995720"/>
            <a:ext cx="1019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Reset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4" name="CustomShape 20"/>
          <p:cNvSpPr/>
          <p:nvPr/>
        </p:nvSpPr>
        <p:spPr>
          <a:xfrm>
            <a:off x="5776560" y="3660480"/>
            <a:ext cx="354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CustomShape 2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9CD1AC-4910-4C61-BA2F-B4BBA68DB8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46" name="CustomShape 22"/>
          <p:cNvSpPr/>
          <p:nvPr/>
        </p:nvSpPr>
        <p:spPr>
          <a:xfrm>
            <a:off x="1441080" y="591120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7" name="CustomShape 23"/>
          <p:cNvSpPr/>
          <p:nvPr/>
        </p:nvSpPr>
        <p:spPr>
          <a:xfrm>
            <a:off x="3889800" y="1362960"/>
            <a:ext cx="10404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8" name="CustomShape 24"/>
          <p:cNvSpPr/>
          <p:nvPr/>
        </p:nvSpPr>
        <p:spPr>
          <a:xfrm>
            <a:off x="338040" y="3926520"/>
            <a:ext cx="47196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49" name="CustomShape 25"/>
          <p:cNvSpPr/>
          <p:nvPr/>
        </p:nvSpPr>
        <p:spPr>
          <a:xfrm>
            <a:off x="2402640" y="326304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0" name="CustomShape 26"/>
          <p:cNvSpPr/>
          <p:nvPr/>
        </p:nvSpPr>
        <p:spPr>
          <a:xfrm>
            <a:off x="3730320" y="2161080"/>
            <a:ext cx="442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1" name="CustomShape 27"/>
          <p:cNvSpPr/>
          <p:nvPr/>
        </p:nvSpPr>
        <p:spPr>
          <a:xfrm>
            <a:off x="125172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952" name="Group 28"/>
          <p:cNvGrpSpPr/>
          <p:nvPr/>
        </p:nvGrpSpPr>
        <p:grpSpPr>
          <a:xfrm>
            <a:off x="1754640" y="4037040"/>
            <a:ext cx="276840" cy="276840"/>
            <a:chOff x="1754640" y="4037040"/>
            <a:chExt cx="276840" cy="276840"/>
          </a:xfrm>
        </p:grpSpPr>
        <p:sp>
          <p:nvSpPr>
            <p:cNvPr id="953" name="CustomShape 29"/>
            <p:cNvSpPr/>
            <p:nvPr/>
          </p:nvSpPr>
          <p:spPr>
            <a:xfrm>
              <a:off x="1754640" y="4037040"/>
              <a:ext cx="276840" cy="2768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954" name="Group 30"/>
            <p:cNvGrpSpPr/>
            <p:nvPr/>
          </p:nvGrpSpPr>
          <p:grpSpPr>
            <a:xfrm>
              <a:off x="1829520" y="4104720"/>
              <a:ext cx="132120" cy="133920"/>
              <a:chOff x="1829520" y="4104720"/>
              <a:chExt cx="132120" cy="133920"/>
            </a:xfrm>
          </p:grpSpPr>
          <p:sp>
            <p:nvSpPr>
              <p:cNvPr id="955" name="Line 31"/>
              <p:cNvSpPr/>
              <p:nvPr/>
            </p:nvSpPr>
            <p:spPr>
              <a:xfrm>
                <a:off x="1829520" y="410472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56" name="Line 32"/>
              <p:cNvSpPr/>
              <p:nvPr/>
            </p:nvSpPr>
            <p:spPr>
              <a:xfrm flipH="1">
                <a:off x="1832400" y="4107600"/>
                <a:ext cx="129240" cy="1310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sp>
        <p:nvSpPr>
          <p:cNvPr id="957" name="CustomShape 33"/>
          <p:cNvSpPr/>
          <p:nvPr/>
        </p:nvSpPr>
        <p:spPr>
          <a:xfrm>
            <a:off x="331200" y="3235320"/>
            <a:ext cx="410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8" name="CustomShape 34"/>
          <p:cNvSpPr/>
          <p:nvPr/>
        </p:nvSpPr>
        <p:spPr>
          <a:xfrm>
            <a:off x="752400" y="3404520"/>
            <a:ext cx="221688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9" name="CustomShape 35"/>
          <p:cNvSpPr/>
          <p:nvPr/>
        </p:nvSpPr>
        <p:spPr>
          <a:xfrm flipV="1">
            <a:off x="2032200" y="4011120"/>
            <a:ext cx="937080" cy="1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0" name="CustomShape 36"/>
          <p:cNvSpPr/>
          <p:nvPr/>
        </p:nvSpPr>
        <p:spPr>
          <a:xfrm>
            <a:off x="3394080" y="3449520"/>
            <a:ext cx="418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h’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1" name="CustomShape 37"/>
          <p:cNvSpPr/>
          <p:nvPr/>
        </p:nvSpPr>
        <p:spPr>
          <a:xfrm>
            <a:off x="4473360" y="1684800"/>
            <a:ext cx="703080" cy="2063160"/>
          </a:xfrm>
          <a:custGeom>
            <a:avLst/>
            <a:gdLst/>
            <a:ahLst/>
            <a:rect l="l" t="t" r="r" b="b"/>
            <a:pathLst>
              <a:path w="703807" h="2063921">
                <a:moveTo>
                  <a:pt x="374208" y="0"/>
                </a:moveTo>
                <a:cubicBezTo>
                  <a:pt x="564147" y="349657"/>
                  <a:pt x="754086" y="699314"/>
                  <a:pt x="691718" y="1043301"/>
                </a:cubicBezTo>
                <a:cubicBezTo>
                  <a:pt x="629350" y="1387288"/>
                  <a:pt x="0" y="2063921"/>
                  <a:pt x="0" y="2063921"/>
                </a:cubicBez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962" name="" descr=""/>
          <p:cNvPicPr/>
          <p:nvPr/>
        </p:nvPicPr>
        <p:blipFill>
          <a:blip r:embed="rId1"/>
          <a:stretch/>
        </p:blipFill>
        <p:spPr>
          <a:xfrm>
            <a:off x="6311880" y="1828800"/>
            <a:ext cx="2323800" cy="825120"/>
          </a:xfrm>
          <a:prstGeom prst="rect">
            <a:avLst/>
          </a:prstGeom>
          <a:ln>
            <a:noFill/>
          </a:ln>
        </p:spPr>
      </p:pic>
      <p:pic>
        <p:nvPicPr>
          <p:cNvPr id="963" name="" descr=""/>
          <p:cNvPicPr/>
          <p:nvPr/>
        </p:nvPicPr>
        <p:blipFill>
          <a:blip r:embed="rId2"/>
          <a:stretch/>
        </p:blipFill>
        <p:spPr>
          <a:xfrm>
            <a:off x="6299280" y="5308560"/>
            <a:ext cx="2755440" cy="342720"/>
          </a:xfrm>
          <a:prstGeom prst="rect">
            <a:avLst/>
          </a:prstGeom>
          <a:ln>
            <a:noFill/>
          </a:ln>
        </p:spPr>
      </p:pic>
      <p:pic>
        <p:nvPicPr>
          <p:cNvPr id="964" name="" descr=""/>
          <p:cNvPicPr/>
          <p:nvPr/>
        </p:nvPicPr>
        <p:blipFill>
          <a:blip r:embed="rId3"/>
          <a:stretch/>
        </p:blipFill>
        <p:spPr>
          <a:xfrm>
            <a:off x="6311880" y="4102200"/>
            <a:ext cx="2361960" cy="825120"/>
          </a:xfrm>
          <a:prstGeom prst="rect">
            <a:avLst/>
          </a:prstGeom>
          <a:ln>
            <a:noFill/>
          </a:ln>
        </p:spPr>
      </p:pic>
      <p:pic>
        <p:nvPicPr>
          <p:cNvPr id="965" name="" descr=""/>
          <p:cNvPicPr/>
          <p:nvPr/>
        </p:nvPicPr>
        <p:blipFill>
          <a:blip r:embed="rId4"/>
          <a:stretch/>
        </p:blipFill>
        <p:spPr>
          <a:xfrm>
            <a:off x="6299280" y="3022560"/>
            <a:ext cx="2374560" cy="7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7" dur="indefinite" restart="never" nodeType="tmRoot">
          <p:childTnLst>
            <p:seq>
              <p:cTn id="3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Vanilla RNN Cell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AD61D2-1C68-499D-96FD-7903824C1D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23" name="Group 3"/>
          <p:cNvGrpSpPr/>
          <p:nvPr/>
        </p:nvGrpSpPr>
        <p:grpSpPr>
          <a:xfrm>
            <a:off x="3293640" y="2534400"/>
            <a:ext cx="2538000" cy="1406520"/>
            <a:chOff x="3293640" y="2534400"/>
            <a:chExt cx="2538000" cy="1406520"/>
          </a:xfrm>
        </p:grpSpPr>
        <p:sp>
          <p:nvSpPr>
            <p:cNvPr id="124" name="CustomShape 4"/>
            <p:cNvSpPr/>
            <p:nvPr/>
          </p:nvSpPr>
          <p:spPr>
            <a:xfrm>
              <a:off x="4041720" y="2547720"/>
              <a:ext cx="1048680" cy="102276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5"/>
            <p:cNvSpPr/>
            <p:nvPr/>
          </p:nvSpPr>
          <p:spPr>
            <a:xfrm>
              <a:off x="4311000" y="281736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6"/>
            <p:cNvSpPr/>
            <p:nvPr/>
          </p:nvSpPr>
          <p:spPr>
            <a:xfrm>
              <a:off x="4417200" y="297144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7" name="CustomShape 7"/>
            <p:cNvSpPr/>
            <p:nvPr/>
          </p:nvSpPr>
          <p:spPr>
            <a:xfrm>
              <a:off x="4826520" y="3075120"/>
              <a:ext cx="63396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8" name="CustomShape 8"/>
            <p:cNvSpPr/>
            <p:nvPr/>
          </p:nvSpPr>
          <p:spPr>
            <a:xfrm>
              <a:off x="3696480" y="2730240"/>
              <a:ext cx="68940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9" name="CustomShape 9"/>
            <p:cNvSpPr/>
            <p:nvPr/>
          </p:nvSpPr>
          <p:spPr>
            <a:xfrm flipV="1">
              <a:off x="3696480" y="2829240"/>
              <a:ext cx="6894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0" name="CustomShape 10"/>
            <p:cNvSpPr/>
            <p:nvPr/>
          </p:nvSpPr>
          <p:spPr>
            <a:xfrm>
              <a:off x="5477040" y="2903760"/>
              <a:ext cx="35460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h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1" name="CustomShape 11"/>
            <p:cNvSpPr/>
            <p:nvPr/>
          </p:nvSpPr>
          <p:spPr>
            <a:xfrm>
              <a:off x="3293640" y="2534400"/>
              <a:ext cx="471960" cy="140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x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t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h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t-1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32" name="CustomShape 12"/>
          <p:cNvSpPr/>
          <p:nvPr/>
        </p:nvSpPr>
        <p:spPr>
          <a:xfrm>
            <a:off x="3952440" y="252756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095880" y="3695760"/>
            <a:ext cx="151920" cy="2408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095880" y="3695760"/>
            <a:ext cx="151920" cy="2408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3162240" y="4127400"/>
            <a:ext cx="2793600" cy="11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Vanilla RNN Forward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BE33CE4-954F-482C-AFAC-55C746DBDD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38" name="Group 3"/>
          <p:cNvGrpSpPr/>
          <p:nvPr/>
        </p:nvGrpSpPr>
        <p:grpSpPr>
          <a:xfrm>
            <a:off x="760320" y="1541160"/>
            <a:ext cx="1022760" cy="4624200"/>
            <a:chOff x="760320" y="1541160"/>
            <a:chExt cx="1022760" cy="4624200"/>
          </a:xfrm>
        </p:grpSpPr>
        <p:grpSp>
          <p:nvGrpSpPr>
            <p:cNvPr id="139" name="Group 4"/>
            <p:cNvGrpSpPr/>
            <p:nvPr/>
          </p:nvGrpSpPr>
          <p:grpSpPr>
            <a:xfrm>
              <a:off x="760320" y="3481920"/>
              <a:ext cx="1022760" cy="2683440"/>
              <a:chOff x="760320" y="3481920"/>
              <a:chExt cx="1022760" cy="2683440"/>
            </a:xfrm>
          </p:grpSpPr>
          <p:sp>
            <p:nvSpPr>
              <p:cNvPr id="140" name="CustomShape 5"/>
              <p:cNvSpPr/>
              <p:nvPr/>
            </p:nvSpPr>
            <p:spPr>
              <a:xfrm rot="16200000">
                <a:off x="747360" y="422856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 rot="16200000">
                <a:off x="1030320" y="448020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1154520" y="460728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 rot="16200000">
                <a:off x="970920" y="416196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 flipV="1">
                <a:off x="1030320" y="35395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45" name="CustomShape 10"/>
              <p:cNvSpPr/>
              <p:nvPr/>
            </p:nvSpPr>
            <p:spPr>
              <a:xfrm flipH="1" flipV="1">
                <a:off x="1469160" y="49186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46" name="CustomShape 11"/>
              <p:cNvSpPr/>
              <p:nvPr/>
            </p:nvSpPr>
            <p:spPr>
              <a:xfrm>
                <a:off x="1093680" y="34819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47" name="CustomShape 12"/>
              <p:cNvSpPr/>
              <p:nvPr/>
            </p:nvSpPr>
            <p:spPr>
              <a:xfrm>
                <a:off x="760320" y="552240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  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0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48" name="CustomShape 13"/>
            <p:cNvSpPr/>
            <p:nvPr/>
          </p:nvSpPr>
          <p:spPr>
            <a:xfrm>
              <a:off x="1089720" y="281088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9" name="CustomShape 14"/>
            <p:cNvSpPr/>
            <p:nvPr/>
          </p:nvSpPr>
          <p:spPr>
            <a:xfrm flipV="1">
              <a:off x="1285920" y="25686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CustomShape 15"/>
            <p:cNvSpPr/>
            <p:nvPr/>
          </p:nvSpPr>
          <p:spPr>
            <a:xfrm>
              <a:off x="1036800" y="15411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1" name="CustomShape 16"/>
            <p:cNvSpPr/>
            <p:nvPr/>
          </p:nvSpPr>
          <p:spPr>
            <a:xfrm>
              <a:off x="1101960" y="221292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2" name="CustomShape 17"/>
            <p:cNvSpPr/>
            <p:nvPr/>
          </p:nvSpPr>
          <p:spPr>
            <a:xfrm flipH="1" flipV="1">
              <a:off x="1285200" y="199800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3" name="CustomShape 18"/>
            <p:cNvSpPr/>
            <p:nvPr/>
          </p:nvSpPr>
          <p:spPr>
            <a:xfrm flipV="1">
              <a:off x="1289160" y="20329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54" name="Group 19"/>
          <p:cNvGrpSpPr/>
          <p:nvPr/>
        </p:nvGrpSpPr>
        <p:grpSpPr>
          <a:xfrm>
            <a:off x="2133360" y="1541160"/>
            <a:ext cx="1022760" cy="4624200"/>
            <a:chOff x="2133360" y="1541160"/>
            <a:chExt cx="1022760" cy="4624200"/>
          </a:xfrm>
        </p:grpSpPr>
        <p:grpSp>
          <p:nvGrpSpPr>
            <p:cNvPr id="155" name="Group 20"/>
            <p:cNvGrpSpPr/>
            <p:nvPr/>
          </p:nvGrpSpPr>
          <p:grpSpPr>
            <a:xfrm>
              <a:off x="2133360" y="3481920"/>
              <a:ext cx="1022760" cy="2683440"/>
              <a:chOff x="2133360" y="3481920"/>
              <a:chExt cx="1022760" cy="2683440"/>
            </a:xfrm>
          </p:grpSpPr>
          <p:sp>
            <p:nvSpPr>
              <p:cNvPr id="156" name="CustomShape 21"/>
              <p:cNvSpPr/>
              <p:nvPr/>
            </p:nvSpPr>
            <p:spPr>
              <a:xfrm rot="16200000">
                <a:off x="2120400" y="422856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57" name="CustomShape 22"/>
              <p:cNvSpPr/>
              <p:nvPr/>
            </p:nvSpPr>
            <p:spPr>
              <a:xfrm rot="16200000">
                <a:off x="2403360" y="448020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58" name="CustomShape 23"/>
              <p:cNvSpPr/>
              <p:nvPr/>
            </p:nvSpPr>
            <p:spPr>
              <a:xfrm>
                <a:off x="2527560" y="460728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59" name="CustomShape 24"/>
              <p:cNvSpPr/>
              <p:nvPr/>
            </p:nvSpPr>
            <p:spPr>
              <a:xfrm rot="16200000">
                <a:off x="2343960" y="416196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60" name="CustomShape 25"/>
              <p:cNvSpPr/>
              <p:nvPr/>
            </p:nvSpPr>
            <p:spPr>
              <a:xfrm flipV="1">
                <a:off x="2403360" y="35395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61" name="CustomShape 26"/>
              <p:cNvSpPr/>
              <p:nvPr/>
            </p:nvSpPr>
            <p:spPr>
              <a:xfrm flipH="1" flipV="1">
                <a:off x="2842200" y="49186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62" name="CustomShape 27"/>
              <p:cNvSpPr/>
              <p:nvPr/>
            </p:nvSpPr>
            <p:spPr>
              <a:xfrm>
                <a:off x="2466720" y="34819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63" name="CustomShape 28"/>
              <p:cNvSpPr/>
              <p:nvPr/>
            </p:nvSpPr>
            <p:spPr>
              <a:xfrm>
                <a:off x="2133360" y="552240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64" name="CustomShape 29"/>
            <p:cNvSpPr/>
            <p:nvPr/>
          </p:nvSpPr>
          <p:spPr>
            <a:xfrm>
              <a:off x="2462760" y="281088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30"/>
            <p:cNvSpPr/>
            <p:nvPr/>
          </p:nvSpPr>
          <p:spPr>
            <a:xfrm flipV="1">
              <a:off x="2658960" y="25686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6" name="CustomShape 31"/>
            <p:cNvSpPr/>
            <p:nvPr/>
          </p:nvSpPr>
          <p:spPr>
            <a:xfrm>
              <a:off x="2409840" y="15411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" name="CustomShape 32"/>
            <p:cNvSpPr/>
            <p:nvPr/>
          </p:nvSpPr>
          <p:spPr>
            <a:xfrm>
              <a:off x="2475000" y="221292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8" name="CustomShape 33"/>
            <p:cNvSpPr/>
            <p:nvPr/>
          </p:nvSpPr>
          <p:spPr>
            <a:xfrm flipH="1" flipV="1">
              <a:off x="2658240" y="199800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CustomShape 34"/>
            <p:cNvSpPr/>
            <p:nvPr/>
          </p:nvSpPr>
          <p:spPr>
            <a:xfrm flipV="1">
              <a:off x="2662200" y="20329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70" name="Group 35"/>
          <p:cNvGrpSpPr/>
          <p:nvPr/>
        </p:nvGrpSpPr>
        <p:grpSpPr>
          <a:xfrm>
            <a:off x="3467880" y="1546560"/>
            <a:ext cx="1022760" cy="4624560"/>
            <a:chOff x="3467880" y="1546560"/>
            <a:chExt cx="1022760" cy="4624560"/>
          </a:xfrm>
        </p:grpSpPr>
        <p:grpSp>
          <p:nvGrpSpPr>
            <p:cNvPr id="171" name="Group 36"/>
            <p:cNvGrpSpPr/>
            <p:nvPr/>
          </p:nvGrpSpPr>
          <p:grpSpPr>
            <a:xfrm>
              <a:off x="3467880" y="3487320"/>
              <a:ext cx="1022760" cy="2683800"/>
              <a:chOff x="3467880" y="3487320"/>
              <a:chExt cx="1022760" cy="2683800"/>
            </a:xfrm>
          </p:grpSpPr>
          <p:sp>
            <p:nvSpPr>
              <p:cNvPr id="172" name="CustomShape 37"/>
              <p:cNvSpPr/>
              <p:nvPr/>
            </p:nvSpPr>
            <p:spPr>
              <a:xfrm rot="16200000">
                <a:off x="3454920" y="423432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73" name="CustomShape 38"/>
              <p:cNvSpPr/>
              <p:nvPr/>
            </p:nvSpPr>
            <p:spPr>
              <a:xfrm rot="16200000">
                <a:off x="3737880" y="448596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74" name="CustomShape 39"/>
              <p:cNvSpPr/>
              <p:nvPr/>
            </p:nvSpPr>
            <p:spPr>
              <a:xfrm>
                <a:off x="3862080" y="461304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75" name="CustomShape 40"/>
              <p:cNvSpPr/>
              <p:nvPr/>
            </p:nvSpPr>
            <p:spPr>
              <a:xfrm rot="16200000">
                <a:off x="3678120" y="416736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76" name="CustomShape 41"/>
              <p:cNvSpPr/>
              <p:nvPr/>
            </p:nvSpPr>
            <p:spPr>
              <a:xfrm flipV="1">
                <a:off x="3737880" y="35449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77" name="CustomShape 42"/>
              <p:cNvSpPr/>
              <p:nvPr/>
            </p:nvSpPr>
            <p:spPr>
              <a:xfrm flipH="1" flipV="1">
                <a:off x="4176720" y="49240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78" name="CustomShape 43"/>
              <p:cNvSpPr/>
              <p:nvPr/>
            </p:nvSpPr>
            <p:spPr>
              <a:xfrm>
                <a:off x="3801240" y="34873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3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79" name="CustomShape 44"/>
              <p:cNvSpPr/>
              <p:nvPr/>
            </p:nvSpPr>
            <p:spPr>
              <a:xfrm>
                <a:off x="3467880" y="552816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3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80" name="CustomShape 45"/>
            <p:cNvSpPr/>
            <p:nvPr/>
          </p:nvSpPr>
          <p:spPr>
            <a:xfrm>
              <a:off x="3797280" y="281664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1" name="CustomShape 46"/>
            <p:cNvSpPr/>
            <p:nvPr/>
          </p:nvSpPr>
          <p:spPr>
            <a:xfrm flipV="1">
              <a:off x="3993480" y="25740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CustomShape 47"/>
            <p:cNvSpPr/>
            <p:nvPr/>
          </p:nvSpPr>
          <p:spPr>
            <a:xfrm>
              <a:off x="3744360" y="15465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3" name="CustomShape 48"/>
            <p:cNvSpPr/>
            <p:nvPr/>
          </p:nvSpPr>
          <p:spPr>
            <a:xfrm>
              <a:off x="3809520" y="221868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4" name="CustomShape 49"/>
            <p:cNvSpPr/>
            <p:nvPr/>
          </p:nvSpPr>
          <p:spPr>
            <a:xfrm flipH="1" flipV="1">
              <a:off x="3992760" y="200376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5" name="CustomShape 50"/>
            <p:cNvSpPr/>
            <p:nvPr/>
          </p:nvSpPr>
          <p:spPr>
            <a:xfrm flipV="1">
              <a:off x="3996720" y="20383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86" name="CustomShape 51"/>
          <p:cNvSpPr/>
          <p:nvPr/>
        </p:nvSpPr>
        <p:spPr>
          <a:xfrm>
            <a:off x="1430280" y="3476880"/>
            <a:ext cx="1429560" cy="2669400"/>
          </a:xfrm>
          <a:custGeom>
            <a:avLst/>
            <a:gdLst/>
            <a:ahLst/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52"/>
          <p:cNvSpPr/>
          <p:nvPr/>
        </p:nvSpPr>
        <p:spPr>
          <a:xfrm>
            <a:off x="2800080" y="3469680"/>
            <a:ext cx="1429560" cy="2669400"/>
          </a:xfrm>
          <a:custGeom>
            <a:avLst/>
            <a:gdLst/>
            <a:ahLst/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095880" y="3695760"/>
            <a:ext cx="151920" cy="24084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6095880" y="3695760"/>
            <a:ext cx="151920" cy="24084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5257800" y="2451240"/>
            <a:ext cx="2819160" cy="23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Vanilla RNN Forward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D845B7C-A381-4C69-914D-887A6694FA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93" name="Group 3"/>
          <p:cNvGrpSpPr/>
          <p:nvPr/>
        </p:nvGrpSpPr>
        <p:grpSpPr>
          <a:xfrm>
            <a:off x="760320" y="1541160"/>
            <a:ext cx="1022760" cy="4624200"/>
            <a:chOff x="760320" y="1541160"/>
            <a:chExt cx="1022760" cy="4624200"/>
          </a:xfrm>
        </p:grpSpPr>
        <p:grpSp>
          <p:nvGrpSpPr>
            <p:cNvPr id="194" name="Group 4"/>
            <p:cNvGrpSpPr/>
            <p:nvPr/>
          </p:nvGrpSpPr>
          <p:grpSpPr>
            <a:xfrm>
              <a:off x="760320" y="3481920"/>
              <a:ext cx="1022760" cy="2683440"/>
              <a:chOff x="760320" y="3481920"/>
              <a:chExt cx="1022760" cy="2683440"/>
            </a:xfrm>
          </p:grpSpPr>
          <p:sp>
            <p:nvSpPr>
              <p:cNvPr id="195" name="CustomShape 5"/>
              <p:cNvSpPr/>
              <p:nvPr/>
            </p:nvSpPr>
            <p:spPr>
              <a:xfrm rot="16200000">
                <a:off x="747360" y="422856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96" name="CustomShape 6"/>
              <p:cNvSpPr/>
              <p:nvPr/>
            </p:nvSpPr>
            <p:spPr>
              <a:xfrm rot="16200000">
                <a:off x="1030320" y="448020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97" name="CustomShape 7"/>
              <p:cNvSpPr/>
              <p:nvPr/>
            </p:nvSpPr>
            <p:spPr>
              <a:xfrm>
                <a:off x="1154520" y="460728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98" name="CustomShape 8"/>
              <p:cNvSpPr/>
              <p:nvPr/>
            </p:nvSpPr>
            <p:spPr>
              <a:xfrm rot="16200000">
                <a:off x="970920" y="416196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99" name="CustomShape 9"/>
              <p:cNvSpPr/>
              <p:nvPr/>
            </p:nvSpPr>
            <p:spPr>
              <a:xfrm flipV="1">
                <a:off x="1030320" y="35395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00" name="CustomShape 10"/>
              <p:cNvSpPr/>
              <p:nvPr/>
            </p:nvSpPr>
            <p:spPr>
              <a:xfrm flipH="1" flipV="1">
                <a:off x="1469160" y="49186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01" name="CustomShape 11"/>
              <p:cNvSpPr/>
              <p:nvPr/>
            </p:nvSpPr>
            <p:spPr>
              <a:xfrm>
                <a:off x="1093680" y="34819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02" name="CustomShape 12"/>
              <p:cNvSpPr/>
              <p:nvPr/>
            </p:nvSpPr>
            <p:spPr>
              <a:xfrm>
                <a:off x="760320" y="552240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  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0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203" name="CustomShape 13"/>
            <p:cNvSpPr/>
            <p:nvPr/>
          </p:nvSpPr>
          <p:spPr>
            <a:xfrm>
              <a:off x="1089720" y="281088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4" name="CustomShape 14"/>
            <p:cNvSpPr/>
            <p:nvPr/>
          </p:nvSpPr>
          <p:spPr>
            <a:xfrm flipV="1">
              <a:off x="1285920" y="25686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5" name="CustomShape 15"/>
            <p:cNvSpPr/>
            <p:nvPr/>
          </p:nvSpPr>
          <p:spPr>
            <a:xfrm>
              <a:off x="1036800" y="15411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6" name="CustomShape 16"/>
            <p:cNvSpPr/>
            <p:nvPr/>
          </p:nvSpPr>
          <p:spPr>
            <a:xfrm>
              <a:off x="1101960" y="221292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7" name="CustomShape 17"/>
            <p:cNvSpPr/>
            <p:nvPr/>
          </p:nvSpPr>
          <p:spPr>
            <a:xfrm flipH="1" flipV="1">
              <a:off x="1285200" y="199800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8" name="CustomShape 18"/>
            <p:cNvSpPr/>
            <p:nvPr/>
          </p:nvSpPr>
          <p:spPr>
            <a:xfrm flipV="1">
              <a:off x="1289160" y="20329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09" name="Group 19"/>
          <p:cNvGrpSpPr/>
          <p:nvPr/>
        </p:nvGrpSpPr>
        <p:grpSpPr>
          <a:xfrm>
            <a:off x="2133360" y="1541160"/>
            <a:ext cx="1022760" cy="4624200"/>
            <a:chOff x="2133360" y="1541160"/>
            <a:chExt cx="1022760" cy="4624200"/>
          </a:xfrm>
        </p:grpSpPr>
        <p:grpSp>
          <p:nvGrpSpPr>
            <p:cNvPr id="210" name="Group 20"/>
            <p:cNvGrpSpPr/>
            <p:nvPr/>
          </p:nvGrpSpPr>
          <p:grpSpPr>
            <a:xfrm>
              <a:off x="2133360" y="3481920"/>
              <a:ext cx="1022760" cy="2683440"/>
              <a:chOff x="2133360" y="3481920"/>
              <a:chExt cx="1022760" cy="2683440"/>
            </a:xfrm>
          </p:grpSpPr>
          <p:sp>
            <p:nvSpPr>
              <p:cNvPr id="211" name="CustomShape 21"/>
              <p:cNvSpPr/>
              <p:nvPr/>
            </p:nvSpPr>
            <p:spPr>
              <a:xfrm rot="16200000">
                <a:off x="2120400" y="422856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12" name="CustomShape 22"/>
              <p:cNvSpPr/>
              <p:nvPr/>
            </p:nvSpPr>
            <p:spPr>
              <a:xfrm rot="16200000">
                <a:off x="2403360" y="448020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13" name="CustomShape 23"/>
              <p:cNvSpPr/>
              <p:nvPr/>
            </p:nvSpPr>
            <p:spPr>
              <a:xfrm>
                <a:off x="2527560" y="460728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14" name="CustomShape 24"/>
              <p:cNvSpPr/>
              <p:nvPr/>
            </p:nvSpPr>
            <p:spPr>
              <a:xfrm rot="16200000">
                <a:off x="2343960" y="416196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15" name="CustomShape 25"/>
              <p:cNvSpPr/>
              <p:nvPr/>
            </p:nvSpPr>
            <p:spPr>
              <a:xfrm flipV="1">
                <a:off x="2403360" y="35395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16" name="CustomShape 26"/>
              <p:cNvSpPr/>
              <p:nvPr/>
            </p:nvSpPr>
            <p:spPr>
              <a:xfrm flipH="1" flipV="1">
                <a:off x="2842200" y="49186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17" name="CustomShape 27"/>
              <p:cNvSpPr/>
              <p:nvPr/>
            </p:nvSpPr>
            <p:spPr>
              <a:xfrm>
                <a:off x="2466720" y="34819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18" name="CustomShape 28"/>
              <p:cNvSpPr/>
              <p:nvPr/>
            </p:nvSpPr>
            <p:spPr>
              <a:xfrm>
                <a:off x="2133360" y="552240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219" name="CustomShape 29"/>
            <p:cNvSpPr/>
            <p:nvPr/>
          </p:nvSpPr>
          <p:spPr>
            <a:xfrm>
              <a:off x="2462760" y="281088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0" name="CustomShape 30"/>
            <p:cNvSpPr/>
            <p:nvPr/>
          </p:nvSpPr>
          <p:spPr>
            <a:xfrm flipV="1">
              <a:off x="2658960" y="25686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1" name="CustomShape 31"/>
            <p:cNvSpPr/>
            <p:nvPr/>
          </p:nvSpPr>
          <p:spPr>
            <a:xfrm>
              <a:off x="2409840" y="15411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2" name="CustomShape 32"/>
            <p:cNvSpPr/>
            <p:nvPr/>
          </p:nvSpPr>
          <p:spPr>
            <a:xfrm>
              <a:off x="2475000" y="221292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3" name="CustomShape 33"/>
            <p:cNvSpPr/>
            <p:nvPr/>
          </p:nvSpPr>
          <p:spPr>
            <a:xfrm flipH="1" flipV="1">
              <a:off x="2658240" y="199800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4" name="CustomShape 34"/>
            <p:cNvSpPr/>
            <p:nvPr/>
          </p:nvSpPr>
          <p:spPr>
            <a:xfrm flipV="1">
              <a:off x="2662200" y="20329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25" name="Group 35"/>
          <p:cNvGrpSpPr/>
          <p:nvPr/>
        </p:nvGrpSpPr>
        <p:grpSpPr>
          <a:xfrm>
            <a:off x="3467880" y="1541160"/>
            <a:ext cx="1022760" cy="4624200"/>
            <a:chOff x="3467880" y="1541160"/>
            <a:chExt cx="1022760" cy="4624200"/>
          </a:xfrm>
        </p:grpSpPr>
        <p:grpSp>
          <p:nvGrpSpPr>
            <p:cNvPr id="226" name="Group 36"/>
            <p:cNvGrpSpPr/>
            <p:nvPr/>
          </p:nvGrpSpPr>
          <p:grpSpPr>
            <a:xfrm>
              <a:off x="3467880" y="3481920"/>
              <a:ext cx="1022760" cy="2683440"/>
              <a:chOff x="3467880" y="3481920"/>
              <a:chExt cx="1022760" cy="2683440"/>
            </a:xfrm>
          </p:grpSpPr>
          <p:sp>
            <p:nvSpPr>
              <p:cNvPr id="227" name="CustomShape 37"/>
              <p:cNvSpPr/>
              <p:nvPr/>
            </p:nvSpPr>
            <p:spPr>
              <a:xfrm rot="16200000">
                <a:off x="3454920" y="422856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28" name="CustomShape 38"/>
              <p:cNvSpPr/>
              <p:nvPr/>
            </p:nvSpPr>
            <p:spPr>
              <a:xfrm rot="16200000">
                <a:off x="3737880" y="448020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29" name="CustomShape 39"/>
              <p:cNvSpPr/>
              <p:nvPr/>
            </p:nvSpPr>
            <p:spPr>
              <a:xfrm>
                <a:off x="3862080" y="460728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30" name="CustomShape 40"/>
              <p:cNvSpPr/>
              <p:nvPr/>
            </p:nvSpPr>
            <p:spPr>
              <a:xfrm rot="16200000">
                <a:off x="3678120" y="416160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31" name="CustomShape 41"/>
              <p:cNvSpPr/>
              <p:nvPr/>
            </p:nvSpPr>
            <p:spPr>
              <a:xfrm flipV="1">
                <a:off x="3737880" y="35395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32" name="CustomShape 42"/>
              <p:cNvSpPr/>
              <p:nvPr/>
            </p:nvSpPr>
            <p:spPr>
              <a:xfrm flipH="1" flipV="1">
                <a:off x="4176720" y="49186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33" name="CustomShape 43"/>
              <p:cNvSpPr/>
              <p:nvPr/>
            </p:nvSpPr>
            <p:spPr>
              <a:xfrm>
                <a:off x="3801240" y="34819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3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34" name="CustomShape 44"/>
              <p:cNvSpPr/>
              <p:nvPr/>
            </p:nvSpPr>
            <p:spPr>
              <a:xfrm>
                <a:off x="3467880" y="552240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3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235" name="CustomShape 45"/>
            <p:cNvSpPr/>
            <p:nvPr/>
          </p:nvSpPr>
          <p:spPr>
            <a:xfrm>
              <a:off x="3797280" y="281088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6" name="CustomShape 46"/>
            <p:cNvSpPr/>
            <p:nvPr/>
          </p:nvSpPr>
          <p:spPr>
            <a:xfrm flipV="1">
              <a:off x="3993480" y="25686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7" name="CustomShape 47"/>
            <p:cNvSpPr/>
            <p:nvPr/>
          </p:nvSpPr>
          <p:spPr>
            <a:xfrm>
              <a:off x="3744360" y="15411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8" name="CustomShape 48"/>
            <p:cNvSpPr/>
            <p:nvPr/>
          </p:nvSpPr>
          <p:spPr>
            <a:xfrm>
              <a:off x="3809520" y="221292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9" name="CustomShape 49"/>
            <p:cNvSpPr/>
            <p:nvPr/>
          </p:nvSpPr>
          <p:spPr>
            <a:xfrm flipH="1" flipV="1">
              <a:off x="3992760" y="199800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0" name="CustomShape 50"/>
            <p:cNvSpPr/>
            <p:nvPr/>
          </p:nvSpPr>
          <p:spPr>
            <a:xfrm flipV="1">
              <a:off x="3996720" y="20329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41" name="CustomShape 51"/>
          <p:cNvSpPr/>
          <p:nvPr/>
        </p:nvSpPr>
        <p:spPr>
          <a:xfrm>
            <a:off x="1430280" y="3476880"/>
            <a:ext cx="1429560" cy="2669400"/>
          </a:xfrm>
          <a:custGeom>
            <a:avLst/>
            <a:gdLst/>
            <a:ahLst/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2" name="CustomShape 52"/>
          <p:cNvSpPr/>
          <p:nvPr/>
        </p:nvSpPr>
        <p:spPr>
          <a:xfrm>
            <a:off x="2800080" y="3469680"/>
            <a:ext cx="1429560" cy="2669400"/>
          </a:xfrm>
          <a:custGeom>
            <a:avLst/>
            <a:gdLst/>
            <a:ahLst/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3" name="Line 53"/>
          <p:cNvSpPr/>
          <p:nvPr/>
        </p:nvSpPr>
        <p:spPr>
          <a:xfrm>
            <a:off x="1535040" y="1769760"/>
            <a:ext cx="874440" cy="360"/>
          </a:xfrm>
          <a:prstGeom prst="line">
            <a:avLst/>
          </a:prstGeom>
          <a:ln w="28440">
            <a:solidFill>
              <a:srgbClr val="ffff00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54"/>
          <p:cNvSpPr/>
          <p:nvPr/>
        </p:nvSpPr>
        <p:spPr>
          <a:xfrm>
            <a:off x="2908080" y="1769760"/>
            <a:ext cx="835920" cy="360"/>
          </a:xfrm>
          <a:prstGeom prst="line">
            <a:avLst/>
          </a:prstGeom>
          <a:ln w="28440">
            <a:solidFill>
              <a:srgbClr val="ffff00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55"/>
          <p:cNvSpPr/>
          <p:nvPr/>
        </p:nvSpPr>
        <p:spPr>
          <a:xfrm>
            <a:off x="1488600" y="2994120"/>
            <a:ext cx="974160" cy="360"/>
          </a:xfrm>
          <a:prstGeom prst="line">
            <a:avLst/>
          </a:prstGeom>
          <a:ln w="28440">
            <a:solidFill>
              <a:schemeClr val="accent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6"/>
          <p:cNvSpPr/>
          <p:nvPr/>
        </p:nvSpPr>
        <p:spPr>
          <a:xfrm>
            <a:off x="2861640" y="2994120"/>
            <a:ext cx="935640" cy="360"/>
          </a:xfrm>
          <a:prstGeom prst="line">
            <a:avLst/>
          </a:prstGeom>
          <a:ln w="28440">
            <a:solidFill>
              <a:schemeClr val="accent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57"/>
          <p:cNvSpPr/>
          <p:nvPr/>
        </p:nvSpPr>
        <p:spPr>
          <a:xfrm>
            <a:off x="1783440" y="4739400"/>
            <a:ext cx="349920" cy="360"/>
          </a:xfrm>
          <a:prstGeom prst="line">
            <a:avLst/>
          </a:prstGeom>
          <a:ln w="28440">
            <a:solidFill>
              <a:schemeClr val="accent3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58"/>
          <p:cNvSpPr/>
          <p:nvPr/>
        </p:nvSpPr>
        <p:spPr>
          <a:xfrm>
            <a:off x="3156480" y="4739400"/>
            <a:ext cx="311400" cy="360"/>
          </a:xfrm>
          <a:prstGeom prst="line">
            <a:avLst/>
          </a:prstGeom>
          <a:ln w="28440">
            <a:solidFill>
              <a:schemeClr val="accent3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Line 59"/>
          <p:cNvSpPr/>
          <p:nvPr/>
        </p:nvSpPr>
        <p:spPr>
          <a:xfrm>
            <a:off x="5262480" y="5527800"/>
            <a:ext cx="64260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CustomShape 60"/>
          <p:cNvSpPr/>
          <p:nvPr/>
        </p:nvSpPr>
        <p:spPr>
          <a:xfrm>
            <a:off x="5677200" y="5321520"/>
            <a:ext cx="3024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indicates shared weights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6095880" y="3695760"/>
            <a:ext cx="151920" cy="24084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6095880" y="3695760"/>
            <a:ext cx="151920" cy="24084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>
            <a:off x="5257800" y="2451240"/>
            <a:ext cx="2819160" cy="23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Vanilla RNN Backward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1C13F12-96FE-4282-BFDC-76E63C53D2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56" name="Group 3"/>
          <p:cNvGrpSpPr/>
          <p:nvPr/>
        </p:nvGrpSpPr>
        <p:grpSpPr>
          <a:xfrm>
            <a:off x="760320" y="1541160"/>
            <a:ext cx="1022760" cy="4624200"/>
            <a:chOff x="760320" y="1541160"/>
            <a:chExt cx="1022760" cy="4624200"/>
          </a:xfrm>
        </p:grpSpPr>
        <p:grpSp>
          <p:nvGrpSpPr>
            <p:cNvPr id="257" name="Group 4"/>
            <p:cNvGrpSpPr/>
            <p:nvPr/>
          </p:nvGrpSpPr>
          <p:grpSpPr>
            <a:xfrm>
              <a:off x="760320" y="3481920"/>
              <a:ext cx="1022760" cy="2683440"/>
              <a:chOff x="760320" y="3481920"/>
              <a:chExt cx="1022760" cy="2683440"/>
            </a:xfrm>
          </p:grpSpPr>
          <p:sp>
            <p:nvSpPr>
              <p:cNvPr id="258" name="CustomShape 5"/>
              <p:cNvSpPr/>
              <p:nvPr/>
            </p:nvSpPr>
            <p:spPr>
              <a:xfrm rot="16200000">
                <a:off x="747360" y="422856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  <a:headEnd len="med" type="triangle" w="med"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9" name="CustomShape 6"/>
              <p:cNvSpPr/>
              <p:nvPr/>
            </p:nvSpPr>
            <p:spPr>
              <a:xfrm rot="16200000">
                <a:off x="1030320" y="448020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  <a:headEnd len="med" type="triangle" w="med"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60" name="CustomShape 7"/>
              <p:cNvSpPr/>
              <p:nvPr/>
            </p:nvSpPr>
            <p:spPr>
              <a:xfrm>
                <a:off x="1154520" y="460728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61" name="CustomShape 8"/>
              <p:cNvSpPr/>
              <p:nvPr/>
            </p:nvSpPr>
            <p:spPr>
              <a:xfrm rot="16200000">
                <a:off x="970920" y="416196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62" name="CustomShape 9"/>
              <p:cNvSpPr/>
              <p:nvPr/>
            </p:nvSpPr>
            <p:spPr>
              <a:xfrm flipV="1">
                <a:off x="1030320" y="35395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63" name="CustomShape 10"/>
              <p:cNvSpPr/>
              <p:nvPr/>
            </p:nvSpPr>
            <p:spPr>
              <a:xfrm flipH="1" flipV="1">
                <a:off x="1469160" y="49186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64" name="CustomShape 11"/>
              <p:cNvSpPr/>
              <p:nvPr/>
            </p:nvSpPr>
            <p:spPr>
              <a:xfrm>
                <a:off x="1093680" y="34819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65" name="CustomShape 12"/>
              <p:cNvSpPr/>
              <p:nvPr/>
            </p:nvSpPr>
            <p:spPr>
              <a:xfrm>
                <a:off x="760320" y="552240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  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0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266" name="CustomShape 13"/>
            <p:cNvSpPr/>
            <p:nvPr/>
          </p:nvSpPr>
          <p:spPr>
            <a:xfrm>
              <a:off x="1089720" y="281088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  <a:head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7" name="CustomShape 14"/>
            <p:cNvSpPr/>
            <p:nvPr/>
          </p:nvSpPr>
          <p:spPr>
            <a:xfrm flipV="1">
              <a:off x="1285920" y="25686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8" name="CustomShape 15"/>
            <p:cNvSpPr/>
            <p:nvPr/>
          </p:nvSpPr>
          <p:spPr>
            <a:xfrm>
              <a:off x="1036800" y="15411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  <a:head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9" name="CustomShape 16"/>
            <p:cNvSpPr/>
            <p:nvPr/>
          </p:nvSpPr>
          <p:spPr>
            <a:xfrm>
              <a:off x="1101960" y="221292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0" name="CustomShape 17"/>
            <p:cNvSpPr/>
            <p:nvPr/>
          </p:nvSpPr>
          <p:spPr>
            <a:xfrm flipH="1" flipV="1">
              <a:off x="1285200" y="199800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1" name="CustomShape 18"/>
            <p:cNvSpPr/>
            <p:nvPr/>
          </p:nvSpPr>
          <p:spPr>
            <a:xfrm flipV="1">
              <a:off x="1289160" y="20329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72" name="Group 19"/>
          <p:cNvGrpSpPr/>
          <p:nvPr/>
        </p:nvGrpSpPr>
        <p:grpSpPr>
          <a:xfrm>
            <a:off x="2133360" y="1541160"/>
            <a:ext cx="1022760" cy="4624200"/>
            <a:chOff x="2133360" y="1541160"/>
            <a:chExt cx="1022760" cy="4624200"/>
          </a:xfrm>
        </p:grpSpPr>
        <p:grpSp>
          <p:nvGrpSpPr>
            <p:cNvPr id="273" name="Group 20"/>
            <p:cNvGrpSpPr/>
            <p:nvPr/>
          </p:nvGrpSpPr>
          <p:grpSpPr>
            <a:xfrm>
              <a:off x="2133360" y="3481920"/>
              <a:ext cx="1022760" cy="2683440"/>
              <a:chOff x="2133360" y="3481920"/>
              <a:chExt cx="1022760" cy="2683440"/>
            </a:xfrm>
          </p:grpSpPr>
          <p:sp>
            <p:nvSpPr>
              <p:cNvPr id="274" name="CustomShape 21"/>
              <p:cNvSpPr/>
              <p:nvPr/>
            </p:nvSpPr>
            <p:spPr>
              <a:xfrm rot="16200000">
                <a:off x="2120400" y="422856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  <a:headEnd len="med" type="triangle" w="med"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75" name="CustomShape 22"/>
              <p:cNvSpPr/>
              <p:nvPr/>
            </p:nvSpPr>
            <p:spPr>
              <a:xfrm rot="16200000">
                <a:off x="2403360" y="448020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  <a:headEnd len="med" type="triangle" w="med"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76" name="CustomShape 23"/>
              <p:cNvSpPr/>
              <p:nvPr/>
            </p:nvSpPr>
            <p:spPr>
              <a:xfrm>
                <a:off x="2527560" y="460728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77" name="CustomShape 24"/>
              <p:cNvSpPr/>
              <p:nvPr/>
            </p:nvSpPr>
            <p:spPr>
              <a:xfrm rot="16200000">
                <a:off x="2343960" y="416196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78" name="CustomShape 25"/>
              <p:cNvSpPr/>
              <p:nvPr/>
            </p:nvSpPr>
            <p:spPr>
              <a:xfrm flipV="1">
                <a:off x="2403360" y="35395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79" name="CustomShape 26"/>
              <p:cNvSpPr/>
              <p:nvPr/>
            </p:nvSpPr>
            <p:spPr>
              <a:xfrm flipH="1" flipV="1">
                <a:off x="2842200" y="49186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80" name="CustomShape 27"/>
              <p:cNvSpPr/>
              <p:nvPr/>
            </p:nvSpPr>
            <p:spPr>
              <a:xfrm>
                <a:off x="2466720" y="34819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81" name="CustomShape 28"/>
              <p:cNvSpPr/>
              <p:nvPr/>
            </p:nvSpPr>
            <p:spPr>
              <a:xfrm>
                <a:off x="2133360" y="552240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1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282" name="CustomShape 29"/>
            <p:cNvSpPr/>
            <p:nvPr/>
          </p:nvSpPr>
          <p:spPr>
            <a:xfrm>
              <a:off x="2462760" y="281088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  <a:head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3" name="CustomShape 30"/>
            <p:cNvSpPr/>
            <p:nvPr/>
          </p:nvSpPr>
          <p:spPr>
            <a:xfrm flipV="1">
              <a:off x="2658960" y="256860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4" name="CustomShape 31"/>
            <p:cNvSpPr/>
            <p:nvPr/>
          </p:nvSpPr>
          <p:spPr>
            <a:xfrm>
              <a:off x="2409840" y="154116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  <a:head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5" name="CustomShape 32"/>
            <p:cNvSpPr/>
            <p:nvPr/>
          </p:nvSpPr>
          <p:spPr>
            <a:xfrm>
              <a:off x="2475000" y="221292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6" name="CustomShape 33"/>
            <p:cNvSpPr/>
            <p:nvPr/>
          </p:nvSpPr>
          <p:spPr>
            <a:xfrm flipH="1" flipV="1">
              <a:off x="2658240" y="199800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7" name="CustomShape 34"/>
            <p:cNvSpPr/>
            <p:nvPr/>
          </p:nvSpPr>
          <p:spPr>
            <a:xfrm flipV="1">
              <a:off x="2662200" y="203292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288" name="Group 35"/>
          <p:cNvGrpSpPr/>
          <p:nvPr/>
        </p:nvGrpSpPr>
        <p:grpSpPr>
          <a:xfrm>
            <a:off x="3467880" y="1557720"/>
            <a:ext cx="1022760" cy="4624200"/>
            <a:chOff x="3467880" y="1557720"/>
            <a:chExt cx="1022760" cy="4624200"/>
          </a:xfrm>
        </p:grpSpPr>
        <p:grpSp>
          <p:nvGrpSpPr>
            <p:cNvPr id="289" name="Group 36"/>
            <p:cNvGrpSpPr/>
            <p:nvPr/>
          </p:nvGrpSpPr>
          <p:grpSpPr>
            <a:xfrm>
              <a:off x="3467880" y="3498120"/>
              <a:ext cx="1022760" cy="2683800"/>
              <a:chOff x="3467880" y="3498120"/>
              <a:chExt cx="1022760" cy="2683800"/>
            </a:xfrm>
          </p:grpSpPr>
          <p:sp>
            <p:nvSpPr>
              <p:cNvPr id="290" name="CustomShape 37"/>
              <p:cNvSpPr/>
              <p:nvPr/>
            </p:nvSpPr>
            <p:spPr>
              <a:xfrm rot="16200000">
                <a:off x="3454920" y="4245120"/>
                <a:ext cx="1048680" cy="10227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round/>
                <a:headEnd len="med" type="triangle" w="med"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91" name="CustomShape 38"/>
              <p:cNvSpPr/>
              <p:nvPr/>
            </p:nvSpPr>
            <p:spPr>
              <a:xfrm rot="16200000">
                <a:off x="3737880" y="4496760"/>
                <a:ext cx="514440" cy="5144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4a7ebb"/>
                </a:solidFill>
                <a:round/>
                <a:headEnd len="med" type="triangle" w="med"/>
              </a:ln>
              <a:effectLst>
                <a:outerShdw blurRad="40000" dir="5400000" dist="23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92" name="CustomShape 39"/>
              <p:cNvSpPr/>
              <p:nvPr/>
            </p:nvSpPr>
            <p:spPr>
              <a:xfrm>
                <a:off x="3862080" y="4623840"/>
                <a:ext cx="310680" cy="250920"/>
              </a:xfrm>
              <a:custGeom>
                <a:avLst/>
                <a:gdLst/>
                <a:ahLst/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93" name="CustomShape 40"/>
              <p:cNvSpPr/>
              <p:nvPr/>
            </p:nvSpPr>
            <p:spPr>
              <a:xfrm rot="16200000">
                <a:off x="3678120" y="4178520"/>
                <a:ext cx="63396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94" name="CustomShape 41"/>
              <p:cNvSpPr/>
              <p:nvPr/>
            </p:nvSpPr>
            <p:spPr>
              <a:xfrm flipV="1">
                <a:off x="3737880" y="355572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95" name="CustomShape 42"/>
              <p:cNvSpPr/>
              <p:nvPr/>
            </p:nvSpPr>
            <p:spPr>
              <a:xfrm flipH="1" flipV="1">
                <a:off x="4176720" y="4934880"/>
                <a:ext cx="74880" cy="68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  <a:head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296" name="CustomShape 43"/>
              <p:cNvSpPr/>
              <p:nvPr/>
            </p:nvSpPr>
            <p:spPr>
              <a:xfrm>
                <a:off x="3801240" y="3498120"/>
                <a:ext cx="383400" cy="36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3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97" name="CustomShape 44"/>
              <p:cNvSpPr/>
              <p:nvPr/>
            </p:nvSpPr>
            <p:spPr>
              <a:xfrm>
                <a:off x="3467880" y="5538960"/>
                <a:ext cx="1022760" cy="64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x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3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     h</a:t>
                </a:r>
                <a:r>
                  <a:rPr b="0" i="1" lang="en-US" sz="1600" spc="-1" strike="noStrike" baseline="-25000">
                    <a:solidFill>
                      <a:srgbClr val="000000"/>
                    </a:solidFill>
                    <a:latin typeface="CMU Bright Roman"/>
                    <a:ea typeface="DejaVu Sans"/>
                  </a:rPr>
                  <a:t>2</a:t>
                </a:r>
                <a:endParaRPr b="0" lang="en-US" sz="1600" spc="-1" strike="noStrike">
                  <a:latin typeface="Arial"/>
                </a:endParaRPr>
              </a:p>
              <a:p>
                <a:pPr algn="just">
                  <a:lnSpc>
                    <a:spcPct val="100000"/>
                  </a:lnSpc>
                </a:pP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298" name="CustomShape 45"/>
            <p:cNvSpPr/>
            <p:nvPr/>
          </p:nvSpPr>
          <p:spPr>
            <a:xfrm>
              <a:off x="3797280" y="2827440"/>
              <a:ext cx="398160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round/>
              <a:head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9" name="CustomShape 46"/>
            <p:cNvSpPr/>
            <p:nvPr/>
          </p:nvSpPr>
          <p:spPr>
            <a:xfrm flipV="1">
              <a:off x="3993480" y="2585160"/>
              <a:ext cx="252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0" name="CustomShape 47"/>
            <p:cNvSpPr/>
            <p:nvPr/>
          </p:nvSpPr>
          <p:spPr>
            <a:xfrm>
              <a:off x="3744360" y="1557720"/>
              <a:ext cx="497520" cy="45684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round/>
              <a:head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C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1" name="CustomShape 48"/>
            <p:cNvSpPr/>
            <p:nvPr/>
          </p:nvSpPr>
          <p:spPr>
            <a:xfrm>
              <a:off x="3809520" y="2229480"/>
              <a:ext cx="3754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MU Bright Roman"/>
                  <a:ea typeface="DejaVu Sans"/>
                </a:rPr>
                <a:t>y</a:t>
              </a:r>
              <a:r>
                <a:rPr b="0" i="1" lang="en-US" sz="1600" spc="-1" strike="noStrike" baseline="-25000">
                  <a:solidFill>
                    <a:srgbClr val="000000"/>
                  </a:solidFill>
                  <a:latin typeface="CMU Bright Roman"/>
                  <a:ea typeface="DejaVu Sans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2" name="CustomShape 49"/>
            <p:cNvSpPr/>
            <p:nvPr/>
          </p:nvSpPr>
          <p:spPr>
            <a:xfrm flipH="1" flipV="1">
              <a:off x="3992760" y="2014560"/>
              <a:ext cx="3600" cy="21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50"/>
            <p:cNvSpPr/>
            <p:nvPr/>
          </p:nvSpPr>
          <p:spPr>
            <a:xfrm flipV="1">
              <a:off x="3996720" y="2049480"/>
              <a:ext cx="360" cy="25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04" name="CustomShape 51"/>
          <p:cNvSpPr/>
          <p:nvPr/>
        </p:nvSpPr>
        <p:spPr>
          <a:xfrm>
            <a:off x="1430280" y="3476880"/>
            <a:ext cx="1429560" cy="2669400"/>
          </a:xfrm>
          <a:custGeom>
            <a:avLst/>
            <a:gdLst/>
            <a:ahLst/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noFill/>
          <a:ln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CustomShape 52"/>
          <p:cNvSpPr/>
          <p:nvPr/>
        </p:nvSpPr>
        <p:spPr>
          <a:xfrm>
            <a:off x="2800080" y="3469680"/>
            <a:ext cx="1429560" cy="2669400"/>
          </a:xfrm>
          <a:custGeom>
            <a:avLst/>
            <a:gdLst/>
            <a:ahLst/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noFill/>
          <a:ln>
            <a:round/>
            <a:head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711680" y="1549440"/>
            <a:ext cx="2133360" cy="175212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4559400" y="3695760"/>
            <a:ext cx="4343040" cy="18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932040" y="2240640"/>
            <a:ext cx="5246640" cy="319824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The Popular LSTM Cell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991800" y="3574080"/>
            <a:ext cx="514440" cy="514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1098000" y="3728160"/>
            <a:ext cx="310680" cy="250920"/>
          </a:xfrm>
          <a:custGeom>
            <a:avLst/>
            <a:gdLst/>
            <a:ahLst/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1844280" y="231264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i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5562000" y="232452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o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3302640" y="4864680"/>
            <a:ext cx="514440" cy="514440"/>
          </a:xfrm>
          <a:prstGeom prst="ellipse">
            <a:avLst/>
          </a:prstGeom>
          <a:solidFill>
            <a:schemeClr val="accent6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f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15" name="Group 8"/>
          <p:cNvGrpSpPr/>
          <p:nvPr/>
        </p:nvGrpSpPr>
        <p:grpSpPr>
          <a:xfrm>
            <a:off x="4336920" y="3574080"/>
            <a:ext cx="514440" cy="514440"/>
            <a:chOff x="4336920" y="3574080"/>
            <a:chExt cx="514440" cy="514440"/>
          </a:xfrm>
        </p:grpSpPr>
        <p:sp>
          <p:nvSpPr>
            <p:cNvPr id="316" name="CustomShape 9"/>
            <p:cNvSpPr/>
            <p:nvPr/>
          </p:nvSpPr>
          <p:spPr>
            <a:xfrm>
              <a:off x="4336920" y="3574080"/>
              <a:ext cx="514440" cy="5144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0"/>
            <p:cNvSpPr/>
            <p:nvPr/>
          </p:nvSpPr>
          <p:spPr>
            <a:xfrm>
              <a:off x="4443120" y="3728160"/>
              <a:ext cx="310680" cy="250920"/>
            </a:xfrm>
            <a:custGeom>
              <a:avLst/>
              <a:gdLst/>
              <a:ahLst/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18" name="CustomShape 11"/>
          <p:cNvSpPr/>
          <p:nvPr/>
        </p:nvSpPr>
        <p:spPr>
          <a:xfrm>
            <a:off x="1967400" y="369360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319" name="Group 12"/>
          <p:cNvGrpSpPr/>
          <p:nvPr/>
        </p:nvGrpSpPr>
        <p:grpSpPr>
          <a:xfrm>
            <a:off x="2035800" y="3767400"/>
            <a:ext cx="132120" cy="133560"/>
            <a:chOff x="2035800" y="3767400"/>
            <a:chExt cx="132120" cy="133560"/>
          </a:xfrm>
        </p:grpSpPr>
        <p:sp>
          <p:nvSpPr>
            <p:cNvPr id="320" name="Line 13"/>
            <p:cNvSpPr/>
            <p:nvPr/>
          </p:nvSpPr>
          <p:spPr>
            <a:xfrm>
              <a:off x="2035800" y="37674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1" name="Line 14"/>
            <p:cNvSpPr/>
            <p:nvPr/>
          </p:nvSpPr>
          <p:spPr>
            <a:xfrm flipH="1">
              <a:off x="2038680" y="376992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22" name="CustomShape 15"/>
          <p:cNvSpPr/>
          <p:nvPr/>
        </p:nvSpPr>
        <p:spPr>
          <a:xfrm>
            <a:off x="5684760" y="369432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3" name="CustomShape 16"/>
          <p:cNvSpPr/>
          <p:nvPr/>
        </p:nvSpPr>
        <p:spPr>
          <a:xfrm>
            <a:off x="5819760" y="2839680"/>
            <a:ext cx="324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324" name="Group 17"/>
          <p:cNvGrpSpPr/>
          <p:nvPr/>
        </p:nvGrpSpPr>
        <p:grpSpPr>
          <a:xfrm>
            <a:off x="5760000" y="3762000"/>
            <a:ext cx="131760" cy="133920"/>
            <a:chOff x="5760000" y="3762000"/>
            <a:chExt cx="131760" cy="133920"/>
          </a:xfrm>
        </p:grpSpPr>
        <p:sp>
          <p:nvSpPr>
            <p:cNvPr id="325" name="Line 18"/>
            <p:cNvSpPr/>
            <p:nvPr/>
          </p:nvSpPr>
          <p:spPr>
            <a:xfrm>
              <a:off x="5760000" y="37620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6" name="Line 19"/>
            <p:cNvSpPr/>
            <p:nvPr/>
          </p:nvSpPr>
          <p:spPr>
            <a:xfrm flipH="1">
              <a:off x="5762520" y="37648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27" name="CustomShape 20"/>
          <p:cNvSpPr/>
          <p:nvPr/>
        </p:nvSpPr>
        <p:spPr>
          <a:xfrm>
            <a:off x="2102040" y="2827800"/>
            <a:ext cx="3240" cy="86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8" name="CustomShape 21"/>
          <p:cNvSpPr/>
          <p:nvPr/>
        </p:nvSpPr>
        <p:spPr>
          <a:xfrm>
            <a:off x="1506960" y="3831480"/>
            <a:ext cx="45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9" name="CustomShape 22"/>
          <p:cNvSpPr/>
          <p:nvPr/>
        </p:nvSpPr>
        <p:spPr>
          <a:xfrm>
            <a:off x="3302640" y="3574800"/>
            <a:ext cx="514440" cy="51444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23"/>
          <p:cNvSpPr/>
          <p:nvPr/>
        </p:nvSpPr>
        <p:spPr>
          <a:xfrm>
            <a:off x="2244960" y="3832560"/>
            <a:ext cx="105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1" name="CustomShape 24"/>
          <p:cNvSpPr/>
          <p:nvPr/>
        </p:nvSpPr>
        <p:spPr>
          <a:xfrm flipV="1">
            <a:off x="3817800" y="3830760"/>
            <a:ext cx="51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2" name="CustomShape 25"/>
          <p:cNvSpPr/>
          <p:nvPr/>
        </p:nvSpPr>
        <p:spPr>
          <a:xfrm>
            <a:off x="4852440" y="3831480"/>
            <a:ext cx="8319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3" name="CustomShape 26"/>
          <p:cNvSpPr/>
          <p:nvPr/>
        </p:nvSpPr>
        <p:spPr>
          <a:xfrm flipV="1">
            <a:off x="5962320" y="3828960"/>
            <a:ext cx="6476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4" name="CustomShape 27"/>
          <p:cNvSpPr/>
          <p:nvPr/>
        </p:nvSpPr>
        <p:spPr>
          <a:xfrm>
            <a:off x="3417120" y="4320000"/>
            <a:ext cx="276840" cy="276840"/>
          </a:xfrm>
          <a:prstGeom prst="ellipse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335" name="Group 28"/>
          <p:cNvGrpSpPr/>
          <p:nvPr/>
        </p:nvGrpSpPr>
        <p:grpSpPr>
          <a:xfrm>
            <a:off x="3488760" y="4393800"/>
            <a:ext cx="132120" cy="133920"/>
            <a:chOff x="3488760" y="4393800"/>
            <a:chExt cx="132120" cy="133920"/>
          </a:xfrm>
        </p:grpSpPr>
        <p:sp>
          <p:nvSpPr>
            <p:cNvPr id="336" name="Line 29"/>
            <p:cNvSpPr/>
            <p:nvPr/>
          </p:nvSpPr>
          <p:spPr>
            <a:xfrm>
              <a:off x="3488760" y="439380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7" name="Line 30"/>
            <p:cNvSpPr/>
            <p:nvPr/>
          </p:nvSpPr>
          <p:spPr>
            <a:xfrm flipH="1">
              <a:off x="3491640" y="4396680"/>
              <a:ext cx="129240" cy="1310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38" name="CustomShape 31"/>
          <p:cNvSpPr/>
          <p:nvPr/>
        </p:nvSpPr>
        <p:spPr>
          <a:xfrm flipH="1" flipV="1">
            <a:off x="3555360" y="4596840"/>
            <a:ext cx="360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9" name="CustomShape 32"/>
          <p:cNvSpPr/>
          <p:nvPr/>
        </p:nvSpPr>
        <p:spPr>
          <a:xfrm rot="5400000">
            <a:off x="3497040" y="4212720"/>
            <a:ext cx="443520" cy="47160"/>
          </a:xfrm>
          <a:prstGeom prst="curvedConnector2">
            <a:avLst/>
          </a:pr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33"/>
          <p:cNvSpPr/>
          <p:nvPr/>
        </p:nvSpPr>
        <p:spPr>
          <a:xfrm rot="10800000">
            <a:off x="3456000" y="4902840"/>
            <a:ext cx="38520" cy="443520"/>
          </a:xfrm>
          <a:prstGeom prst="curvedConnector2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1" name="CustomShape 34"/>
          <p:cNvSpPr/>
          <p:nvPr/>
        </p:nvSpPr>
        <p:spPr>
          <a:xfrm>
            <a:off x="377280" y="3486600"/>
            <a:ext cx="689400" cy="1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2" name="CustomShape 35"/>
          <p:cNvSpPr/>
          <p:nvPr/>
        </p:nvSpPr>
        <p:spPr>
          <a:xfrm flipV="1">
            <a:off x="377280" y="4012920"/>
            <a:ext cx="68940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3" name="CustomShape 36"/>
          <p:cNvSpPr/>
          <p:nvPr/>
        </p:nvSpPr>
        <p:spPr>
          <a:xfrm flipH="1">
            <a:off x="228348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CustomShape 37"/>
          <p:cNvSpPr/>
          <p:nvPr/>
        </p:nvSpPr>
        <p:spPr>
          <a:xfrm flipH="1">
            <a:off x="59972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5" name="CustomShape 38"/>
          <p:cNvSpPr/>
          <p:nvPr/>
        </p:nvSpPr>
        <p:spPr>
          <a:xfrm>
            <a:off x="177264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6" name="CustomShape 39"/>
          <p:cNvSpPr/>
          <p:nvPr/>
        </p:nvSpPr>
        <p:spPr>
          <a:xfrm>
            <a:off x="5477400" y="1701360"/>
            <a:ext cx="1684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7" name="CustomShape 40"/>
          <p:cNvSpPr/>
          <p:nvPr/>
        </p:nvSpPr>
        <p:spPr>
          <a:xfrm flipH="1" flipV="1">
            <a:off x="37418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8" name="CustomShape 41"/>
          <p:cNvSpPr/>
          <p:nvPr/>
        </p:nvSpPr>
        <p:spPr>
          <a:xfrm flipV="1">
            <a:off x="3302640" y="5303520"/>
            <a:ext cx="7488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9" name="CustomShape 42"/>
          <p:cNvSpPr/>
          <p:nvPr/>
        </p:nvSpPr>
        <p:spPr>
          <a:xfrm>
            <a:off x="930240" y="2405880"/>
            <a:ext cx="983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Input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" name="CustomShape 43"/>
          <p:cNvSpPr/>
          <p:nvPr/>
        </p:nvSpPr>
        <p:spPr>
          <a:xfrm>
            <a:off x="4437000" y="2406960"/>
            <a:ext cx="1119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Output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" name="CustomShape 44"/>
          <p:cNvSpPr/>
          <p:nvPr/>
        </p:nvSpPr>
        <p:spPr>
          <a:xfrm>
            <a:off x="3751200" y="4995720"/>
            <a:ext cx="1076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Forget 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" name="CustomShape 45"/>
          <p:cNvSpPr/>
          <p:nvPr/>
        </p:nvSpPr>
        <p:spPr>
          <a:xfrm>
            <a:off x="6626880" y="3635640"/>
            <a:ext cx="354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3" name="CustomShape 4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19069D-32F6-40AC-A410-0C2BA692F9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54" name="CustomShape 47"/>
          <p:cNvSpPr/>
          <p:nvPr/>
        </p:nvSpPr>
        <p:spPr>
          <a:xfrm>
            <a:off x="3135600" y="5922360"/>
            <a:ext cx="9946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CustomShape 48"/>
          <p:cNvSpPr/>
          <p:nvPr/>
        </p:nvSpPr>
        <p:spPr>
          <a:xfrm>
            <a:off x="3330000" y="3296880"/>
            <a:ext cx="465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Cell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6" name="CustomShape 49"/>
          <p:cNvSpPr/>
          <p:nvPr/>
        </p:nvSpPr>
        <p:spPr>
          <a:xfrm>
            <a:off x="3320280" y="3612240"/>
            <a:ext cx="4885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50"/>
          <p:cNvSpPr/>
          <p:nvPr/>
        </p:nvSpPr>
        <p:spPr>
          <a:xfrm>
            <a:off x="1582200" y="1362960"/>
            <a:ext cx="11588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      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CustomShape 51"/>
          <p:cNvSpPr/>
          <p:nvPr/>
        </p:nvSpPr>
        <p:spPr>
          <a:xfrm>
            <a:off x="5340600" y="1362960"/>
            <a:ext cx="104040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           </a:t>
            </a: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9" name="CustomShape 52"/>
          <p:cNvSpPr/>
          <p:nvPr/>
        </p:nvSpPr>
        <p:spPr>
          <a:xfrm>
            <a:off x="-25560" y="3256920"/>
            <a:ext cx="47196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h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MU Bright Roman"/>
                <a:ea typeface="DejaVu Sans"/>
              </a:rPr>
              <a:t>t-1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60" name="CustomShape 53"/>
          <p:cNvSpPr/>
          <p:nvPr/>
        </p:nvSpPr>
        <p:spPr>
          <a:xfrm>
            <a:off x="864720" y="3234240"/>
            <a:ext cx="38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1" name="CustomShape 54"/>
          <p:cNvSpPr/>
          <p:nvPr/>
        </p:nvSpPr>
        <p:spPr>
          <a:xfrm>
            <a:off x="2293200" y="2183760"/>
            <a:ext cx="414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" name="CustomShape 55"/>
          <p:cNvSpPr/>
          <p:nvPr/>
        </p:nvSpPr>
        <p:spPr>
          <a:xfrm>
            <a:off x="5175720" y="2161080"/>
            <a:ext cx="453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3" name="CustomShape 56"/>
          <p:cNvSpPr/>
          <p:nvPr/>
        </p:nvSpPr>
        <p:spPr>
          <a:xfrm>
            <a:off x="2918880" y="5099760"/>
            <a:ext cx="423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MU Bright SemiBold Oblique"/>
                <a:ea typeface="DejaVu Sans"/>
              </a:rPr>
              <a:t>W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MU Bright SemiBold Oblique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4" name="CustomShape 57"/>
          <p:cNvSpPr/>
          <p:nvPr/>
        </p:nvSpPr>
        <p:spPr>
          <a:xfrm>
            <a:off x="6462720" y="2970000"/>
            <a:ext cx="20887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Similarly for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i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MU Bright Oblique"/>
                <a:ea typeface="DejaVu Sans"/>
              </a:rPr>
              <a:t>o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58"/>
          <p:cNvSpPr/>
          <p:nvPr/>
        </p:nvSpPr>
        <p:spPr>
          <a:xfrm>
            <a:off x="149400" y="6490800"/>
            <a:ext cx="37666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latin typeface="CMU Bright Roman"/>
                <a:ea typeface="DejaVu Sans"/>
              </a:rPr>
              <a:t>*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Dashed line indicates time-lag</a:t>
            </a:r>
            <a:br/>
            <a:endParaRPr b="0" lang="en-US" sz="180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6603840" y="4191120"/>
            <a:ext cx="2133360" cy="116820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6603840" y="2108160"/>
            <a:ext cx="2387160" cy="825120"/>
          </a:xfrm>
          <a:prstGeom prst="rect">
            <a:avLst/>
          </a:prstGeom>
          <a:ln>
            <a:noFill/>
          </a:ln>
        </p:spPr>
      </p:pic>
      <p:pic>
        <p:nvPicPr>
          <p:cNvPr id="368" name="" descr=""/>
          <p:cNvPicPr/>
          <p:nvPr/>
        </p:nvPicPr>
        <p:blipFill>
          <a:blip r:embed="rId3"/>
          <a:stretch/>
        </p:blipFill>
        <p:spPr>
          <a:xfrm>
            <a:off x="6603840" y="5575320"/>
            <a:ext cx="163800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LSTM – Forward/Backward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9AE52F9-2334-4C3E-9F71-FA8939D36D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0" y="2086920"/>
            <a:ext cx="9143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 To: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1"/>
              </a:rPr>
              <a:t>Illustrated LSTM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MU Bright Roman"/>
                <a:ea typeface="DejaVu Sans"/>
                <a:hlinkClick r:id="rId2"/>
              </a:rPr>
              <a:t>Forward and Backward Pass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MU Bright SemiBold"/>
              </a:rPr>
              <a:t>Multi-layer RNNs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557B4F5-9CF2-4243-A307-18E35C7A8E1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57200" y="1600200"/>
            <a:ext cx="8228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</a:rPr>
              <a:t>We can of course design RNNs with multiple hidden layers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2796120" y="3439440"/>
            <a:ext cx="3488400" cy="956520"/>
            <a:chOff x="2796120" y="3439440"/>
            <a:chExt cx="3488400" cy="956520"/>
          </a:xfrm>
        </p:grpSpPr>
        <p:sp>
          <p:nvSpPr>
            <p:cNvPr id="376" name="CustomShape 5"/>
            <p:cNvSpPr/>
            <p:nvPr/>
          </p:nvSpPr>
          <p:spPr>
            <a:xfrm>
              <a:off x="2796120" y="4038840"/>
              <a:ext cx="330480" cy="346680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3125880" y="421236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8" name="CustomShape 7"/>
            <p:cNvSpPr/>
            <p:nvPr/>
          </p:nvSpPr>
          <p:spPr>
            <a:xfrm>
              <a:off x="3427560" y="4038840"/>
              <a:ext cx="330480" cy="346680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8"/>
            <p:cNvSpPr/>
            <p:nvPr/>
          </p:nvSpPr>
          <p:spPr>
            <a:xfrm>
              <a:off x="3748680" y="421236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0" name="CustomShape 9"/>
            <p:cNvSpPr/>
            <p:nvPr/>
          </p:nvSpPr>
          <p:spPr>
            <a:xfrm>
              <a:off x="4050720" y="4038840"/>
              <a:ext cx="330480" cy="346680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10"/>
            <p:cNvSpPr/>
            <p:nvPr/>
          </p:nvSpPr>
          <p:spPr>
            <a:xfrm>
              <a:off x="4687560" y="4038840"/>
              <a:ext cx="330480" cy="346680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2" name="CustomShape 11"/>
            <p:cNvSpPr/>
            <p:nvPr/>
          </p:nvSpPr>
          <p:spPr>
            <a:xfrm>
              <a:off x="4381920" y="422316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3" name="CustomShape 12"/>
            <p:cNvSpPr/>
            <p:nvPr/>
          </p:nvSpPr>
          <p:spPr>
            <a:xfrm flipV="1">
              <a:off x="4853160" y="314064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4" name="CustomShape 13"/>
            <p:cNvSpPr/>
            <p:nvPr/>
          </p:nvSpPr>
          <p:spPr>
            <a:xfrm>
              <a:off x="5319000" y="4049280"/>
              <a:ext cx="330480" cy="346680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5" name="CustomShape 14"/>
            <p:cNvSpPr/>
            <p:nvPr/>
          </p:nvSpPr>
          <p:spPr>
            <a:xfrm>
              <a:off x="5013360" y="423360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6" name="CustomShape 15"/>
            <p:cNvSpPr/>
            <p:nvPr/>
          </p:nvSpPr>
          <p:spPr>
            <a:xfrm flipV="1">
              <a:off x="5484600" y="31510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7" name="CustomShape 16"/>
            <p:cNvSpPr/>
            <p:nvPr/>
          </p:nvSpPr>
          <p:spPr>
            <a:xfrm>
              <a:off x="5954040" y="4049280"/>
              <a:ext cx="330480" cy="346680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8" name="CustomShape 17"/>
            <p:cNvSpPr/>
            <p:nvPr/>
          </p:nvSpPr>
          <p:spPr>
            <a:xfrm>
              <a:off x="5648400" y="423360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89" name="CustomShape 18"/>
            <p:cNvSpPr/>
            <p:nvPr/>
          </p:nvSpPr>
          <p:spPr>
            <a:xfrm flipV="1">
              <a:off x="6119640" y="31510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0" name="CustomShape 19"/>
            <p:cNvSpPr/>
            <p:nvPr/>
          </p:nvSpPr>
          <p:spPr>
            <a:xfrm flipV="1">
              <a:off x="2960280" y="314316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1" name="CustomShape 20"/>
            <p:cNvSpPr/>
            <p:nvPr/>
          </p:nvSpPr>
          <p:spPr>
            <a:xfrm flipV="1">
              <a:off x="3591720" y="315360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2" name="CustomShape 21"/>
            <p:cNvSpPr/>
            <p:nvPr/>
          </p:nvSpPr>
          <p:spPr>
            <a:xfrm flipV="1">
              <a:off x="4226760" y="315360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393" name="Group 22"/>
          <p:cNvGrpSpPr/>
          <p:nvPr/>
        </p:nvGrpSpPr>
        <p:grpSpPr>
          <a:xfrm>
            <a:off x="2783520" y="2792160"/>
            <a:ext cx="3488400" cy="956880"/>
            <a:chOff x="2783520" y="2792160"/>
            <a:chExt cx="3488400" cy="956880"/>
          </a:xfrm>
        </p:grpSpPr>
        <p:sp>
          <p:nvSpPr>
            <p:cNvPr id="394" name="CustomShape 23"/>
            <p:cNvSpPr/>
            <p:nvPr/>
          </p:nvSpPr>
          <p:spPr>
            <a:xfrm>
              <a:off x="2783520" y="3391560"/>
              <a:ext cx="330480" cy="346680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5" name="CustomShape 24"/>
            <p:cNvSpPr/>
            <p:nvPr/>
          </p:nvSpPr>
          <p:spPr>
            <a:xfrm>
              <a:off x="3113280" y="356544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6" name="CustomShape 25"/>
            <p:cNvSpPr/>
            <p:nvPr/>
          </p:nvSpPr>
          <p:spPr>
            <a:xfrm>
              <a:off x="3414960" y="3391560"/>
              <a:ext cx="330480" cy="346680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7" name="CustomShape 26"/>
            <p:cNvSpPr/>
            <p:nvPr/>
          </p:nvSpPr>
          <p:spPr>
            <a:xfrm>
              <a:off x="3736440" y="356544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98" name="CustomShape 27"/>
            <p:cNvSpPr/>
            <p:nvPr/>
          </p:nvSpPr>
          <p:spPr>
            <a:xfrm>
              <a:off x="4038120" y="3391560"/>
              <a:ext cx="330480" cy="346680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9" name="CustomShape 28"/>
            <p:cNvSpPr/>
            <p:nvPr/>
          </p:nvSpPr>
          <p:spPr>
            <a:xfrm>
              <a:off x="4674960" y="3391560"/>
              <a:ext cx="330480" cy="346680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0" name="CustomShape 29"/>
            <p:cNvSpPr/>
            <p:nvPr/>
          </p:nvSpPr>
          <p:spPr>
            <a:xfrm>
              <a:off x="4369320" y="357588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1" name="CustomShape 30"/>
            <p:cNvSpPr/>
            <p:nvPr/>
          </p:nvSpPr>
          <p:spPr>
            <a:xfrm flipV="1">
              <a:off x="4840560" y="249336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2" name="CustomShape 31"/>
            <p:cNvSpPr/>
            <p:nvPr/>
          </p:nvSpPr>
          <p:spPr>
            <a:xfrm>
              <a:off x="5306400" y="3402360"/>
              <a:ext cx="330480" cy="346680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3" name="CustomShape 32"/>
            <p:cNvSpPr/>
            <p:nvPr/>
          </p:nvSpPr>
          <p:spPr>
            <a:xfrm>
              <a:off x="5001120" y="358668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4" name="CustomShape 33"/>
            <p:cNvSpPr/>
            <p:nvPr/>
          </p:nvSpPr>
          <p:spPr>
            <a:xfrm flipV="1">
              <a:off x="5472360" y="250416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5" name="CustomShape 34"/>
            <p:cNvSpPr/>
            <p:nvPr/>
          </p:nvSpPr>
          <p:spPr>
            <a:xfrm>
              <a:off x="5941440" y="3402360"/>
              <a:ext cx="330480" cy="346680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6" name="CustomShape 35"/>
            <p:cNvSpPr/>
            <p:nvPr/>
          </p:nvSpPr>
          <p:spPr>
            <a:xfrm>
              <a:off x="5635800" y="358668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7" name="CustomShape 36"/>
            <p:cNvSpPr/>
            <p:nvPr/>
          </p:nvSpPr>
          <p:spPr>
            <a:xfrm flipV="1">
              <a:off x="6107040" y="250416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8" name="CustomShape 37"/>
            <p:cNvSpPr/>
            <p:nvPr/>
          </p:nvSpPr>
          <p:spPr>
            <a:xfrm flipV="1">
              <a:off x="2947680" y="249624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9" name="CustomShape 38"/>
            <p:cNvSpPr/>
            <p:nvPr/>
          </p:nvSpPr>
          <p:spPr>
            <a:xfrm flipV="1">
              <a:off x="3579120" y="25066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0" name="CustomShape 39"/>
            <p:cNvSpPr/>
            <p:nvPr/>
          </p:nvSpPr>
          <p:spPr>
            <a:xfrm flipV="1">
              <a:off x="4214160" y="25066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11" name="Group 40"/>
          <p:cNvGrpSpPr/>
          <p:nvPr/>
        </p:nvGrpSpPr>
        <p:grpSpPr>
          <a:xfrm>
            <a:off x="2771640" y="4086360"/>
            <a:ext cx="3535200" cy="1647720"/>
            <a:chOff x="2771640" y="4086360"/>
            <a:chExt cx="3535200" cy="1647720"/>
          </a:xfrm>
        </p:grpSpPr>
        <p:sp>
          <p:nvSpPr>
            <p:cNvPr id="412" name="CustomShape 41"/>
            <p:cNvSpPr/>
            <p:nvPr/>
          </p:nvSpPr>
          <p:spPr>
            <a:xfrm>
              <a:off x="2798640" y="4685760"/>
              <a:ext cx="330480" cy="3466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3" name="CustomShape 42"/>
            <p:cNvSpPr/>
            <p:nvPr/>
          </p:nvSpPr>
          <p:spPr>
            <a:xfrm flipV="1">
              <a:off x="2971440" y="44344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4" name="CustomShape 43"/>
            <p:cNvSpPr/>
            <p:nvPr/>
          </p:nvSpPr>
          <p:spPr>
            <a:xfrm>
              <a:off x="3128760" y="485928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5" name="CustomShape 44"/>
            <p:cNvSpPr/>
            <p:nvPr/>
          </p:nvSpPr>
          <p:spPr>
            <a:xfrm>
              <a:off x="3430440" y="4685760"/>
              <a:ext cx="330480" cy="3466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6" name="CustomShape 45"/>
            <p:cNvSpPr/>
            <p:nvPr/>
          </p:nvSpPr>
          <p:spPr>
            <a:xfrm flipV="1">
              <a:off x="3594600" y="44344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7" name="CustomShape 46"/>
            <p:cNvSpPr/>
            <p:nvPr/>
          </p:nvSpPr>
          <p:spPr>
            <a:xfrm>
              <a:off x="3751560" y="485928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8" name="CustomShape 47"/>
            <p:cNvSpPr/>
            <p:nvPr/>
          </p:nvSpPr>
          <p:spPr>
            <a:xfrm>
              <a:off x="4053240" y="4685760"/>
              <a:ext cx="330480" cy="3466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9" name="CustomShape 48"/>
            <p:cNvSpPr/>
            <p:nvPr/>
          </p:nvSpPr>
          <p:spPr>
            <a:xfrm flipV="1">
              <a:off x="4217400" y="44344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0" name="CustomShape 49"/>
            <p:cNvSpPr/>
            <p:nvPr/>
          </p:nvSpPr>
          <p:spPr>
            <a:xfrm>
              <a:off x="4690440" y="4685760"/>
              <a:ext cx="330480" cy="3466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1" name="CustomShape 50"/>
            <p:cNvSpPr/>
            <p:nvPr/>
          </p:nvSpPr>
          <p:spPr>
            <a:xfrm>
              <a:off x="4384800" y="487008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CustomShape 51"/>
            <p:cNvSpPr/>
            <p:nvPr/>
          </p:nvSpPr>
          <p:spPr>
            <a:xfrm flipV="1">
              <a:off x="4856040" y="378756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52"/>
            <p:cNvSpPr/>
            <p:nvPr/>
          </p:nvSpPr>
          <p:spPr>
            <a:xfrm>
              <a:off x="5321880" y="4696200"/>
              <a:ext cx="330480" cy="3466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3"/>
            <p:cNvSpPr/>
            <p:nvPr/>
          </p:nvSpPr>
          <p:spPr>
            <a:xfrm>
              <a:off x="5016240" y="488052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5" name="CustomShape 54"/>
            <p:cNvSpPr/>
            <p:nvPr/>
          </p:nvSpPr>
          <p:spPr>
            <a:xfrm flipV="1">
              <a:off x="5487480" y="379800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6" name="CustomShape 55"/>
            <p:cNvSpPr/>
            <p:nvPr/>
          </p:nvSpPr>
          <p:spPr>
            <a:xfrm>
              <a:off x="5956920" y="4696200"/>
              <a:ext cx="330480" cy="3466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56"/>
            <p:cNvSpPr/>
            <p:nvPr/>
          </p:nvSpPr>
          <p:spPr>
            <a:xfrm>
              <a:off x="5651280" y="4880520"/>
              <a:ext cx="30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8" name="CustomShape 57"/>
            <p:cNvSpPr/>
            <p:nvPr/>
          </p:nvSpPr>
          <p:spPr>
            <a:xfrm flipV="1">
              <a:off x="6122520" y="379800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9" name="CustomShape 58"/>
            <p:cNvSpPr/>
            <p:nvPr/>
          </p:nvSpPr>
          <p:spPr>
            <a:xfrm>
              <a:off x="2771640" y="5332680"/>
              <a:ext cx="39888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0" name="CustomShape 59"/>
            <p:cNvSpPr/>
            <p:nvPr/>
          </p:nvSpPr>
          <p:spPr>
            <a:xfrm>
              <a:off x="3400560" y="53330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1" name="CustomShape 60"/>
            <p:cNvSpPr/>
            <p:nvPr/>
          </p:nvSpPr>
          <p:spPr>
            <a:xfrm>
              <a:off x="4016880" y="53330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2" name="CustomShape 61"/>
            <p:cNvSpPr/>
            <p:nvPr/>
          </p:nvSpPr>
          <p:spPr>
            <a:xfrm flipV="1">
              <a:off x="2962800" y="37900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CustomShape 62"/>
            <p:cNvSpPr/>
            <p:nvPr/>
          </p:nvSpPr>
          <p:spPr>
            <a:xfrm flipV="1">
              <a:off x="3594600" y="38008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63"/>
            <p:cNvSpPr/>
            <p:nvPr/>
          </p:nvSpPr>
          <p:spPr>
            <a:xfrm flipV="1">
              <a:off x="4229640" y="380088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5" name="CustomShape 64"/>
            <p:cNvSpPr/>
            <p:nvPr/>
          </p:nvSpPr>
          <p:spPr>
            <a:xfrm>
              <a:off x="4660560" y="533268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6" name="CustomShape 65"/>
            <p:cNvSpPr/>
            <p:nvPr/>
          </p:nvSpPr>
          <p:spPr>
            <a:xfrm>
              <a:off x="5290200" y="53330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7" name="CustomShape 66"/>
            <p:cNvSpPr/>
            <p:nvPr/>
          </p:nvSpPr>
          <p:spPr>
            <a:xfrm>
              <a:off x="5906520" y="53330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8" name="CustomShape 67"/>
            <p:cNvSpPr/>
            <p:nvPr/>
          </p:nvSpPr>
          <p:spPr>
            <a:xfrm flipV="1">
              <a:off x="4857120" y="444492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9" name="CustomShape 68"/>
            <p:cNvSpPr/>
            <p:nvPr/>
          </p:nvSpPr>
          <p:spPr>
            <a:xfrm flipV="1">
              <a:off x="5480280" y="444492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0" name="CustomShape 69"/>
            <p:cNvSpPr/>
            <p:nvPr/>
          </p:nvSpPr>
          <p:spPr>
            <a:xfrm flipV="1">
              <a:off x="6103440" y="444492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41" name="Group 70"/>
          <p:cNvGrpSpPr/>
          <p:nvPr/>
        </p:nvGrpSpPr>
        <p:grpSpPr>
          <a:xfrm>
            <a:off x="2767680" y="2077920"/>
            <a:ext cx="3535200" cy="1013400"/>
            <a:chOff x="2767680" y="2077920"/>
            <a:chExt cx="3535200" cy="1013400"/>
          </a:xfrm>
        </p:grpSpPr>
        <p:sp>
          <p:nvSpPr>
            <p:cNvPr id="442" name="CustomShape 71"/>
            <p:cNvSpPr/>
            <p:nvPr/>
          </p:nvSpPr>
          <p:spPr>
            <a:xfrm>
              <a:off x="2779560" y="2734200"/>
              <a:ext cx="330480" cy="346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3" name="CustomShape 72"/>
            <p:cNvSpPr/>
            <p:nvPr/>
          </p:nvSpPr>
          <p:spPr>
            <a:xfrm>
              <a:off x="3411360" y="2734200"/>
              <a:ext cx="330480" cy="346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4" name="CustomShape 73"/>
            <p:cNvSpPr/>
            <p:nvPr/>
          </p:nvSpPr>
          <p:spPr>
            <a:xfrm>
              <a:off x="4034160" y="2734200"/>
              <a:ext cx="330480" cy="346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" name="CustomShape 74"/>
            <p:cNvSpPr/>
            <p:nvPr/>
          </p:nvSpPr>
          <p:spPr>
            <a:xfrm>
              <a:off x="4671000" y="2734200"/>
              <a:ext cx="330480" cy="346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" name="CustomShape 75"/>
            <p:cNvSpPr/>
            <p:nvPr/>
          </p:nvSpPr>
          <p:spPr>
            <a:xfrm flipV="1">
              <a:off x="4836960" y="183600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7" name="CustomShape 76"/>
            <p:cNvSpPr/>
            <p:nvPr/>
          </p:nvSpPr>
          <p:spPr>
            <a:xfrm>
              <a:off x="5302800" y="2744640"/>
              <a:ext cx="330480" cy="346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8" name="CustomShape 77"/>
            <p:cNvSpPr/>
            <p:nvPr/>
          </p:nvSpPr>
          <p:spPr>
            <a:xfrm flipV="1">
              <a:off x="5468400" y="184644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9" name="CustomShape 78"/>
            <p:cNvSpPr/>
            <p:nvPr/>
          </p:nvSpPr>
          <p:spPr>
            <a:xfrm>
              <a:off x="5937840" y="2744640"/>
              <a:ext cx="330480" cy="346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0" name="CustomShape 79"/>
            <p:cNvSpPr/>
            <p:nvPr/>
          </p:nvSpPr>
          <p:spPr>
            <a:xfrm flipV="1">
              <a:off x="6103440" y="184644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51" name="CustomShape 80"/>
            <p:cNvSpPr/>
            <p:nvPr/>
          </p:nvSpPr>
          <p:spPr>
            <a:xfrm flipV="1">
              <a:off x="2943720" y="183852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52" name="CustomShape 81"/>
            <p:cNvSpPr/>
            <p:nvPr/>
          </p:nvSpPr>
          <p:spPr>
            <a:xfrm flipV="1">
              <a:off x="3575520" y="184932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53" name="CustomShape 82"/>
            <p:cNvSpPr/>
            <p:nvPr/>
          </p:nvSpPr>
          <p:spPr>
            <a:xfrm flipV="1">
              <a:off x="4210560" y="1849320"/>
              <a:ext cx="360" cy="29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54" name="CustomShape 83"/>
            <p:cNvSpPr/>
            <p:nvPr/>
          </p:nvSpPr>
          <p:spPr>
            <a:xfrm>
              <a:off x="2767680" y="2077920"/>
              <a:ext cx="39888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5" name="CustomShape 84"/>
            <p:cNvSpPr/>
            <p:nvPr/>
          </p:nvSpPr>
          <p:spPr>
            <a:xfrm>
              <a:off x="3396600" y="20786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6" name="CustomShape 85"/>
            <p:cNvSpPr/>
            <p:nvPr/>
          </p:nvSpPr>
          <p:spPr>
            <a:xfrm>
              <a:off x="4013280" y="20786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7" name="CustomShape 86"/>
            <p:cNvSpPr/>
            <p:nvPr/>
          </p:nvSpPr>
          <p:spPr>
            <a:xfrm>
              <a:off x="4656600" y="207792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8" name="CustomShape 87"/>
            <p:cNvSpPr/>
            <p:nvPr/>
          </p:nvSpPr>
          <p:spPr>
            <a:xfrm>
              <a:off x="5286240" y="20786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9" name="CustomShape 88"/>
            <p:cNvSpPr/>
            <p:nvPr/>
          </p:nvSpPr>
          <p:spPr>
            <a:xfrm>
              <a:off x="5902560" y="2078640"/>
              <a:ext cx="40032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MU Bright Oblique"/>
                  <a:ea typeface="DejaVu Sans"/>
                </a:rPr>
                <a:t>y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MU Bright Oblique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CustomShape 89"/>
          <p:cNvSpPr/>
          <p:nvPr/>
        </p:nvSpPr>
        <p:spPr>
          <a:xfrm>
            <a:off x="457200" y="5779440"/>
            <a:ext cx="86860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Think exotic: Skip connections across layers, across time, …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5592</TotalTime>
  <Application>LibreOffice/6.0.7.3$Linux_X86_64 LibreOffice_project/00m0$Build-3</Application>
  <Words>1892</Words>
  <Paragraphs>457</Paragraphs>
  <Company>UIUC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2016-12-28T23:58:56Z</dcterms:created>
  <dc:creator>Arun Mallya</dc:creator>
  <dc:description/>
  <dc:language>en-US</dc:language>
  <cp:lastModifiedBy/>
  <dcterms:modified xsi:type="dcterms:W3CDTF">2020-10-19T13:57:52Z</dcterms:modified>
  <cp:revision>439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UIUC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