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86" r:id="rId7"/>
    <p:sldId id="262" r:id="rId8"/>
    <p:sldId id="276" r:id="rId9"/>
    <p:sldId id="263" r:id="rId10"/>
    <p:sldId id="264" r:id="rId11"/>
    <p:sldId id="277" r:id="rId12"/>
    <p:sldId id="265" r:id="rId13"/>
    <p:sldId id="278" r:id="rId14"/>
    <p:sldId id="285" r:id="rId15"/>
    <p:sldId id="275" r:id="rId16"/>
    <p:sldId id="299" r:id="rId17"/>
    <p:sldId id="273" r:id="rId18"/>
    <p:sldId id="298" r:id="rId19"/>
    <p:sldId id="293" r:id="rId20"/>
    <p:sldId id="287" r:id="rId21"/>
    <p:sldId id="288" r:id="rId22"/>
    <p:sldId id="289" r:id="rId23"/>
    <p:sldId id="290" r:id="rId24"/>
    <p:sldId id="291" r:id="rId25"/>
    <p:sldId id="292" r:id="rId26"/>
    <p:sldId id="294" r:id="rId27"/>
    <p:sldId id="261" r:id="rId28"/>
    <p:sldId id="295" r:id="rId29"/>
    <p:sldId id="296" r:id="rId30"/>
    <p:sldId id="297"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660"/>
  </p:normalViewPr>
  <p:slideViewPr>
    <p:cSldViewPr snapToGrid="0">
      <p:cViewPr varScale="1">
        <p:scale>
          <a:sx n="76" d="100"/>
          <a:sy n="76"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7022BC-A81F-4E6F-B38B-2118F84E7858}" type="datetimeFigureOut">
              <a:rPr lang="en-GB" smtClean="0"/>
              <a:t>08/08/2023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84DCB-1264-4035-B053-87A73D8675A1}" type="slidenum">
              <a:rPr lang="en-GB" smtClean="0"/>
              <a:t>‹#›</a:t>
            </a:fld>
            <a:endParaRPr lang="en-GB"/>
          </a:p>
        </p:txBody>
      </p:sp>
    </p:spTree>
    <p:extLst>
      <p:ext uri="{BB962C8B-B14F-4D97-AF65-F5344CB8AC3E}">
        <p14:creationId xmlns:p14="http://schemas.microsoft.com/office/powerpoint/2010/main" val="2928249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smtClean="0"/>
              <a:t>Outline will be an </a:t>
            </a:r>
            <a:r>
              <a:rPr lang="en-GB" b="1" dirty="0" smtClean="0"/>
              <a:t>executive summary and then the table of contents</a:t>
            </a:r>
            <a:endParaRPr lang="en-GB" dirty="0" smtClean="0"/>
          </a:p>
          <a:p>
            <a:pPr lvl="0"/>
            <a:r>
              <a:rPr lang="en-GB" dirty="0" smtClean="0"/>
              <a:t>The table of contents will contain the sections and subsections of your report in order to give your audience an overview of the contents. This also enables readers to go directly to a specific section that may be more important to them. </a:t>
            </a:r>
          </a:p>
          <a:p>
            <a:endParaRPr lang="en-GB" dirty="0"/>
          </a:p>
        </p:txBody>
      </p:sp>
      <p:sp>
        <p:nvSpPr>
          <p:cNvPr id="4" name="Slide Number Placeholder 3"/>
          <p:cNvSpPr>
            <a:spLocks noGrp="1"/>
          </p:cNvSpPr>
          <p:nvPr>
            <p:ph type="sldNum" sz="quarter" idx="10"/>
          </p:nvPr>
        </p:nvSpPr>
        <p:spPr/>
        <p:txBody>
          <a:bodyPr/>
          <a:lstStyle/>
          <a:p>
            <a:fld id="{1E084DCB-1264-4035-B053-87A73D8675A1}" type="slidenum">
              <a:rPr lang="en-GB" smtClean="0"/>
              <a:t>2</a:t>
            </a:fld>
            <a:endParaRPr lang="en-GB"/>
          </a:p>
        </p:txBody>
      </p:sp>
    </p:spTree>
    <p:extLst>
      <p:ext uri="{BB962C8B-B14F-4D97-AF65-F5344CB8AC3E}">
        <p14:creationId xmlns:p14="http://schemas.microsoft.com/office/powerpoint/2010/main" val="911450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step in </a:t>
            </a:r>
            <a:r>
              <a:rPr lang="en-GB" b="1" dirty="0" smtClean="0"/>
              <a:t>creating your report is properly creating an executive summary</a:t>
            </a:r>
            <a:r>
              <a:rPr lang="en-GB" dirty="0" smtClean="0"/>
              <a:t>. </a:t>
            </a:r>
          </a:p>
          <a:p>
            <a:pPr marL="285750" indent="-285750">
              <a:buFont typeface="Arial" panose="020B0604020202020204" pitchFamily="34" charset="0"/>
              <a:buChar char="•"/>
            </a:pPr>
            <a:r>
              <a:rPr lang="en-GB" dirty="0" smtClean="0"/>
              <a:t>briefly explain the details of the project and </a:t>
            </a:r>
          </a:p>
          <a:p>
            <a:pPr marL="285750" indent="-285750">
              <a:buFont typeface="Arial" panose="020B0604020202020204" pitchFamily="34" charset="0"/>
              <a:buChar char="•"/>
            </a:pPr>
            <a:r>
              <a:rPr lang="en-GB" dirty="0" smtClean="0"/>
              <a:t>should be considered a stand-alone document. </a:t>
            </a:r>
          </a:p>
          <a:p>
            <a:r>
              <a:rPr lang="en-GB" dirty="0" smtClean="0"/>
              <a:t>This information is taken </a:t>
            </a:r>
            <a:r>
              <a:rPr lang="en-GB" b="1" dirty="0" smtClean="0"/>
              <a:t>from the main points of your report and while </a:t>
            </a:r>
            <a:r>
              <a:rPr lang="en-GB" b="1" dirty="0" smtClean="0">
                <a:solidFill>
                  <a:srgbClr val="FF0000"/>
                </a:solidFill>
              </a:rPr>
              <a:t>it is acceptable to repeat information</a:t>
            </a:r>
            <a:r>
              <a:rPr lang="en-GB" dirty="0" smtClean="0"/>
              <a:t>, </a:t>
            </a:r>
            <a:r>
              <a:rPr lang="en-GB" b="1" dirty="0" smtClean="0"/>
              <a:t>no new information is presented</a:t>
            </a:r>
          </a:p>
          <a:p>
            <a:endParaRPr lang="en-GB" dirty="0"/>
          </a:p>
        </p:txBody>
      </p:sp>
      <p:sp>
        <p:nvSpPr>
          <p:cNvPr id="4" name="Slide Number Placeholder 3"/>
          <p:cNvSpPr>
            <a:spLocks noGrp="1"/>
          </p:cNvSpPr>
          <p:nvPr>
            <p:ph type="sldNum" sz="quarter" idx="10"/>
          </p:nvPr>
        </p:nvSpPr>
        <p:spPr/>
        <p:txBody>
          <a:bodyPr/>
          <a:lstStyle/>
          <a:p>
            <a:fld id="{1E084DCB-1264-4035-B053-87A73D8675A1}" type="slidenum">
              <a:rPr lang="en-GB" smtClean="0"/>
              <a:t>3</a:t>
            </a:fld>
            <a:endParaRPr lang="en-GB"/>
          </a:p>
        </p:txBody>
      </p:sp>
    </p:spTree>
    <p:extLst>
      <p:ext uri="{BB962C8B-B14F-4D97-AF65-F5344CB8AC3E}">
        <p14:creationId xmlns:p14="http://schemas.microsoft.com/office/powerpoint/2010/main" val="99878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The introduction explains the </a:t>
            </a:r>
            <a:r>
              <a:rPr lang="en-GB" b="1" dirty="0" smtClean="0"/>
              <a:t>nature of the analysis</a:t>
            </a:r>
            <a:r>
              <a:rPr lang="en-GB" dirty="0" smtClean="0"/>
              <a:t>, </a:t>
            </a:r>
            <a:r>
              <a:rPr lang="en-GB" b="1" dirty="0" smtClean="0"/>
              <a:t>states the problem,</a:t>
            </a:r>
            <a:r>
              <a:rPr lang="en-GB" dirty="0" smtClean="0"/>
              <a:t> and </a:t>
            </a:r>
            <a:r>
              <a:rPr lang="en-GB" dirty="0" smtClean="0">
                <a:solidFill>
                  <a:srgbClr val="FF0000"/>
                </a:solidFill>
              </a:rPr>
              <a:t>gives the questions that were to be answered </a:t>
            </a:r>
            <a:r>
              <a:rPr lang="en-GB" dirty="0" smtClean="0"/>
              <a:t>by performing the analysis. </a:t>
            </a:r>
          </a:p>
          <a:p>
            <a:endParaRPr lang="en-GB" dirty="0"/>
          </a:p>
        </p:txBody>
      </p:sp>
      <p:sp>
        <p:nvSpPr>
          <p:cNvPr id="4" name="Slide Number Placeholder 3"/>
          <p:cNvSpPr>
            <a:spLocks noGrp="1"/>
          </p:cNvSpPr>
          <p:nvPr>
            <p:ph type="sldNum" sz="quarter" idx="10"/>
          </p:nvPr>
        </p:nvSpPr>
        <p:spPr/>
        <p:txBody>
          <a:bodyPr/>
          <a:lstStyle/>
          <a:p>
            <a:fld id="{1E084DCB-1264-4035-B053-87A73D8675A1}" type="slidenum">
              <a:rPr lang="en-GB" smtClean="0"/>
              <a:t>4</a:t>
            </a:fld>
            <a:endParaRPr lang="en-GB"/>
          </a:p>
        </p:txBody>
      </p:sp>
    </p:spTree>
    <p:extLst>
      <p:ext uri="{BB962C8B-B14F-4D97-AF65-F5344CB8AC3E}">
        <p14:creationId xmlns:p14="http://schemas.microsoft.com/office/powerpoint/2010/main" val="2633765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b="1" dirty="0" smtClean="0">
                <a:solidFill>
                  <a:srgbClr val="FF0000"/>
                </a:solidFill>
              </a:rPr>
              <a:t>Methodology</a:t>
            </a:r>
            <a:r>
              <a:rPr lang="en-GB" dirty="0" smtClean="0"/>
              <a:t> explains </a:t>
            </a:r>
            <a:r>
              <a:rPr lang="en-GB" b="1" dirty="0" smtClean="0"/>
              <a:t>the data sources that were used in the analysis </a:t>
            </a:r>
            <a:r>
              <a:rPr lang="en-GB" dirty="0" smtClean="0"/>
              <a:t>and outlines the plan for the collected data. </a:t>
            </a:r>
            <a:r>
              <a:rPr lang="en-GB" dirty="0" smtClean="0">
                <a:solidFill>
                  <a:srgbClr val="FF0000"/>
                </a:solidFill>
              </a:rPr>
              <a:t>For example</a:t>
            </a:r>
            <a:r>
              <a:rPr lang="en-GB" dirty="0" smtClean="0"/>
              <a:t>, was the cluster or regression method used to analyse the data? </a:t>
            </a:r>
          </a:p>
          <a:p>
            <a:r>
              <a:rPr lang="en-GB" b="1" dirty="0" smtClean="0"/>
              <a:t>introduce the research methods and data sources you used for the analysis.</a:t>
            </a:r>
            <a:r>
              <a:rPr lang="en-GB" dirty="0" smtClean="0"/>
              <a:t> If you have collected new data, explain the data collection exercise in some detail. You will refer to the literature review to bolster your choice for variables, data, and methods and how they will help you answer your research questions</a:t>
            </a:r>
          </a:p>
          <a:p>
            <a:endParaRPr lang="en-GB" dirty="0"/>
          </a:p>
        </p:txBody>
      </p:sp>
      <p:sp>
        <p:nvSpPr>
          <p:cNvPr id="4" name="Slide Number Placeholder 3"/>
          <p:cNvSpPr>
            <a:spLocks noGrp="1"/>
          </p:cNvSpPr>
          <p:nvPr>
            <p:ph type="sldNum" sz="quarter" idx="10"/>
          </p:nvPr>
        </p:nvSpPr>
        <p:spPr/>
        <p:txBody>
          <a:bodyPr/>
          <a:lstStyle/>
          <a:p>
            <a:fld id="{1E084DCB-1264-4035-B053-87A73D8675A1}" type="slidenum">
              <a:rPr lang="en-GB" smtClean="0"/>
              <a:t>5</a:t>
            </a:fld>
            <a:endParaRPr lang="en-GB"/>
          </a:p>
        </p:txBody>
      </p:sp>
    </p:spTree>
    <p:extLst>
      <p:ext uri="{BB962C8B-B14F-4D97-AF65-F5344CB8AC3E}">
        <p14:creationId xmlns:p14="http://schemas.microsoft.com/office/powerpoint/2010/main" val="2495534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solidFill>
                  <a:srgbClr val="FF0000"/>
                </a:solidFill>
              </a:rPr>
              <a:t>The results section. </a:t>
            </a:r>
          </a:p>
          <a:p>
            <a:pPr lvl="0"/>
            <a:r>
              <a:rPr lang="en-GB" dirty="0" smtClean="0"/>
              <a:t>This section goes into the detail of the data collection, how it was organized, and how it was analysed. This portion would also contain </a:t>
            </a:r>
            <a:r>
              <a:rPr lang="en-GB" b="1" dirty="0" smtClean="0"/>
              <a:t>the charts and graphs that would substantiate the results and call attention to the more complex or crucial findings. </a:t>
            </a:r>
          </a:p>
          <a:p>
            <a:pPr lvl="0"/>
            <a:r>
              <a:rPr lang="en-GB" dirty="0" smtClean="0"/>
              <a:t>By providing this interpretation of data, you are able to give a detailed explanation to the audience and how it relates to the problem that was stated in the introduction. </a:t>
            </a:r>
          </a:p>
        </p:txBody>
      </p:sp>
      <p:sp>
        <p:nvSpPr>
          <p:cNvPr id="4" name="Slide Number Placeholder 3"/>
          <p:cNvSpPr>
            <a:spLocks noGrp="1"/>
          </p:cNvSpPr>
          <p:nvPr>
            <p:ph type="sldNum" sz="quarter" idx="10"/>
          </p:nvPr>
        </p:nvSpPr>
        <p:spPr/>
        <p:txBody>
          <a:bodyPr/>
          <a:lstStyle/>
          <a:p>
            <a:fld id="{1E084DCB-1264-4035-B053-87A73D8675A1}" type="slidenum">
              <a:rPr lang="en-GB" smtClean="0"/>
              <a:t>27</a:t>
            </a:fld>
            <a:endParaRPr lang="en-GB"/>
          </a:p>
        </p:txBody>
      </p:sp>
    </p:spTree>
    <p:extLst>
      <p:ext uri="{BB962C8B-B14F-4D97-AF65-F5344CB8AC3E}">
        <p14:creationId xmlns:p14="http://schemas.microsoft.com/office/powerpoint/2010/main" val="325052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mn-lt"/>
                <a:ea typeface="+mn-ea"/>
                <a:cs typeface="+mn-cs"/>
              </a:rPr>
              <a:t>For this section, you would begin to engage the audience with a discussion of your implications that were drawn from the research.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mn-lt"/>
                <a:ea typeface="+mn-ea"/>
                <a:cs typeface="+mn-cs"/>
              </a:rPr>
              <a:t>For example, let’s say you were </a:t>
            </a:r>
            <a:r>
              <a:rPr kumimoji="0" lang="en-GB" sz="1200" b="1" i="0" u="none" strike="noStrike" kern="1200" cap="none" spc="0" normalizeH="0" baseline="0" noProof="0" dirty="0" smtClean="0">
                <a:ln>
                  <a:noFill/>
                </a:ln>
                <a:solidFill>
                  <a:prstClr val="black"/>
                </a:solidFill>
                <a:effectLst/>
                <a:uLnTx/>
                <a:uFillTx/>
                <a:latin typeface="+mn-lt"/>
                <a:ea typeface="+mn-ea"/>
                <a:cs typeface="+mn-cs"/>
              </a:rPr>
              <a:t>conducting research for top programming languages for college graduates. Would you find they need to learn multiple languages to remain competitive in the job market</a:t>
            </a:r>
            <a:r>
              <a:rPr kumimoji="0" lang="en-GB" sz="1200" b="0" i="0" u="none" strike="noStrike" kern="1200" cap="none" spc="0" normalizeH="0" baseline="0" noProof="0" dirty="0" smtClean="0">
                <a:ln>
                  <a:noFill/>
                </a:ln>
                <a:solidFill>
                  <a:prstClr val="black"/>
                </a:solidFill>
                <a:effectLst/>
                <a:uLnTx/>
                <a:uFillTx/>
                <a:latin typeface="+mn-lt"/>
                <a:ea typeface="+mn-ea"/>
                <a:cs typeface="+mn-cs"/>
              </a:rPr>
              <a:t>, or would one language always reign supreme? </a:t>
            </a:r>
          </a:p>
          <a:p>
            <a:endParaRPr lang="en-GB" dirty="0"/>
          </a:p>
        </p:txBody>
      </p:sp>
      <p:sp>
        <p:nvSpPr>
          <p:cNvPr id="4" name="Slide Number Placeholder 3"/>
          <p:cNvSpPr>
            <a:spLocks noGrp="1"/>
          </p:cNvSpPr>
          <p:nvPr>
            <p:ph type="sldNum" sz="quarter" idx="10"/>
          </p:nvPr>
        </p:nvSpPr>
        <p:spPr/>
        <p:txBody>
          <a:bodyPr/>
          <a:lstStyle/>
          <a:p>
            <a:fld id="{1E084DCB-1264-4035-B053-87A73D8675A1}" type="slidenum">
              <a:rPr lang="en-GB" smtClean="0"/>
              <a:t>28</a:t>
            </a:fld>
            <a:endParaRPr lang="en-GB"/>
          </a:p>
        </p:txBody>
      </p:sp>
    </p:spTree>
    <p:extLst>
      <p:ext uri="{BB962C8B-B14F-4D97-AF65-F5344CB8AC3E}">
        <p14:creationId xmlns:p14="http://schemas.microsoft.com/office/powerpoint/2010/main" val="1122823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smtClean="0"/>
              <a:t>This final section should </a:t>
            </a:r>
            <a:r>
              <a:rPr lang="en-GB" b="1" dirty="0" smtClean="0">
                <a:solidFill>
                  <a:srgbClr val="FF0000"/>
                </a:solidFill>
              </a:rPr>
              <a:t>reiterate</a:t>
            </a:r>
            <a:r>
              <a:rPr lang="en-GB" dirty="0" smtClean="0"/>
              <a:t> the problem given in the introduction and gives </a:t>
            </a:r>
            <a:r>
              <a:rPr lang="en-GB" b="1" dirty="0" smtClean="0"/>
              <a:t>an overall summary of the findings.</a:t>
            </a:r>
            <a:r>
              <a:rPr lang="en-GB" dirty="0" smtClean="0"/>
              <a:t> </a:t>
            </a:r>
          </a:p>
          <a:p>
            <a:r>
              <a:rPr lang="en-GB" dirty="0" smtClean="0"/>
              <a:t>It would also </a:t>
            </a:r>
            <a:r>
              <a:rPr lang="en-GB" b="1" dirty="0" smtClean="0"/>
              <a:t>state the outcome of the analysis and if any other steps would be taken in the future</a:t>
            </a:r>
            <a:endParaRPr lang="en-GB" dirty="0" smtClean="0"/>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084DCB-1264-4035-B053-87A73D8675A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408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solidFill>
                  <a:srgbClr val="FF0000"/>
                </a:solidFill>
              </a:rPr>
              <a:t>Appendix is where you can have additional  information on data, data visuals, as well as overall context for </a:t>
            </a:r>
          </a:p>
          <a:p>
            <a:r>
              <a:rPr lang="en-GB" b="1" dirty="0" smtClean="0">
                <a:solidFill>
                  <a:srgbClr val="FF0000"/>
                </a:solidFill>
              </a:rPr>
              <a:t>the presentation that may not work within the overall flow itself.</a:t>
            </a:r>
            <a:endParaRPr lang="en-GB" dirty="0" smtClean="0"/>
          </a:p>
          <a:p>
            <a:pPr lvl="0"/>
            <a:r>
              <a:rPr lang="en-GB" dirty="0" smtClean="0"/>
              <a:t>This section would contain information that:</a:t>
            </a:r>
            <a:br>
              <a:rPr lang="en-GB" dirty="0" smtClean="0"/>
            </a:br>
            <a:r>
              <a:rPr lang="en-GB" dirty="0" smtClean="0"/>
              <a:t>really </a:t>
            </a:r>
            <a:r>
              <a:rPr lang="en-GB" b="1" dirty="0" smtClean="0"/>
              <a:t>didn’t fit in the main body of the report</a:t>
            </a:r>
            <a:r>
              <a:rPr lang="en-GB" dirty="0" smtClean="0"/>
              <a:t>, but you deemed </a:t>
            </a:r>
            <a:r>
              <a:rPr lang="en-GB" b="1" dirty="0" smtClean="0"/>
              <a:t>it was still important enough to include</a:t>
            </a:r>
            <a:r>
              <a:rPr lang="en-GB" dirty="0" smtClean="0"/>
              <a:t>. </a:t>
            </a:r>
            <a:br>
              <a:rPr lang="en-GB" dirty="0" smtClean="0"/>
            </a:br>
            <a:endParaRPr lang="en-GB" dirty="0" smtClean="0"/>
          </a:p>
          <a:p>
            <a:pPr marL="285750" indent="-285750">
              <a:buFont typeface="Arial" panose="020B0604020202020204" pitchFamily="34" charset="0"/>
              <a:buChar char="•"/>
            </a:pPr>
            <a:r>
              <a:rPr lang="en-GB" dirty="0" smtClean="0"/>
              <a:t>This type of information </a:t>
            </a:r>
            <a:r>
              <a:rPr lang="en-GB" b="1" dirty="0" smtClean="0"/>
              <a:t>could include locations where the raw data was collected or </a:t>
            </a:r>
          </a:p>
          <a:p>
            <a:pPr marL="742950" lvl="1" indent="-285750">
              <a:lnSpc>
                <a:spcPct val="150000"/>
              </a:lnSpc>
              <a:buFont typeface="Arial" panose="020B0604020202020204" pitchFamily="34" charset="0"/>
              <a:buChar char="•"/>
            </a:pPr>
            <a:r>
              <a:rPr lang="en-GB" dirty="0" smtClean="0"/>
              <a:t>The demographic csv file contains the survey participants’ country, education level, gender and age</a:t>
            </a:r>
          </a:p>
          <a:p>
            <a:pPr marL="800100" lvl="1" indent="-342900">
              <a:lnSpc>
                <a:spcPct val="150000"/>
              </a:lnSpc>
              <a:buFont typeface="Arial" panose="020B0604020202020204" pitchFamily="34" charset="0"/>
              <a:buChar char="•"/>
            </a:pPr>
            <a:r>
              <a:rPr lang="en-GB" dirty="0" smtClean="0"/>
              <a:t>The technologies CSV file contains programming languages, databases, platforms and web frames </a:t>
            </a:r>
          </a:p>
          <a:p>
            <a:pPr marL="285750" indent="-285750">
              <a:buFont typeface="Arial" panose="020B0604020202020204" pitchFamily="34" charset="0"/>
              <a:buChar char="•"/>
            </a:pPr>
            <a:endParaRPr lang="en-GB" b="1" dirty="0" smtClean="0"/>
          </a:p>
          <a:p>
            <a:pPr marL="285750" indent="-285750">
              <a:buFont typeface="Arial" panose="020B0604020202020204" pitchFamily="34" charset="0"/>
              <a:buChar char="•"/>
            </a:pPr>
            <a:r>
              <a:rPr lang="en-GB" b="1" dirty="0" smtClean="0"/>
              <a:t>other details such as resources, </a:t>
            </a:r>
          </a:p>
          <a:p>
            <a:pPr marL="285750" indent="-285750">
              <a:buFont typeface="Arial" panose="020B0604020202020204" pitchFamily="34" charset="0"/>
              <a:buChar char="•"/>
            </a:pPr>
            <a:r>
              <a:rPr lang="en-GB" b="1" dirty="0" smtClean="0"/>
              <a:t>acknowledgements </a:t>
            </a:r>
          </a:p>
          <a:p>
            <a:pPr marL="285750" indent="-285750">
              <a:buFont typeface="Arial" panose="020B0604020202020204" pitchFamily="34" charset="0"/>
              <a:buChar char="•"/>
            </a:pPr>
            <a:r>
              <a:rPr lang="en-GB" b="1" dirty="0" smtClean="0"/>
              <a:t>references</a:t>
            </a:r>
            <a:endParaRPr lang="en-GB" dirty="0" smtClean="0"/>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084DCB-1264-4035-B053-87A73D8675A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309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C1DEB57-4479-40B2-82DB-8C4B84A6F88A}" type="datetimeFigureOut">
              <a:rPr lang="en-GB" smtClean="0"/>
              <a:t>08/08/2023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9901AA-5F76-4897-A9B5-D9472F2191D6}" type="slidenum">
              <a:rPr lang="en-GB" smtClean="0"/>
              <a:t>‹#›</a:t>
            </a:fld>
            <a:endParaRPr lang="en-GB"/>
          </a:p>
        </p:txBody>
      </p:sp>
    </p:spTree>
    <p:extLst>
      <p:ext uri="{BB962C8B-B14F-4D97-AF65-F5344CB8AC3E}">
        <p14:creationId xmlns:p14="http://schemas.microsoft.com/office/powerpoint/2010/main" val="224958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C1DEB57-4479-40B2-82DB-8C4B84A6F88A}" type="datetimeFigureOut">
              <a:rPr lang="en-GB" smtClean="0"/>
              <a:t>08/08/2023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9901AA-5F76-4897-A9B5-D9472F2191D6}" type="slidenum">
              <a:rPr lang="en-GB" smtClean="0"/>
              <a:t>‹#›</a:t>
            </a:fld>
            <a:endParaRPr lang="en-GB"/>
          </a:p>
        </p:txBody>
      </p:sp>
    </p:spTree>
    <p:extLst>
      <p:ext uri="{BB962C8B-B14F-4D97-AF65-F5344CB8AC3E}">
        <p14:creationId xmlns:p14="http://schemas.microsoft.com/office/powerpoint/2010/main" val="6411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C1DEB57-4479-40B2-82DB-8C4B84A6F88A}" type="datetimeFigureOut">
              <a:rPr lang="en-GB" smtClean="0"/>
              <a:t>08/08/2023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9901AA-5F76-4897-A9B5-D9472F2191D6}" type="slidenum">
              <a:rPr lang="en-GB" smtClean="0"/>
              <a:t>‹#›</a:t>
            </a:fld>
            <a:endParaRPr lang="en-GB"/>
          </a:p>
        </p:txBody>
      </p:sp>
    </p:spTree>
    <p:extLst>
      <p:ext uri="{BB962C8B-B14F-4D97-AF65-F5344CB8AC3E}">
        <p14:creationId xmlns:p14="http://schemas.microsoft.com/office/powerpoint/2010/main" val="236375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C1DEB57-4479-40B2-82DB-8C4B84A6F88A}" type="datetimeFigureOut">
              <a:rPr lang="en-GB" smtClean="0"/>
              <a:t>08/08/2023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9901AA-5F76-4897-A9B5-D9472F2191D6}" type="slidenum">
              <a:rPr lang="en-GB" smtClean="0"/>
              <a:t>‹#›</a:t>
            </a:fld>
            <a:endParaRPr lang="en-GB"/>
          </a:p>
        </p:txBody>
      </p:sp>
    </p:spTree>
    <p:extLst>
      <p:ext uri="{BB962C8B-B14F-4D97-AF65-F5344CB8AC3E}">
        <p14:creationId xmlns:p14="http://schemas.microsoft.com/office/powerpoint/2010/main" val="358205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1DEB57-4479-40B2-82DB-8C4B84A6F88A}" type="datetimeFigureOut">
              <a:rPr lang="en-GB" smtClean="0"/>
              <a:t>08/08/2023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9901AA-5F76-4897-A9B5-D9472F2191D6}" type="slidenum">
              <a:rPr lang="en-GB" smtClean="0"/>
              <a:t>‹#›</a:t>
            </a:fld>
            <a:endParaRPr lang="en-GB"/>
          </a:p>
        </p:txBody>
      </p:sp>
    </p:spTree>
    <p:extLst>
      <p:ext uri="{BB962C8B-B14F-4D97-AF65-F5344CB8AC3E}">
        <p14:creationId xmlns:p14="http://schemas.microsoft.com/office/powerpoint/2010/main" val="120698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C1DEB57-4479-40B2-82DB-8C4B84A6F88A}" type="datetimeFigureOut">
              <a:rPr lang="en-GB" smtClean="0"/>
              <a:t>08/08/2023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9901AA-5F76-4897-A9B5-D9472F2191D6}" type="slidenum">
              <a:rPr lang="en-GB" smtClean="0"/>
              <a:t>‹#›</a:t>
            </a:fld>
            <a:endParaRPr lang="en-GB"/>
          </a:p>
        </p:txBody>
      </p:sp>
    </p:spTree>
    <p:extLst>
      <p:ext uri="{BB962C8B-B14F-4D97-AF65-F5344CB8AC3E}">
        <p14:creationId xmlns:p14="http://schemas.microsoft.com/office/powerpoint/2010/main" val="427922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C1DEB57-4479-40B2-82DB-8C4B84A6F88A}" type="datetimeFigureOut">
              <a:rPr lang="en-GB" smtClean="0"/>
              <a:t>08/08/2023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9901AA-5F76-4897-A9B5-D9472F2191D6}" type="slidenum">
              <a:rPr lang="en-GB" smtClean="0"/>
              <a:t>‹#›</a:t>
            </a:fld>
            <a:endParaRPr lang="en-GB"/>
          </a:p>
        </p:txBody>
      </p:sp>
    </p:spTree>
    <p:extLst>
      <p:ext uri="{BB962C8B-B14F-4D97-AF65-F5344CB8AC3E}">
        <p14:creationId xmlns:p14="http://schemas.microsoft.com/office/powerpoint/2010/main" val="287698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C1DEB57-4479-40B2-82DB-8C4B84A6F88A}" type="datetimeFigureOut">
              <a:rPr lang="en-GB" smtClean="0"/>
              <a:t>08/08/2023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9901AA-5F76-4897-A9B5-D9472F2191D6}" type="slidenum">
              <a:rPr lang="en-GB" smtClean="0"/>
              <a:t>‹#›</a:t>
            </a:fld>
            <a:endParaRPr lang="en-GB"/>
          </a:p>
        </p:txBody>
      </p:sp>
    </p:spTree>
    <p:extLst>
      <p:ext uri="{BB962C8B-B14F-4D97-AF65-F5344CB8AC3E}">
        <p14:creationId xmlns:p14="http://schemas.microsoft.com/office/powerpoint/2010/main" val="118522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DEB57-4479-40B2-82DB-8C4B84A6F88A}" type="datetimeFigureOut">
              <a:rPr lang="en-GB" smtClean="0"/>
              <a:t>08/08/2023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9901AA-5F76-4897-A9B5-D9472F2191D6}" type="slidenum">
              <a:rPr lang="en-GB" smtClean="0"/>
              <a:t>‹#›</a:t>
            </a:fld>
            <a:endParaRPr lang="en-GB"/>
          </a:p>
        </p:txBody>
      </p:sp>
    </p:spTree>
    <p:extLst>
      <p:ext uri="{BB962C8B-B14F-4D97-AF65-F5344CB8AC3E}">
        <p14:creationId xmlns:p14="http://schemas.microsoft.com/office/powerpoint/2010/main" val="198704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1DEB57-4479-40B2-82DB-8C4B84A6F88A}" type="datetimeFigureOut">
              <a:rPr lang="en-GB" smtClean="0"/>
              <a:t>08/08/2023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9901AA-5F76-4897-A9B5-D9472F2191D6}" type="slidenum">
              <a:rPr lang="en-GB" smtClean="0"/>
              <a:t>‹#›</a:t>
            </a:fld>
            <a:endParaRPr lang="en-GB"/>
          </a:p>
        </p:txBody>
      </p:sp>
    </p:spTree>
    <p:extLst>
      <p:ext uri="{BB962C8B-B14F-4D97-AF65-F5344CB8AC3E}">
        <p14:creationId xmlns:p14="http://schemas.microsoft.com/office/powerpoint/2010/main" val="146942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1DEB57-4479-40B2-82DB-8C4B84A6F88A}" type="datetimeFigureOut">
              <a:rPr lang="en-GB" smtClean="0"/>
              <a:t>08/08/2023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9901AA-5F76-4897-A9B5-D9472F2191D6}" type="slidenum">
              <a:rPr lang="en-GB" smtClean="0"/>
              <a:t>‹#›</a:t>
            </a:fld>
            <a:endParaRPr lang="en-GB"/>
          </a:p>
        </p:txBody>
      </p:sp>
    </p:spTree>
    <p:extLst>
      <p:ext uri="{BB962C8B-B14F-4D97-AF65-F5344CB8AC3E}">
        <p14:creationId xmlns:p14="http://schemas.microsoft.com/office/powerpoint/2010/main" val="290822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DEB57-4479-40B2-82DB-8C4B84A6F88A}" type="datetimeFigureOut">
              <a:rPr lang="en-GB" smtClean="0"/>
              <a:t>08/08/2023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901AA-5F76-4897-A9B5-D9472F2191D6}" type="slidenum">
              <a:rPr lang="en-GB" smtClean="0"/>
              <a:t>‹#›</a:t>
            </a:fld>
            <a:endParaRPr lang="en-GB"/>
          </a:p>
        </p:txBody>
      </p:sp>
    </p:spTree>
    <p:extLst>
      <p:ext uri="{BB962C8B-B14F-4D97-AF65-F5344CB8AC3E}">
        <p14:creationId xmlns:p14="http://schemas.microsoft.com/office/powerpoint/2010/main" val="1540101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atadess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www.coursera.org/professional-certificates/ibm-data-analyst?adpostion=&amp;utm_medium=sem&amp;utm_source=gg&amp;utm_campaign=B2C_EMEA__coursera_FTCOF_career-academy_pmax-nonNRL-within-14d-country-UK-country-GB&amp;campaignid=20061994707&amp;adgroupid=&amp;device=c&amp;keyword=&amp;matchtype=&amp;network=x&amp;devicemodel=&amp;adposition=&amp;creativeid=&amp;hide_mobile_promo&amp;gclid=Cj0KCQjwib2mBhDWARIsAPZUn_lDhHcdU0JEjGR8TtKQA7o0WIobdNMM1cETY0hJa5vSpOPea_f4wJsaAr-SEALw_wcB" TargetMode="External"/><Relationship Id="rId5" Type="http://schemas.openxmlformats.org/officeDocument/2006/relationships/hyperlink" Target="http://www.coursera.org/" TargetMode="External"/><Relationship Id="rId4" Type="http://schemas.openxmlformats.org/officeDocument/2006/relationships/hyperlink" Target="https://www.ibm.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16099" y="759237"/>
            <a:ext cx="8775701" cy="935205"/>
          </a:xfrm>
        </p:spPr>
        <p:txBody>
          <a:bodyPr>
            <a:noAutofit/>
          </a:bodyPr>
          <a:lstStyle/>
          <a:p>
            <a:r>
              <a:rPr lang="en-GB" sz="4400" b="1" dirty="0" smtClean="0"/>
              <a:t>Software Developers Survey Analysis</a:t>
            </a:r>
            <a:endParaRPr lang="en-GB" sz="4400" b="1" dirty="0"/>
          </a:p>
        </p:txBody>
      </p:sp>
      <p:sp>
        <p:nvSpPr>
          <p:cNvPr id="3" name="Subtitle 2"/>
          <p:cNvSpPr>
            <a:spLocks noGrp="1"/>
          </p:cNvSpPr>
          <p:nvPr>
            <p:ph type="subTitle" idx="1"/>
          </p:nvPr>
        </p:nvSpPr>
        <p:spPr>
          <a:xfrm>
            <a:off x="1355558" y="2880142"/>
            <a:ext cx="9144000" cy="3812758"/>
          </a:xfrm>
        </p:spPr>
        <p:txBody>
          <a:bodyPr>
            <a:noAutofit/>
          </a:bodyPr>
          <a:lstStyle/>
          <a:p>
            <a:pPr algn="l"/>
            <a:r>
              <a:rPr lang="en-US" sz="2800" b="1" dirty="0" smtClean="0">
                <a:solidFill>
                  <a:srgbClr val="FF0000"/>
                </a:solidFill>
              </a:rPr>
              <a:t>Presented by: </a:t>
            </a:r>
            <a:r>
              <a:rPr lang="en-US" sz="2800" dirty="0" smtClean="0">
                <a:solidFill>
                  <a:srgbClr val="FF0000"/>
                </a:solidFill>
              </a:rPr>
              <a:t>D Tadesse </a:t>
            </a:r>
          </a:p>
          <a:p>
            <a:endParaRPr lang="en-US" sz="2800" b="1" dirty="0" smtClean="0">
              <a:solidFill>
                <a:srgbClr val="FF0000"/>
              </a:solidFill>
            </a:endParaRPr>
          </a:p>
          <a:p>
            <a:pPr algn="l"/>
            <a:r>
              <a:rPr lang="en-US" sz="2000" dirty="0"/>
              <a:t>BSc Mathematics &amp; </a:t>
            </a:r>
            <a:r>
              <a:rPr lang="en-US" sz="2000" dirty="0" smtClean="0"/>
              <a:t>Statistics, </a:t>
            </a:r>
            <a:r>
              <a:rPr lang="en-US" sz="2000" dirty="0" smtClean="0">
                <a:solidFill>
                  <a:srgbClr val="FF0000"/>
                </a:solidFill>
                <a:hlinkClick r:id="rId3"/>
              </a:rPr>
              <a:t>https</a:t>
            </a:r>
            <a:r>
              <a:rPr lang="en-US" sz="2000" dirty="0">
                <a:solidFill>
                  <a:srgbClr val="FF0000"/>
                </a:solidFill>
                <a:hlinkClick r:id="rId3"/>
              </a:rPr>
              <a:t>://</a:t>
            </a:r>
            <a:r>
              <a:rPr lang="en-US" sz="2000" dirty="0" smtClean="0">
                <a:solidFill>
                  <a:srgbClr val="FF0000"/>
                </a:solidFill>
                <a:hlinkClick r:id="rId3"/>
              </a:rPr>
              <a:t>github.com/datadesse</a:t>
            </a:r>
            <a:r>
              <a:rPr lang="en-US" sz="2000" dirty="0" smtClean="0"/>
              <a:t/>
            </a:r>
            <a:br>
              <a:rPr lang="en-US" sz="2000" dirty="0" smtClean="0"/>
            </a:br>
            <a:endParaRPr lang="en-US" sz="2000" dirty="0" smtClean="0"/>
          </a:p>
          <a:p>
            <a:endParaRPr lang="en-US" sz="2000" b="1" dirty="0" smtClean="0"/>
          </a:p>
          <a:p>
            <a:pPr algn="l"/>
            <a:r>
              <a:rPr lang="en-US" sz="2000" b="1" dirty="0" smtClean="0">
                <a:solidFill>
                  <a:srgbClr val="FF0000"/>
                </a:solidFill>
              </a:rPr>
              <a:t>Last updated: </a:t>
            </a:r>
            <a:r>
              <a:rPr lang="en-US" sz="2000" dirty="0" smtClean="0">
                <a:solidFill>
                  <a:srgbClr val="FF0000"/>
                </a:solidFill>
              </a:rPr>
              <a:t>06 Aug 2023 </a:t>
            </a:r>
            <a:br>
              <a:rPr lang="en-US" sz="2000" dirty="0" smtClean="0">
                <a:solidFill>
                  <a:srgbClr val="FF0000"/>
                </a:solidFill>
              </a:rPr>
            </a:br>
            <a:endParaRPr lang="en-US" sz="2000" dirty="0" smtClean="0">
              <a:solidFill>
                <a:srgbClr val="FF0000"/>
              </a:solidFill>
            </a:endParaRPr>
          </a:p>
          <a:p>
            <a:pPr algn="l"/>
            <a:r>
              <a:rPr lang="en-GB" sz="2000" b="1" dirty="0" smtClean="0"/>
              <a:t>London</a:t>
            </a:r>
            <a:endParaRPr lang="en-US" sz="2000" dirty="0" smtClean="0">
              <a:solidFill>
                <a:srgbClr val="FF0000"/>
              </a:solidFill>
            </a:endParaRPr>
          </a:p>
          <a:p>
            <a:endParaRPr lang="en-GB" sz="4000" dirty="0"/>
          </a:p>
        </p:txBody>
      </p:sp>
    </p:spTree>
    <p:extLst>
      <p:ext uri="{BB962C8B-B14F-4D97-AF65-F5344CB8AC3E}">
        <p14:creationId xmlns:p14="http://schemas.microsoft.com/office/powerpoint/2010/main" val="3959433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txBox="1">
            <a:spLocks/>
          </p:cNvSpPr>
          <p:nvPr/>
        </p:nvSpPr>
        <p:spPr>
          <a:xfrm>
            <a:off x="3098554" y="485488"/>
            <a:ext cx="5831174" cy="6685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rgbClr val="005493"/>
                </a:solidFill>
                <a:effectLst/>
                <a:uLnTx/>
                <a:uFillTx/>
                <a:latin typeface="IBM Plex Mono SemiBold" panose="020B0709050203000203" pitchFamily="49" charset="0"/>
              </a:rPr>
              <a:t>DATABASE TRENDS</a:t>
            </a:r>
            <a:endParaRPr kumimoji="0" lang="en-US" sz="4000" b="0" i="0" u="none" strike="noStrike" kern="1200" cap="none" spc="0" normalizeH="0" baseline="0" noProof="0" dirty="0">
              <a:ln>
                <a:noFill/>
              </a:ln>
              <a:solidFill>
                <a:srgbClr val="005493"/>
              </a:solidFill>
              <a:effectLst/>
              <a:uLnTx/>
              <a:uFillTx/>
              <a:latin typeface="IBM Plex Mono SemiBold" panose="020B0709050203000203" pitchFamily="49" charset="0"/>
            </a:endParaRPr>
          </a:p>
        </p:txBody>
      </p:sp>
      <p:sp>
        <p:nvSpPr>
          <p:cNvPr id="3" name="Content Placeholder 2">
            <a:extLst>
              <a:ext uri="{FF2B5EF4-FFF2-40B4-BE49-F238E27FC236}">
                <a16:creationId xmlns:a16="http://schemas.microsoft.com/office/drawing/2014/main" id="{E4FC0D20-FACF-4D73-BD27-CF8F6B97546A}"/>
              </a:ext>
            </a:extLst>
          </p:cNvPr>
          <p:cNvSpPr txBox="1">
            <a:spLocks/>
          </p:cNvSpPr>
          <p:nvPr/>
        </p:nvSpPr>
        <p:spPr>
          <a:xfrm>
            <a:off x="336526" y="2638597"/>
            <a:ext cx="3499203" cy="501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0" indent="0">
              <a:lnSpc>
                <a:spcPct val="100000"/>
              </a:lnSpc>
              <a:spcBef>
                <a:spcPts val="0"/>
              </a:spcBef>
              <a:buNone/>
              <a:defRPr/>
            </a:pPr>
            <a:r>
              <a:rPr lang="en-US" sz="2000" b="1" dirty="0">
                <a:solidFill>
                  <a:prstClr val="black"/>
                </a:solidFill>
                <a:latin typeface="Calibri" panose="020F0502020204030204"/>
              </a:rPr>
              <a:t>Top 10 </a:t>
            </a:r>
            <a:r>
              <a:rPr lang="en-GB" sz="2000" b="1" dirty="0" smtClean="0">
                <a:solidFill>
                  <a:prstClr val="black"/>
                </a:solidFill>
                <a:latin typeface="Calibri" panose="020F0502020204030204"/>
              </a:rPr>
              <a:t>Database</a:t>
            </a:r>
            <a:r>
              <a:rPr lang="en-US" sz="2000" b="1" dirty="0" smtClean="0">
                <a:solidFill>
                  <a:prstClr val="black"/>
                </a:solidFill>
                <a:latin typeface="Calibri" panose="020F0502020204030204"/>
              </a:rPr>
              <a:t> </a:t>
            </a:r>
            <a:r>
              <a:rPr lang="en-US" sz="2000" b="1" dirty="0">
                <a:solidFill>
                  <a:prstClr val="black"/>
                </a:solidFill>
                <a:latin typeface="Calibri" panose="020F0502020204030204"/>
              </a:rPr>
              <a:t>Current Year</a:t>
            </a:r>
          </a:p>
        </p:txBody>
      </p:sp>
      <p:sp>
        <p:nvSpPr>
          <p:cNvPr id="4" name="Content Placeholder 3">
            <a:extLst>
              <a:ext uri="{FF2B5EF4-FFF2-40B4-BE49-F238E27FC236}">
                <a16:creationId xmlns:a16="http://schemas.microsoft.com/office/drawing/2014/main" id="{ACA6A89D-097D-4968-A07A-39A5B4F78A62}"/>
              </a:ext>
            </a:extLst>
          </p:cNvPr>
          <p:cNvSpPr txBox="1">
            <a:spLocks/>
          </p:cNvSpPr>
          <p:nvPr/>
        </p:nvSpPr>
        <p:spPr>
          <a:xfrm>
            <a:off x="4830082" y="2689333"/>
            <a:ext cx="3125853" cy="501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0" indent="0">
              <a:lnSpc>
                <a:spcPct val="100000"/>
              </a:lnSpc>
              <a:spcBef>
                <a:spcPts val="0"/>
              </a:spcBef>
              <a:buNone/>
              <a:defRPr/>
            </a:pPr>
            <a:r>
              <a:rPr lang="en-US" sz="2000" b="1" dirty="0">
                <a:solidFill>
                  <a:prstClr val="black"/>
                </a:solidFill>
                <a:latin typeface="Calibri" panose="020F0502020204030204"/>
              </a:rPr>
              <a:t>Top 10 </a:t>
            </a:r>
            <a:r>
              <a:rPr lang="en-GB" sz="2000" b="1" dirty="0">
                <a:solidFill>
                  <a:prstClr val="black"/>
                </a:solidFill>
                <a:latin typeface="Calibri" panose="020F0502020204030204"/>
              </a:rPr>
              <a:t>Database</a:t>
            </a:r>
            <a:r>
              <a:rPr lang="en-US" sz="2000" b="1" dirty="0">
                <a:solidFill>
                  <a:prstClr val="black"/>
                </a:solidFill>
                <a:latin typeface="Calibri" panose="020F0502020204030204"/>
              </a:rPr>
              <a:t> </a:t>
            </a:r>
            <a:r>
              <a:rPr lang="en-US" sz="2000" b="1" dirty="0" smtClean="0">
                <a:solidFill>
                  <a:prstClr val="black"/>
                </a:solidFill>
                <a:latin typeface="Calibri" panose="020F0502020204030204"/>
              </a:rPr>
              <a:t>Next </a:t>
            </a:r>
            <a:r>
              <a:rPr lang="en-US" sz="2000" b="1" dirty="0">
                <a:solidFill>
                  <a:prstClr val="black"/>
                </a:solidFill>
                <a:latin typeface="Calibri" panose="020F0502020204030204"/>
              </a:rPr>
              <a:t>Year</a:t>
            </a:r>
          </a:p>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srgbClr val="0070C0"/>
              </a:solidFill>
              <a:effectLst/>
              <a:uLnTx/>
              <a:uFillTx/>
            </a:endParaRPr>
          </a:p>
        </p:txBody>
      </p:sp>
      <p:sp>
        <p:nvSpPr>
          <p:cNvPr id="5"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2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endParaRPr>
          </a:p>
        </p:txBody>
      </p:sp>
      <p:sp>
        <p:nvSpPr>
          <p:cNvPr id="6"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2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86" y="3539968"/>
            <a:ext cx="4048333" cy="261335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5035" y="3610992"/>
            <a:ext cx="4045727" cy="2442454"/>
          </a:xfrm>
          <a:prstGeom prst="rect">
            <a:avLst/>
          </a:prstGeom>
        </p:spPr>
      </p:pic>
      <p:sp>
        <p:nvSpPr>
          <p:cNvPr id="11" name="TextBox 10"/>
          <p:cNvSpPr txBox="1"/>
          <p:nvPr/>
        </p:nvSpPr>
        <p:spPr>
          <a:xfrm>
            <a:off x="454287" y="1528342"/>
            <a:ext cx="1079292" cy="461665"/>
          </a:xfrm>
          <a:prstGeom prst="rect">
            <a:avLst/>
          </a:prstGeom>
          <a:noFill/>
        </p:spPr>
        <p:txBody>
          <a:bodyPr wrap="square" rtlCol="0">
            <a:spAutoFit/>
          </a:bodyPr>
          <a:lstStyle/>
          <a:p>
            <a:r>
              <a:rPr lang="en-GB" sz="2400" b="1" dirty="0" smtClean="0">
                <a:solidFill>
                  <a:srgbClr val="FF0000"/>
                </a:solidFill>
              </a:rPr>
              <a:t>Fig 3</a:t>
            </a:r>
            <a:endParaRPr lang="en-GB" sz="2400" b="1" dirty="0">
              <a:solidFill>
                <a:srgbClr val="FF0000"/>
              </a:solidFill>
            </a:endParaRPr>
          </a:p>
        </p:txBody>
      </p:sp>
      <p:sp>
        <p:nvSpPr>
          <p:cNvPr id="12" name="Rectangle 11"/>
          <p:cNvSpPr/>
          <p:nvPr/>
        </p:nvSpPr>
        <p:spPr>
          <a:xfrm>
            <a:off x="8950288" y="2086941"/>
            <a:ext cx="3045788" cy="2957861"/>
          </a:xfrm>
          <a:prstGeom prst="rect">
            <a:avLst/>
          </a:prstGeom>
        </p:spPr>
        <p:txBody>
          <a:bodyPr wrap="square">
            <a:spAutoFit/>
          </a:bodyPr>
          <a:lstStyle/>
          <a:p>
            <a:pPr>
              <a:lnSpc>
                <a:spcPct val="150000"/>
              </a:lnSpc>
              <a:spcAft>
                <a:spcPts val="800"/>
              </a:spcAft>
            </a:pPr>
            <a:r>
              <a:rPr lang="en-GB" b="1" dirty="0" smtClean="0">
                <a:latin typeface="Calibri" panose="020F0502020204030204" pitchFamily="34" charset="0"/>
                <a:ea typeface="Calibri" panose="020F0502020204030204" pitchFamily="34" charset="0"/>
                <a:cs typeface="Times New Roman" panose="02020603050405020304" pitchFamily="18" charset="0"/>
              </a:rPr>
              <a:t>Fig 3 </a:t>
            </a:r>
            <a:r>
              <a:rPr lang="en-GB" dirty="0" smtClean="0">
                <a:latin typeface="Calibri" panose="020F0502020204030204" pitchFamily="34" charset="0"/>
                <a:ea typeface="Calibri" panose="020F0502020204030204" pitchFamily="34" charset="0"/>
                <a:cs typeface="Times New Roman" panose="02020603050405020304" pitchFamily="18" charset="0"/>
              </a:rPr>
              <a:t>shows that growing </a:t>
            </a:r>
            <a:r>
              <a:rPr lang="en-GB" dirty="0"/>
              <a:t>i</a:t>
            </a:r>
            <a:r>
              <a:rPr lang="en-GB" dirty="0" smtClean="0"/>
              <a:t>nterest </a:t>
            </a:r>
            <a:r>
              <a:rPr lang="en-GB" dirty="0"/>
              <a:t>for </a:t>
            </a:r>
            <a:r>
              <a:rPr lang="en-GB" b="1" dirty="0" err="1"/>
              <a:t>Elasticsearch</a:t>
            </a:r>
            <a:r>
              <a:rPr lang="en-GB" b="1" dirty="0"/>
              <a:t>, </a:t>
            </a:r>
            <a:r>
              <a:rPr lang="en-GB" b="1" dirty="0" err="1"/>
              <a:t>Redis</a:t>
            </a:r>
            <a:r>
              <a:rPr lang="en-GB" b="1" dirty="0"/>
              <a:t>, Firebase, MongoDB, PostgreSQL </a:t>
            </a:r>
            <a:r>
              <a:rPr lang="en-GB" b="1" dirty="0" smtClean="0"/>
              <a:t>increased </a:t>
            </a:r>
            <a:r>
              <a:rPr lang="en-GB" dirty="0" smtClean="0">
                <a:latin typeface="Calibri" panose="020F0502020204030204" pitchFamily="34" charset="0"/>
                <a:ea typeface="Calibri" panose="020F0502020204030204" pitchFamily="34" charset="0"/>
                <a:cs typeface="Times New Roman" panose="02020603050405020304" pitchFamily="18" charset="0"/>
              </a:rPr>
              <a:t>suggesting </a:t>
            </a:r>
            <a:r>
              <a:rPr lang="en-GB" dirty="0">
                <a:latin typeface="Calibri" panose="020F0502020204030204" pitchFamily="34" charset="0"/>
                <a:ea typeface="Calibri" panose="020F0502020204030204" pitchFamily="34" charset="0"/>
                <a:cs typeface="Times New Roman" panose="02020603050405020304" pitchFamily="18" charset="0"/>
              </a:rPr>
              <a:t>that  students would benefit if they study </a:t>
            </a:r>
            <a:r>
              <a:rPr lang="en-GB" dirty="0" smtClean="0">
                <a:latin typeface="Calibri" panose="020F0502020204030204" pitchFamily="34" charset="0"/>
                <a:ea typeface="Calibri" panose="020F0502020204030204" pitchFamily="34" charset="0"/>
                <a:cs typeface="Times New Roman" panose="02020603050405020304" pitchFamily="18" charset="0"/>
              </a:rPr>
              <a:t>one or two of these databases </a:t>
            </a: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7086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txBox="1">
            <a:spLocks/>
          </p:cNvSpPr>
          <p:nvPr/>
        </p:nvSpPr>
        <p:spPr>
          <a:xfrm>
            <a:off x="3289299" y="538795"/>
            <a:ext cx="5181601" cy="6685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7030A0"/>
                </a:solidFill>
                <a:effectLst/>
                <a:uLnTx/>
                <a:uFillTx/>
                <a:latin typeface="IBM Plex Mono SemiBold" panose="020B0709050203000203" pitchFamily="49" charset="0"/>
              </a:rPr>
              <a:t>DATABASE </a:t>
            </a:r>
            <a:r>
              <a:rPr kumimoji="0" lang="en-GB" sz="2800" b="1" i="0" u="none" strike="noStrike" kern="1200" cap="none" spc="0" normalizeH="0" baseline="0" noProof="0" dirty="0" smtClean="0">
                <a:ln>
                  <a:noFill/>
                </a:ln>
                <a:solidFill>
                  <a:srgbClr val="7030A0"/>
                </a:solidFill>
                <a:effectLst/>
                <a:uLnTx/>
                <a:uFillTx/>
                <a:latin typeface="IBM Plex Mono SemiBold" panose="020B0709050203000203" pitchFamily="49" charset="0"/>
              </a:rPr>
              <a:t>COMPARISON </a:t>
            </a:r>
            <a:endParaRPr kumimoji="0" lang="en-US" sz="2800" b="1" i="0" u="none" strike="noStrike" kern="1200" cap="none" spc="0" normalizeH="0" baseline="0" noProof="0" dirty="0">
              <a:ln>
                <a:noFill/>
              </a:ln>
              <a:solidFill>
                <a:srgbClr val="7030A0"/>
              </a:solidFill>
              <a:effectLst/>
              <a:uLnTx/>
              <a:uFillTx/>
              <a:latin typeface="IBM Plex Mono SemiBold" panose="020B0709050203000203"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05" y="1751182"/>
            <a:ext cx="6243195" cy="3989666"/>
          </a:xfrm>
          <a:prstGeom prst="rect">
            <a:avLst/>
          </a:prstGeom>
        </p:spPr>
      </p:pic>
      <p:sp>
        <p:nvSpPr>
          <p:cNvPr id="5" name="TextBox 4"/>
          <p:cNvSpPr txBox="1"/>
          <p:nvPr/>
        </p:nvSpPr>
        <p:spPr>
          <a:xfrm>
            <a:off x="8271803" y="1751182"/>
            <a:ext cx="3742006" cy="2862322"/>
          </a:xfrm>
          <a:prstGeom prst="rect">
            <a:avLst/>
          </a:prstGeom>
          <a:noFill/>
        </p:spPr>
        <p:txBody>
          <a:bodyPr wrap="square" rtlCol="0">
            <a:spAutoFit/>
          </a:bodyPr>
          <a:lstStyle/>
          <a:p>
            <a:r>
              <a:rPr lang="en-GB" b="1" dirty="0" smtClean="0"/>
              <a:t>Fig 4 </a:t>
            </a:r>
            <a:r>
              <a:rPr lang="en-GB" dirty="0" smtClean="0"/>
              <a:t>indicates that:</a:t>
            </a:r>
          </a:p>
          <a:p>
            <a:endParaRPr lang="en-GB" dirty="0" smtClean="0"/>
          </a:p>
          <a:p>
            <a:pPr marL="285750" indent="-285750">
              <a:buFont typeface="Arial" panose="020B0604020202020204" pitchFamily="34" charset="0"/>
              <a:buChar char="•"/>
            </a:pPr>
            <a:r>
              <a:rPr lang="en-GB" dirty="0" smtClean="0"/>
              <a:t>Interest for </a:t>
            </a:r>
            <a:r>
              <a:rPr lang="en-GB" b="1" dirty="0" err="1" smtClean="0"/>
              <a:t>Elasticsearch</a:t>
            </a:r>
            <a:r>
              <a:rPr lang="en-GB" b="1" dirty="0" smtClean="0"/>
              <a:t>, </a:t>
            </a:r>
            <a:r>
              <a:rPr lang="en-GB" b="1" dirty="0" err="1" smtClean="0"/>
              <a:t>Redis</a:t>
            </a:r>
            <a:r>
              <a:rPr lang="en-GB" b="1" dirty="0" smtClean="0"/>
              <a:t>, Firebase, MongoDB, PostgreSQL </a:t>
            </a:r>
            <a:r>
              <a:rPr lang="en-GB" dirty="0" smtClean="0"/>
              <a:t>increased</a:t>
            </a:r>
            <a:endParaRPr lang="en-GB" dirty="0"/>
          </a:p>
          <a:p>
            <a:endParaRPr lang="en-GB" dirty="0" smtClean="0"/>
          </a:p>
          <a:p>
            <a:pPr marL="285750" indent="-285750">
              <a:buFont typeface="Arial" panose="020B0604020202020204" pitchFamily="34" charset="0"/>
              <a:buChar char="•"/>
            </a:pPr>
            <a:r>
              <a:rPr lang="en-GB" b="1" dirty="0" err="1" smtClean="0"/>
              <a:t>Elasticsearch</a:t>
            </a:r>
            <a:r>
              <a:rPr lang="en-GB" dirty="0" smtClean="0"/>
              <a:t> increased by a significant amount 46% suggesting that its</a:t>
            </a:r>
            <a:r>
              <a:rPr lang="en-GB" b="1" dirty="0" smtClean="0"/>
              <a:t> popularity grew </a:t>
            </a:r>
          </a:p>
          <a:p>
            <a:endParaRPr lang="en-GB" dirty="0" smtClean="0"/>
          </a:p>
        </p:txBody>
      </p:sp>
      <p:sp>
        <p:nvSpPr>
          <p:cNvPr id="6" name="TextBox 5"/>
          <p:cNvSpPr txBox="1"/>
          <p:nvPr/>
        </p:nvSpPr>
        <p:spPr>
          <a:xfrm>
            <a:off x="538605" y="1207307"/>
            <a:ext cx="1079292" cy="461665"/>
          </a:xfrm>
          <a:prstGeom prst="rect">
            <a:avLst/>
          </a:prstGeom>
          <a:noFill/>
        </p:spPr>
        <p:txBody>
          <a:bodyPr wrap="square" rtlCol="0">
            <a:spAutoFit/>
          </a:bodyPr>
          <a:lstStyle/>
          <a:p>
            <a:r>
              <a:rPr lang="en-GB" sz="2400" b="1" dirty="0" smtClean="0">
                <a:solidFill>
                  <a:srgbClr val="FF0000"/>
                </a:solidFill>
              </a:rPr>
              <a:t>Fig 4</a:t>
            </a:r>
            <a:endParaRPr lang="en-GB" sz="2400" b="1" dirty="0">
              <a:solidFill>
                <a:srgbClr val="FF0000"/>
              </a:solidFill>
            </a:endParaRPr>
          </a:p>
        </p:txBody>
      </p:sp>
    </p:spTree>
    <p:extLst>
      <p:ext uri="{BB962C8B-B14F-4D97-AF65-F5344CB8AC3E}">
        <p14:creationId xmlns:p14="http://schemas.microsoft.com/office/powerpoint/2010/main" val="3740550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txBox="1">
            <a:spLocks/>
          </p:cNvSpPr>
          <p:nvPr/>
        </p:nvSpPr>
        <p:spPr>
          <a:xfrm>
            <a:off x="2070100" y="225425"/>
            <a:ext cx="7670800" cy="930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005493"/>
                </a:solidFill>
                <a:effectLst/>
                <a:uLnTx/>
                <a:uFillTx/>
                <a:latin typeface="IBM Plex Mono SemiBold" panose="020B0709050203000203" pitchFamily="49" charset="0"/>
              </a:rPr>
              <a:t>DATABASE</a:t>
            </a:r>
            <a:r>
              <a:rPr kumimoji="0" lang="en-US" sz="2800" b="0" i="0" u="none" strike="noStrike" kern="1200" cap="none" spc="0" normalizeH="0" noProof="0" dirty="0" smtClean="0">
                <a:ln>
                  <a:noFill/>
                </a:ln>
                <a:solidFill>
                  <a:srgbClr val="005493"/>
                </a:solidFill>
                <a:effectLst/>
                <a:uLnTx/>
                <a:uFillTx/>
                <a:latin typeface="IBM Plex Mono SemiBold" panose="020B0709050203000203" pitchFamily="49" charset="0"/>
              </a:rPr>
              <a:t> </a:t>
            </a:r>
            <a:r>
              <a:rPr kumimoji="0" lang="en-US" sz="2800" b="0" i="0" u="none" strike="noStrike" kern="1200" cap="none" spc="0" normalizeH="0" baseline="0" noProof="0" dirty="0" smtClean="0">
                <a:ln>
                  <a:noFill/>
                </a:ln>
                <a:solidFill>
                  <a:srgbClr val="005493"/>
                </a:solidFill>
                <a:effectLst/>
                <a:uLnTx/>
                <a:uFillTx/>
                <a:latin typeface="IBM Plex Mono SemiBold" panose="020B0709050203000203" pitchFamily="49" charset="0"/>
              </a:rPr>
              <a:t>FINDINGS &amp; IMPLICATIONS</a:t>
            </a:r>
            <a:endParaRPr kumimoji="0" lang="en-US" sz="2800" b="0" i="0" u="none" strike="noStrike" kern="1200" cap="none" spc="0" normalizeH="0" baseline="0" noProof="0" dirty="0">
              <a:ln>
                <a:noFill/>
              </a:ln>
              <a:solidFill>
                <a:srgbClr val="005493"/>
              </a:solidFill>
              <a:effectLst/>
              <a:uLnTx/>
              <a:uFillTx/>
              <a:latin typeface="IBM Plex Mono SemiBold" panose="020B0709050203000203" pitchFamily="49" charset="0"/>
            </a:endParaRPr>
          </a:p>
        </p:txBody>
      </p:sp>
      <p:sp>
        <p:nvSpPr>
          <p:cNvPr id="3" name="Content Placeholder 2">
            <a:extLst>
              <a:ext uri="{FF2B5EF4-FFF2-40B4-BE49-F238E27FC236}">
                <a16:creationId xmlns:a16="http://schemas.microsoft.com/office/drawing/2014/main" id="{E4FC0D20-FACF-4D73-BD27-CF8F6B97546A}"/>
              </a:ext>
            </a:extLst>
          </p:cNvPr>
          <p:cNvSpPr txBox="1">
            <a:spLocks/>
          </p:cNvSpPr>
          <p:nvPr/>
        </p:nvSpPr>
        <p:spPr>
          <a:xfrm>
            <a:off x="547116" y="1981201"/>
            <a:ext cx="5358384" cy="48767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a:buNone/>
              <a:tabLst/>
              <a:defRPr/>
            </a:pPr>
            <a:r>
              <a:rPr lang="en-US" sz="2600" b="1" dirty="0">
                <a:solidFill>
                  <a:schemeClr val="tx1"/>
                </a:solidFill>
                <a:latin typeface="Times New Roman" panose="02020603050405020304" pitchFamily="18" charset="0"/>
                <a:cs typeface="Times New Roman" panose="02020603050405020304" pitchFamily="18" charset="0"/>
              </a:rPr>
              <a:t>Findings</a:t>
            </a:r>
          </a:p>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800" b="0" i="0" u="none" strike="noStrike" kern="1200" cap="none" spc="0" normalizeH="0" baseline="0" noProof="0" dirty="0" smtClean="0">
              <a:ln>
                <a:noFill/>
              </a:ln>
              <a:solidFill>
                <a:srgbClr val="0070C0"/>
              </a:solidFill>
              <a:effectLst/>
              <a:uLnTx/>
              <a:uFillTx/>
              <a:latin typeface="IBM Plex Mono Text" panose="020B0509050203000203" pitchFamily="49" charset="0"/>
              <a:ea typeface="+mn-ea"/>
              <a:cs typeface="+mn-cs"/>
            </a:endParaRPr>
          </a:p>
          <a:p>
            <a:pPr marL="285750" lvl="0" indent="-285750">
              <a:lnSpc>
                <a:spcPct val="200000"/>
              </a:lnSpc>
              <a:spcBef>
                <a:spcPts val="0"/>
              </a:spcBef>
              <a:buFont typeface="Arial" panose="020B0604020202020204" pitchFamily="34" charset="0"/>
              <a:buChar char="•"/>
            </a:pPr>
            <a:r>
              <a:rPr lang="en-GB" sz="1800" dirty="0" smtClean="0">
                <a:solidFill>
                  <a:prstClr val="black"/>
                </a:solidFill>
                <a:latin typeface="Calibri" panose="020F0502020204030204"/>
              </a:rPr>
              <a:t>The </a:t>
            </a:r>
            <a:r>
              <a:rPr lang="en-GB" sz="1800" dirty="0">
                <a:solidFill>
                  <a:prstClr val="black"/>
                </a:solidFill>
                <a:latin typeface="Calibri" panose="020F0502020204030204"/>
              </a:rPr>
              <a:t>i</a:t>
            </a:r>
            <a:r>
              <a:rPr lang="en-GB" sz="1800" dirty="0" smtClean="0">
                <a:solidFill>
                  <a:prstClr val="black"/>
                </a:solidFill>
                <a:latin typeface="Calibri" panose="020F0502020204030204"/>
              </a:rPr>
              <a:t>nterest </a:t>
            </a:r>
            <a:r>
              <a:rPr lang="en-GB" sz="1800" dirty="0">
                <a:solidFill>
                  <a:prstClr val="black"/>
                </a:solidFill>
                <a:latin typeface="Calibri" panose="020F0502020204030204"/>
              </a:rPr>
              <a:t>for </a:t>
            </a:r>
            <a:r>
              <a:rPr lang="en-GB" sz="1800" b="1" dirty="0" err="1" smtClean="0">
                <a:solidFill>
                  <a:prstClr val="black"/>
                </a:solidFill>
                <a:latin typeface="Calibri" panose="020F0502020204030204"/>
              </a:rPr>
              <a:t>Elasticsearch</a:t>
            </a:r>
            <a:r>
              <a:rPr lang="en-GB" sz="1800" dirty="0" smtClean="0">
                <a:solidFill>
                  <a:prstClr val="black"/>
                </a:solidFill>
                <a:latin typeface="Calibri" panose="020F0502020204030204"/>
              </a:rPr>
              <a:t> &amp; </a:t>
            </a:r>
            <a:r>
              <a:rPr lang="en-GB" sz="1800" b="1" dirty="0" err="1">
                <a:solidFill>
                  <a:prstClr val="black"/>
                </a:solidFill>
                <a:latin typeface="Calibri" panose="020F0502020204030204"/>
              </a:rPr>
              <a:t>Redis</a:t>
            </a:r>
            <a:r>
              <a:rPr lang="en-GB" sz="1800" b="1" dirty="0">
                <a:solidFill>
                  <a:prstClr val="black"/>
                </a:solidFill>
                <a:latin typeface="Calibri" panose="020F0502020204030204"/>
              </a:rPr>
              <a:t> </a:t>
            </a:r>
            <a:r>
              <a:rPr lang="en-GB" sz="1800" dirty="0" smtClean="0">
                <a:solidFill>
                  <a:prstClr val="black"/>
                </a:solidFill>
                <a:latin typeface="Calibri" panose="020F0502020204030204"/>
              </a:rPr>
              <a:t>increased </a:t>
            </a:r>
            <a:r>
              <a:rPr lang="en-GB" sz="1800" dirty="0">
                <a:solidFill>
                  <a:prstClr val="black"/>
                </a:solidFill>
                <a:latin typeface="Calibri" panose="020F0502020204030204"/>
              </a:rPr>
              <a:t>by a significant amount </a:t>
            </a:r>
            <a:r>
              <a:rPr lang="en-GB" sz="1800" dirty="0" smtClean="0">
                <a:solidFill>
                  <a:prstClr val="black"/>
                </a:solidFill>
                <a:latin typeface="Calibri" panose="020F0502020204030204"/>
              </a:rPr>
              <a:t>46%  &amp; 33% respectively</a:t>
            </a:r>
            <a:br>
              <a:rPr lang="en-GB" sz="1800" dirty="0" smtClean="0">
                <a:solidFill>
                  <a:prstClr val="black"/>
                </a:solidFill>
                <a:latin typeface="Calibri" panose="020F0502020204030204"/>
              </a:rPr>
            </a:br>
            <a:endParaRPr lang="en-GB" sz="1800" dirty="0" smtClean="0">
              <a:solidFill>
                <a:prstClr val="black"/>
              </a:solidFill>
              <a:latin typeface="Calibri" panose="020F0502020204030204"/>
            </a:endParaRPr>
          </a:p>
          <a:p>
            <a:pPr marL="285750" lvl="0" indent="-285750">
              <a:lnSpc>
                <a:spcPct val="200000"/>
              </a:lnSpc>
              <a:spcBef>
                <a:spcPts val="0"/>
              </a:spcBef>
              <a:buFont typeface="Arial" panose="020B0604020202020204" pitchFamily="34" charset="0"/>
              <a:buChar char="•"/>
            </a:pPr>
            <a:r>
              <a:rPr lang="en-US" sz="1800" b="1" dirty="0" smtClean="0">
                <a:solidFill>
                  <a:prstClr val="black"/>
                </a:solidFill>
                <a:latin typeface="Calibri" panose="020F0502020204030204"/>
              </a:rPr>
              <a:t>Oracle </a:t>
            </a:r>
            <a:r>
              <a:rPr lang="en-US" sz="1800" b="1" dirty="0">
                <a:solidFill>
                  <a:prstClr val="black"/>
                </a:solidFill>
                <a:latin typeface="Calibri" panose="020F0502020204030204"/>
              </a:rPr>
              <a:t>and MySQL </a:t>
            </a:r>
            <a:r>
              <a:rPr lang="en-US" sz="1800" dirty="0">
                <a:solidFill>
                  <a:prstClr val="black"/>
                </a:solidFill>
                <a:latin typeface="Calibri" panose="020F0502020204030204"/>
              </a:rPr>
              <a:t>declined by huge </a:t>
            </a:r>
            <a:r>
              <a:rPr lang="en-US" sz="1800" dirty="0" smtClean="0">
                <a:solidFill>
                  <a:prstClr val="black"/>
                </a:solidFill>
                <a:latin typeface="Calibri" panose="020F0502020204030204"/>
              </a:rPr>
              <a:t>amounts  </a:t>
            </a:r>
            <a:r>
              <a:rPr lang="en-US" sz="1800" dirty="0">
                <a:solidFill>
                  <a:prstClr val="black"/>
                </a:solidFill>
                <a:latin typeface="Calibri" panose="020F0502020204030204"/>
              </a:rPr>
              <a:t/>
            </a:r>
            <a:br>
              <a:rPr lang="en-US" sz="1800" dirty="0">
                <a:solidFill>
                  <a:prstClr val="black"/>
                </a:solidFill>
                <a:latin typeface="Calibri" panose="020F0502020204030204"/>
              </a:rPr>
            </a:br>
            <a:r>
              <a:rPr lang="en-US" sz="1800" dirty="0" smtClean="0">
                <a:solidFill>
                  <a:prstClr val="black"/>
                </a:solidFill>
                <a:latin typeface="Calibri" panose="020F0502020204030204"/>
              </a:rPr>
              <a:t>-</a:t>
            </a:r>
            <a:r>
              <a:rPr lang="en-US" sz="1800" b="1" dirty="0" smtClean="0">
                <a:solidFill>
                  <a:prstClr val="black"/>
                </a:solidFill>
                <a:latin typeface="Calibri" panose="020F0502020204030204"/>
              </a:rPr>
              <a:t>100</a:t>
            </a:r>
            <a:r>
              <a:rPr lang="en-US" sz="1800" b="1" dirty="0">
                <a:solidFill>
                  <a:prstClr val="black"/>
                </a:solidFill>
                <a:latin typeface="Calibri" panose="020F0502020204030204"/>
              </a:rPr>
              <a:t>%  and </a:t>
            </a:r>
            <a:r>
              <a:rPr lang="en-US" sz="1800" b="1" dirty="0" smtClean="0">
                <a:solidFill>
                  <a:prstClr val="black"/>
                </a:solidFill>
                <a:latin typeface="Calibri" panose="020F0502020204030204"/>
              </a:rPr>
              <a:t>-40</a:t>
            </a:r>
            <a:r>
              <a:rPr lang="en-US" sz="1800" b="1" dirty="0">
                <a:solidFill>
                  <a:prstClr val="black"/>
                </a:solidFill>
                <a:latin typeface="Calibri" panose="020F0502020204030204"/>
              </a:rPr>
              <a:t>% </a:t>
            </a:r>
            <a:r>
              <a:rPr lang="en-GB" sz="1800" dirty="0">
                <a:solidFill>
                  <a:prstClr val="black"/>
                </a:solidFill>
                <a:latin typeface="Calibri" panose="020F0502020204030204"/>
              </a:rPr>
              <a:t>respectively</a:t>
            </a:r>
            <a:r>
              <a:rPr lang="en-GB" sz="1800" b="1" dirty="0">
                <a:solidFill>
                  <a:prstClr val="black"/>
                </a:solidFill>
                <a:latin typeface="Calibri" panose="020F0502020204030204"/>
              </a:rPr>
              <a:t> </a:t>
            </a:r>
            <a:r>
              <a:rPr lang="en-GB" sz="1800" dirty="0" smtClean="0">
                <a:solidFill>
                  <a:prstClr val="black"/>
                </a:solidFill>
                <a:latin typeface="Calibri" panose="020F0502020204030204"/>
              </a:rPr>
              <a:t>despite high take up</a:t>
            </a:r>
            <a:r>
              <a:rPr lang="en-GB" sz="1800" b="1" dirty="0" smtClean="0">
                <a:solidFill>
                  <a:prstClr val="black"/>
                </a:solidFill>
                <a:latin typeface="Calibri" panose="020F0502020204030204"/>
              </a:rPr>
              <a:t> </a:t>
            </a:r>
            <a:endParaRPr lang="en-US" sz="1800" b="1" dirty="0">
              <a:solidFill>
                <a:prstClr val="black"/>
              </a:solidFill>
              <a:latin typeface="Calibri" panose="020F0502020204030204"/>
            </a:endParaRPr>
          </a:p>
        </p:txBody>
      </p:sp>
      <p:sp>
        <p:nvSpPr>
          <p:cNvPr id="4" name="Content Placeholder 3">
            <a:extLst>
              <a:ext uri="{FF2B5EF4-FFF2-40B4-BE49-F238E27FC236}">
                <a16:creationId xmlns:a16="http://schemas.microsoft.com/office/drawing/2014/main" id="{ACA6A89D-097D-4968-A07A-39A5B4F78A62}"/>
              </a:ext>
            </a:extLst>
          </p:cNvPr>
          <p:cNvSpPr txBox="1">
            <a:spLocks/>
          </p:cNvSpPr>
          <p:nvPr/>
        </p:nvSpPr>
        <p:spPr>
          <a:xfrm>
            <a:off x="6438900" y="1981198"/>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sz="2400" b="1" dirty="0">
                <a:solidFill>
                  <a:schemeClr val="tx1"/>
                </a:solidFill>
                <a:latin typeface="Times New Roman" panose="02020603050405020304" pitchFamily="18" charset="0"/>
                <a:cs typeface="Times New Roman" panose="02020603050405020304" pitchFamily="18" charset="0"/>
              </a:rPr>
              <a:t>Implications</a:t>
            </a:r>
          </a:p>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800" b="0" i="0" u="none" strike="noStrike" kern="1200" cap="none" spc="0" normalizeH="0" baseline="0" noProof="0" dirty="0" smtClean="0">
              <a:ln>
                <a:noFill/>
              </a:ln>
              <a:solidFill>
                <a:srgbClr val="0070C0"/>
              </a:solidFill>
              <a:effectLst/>
              <a:uLnTx/>
              <a:uFillTx/>
              <a:latin typeface="IBM Plex Mono Text" panose="020B0509050203000203" pitchFamily="49" charset="0"/>
              <a:ea typeface="+mn-ea"/>
              <a:cs typeface="+mn-cs"/>
            </a:endParaRPr>
          </a:p>
          <a:p>
            <a:pPr lvl="0">
              <a:lnSpc>
                <a:spcPct val="200000"/>
              </a:lnSpc>
              <a:defRPr/>
            </a:pPr>
            <a:r>
              <a:rPr lang="en-GB" sz="1800" b="1" dirty="0" err="1">
                <a:solidFill>
                  <a:prstClr val="black"/>
                </a:solidFill>
                <a:latin typeface="Calibri" panose="020F0502020204030204"/>
              </a:rPr>
              <a:t>Elasticsearch</a:t>
            </a:r>
            <a:r>
              <a:rPr lang="en-GB" sz="1800" b="1" dirty="0">
                <a:solidFill>
                  <a:prstClr val="black"/>
                </a:solidFill>
                <a:latin typeface="Calibri" panose="020F0502020204030204"/>
              </a:rPr>
              <a:t>  &amp; </a:t>
            </a:r>
            <a:r>
              <a:rPr lang="en-GB" sz="1800" b="1" dirty="0" err="1">
                <a:solidFill>
                  <a:prstClr val="black"/>
                </a:solidFill>
                <a:latin typeface="Calibri" panose="020F0502020204030204"/>
              </a:rPr>
              <a:t>Redis</a:t>
            </a:r>
            <a:r>
              <a:rPr lang="en-GB" sz="1800" b="1" dirty="0">
                <a:solidFill>
                  <a:prstClr val="black"/>
                </a:solidFill>
                <a:latin typeface="Calibri" panose="020F0502020204030204"/>
              </a:rPr>
              <a:t> </a:t>
            </a:r>
            <a:r>
              <a:rPr lang="en-GB" sz="1800" dirty="0" smtClean="0">
                <a:solidFill>
                  <a:prstClr val="black"/>
                </a:solidFill>
                <a:latin typeface="Calibri" panose="020F0502020204030204"/>
              </a:rPr>
              <a:t>are most popular databases</a:t>
            </a:r>
            <a:br>
              <a:rPr lang="en-GB" sz="1800" dirty="0" smtClean="0">
                <a:solidFill>
                  <a:prstClr val="black"/>
                </a:solidFill>
                <a:latin typeface="Calibri" panose="020F0502020204030204"/>
              </a:rPr>
            </a:br>
            <a:endParaRPr lang="en-GB" sz="1800" dirty="0" smtClean="0">
              <a:solidFill>
                <a:prstClr val="black"/>
              </a:solidFill>
              <a:latin typeface="Calibri" panose="020F0502020204030204"/>
            </a:endParaRPr>
          </a:p>
          <a:p>
            <a:pPr lvl="0">
              <a:lnSpc>
                <a:spcPct val="200000"/>
              </a:lnSpc>
              <a:defRPr/>
            </a:pPr>
            <a:r>
              <a:rPr lang="en-US" sz="1800" b="1" dirty="0" smtClean="0">
                <a:solidFill>
                  <a:prstClr val="black"/>
                </a:solidFill>
                <a:latin typeface="Calibri" panose="020F0502020204030204"/>
              </a:rPr>
              <a:t>Oracle </a:t>
            </a:r>
            <a:r>
              <a:rPr lang="en-US" sz="1800" b="1" dirty="0">
                <a:solidFill>
                  <a:prstClr val="black"/>
                </a:solidFill>
                <a:latin typeface="Calibri" panose="020F0502020204030204"/>
              </a:rPr>
              <a:t>and </a:t>
            </a:r>
            <a:r>
              <a:rPr lang="en-US" sz="1800" b="1" dirty="0" smtClean="0">
                <a:solidFill>
                  <a:prstClr val="black"/>
                </a:solidFill>
                <a:latin typeface="Calibri" panose="020F0502020204030204"/>
              </a:rPr>
              <a:t>MySQL  </a:t>
            </a:r>
            <a:r>
              <a:rPr lang="en-US" sz="1800" dirty="0" smtClean="0">
                <a:solidFill>
                  <a:prstClr val="black"/>
                </a:solidFill>
                <a:latin typeface="Calibri" panose="020F0502020204030204"/>
              </a:rPr>
              <a:t>dropping by a </a:t>
            </a:r>
            <a:r>
              <a:rPr lang="en-GB" sz="1800" dirty="0" smtClean="0">
                <a:solidFill>
                  <a:prstClr val="black"/>
                </a:solidFill>
                <a:latin typeface="Calibri" panose="020F0502020204030204"/>
              </a:rPr>
              <a:t>significant amount indication of their future uncertainty</a:t>
            </a:r>
            <a:r>
              <a:rPr lang="en-GB" sz="1800" b="1" dirty="0" smtClean="0">
                <a:solidFill>
                  <a:prstClr val="black"/>
                </a:solidFill>
                <a:latin typeface="Calibri" panose="020F0502020204030204"/>
              </a:rPr>
              <a:t>? </a:t>
            </a:r>
            <a:endParaRPr lang="en-US" sz="1800" b="1" dirty="0">
              <a:solidFill>
                <a:prstClr val="black"/>
              </a:solidFill>
              <a:latin typeface="Calibri" panose="020F0502020204030204"/>
            </a:endParaRPr>
          </a:p>
        </p:txBody>
      </p:sp>
    </p:spTree>
    <p:extLst>
      <p:ext uri="{BB962C8B-B14F-4D97-AF65-F5344CB8AC3E}">
        <p14:creationId xmlns:p14="http://schemas.microsoft.com/office/powerpoint/2010/main" val="3988900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txBox="1">
            <a:spLocks/>
          </p:cNvSpPr>
          <p:nvPr/>
        </p:nvSpPr>
        <p:spPr>
          <a:xfrm>
            <a:off x="1727004" y="351384"/>
            <a:ext cx="8026400" cy="6685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lvl="0" algn="ctr">
              <a:defRPr/>
            </a:pPr>
            <a:r>
              <a:rPr lang="en-GB" sz="2800" b="1" dirty="0" smtClean="0">
                <a:solidFill>
                  <a:srgbClr val="7030A0"/>
                </a:solidFill>
              </a:rPr>
              <a:t>JOB ADVERT Vs LANGUAGES </a:t>
            </a:r>
            <a:r>
              <a:rPr kumimoji="0" lang="en-GB" sz="2800" b="1" i="0" u="none" strike="noStrike" kern="1200" cap="none" spc="0" normalizeH="0" baseline="0" noProof="0" dirty="0" smtClean="0">
                <a:ln>
                  <a:noFill/>
                </a:ln>
                <a:solidFill>
                  <a:srgbClr val="7030A0"/>
                </a:solidFill>
                <a:effectLst/>
                <a:uLnTx/>
                <a:uFillTx/>
                <a:latin typeface="IBM Plex Mono SemiBold" panose="020B0709050203000203" pitchFamily="49" charset="0"/>
              </a:rPr>
              <a:t>COMPARISON </a:t>
            </a:r>
            <a:endParaRPr kumimoji="0" lang="en-US" sz="2800" b="1" i="0" u="none" strike="noStrike" kern="1200" cap="none" spc="0" normalizeH="0" baseline="0" noProof="0" dirty="0">
              <a:ln>
                <a:noFill/>
              </a:ln>
              <a:solidFill>
                <a:srgbClr val="7030A0"/>
              </a:solidFill>
              <a:effectLst/>
              <a:uLnTx/>
              <a:uFillTx/>
              <a:latin typeface="IBM Plex Mono SemiBold" panose="020B0709050203000203"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39" y="2087137"/>
            <a:ext cx="6557235" cy="4159139"/>
          </a:xfrm>
          <a:prstGeom prst="rect">
            <a:avLst/>
          </a:prstGeom>
        </p:spPr>
      </p:pic>
      <p:sp>
        <p:nvSpPr>
          <p:cNvPr id="4" name="TextBox 3"/>
          <p:cNvSpPr txBox="1"/>
          <p:nvPr/>
        </p:nvSpPr>
        <p:spPr>
          <a:xfrm>
            <a:off x="7708900" y="2087137"/>
            <a:ext cx="4089009" cy="1338828"/>
          </a:xfrm>
          <a:prstGeom prst="rect">
            <a:avLst/>
          </a:prstGeom>
          <a:noFill/>
        </p:spPr>
        <p:txBody>
          <a:bodyPr wrap="square" rtlCol="0">
            <a:spAutoFit/>
          </a:bodyPr>
          <a:lstStyle/>
          <a:p>
            <a:pPr>
              <a:lnSpc>
                <a:spcPct val="150000"/>
              </a:lnSpc>
            </a:pPr>
            <a:r>
              <a:rPr lang="en-GB" dirty="0" smtClean="0"/>
              <a:t>Based </a:t>
            </a:r>
            <a:r>
              <a:rPr lang="en-GB" dirty="0"/>
              <a:t>on </a:t>
            </a:r>
            <a:r>
              <a:rPr lang="en-GB" b="1" dirty="0" smtClean="0"/>
              <a:t>Fig 5</a:t>
            </a:r>
            <a:r>
              <a:rPr lang="en-GB" dirty="0" smtClean="0"/>
              <a:t> findings </a:t>
            </a:r>
            <a:r>
              <a:rPr lang="en-GB" b="1" dirty="0"/>
              <a:t>C, Java, Python &amp; JavaScript</a:t>
            </a:r>
            <a:r>
              <a:rPr lang="en-GB" dirty="0"/>
              <a:t> </a:t>
            </a:r>
            <a:r>
              <a:rPr lang="en-GB" dirty="0" smtClean="0"/>
              <a:t>have higher </a:t>
            </a:r>
            <a:r>
              <a:rPr lang="en-GB" dirty="0"/>
              <a:t>job vacancies and </a:t>
            </a:r>
            <a:r>
              <a:rPr lang="en-GB" dirty="0" smtClean="0"/>
              <a:t>demand </a:t>
            </a:r>
            <a:r>
              <a:rPr lang="en-GB" dirty="0"/>
              <a:t>by employers</a:t>
            </a:r>
          </a:p>
        </p:txBody>
      </p:sp>
      <p:sp>
        <p:nvSpPr>
          <p:cNvPr id="5" name="TextBox 4"/>
          <p:cNvSpPr txBox="1"/>
          <p:nvPr/>
        </p:nvSpPr>
        <p:spPr>
          <a:xfrm>
            <a:off x="280293" y="1367134"/>
            <a:ext cx="1079292" cy="461665"/>
          </a:xfrm>
          <a:prstGeom prst="rect">
            <a:avLst/>
          </a:prstGeom>
          <a:noFill/>
        </p:spPr>
        <p:txBody>
          <a:bodyPr wrap="square" rtlCol="0">
            <a:spAutoFit/>
          </a:bodyPr>
          <a:lstStyle/>
          <a:p>
            <a:r>
              <a:rPr lang="en-GB" sz="2400" b="1" dirty="0" smtClean="0">
                <a:solidFill>
                  <a:srgbClr val="FF0000"/>
                </a:solidFill>
              </a:rPr>
              <a:t>Fig 5</a:t>
            </a:r>
            <a:endParaRPr lang="en-GB" sz="2400" b="1" dirty="0">
              <a:solidFill>
                <a:srgbClr val="FF0000"/>
              </a:solidFill>
            </a:endParaRPr>
          </a:p>
        </p:txBody>
      </p:sp>
    </p:spTree>
    <p:extLst>
      <p:ext uri="{BB962C8B-B14F-4D97-AF65-F5344CB8AC3E}">
        <p14:creationId xmlns:p14="http://schemas.microsoft.com/office/powerpoint/2010/main" val="4076465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txBox="1">
            <a:spLocks/>
          </p:cNvSpPr>
          <p:nvPr/>
        </p:nvSpPr>
        <p:spPr>
          <a:xfrm>
            <a:off x="453841" y="463593"/>
            <a:ext cx="10631500" cy="829994"/>
          </a:xfrm>
          <a:prstGeom prst="rect">
            <a:avLst/>
          </a:prstGeom>
        </p:spPr>
        <p:txBody>
          <a:bodyPr anchor="ctr">
            <a:normAutofit/>
          </a:bodyPr>
          <a:lstStyle>
            <a:defPPr>
              <a:defRPr lang="en-US"/>
            </a:defPPr>
            <a:lvl1pPr algn="ctr">
              <a:lnSpc>
                <a:spcPct val="90000"/>
              </a:lnSpc>
              <a:spcBef>
                <a:spcPct val="0"/>
              </a:spcBef>
              <a:buNone/>
              <a:defRPr sz="3600" b="1">
                <a:solidFill>
                  <a:srgbClr val="FF0000"/>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7030A0"/>
                </a:solidFill>
                <a:effectLst/>
                <a:uLnTx/>
                <a:uFillTx/>
                <a:latin typeface="Calibri Light" panose="020F0302020204030204"/>
                <a:ea typeface="+mj-ea"/>
                <a:cs typeface="+mj-cs"/>
              </a:rPr>
              <a:t> </a:t>
            </a:r>
            <a:r>
              <a:rPr kumimoji="0" lang="en-US" sz="3600" b="1" i="0" u="none" strike="noStrike" kern="1200" cap="none" spc="0" normalizeH="0" baseline="0" noProof="0" dirty="0" smtClean="0">
                <a:ln>
                  <a:noFill/>
                </a:ln>
                <a:solidFill>
                  <a:srgbClr val="7030A0"/>
                </a:solidFill>
                <a:effectLst/>
                <a:uLnTx/>
                <a:uFillTx/>
                <a:latin typeface="Calibri Light" panose="020F0302020204030204"/>
                <a:ea typeface="+mj-ea"/>
                <a:cs typeface="+mj-cs"/>
              </a:rPr>
              <a:t>Job Postings by </a:t>
            </a:r>
            <a:r>
              <a:rPr kumimoji="0" lang="en-US" sz="3600" b="1" i="0" u="none" strike="noStrike" kern="1200" cap="none" spc="0" normalizeH="0" baseline="0" noProof="0" dirty="0" smtClean="0">
                <a:ln>
                  <a:noFill/>
                </a:ln>
                <a:solidFill>
                  <a:srgbClr val="7030A0"/>
                </a:solidFill>
                <a:effectLst/>
                <a:uLnTx/>
                <a:uFillTx/>
                <a:latin typeface="Calibri Light" panose="020F0302020204030204"/>
                <a:ea typeface="+mj-ea"/>
                <a:cs typeface="+mj-cs"/>
              </a:rPr>
              <a:t>Number </a:t>
            </a:r>
            <a:r>
              <a:rPr kumimoji="0" lang="en-US" sz="3600" b="1" i="0" u="none" strike="noStrike" kern="1200" cap="none" spc="0" normalizeH="0" baseline="0" noProof="0" dirty="0" smtClean="0">
                <a:ln>
                  <a:noFill/>
                </a:ln>
                <a:solidFill>
                  <a:srgbClr val="7030A0"/>
                </a:solidFill>
                <a:effectLst/>
                <a:uLnTx/>
                <a:uFillTx/>
                <a:latin typeface="Calibri Light" panose="020F0302020204030204"/>
                <a:ea typeface="+mj-ea"/>
                <a:cs typeface="+mj-cs"/>
              </a:rPr>
              <a:t>of Jobs </a:t>
            </a:r>
            <a:endParaRPr kumimoji="0" lang="en-US" sz="3600" b="1" i="0" u="none" strike="noStrike" kern="1200" cap="none" spc="0" normalizeH="0" baseline="0" noProof="0" dirty="0">
              <a:ln>
                <a:noFill/>
              </a:ln>
              <a:solidFill>
                <a:srgbClr val="7030A0"/>
              </a:solidFill>
              <a:effectLst/>
              <a:uLnTx/>
              <a:uFillTx/>
              <a:latin typeface="Calibri Light" panose="020F0302020204030204"/>
              <a:ea typeface="+mj-ea"/>
              <a:cs typeface="+mj-cs"/>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841" y="1984830"/>
            <a:ext cx="7556129" cy="4107150"/>
          </a:xfrm>
          <a:prstGeom prst="rect">
            <a:avLst/>
          </a:prstGeom>
        </p:spPr>
      </p:pic>
      <p:sp>
        <p:nvSpPr>
          <p:cNvPr id="4" name="TextBox 3"/>
          <p:cNvSpPr txBox="1"/>
          <p:nvPr/>
        </p:nvSpPr>
        <p:spPr>
          <a:xfrm>
            <a:off x="292471" y="1401534"/>
            <a:ext cx="107929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smtClean="0">
                <a:ln>
                  <a:noFill/>
                </a:ln>
                <a:solidFill>
                  <a:srgbClr val="FF0000"/>
                </a:solidFill>
                <a:effectLst/>
                <a:uLnTx/>
                <a:uFillTx/>
                <a:latin typeface="Calibri" panose="020F0502020204030204"/>
                <a:ea typeface="+mn-ea"/>
                <a:cs typeface="+mn-cs"/>
              </a:rPr>
              <a:t>Fig 6</a:t>
            </a:r>
            <a:endParaRPr kumimoji="0" lang="en-GB" sz="2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6" name="TextBox 5"/>
          <p:cNvSpPr txBox="1"/>
          <p:nvPr/>
        </p:nvSpPr>
        <p:spPr>
          <a:xfrm>
            <a:off x="8356331" y="2835730"/>
            <a:ext cx="3619378" cy="1338828"/>
          </a:xfrm>
          <a:prstGeom prst="rect">
            <a:avLst/>
          </a:prstGeom>
          <a:noFill/>
        </p:spPr>
        <p:txBody>
          <a:bodyPr wrap="square" rtlCol="0">
            <a:spAutoFit/>
          </a:bodyPr>
          <a:lstStyle/>
          <a:p>
            <a:pPr>
              <a:lnSpc>
                <a:spcPct val="150000"/>
              </a:lnSpc>
            </a:pPr>
            <a:r>
              <a:rPr lang="en-GB" b="1" dirty="0" smtClean="0"/>
              <a:t>Fig 6</a:t>
            </a:r>
            <a:r>
              <a:rPr lang="en-GB" dirty="0" smtClean="0"/>
              <a:t> indicates that </a:t>
            </a:r>
            <a:r>
              <a:rPr lang="en-GB" b="1" dirty="0"/>
              <a:t>C, Java, Python &amp; JavaScript</a:t>
            </a:r>
            <a:r>
              <a:rPr lang="en-GB" dirty="0"/>
              <a:t> programming languages have more job </a:t>
            </a:r>
            <a:r>
              <a:rPr lang="en-GB" dirty="0" smtClean="0"/>
              <a:t>vacancies</a:t>
            </a:r>
            <a:endParaRPr lang="en-GB" dirty="0"/>
          </a:p>
        </p:txBody>
      </p:sp>
    </p:spTree>
    <p:extLst>
      <p:ext uri="{BB962C8B-B14F-4D97-AF65-F5344CB8AC3E}">
        <p14:creationId xmlns:p14="http://schemas.microsoft.com/office/powerpoint/2010/main" val="2038935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txBox="1">
            <a:spLocks/>
          </p:cNvSpPr>
          <p:nvPr/>
        </p:nvSpPr>
        <p:spPr>
          <a:xfrm>
            <a:off x="1828801" y="486314"/>
            <a:ext cx="8420100" cy="71745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dirty="0" smtClean="0">
                <a:solidFill>
                  <a:srgbClr val="FF0000"/>
                </a:solidFill>
              </a:rPr>
              <a:t>Languages by Descending Order of Salary</a:t>
            </a:r>
            <a:endParaRPr lang="en-US" sz="3600" b="1" dirty="0">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14" y="2250652"/>
            <a:ext cx="6522486" cy="3465070"/>
          </a:xfrm>
          <a:prstGeom prst="rect">
            <a:avLst/>
          </a:prstGeom>
        </p:spPr>
      </p:pic>
      <p:sp>
        <p:nvSpPr>
          <p:cNvPr id="4" name="TextBox 3"/>
          <p:cNvSpPr txBox="1"/>
          <p:nvPr/>
        </p:nvSpPr>
        <p:spPr>
          <a:xfrm>
            <a:off x="360914" y="1623887"/>
            <a:ext cx="1079292" cy="461665"/>
          </a:xfrm>
          <a:prstGeom prst="rect">
            <a:avLst/>
          </a:prstGeom>
          <a:noFill/>
        </p:spPr>
        <p:txBody>
          <a:bodyPr wrap="square" rtlCol="0">
            <a:spAutoFit/>
          </a:bodyPr>
          <a:lstStyle/>
          <a:p>
            <a:r>
              <a:rPr lang="en-GB" sz="2400" b="1" dirty="0" smtClean="0">
                <a:solidFill>
                  <a:srgbClr val="FF0000"/>
                </a:solidFill>
              </a:rPr>
              <a:t>Fig </a:t>
            </a:r>
            <a:r>
              <a:rPr lang="en-GB" sz="2400" b="1" dirty="0">
                <a:solidFill>
                  <a:srgbClr val="FF0000"/>
                </a:solidFill>
              </a:rPr>
              <a:t>7</a:t>
            </a:r>
          </a:p>
        </p:txBody>
      </p:sp>
      <p:sp>
        <p:nvSpPr>
          <p:cNvPr id="5" name="TextBox 4"/>
          <p:cNvSpPr txBox="1"/>
          <p:nvPr/>
        </p:nvSpPr>
        <p:spPr>
          <a:xfrm>
            <a:off x="7632700" y="2250652"/>
            <a:ext cx="3924300" cy="1338828"/>
          </a:xfrm>
          <a:prstGeom prst="rect">
            <a:avLst/>
          </a:prstGeom>
          <a:noFill/>
        </p:spPr>
        <p:txBody>
          <a:bodyPr wrap="square" rtlCol="0">
            <a:spAutoFit/>
          </a:bodyPr>
          <a:lstStyle/>
          <a:p>
            <a:pPr>
              <a:lnSpc>
                <a:spcPct val="150000"/>
              </a:lnSpc>
            </a:pPr>
            <a:r>
              <a:rPr lang="en-GB" b="1" dirty="0" smtClean="0"/>
              <a:t>Fig </a:t>
            </a:r>
            <a:r>
              <a:rPr lang="en-GB" b="1" dirty="0"/>
              <a:t>7</a:t>
            </a:r>
            <a:r>
              <a:rPr lang="en-GB" b="1" dirty="0" smtClean="0"/>
              <a:t> </a:t>
            </a:r>
            <a:r>
              <a:rPr lang="en-GB" dirty="0" smtClean="0"/>
              <a:t>shows that </a:t>
            </a:r>
            <a:r>
              <a:rPr lang="en-GB" b="1" dirty="0" smtClean="0"/>
              <a:t>Swift</a:t>
            </a:r>
            <a:r>
              <a:rPr lang="en-GB" b="1" dirty="0"/>
              <a:t>, Python, </a:t>
            </a:r>
            <a:endParaRPr lang="en-GB" b="1" dirty="0" smtClean="0"/>
          </a:p>
          <a:p>
            <a:pPr>
              <a:lnSpc>
                <a:spcPct val="150000"/>
              </a:lnSpc>
            </a:pPr>
            <a:r>
              <a:rPr lang="en-GB" b="1" dirty="0" smtClean="0"/>
              <a:t>C</a:t>
            </a:r>
            <a:r>
              <a:rPr lang="en-GB" b="1" dirty="0"/>
              <a:t>++, JavaScript and Java</a:t>
            </a:r>
            <a:r>
              <a:rPr lang="en-GB" dirty="0"/>
              <a:t> are </a:t>
            </a:r>
            <a:r>
              <a:rPr lang="en-GB" b="1" dirty="0"/>
              <a:t>well paid </a:t>
            </a:r>
            <a:r>
              <a:rPr lang="en-GB" dirty="0"/>
              <a:t>languages with </a:t>
            </a:r>
            <a:r>
              <a:rPr lang="en-GB" b="1" dirty="0"/>
              <a:t>salaries over 100K</a:t>
            </a:r>
            <a:r>
              <a:rPr lang="en-GB" dirty="0"/>
              <a:t>. </a:t>
            </a:r>
          </a:p>
        </p:txBody>
      </p:sp>
    </p:spTree>
    <p:extLst>
      <p:ext uri="{BB962C8B-B14F-4D97-AF65-F5344CB8AC3E}">
        <p14:creationId xmlns:p14="http://schemas.microsoft.com/office/powerpoint/2010/main" val="109377690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2988" y="376535"/>
            <a:ext cx="6134100" cy="891652"/>
          </a:xfrm>
          <a:prstGeom prst="rect">
            <a:avLst/>
          </a:prstGeom>
        </p:spPr>
        <p:txBody>
          <a:bodyPr vert="horz"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4000" b="1" i="0" u="none" strike="noStrike" cap="none" spc="0" normalizeH="0" baseline="0">
                <a:ln>
                  <a:noFill/>
                </a:ln>
                <a:solidFill>
                  <a:srgbClr val="005493"/>
                </a:solidFill>
                <a:effectLst/>
                <a:uLnTx/>
                <a:uFillTx/>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GB" sz="2800" dirty="0" smtClean="0"/>
              <a:t>RESPONDENT COUNT BY COUNTRY </a:t>
            </a:r>
            <a:endParaRPr lang="en-GB"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3" y="2489200"/>
            <a:ext cx="8800885" cy="2997200"/>
          </a:xfrm>
          <a:prstGeom prst="rect">
            <a:avLst/>
          </a:prstGeom>
        </p:spPr>
      </p:pic>
      <p:sp>
        <p:nvSpPr>
          <p:cNvPr id="6" name="TextBox 5"/>
          <p:cNvSpPr txBox="1"/>
          <p:nvPr/>
        </p:nvSpPr>
        <p:spPr>
          <a:xfrm>
            <a:off x="226213" y="1391558"/>
            <a:ext cx="1079292" cy="461665"/>
          </a:xfrm>
          <a:prstGeom prst="rect">
            <a:avLst/>
          </a:prstGeom>
          <a:noFill/>
        </p:spPr>
        <p:txBody>
          <a:bodyPr wrap="square" rtlCol="0">
            <a:spAutoFit/>
          </a:bodyPr>
          <a:lstStyle/>
          <a:p>
            <a:r>
              <a:rPr lang="en-GB" sz="2400" b="1" dirty="0" smtClean="0">
                <a:solidFill>
                  <a:srgbClr val="FF0000"/>
                </a:solidFill>
              </a:rPr>
              <a:t>Fig </a:t>
            </a:r>
            <a:r>
              <a:rPr lang="en-GB" sz="2400" b="1" dirty="0">
                <a:solidFill>
                  <a:srgbClr val="FF0000"/>
                </a:solidFill>
              </a:rPr>
              <a:t>8</a:t>
            </a:r>
          </a:p>
        </p:txBody>
      </p:sp>
      <p:sp>
        <p:nvSpPr>
          <p:cNvPr id="7" name="TextBox 6"/>
          <p:cNvSpPr txBox="1"/>
          <p:nvPr/>
        </p:nvSpPr>
        <p:spPr>
          <a:xfrm>
            <a:off x="9366766" y="1788746"/>
            <a:ext cx="2596634" cy="3416320"/>
          </a:xfrm>
          <a:prstGeom prst="rect">
            <a:avLst/>
          </a:prstGeom>
          <a:noFill/>
        </p:spPr>
        <p:txBody>
          <a:bodyPr wrap="square" rtlCol="0">
            <a:spAutoFit/>
          </a:bodyPr>
          <a:lstStyle/>
          <a:p>
            <a:pPr>
              <a:lnSpc>
                <a:spcPct val="150000"/>
              </a:lnSpc>
            </a:pPr>
            <a:r>
              <a:rPr lang="en-US" b="1" dirty="0" smtClean="0"/>
              <a:t>Fig 8 </a:t>
            </a:r>
            <a:r>
              <a:rPr lang="en-US" dirty="0" smtClean="0"/>
              <a:t>indicates that the </a:t>
            </a:r>
            <a:r>
              <a:rPr lang="en-US" b="1" dirty="0" smtClean="0"/>
              <a:t>US</a:t>
            </a:r>
            <a:r>
              <a:rPr lang="en-US" b="1" dirty="0"/>
              <a:t>, India, </a:t>
            </a:r>
            <a:r>
              <a:rPr lang="en-US" b="1" dirty="0" smtClean="0"/>
              <a:t>UK &amp; Germany </a:t>
            </a:r>
            <a:r>
              <a:rPr lang="en-GB" b="1" dirty="0" smtClean="0"/>
              <a:t>have </a:t>
            </a:r>
            <a:r>
              <a:rPr lang="en-US" dirty="0" smtClean="0"/>
              <a:t>highest </a:t>
            </a:r>
            <a:r>
              <a:rPr lang="en-US" dirty="0"/>
              <a:t>number participant </a:t>
            </a:r>
            <a:r>
              <a:rPr lang="en-US" dirty="0" smtClean="0"/>
              <a:t>indicating that </a:t>
            </a:r>
            <a:r>
              <a:rPr lang="en-GB" b="1" dirty="0"/>
              <a:t>s</a:t>
            </a:r>
            <a:r>
              <a:rPr lang="en-GB" b="1" dirty="0" smtClean="0"/>
              <a:t>tudents </a:t>
            </a:r>
            <a:r>
              <a:rPr lang="en-GB" b="1" dirty="0"/>
              <a:t>would </a:t>
            </a:r>
            <a:r>
              <a:rPr lang="en-US" dirty="0"/>
              <a:t>have </a:t>
            </a:r>
            <a:r>
              <a:rPr lang="en-GB" dirty="0"/>
              <a:t>higher job opportunities </a:t>
            </a:r>
            <a:r>
              <a:rPr lang="en-GB" dirty="0" smtClean="0"/>
              <a:t>if </a:t>
            </a:r>
            <a:r>
              <a:rPr lang="en-GB" dirty="0"/>
              <a:t>they worked in the</a:t>
            </a:r>
            <a:r>
              <a:rPr lang="en-GB" i="1" dirty="0"/>
              <a:t> </a:t>
            </a:r>
            <a:r>
              <a:rPr lang="en-US" dirty="0" smtClean="0"/>
              <a:t>these countries </a:t>
            </a:r>
            <a:endParaRPr lang="en-GB" dirty="0"/>
          </a:p>
        </p:txBody>
      </p:sp>
    </p:spTree>
    <p:extLst>
      <p:ext uri="{BB962C8B-B14F-4D97-AF65-F5344CB8AC3E}">
        <p14:creationId xmlns:p14="http://schemas.microsoft.com/office/powerpoint/2010/main" val="2283688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16300" y="287635"/>
            <a:ext cx="5207000" cy="891652"/>
          </a:xfrm>
          <a:prstGeom prst="rect">
            <a:avLst/>
          </a:prstGeom>
        </p:spPr>
        <p:txBody>
          <a:bodyPr vert="horz"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4000" b="1" i="0" u="none" strike="noStrike" cap="none" spc="0" normalizeH="0" baseline="0">
                <a:ln>
                  <a:noFill/>
                </a:ln>
                <a:solidFill>
                  <a:srgbClr val="005493"/>
                </a:solidFill>
                <a:effectLst/>
                <a:uLnTx/>
                <a:uFillTx/>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GB" sz="2800" dirty="0" smtClean="0"/>
              <a:t>GENDER COUNT BY COUNTRY </a:t>
            </a:r>
            <a:endParaRPr lang="en-GB" sz="2800" dirty="0"/>
          </a:p>
        </p:txBody>
      </p:sp>
      <p:sp>
        <p:nvSpPr>
          <p:cNvPr id="4" name="TextBox 3"/>
          <p:cNvSpPr txBox="1"/>
          <p:nvPr/>
        </p:nvSpPr>
        <p:spPr>
          <a:xfrm>
            <a:off x="431806" y="1470606"/>
            <a:ext cx="1079292" cy="461665"/>
          </a:xfrm>
          <a:prstGeom prst="rect">
            <a:avLst/>
          </a:prstGeom>
          <a:noFill/>
        </p:spPr>
        <p:txBody>
          <a:bodyPr wrap="square" rtlCol="0">
            <a:spAutoFit/>
          </a:bodyPr>
          <a:lstStyle/>
          <a:p>
            <a:r>
              <a:rPr lang="en-GB" sz="2400" b="1" dirty="0" smtClean="0">
                <a:solidFill>
                  <a:srgbClr val="FF0000"/>
                </a:solidFill>
              </a:rPr>
              <a:t>Fig 9</a:t>
            </a:r>
            <a:endParaRPr lang="en-GB" sz="2400" b="1" dirty="0">
              <a:solidFill>
                <a:srgbClr val="FF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6" y="2081674"/>
            <a:ext cx="6959594" cy="4211219"/>
          </a:xfrm>
          <a:prstGeom prst="rect">
            <a:avLst/>
          </a:prstGeom>
        </p:spPr>
      </p:pic>
      <p:sp>
        <p:nvSpPr>
          <p:cNvPr id="6" name="Rectangle 5"/>
          <p:cNvSpPr/>
          <p:nvPr/>
        </p:nvSpPr>
        <p:spPr>
          <a:xfrm>
            <a:off x="7505700" y="2266714"/>
            <a:ext cx="4483100" cy="923330"/>
          </a:xfrm>
          <a:prstGeom prst="rect">
            <a:avLst/>
          </a:prstGeom>
        </p:spPr>
        <p:txBody>
          <a:bodyPr wrap="square">
            <a:spAutoFit/>
          </a:bodyPr>
          <a:lstStyle/>
          <a:p>
            <a:pPr>
              <a:lnSpc>
                <a:spcPct val="150000"/>
              </a:lnSpc>
            </a:pPr>
            <a:r>
              <a:rPr lang="en-GB" b="1" dirty="0" smtClean="0"/>
              <a:t>Fig </a:t>
            </a:r>
            <a:r>
              <a:rPr lang="en-GB" b="1" dirty="0"/>
              <a:t>9</a:t>
            </a:r>
            <a:r>
              <a:rPr lang="en-GB" b="1" dirty="0" smtClean="0"/>
              <a:t> </a:t>
            </a:r>
            <a:r>
              <a:rPr lang="en-GB" dirty="0" smtClean="0"/>
              <a:t>shows that </a:t>
            </a:r>
            <a:r>
              <a:rPr lang="en-GB" b="1" dirty="0" smtClean="0"/>
              <a:t>women have </a:t>
            </a:r>
            <a:r>
              <a:rPr lang="en-GB" dirty="0"/>
              <a:t>significantly </a:t>
            </a:r>
            <a:r>
              <a:rPr lang="en-GB" b="1" dirty="0"/>
              <a:t>lower </a:t>
            </a:r>
            <a:r>
              <a:rPr lang="en-GB" dirty="0" smtClean="0"/>
              <a:t>participation</a:t>
            </a:r>
            <a:r>
              <a:rPr lang="en-GB" b="1" dirty="0" smtClean="0"/>
              <a:t> </a:t>
            </a:r>
            <a:r>
              <a:rPr lang="en-GB" dirty="0" smtClean="0"/>
              <a:t>in the survey </a:t>
            </a:r>
            <a:r>
              <a:rPr lang="en-GB" b="1" dirty="0" smtClean="0"/>
              <a:t>than </a:t>
            </a:r>
            <a:r>
              <a:rPr lang="en-GB" b="1" dirty="0"/>
              <a:t>men</a:t>
            </a:r>
            <a:r>
              <a:rPr lang="en-GB" dirty="0" smtClean="0"/>
              <a:t>.</a:t>
            </a:r>
            <a:endParaRPr lang="en-GB" dirty="0"/>
          </a:p>
        </p:txBody>
      </p:sp>
    </p:spTree>
    <p:extLst>
      <p:ext uri="{BB962C8B-B14F-4D97-AF65-F5344CB8AC3E}">
        <p14:creationId xmlns:p14="http://schemas.microsoft.com/office/powerpoint/2010/main" val="3659480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6" y="1317590"/>
            <a:ext cx="4991100" cy="5092959"/>
          </a:xfrm>
          <a:prstGeom prst="rect">
            <a:avLst/>
          </a:prstGeom>
        </p:spPr>
      </p:pic>
      <p:sp>
        <p:nvSpPr>
          <p:cNvPr id="4" name="TextBox 3"/>
          <p:cNvSpPr txBox="1"/>
          <p:nvPr/>
        </p:nvSpPr>
        <p:spPr>
          <a:xfrm>
            <a:off x="3091375" y="195106"/>
            <a:ext cx="6085462" cy="891652"/>
          </a:xfrm>
          <a:prstGeom prst="rect">
            <a:avLst/>
          </a:prstGeom>
        </p:spPr>
        <p:txBody>
          <a:bodyPr vert="horz"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4000" b="1" i="0" u="none" strike="noStrike" cap="none" spc="0" normalizeH="0" baseline="0">
                <a:ln>
                  <a:noFill/>
                </a:ln>
                <a:solidFill>
                  <a:srgbClr val="005493"/>
                </a:solidFill>
                <a:effectLst/>
                <a:uLnTx/>
                <a:uFillTx/>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GB" sz="2800" dirty="0" smtClean="0"/>
              <a:t>RESPONDENTS </a:t>
            </a:r>
            <a:r>
              <a:rPr lang="en-GB" sz="2800" dirty="0" smtClean="0"/>
              <a:t>COUNT BY GENDER</a:t>
            </a:r>
            <a:endParaRPr lang="en-GB" sz="2800" dirty="0"/>
          </a:p>
        </p:txBody>
      </p:sp>
      <p:sp>
        <p:nvSpPr>
          <p:cNvPr id="5" name="TextBox 4"/>
          <p:cNvSpPr txBox="1"/>
          <p:nvPr/>
        </p:nvSpPr>
        <p:spPr>
          <a:xfrm>
            <a:off x="368306" y="1086758"/>
            <a:ext cx="1079292" cy="461665"/>
          </a:xfrm>
          <a:prstGeom prst="rect">
            <a:avLst/>
          </a:prstGeom>
          <a:noFill/>
        </p:spPr>
        <p:txBody>
          <a:bodyPr wrap="square" rtlCol="0">
            <a:spAutoFit/>
          </a:bodyPr>
          <a:lstStyle/>
          <a:p>
            <a:r>
              <a:rPr lang="en-GB" sz="2400" b="1" dirty="0" smtClean="0">
                <a:solidFill>
                  <a:srgbClr val="FF0000"/>
                </a:solidFill>
              </a:rPr>
              <a:t>Fig 10</a:t>
            </a:r>
            <a:endParaRPr lang="en-GB" sz="2400" b="1" dirty="0">
              <a:solidFill>
                <a:srgbClr val="FF0000"/>
              </a:solidFill>
            </a:endParaRPr>
          </a:p>
        </p:txBody>
      </p:sp>
      <p:sp>
        <p:nvSpPr>
          <p:cNvPr id="6" name="TextBox 5"/>
          <p:cNvSpPr txBox="1"/>
          <p:nvPr/>
        </p:nvSpPr>
        <p:spPr>
          <a:xfrm>
            <a:off x="6934200" y="1876807"/>
            <a:ext cx="5168900" cy="1754326"/>
          </a:xfrm>
          <a:prstGeom prst="rect">
            <a:avLst/>
          </a:prstGeom>
          <a:noFill/>
        </p:spPr>
        <p:txBody>
          <a:bodyPr wrap="square" rtlCol="0">
            <a:spAutoFit/>
          </a:bodyPr>
          <a:lstStyle/>
          <a:p>
            <a:pPr>
              <a:lnSpc>
                <a:spcPct val="150000"/>
              </a:lnSpc>
            </a:pPr>
            <a:r>
              <a:rPr lang="en-GB" b="1" dirty="0" smtClean="0"/>
              <a:t>Fig 10 </a:t>
            </a:r>
            <a:r>
              <a:rPr lang="en-GB" dirty="0" smtClean="0"/>
              <a:t>shows that the </a:t>
            </a:r>
            <a:r>
              <a:rPr lang="en-GB" dirty="0"/>
              <a:t>number </a:t>
            </a:r>
            <a:r>
              <a:rPr lang="en-GB" dirty="0" smtClean="0"/>
              <a:t>of </a:t>
            </a:r>
            <a:r>
              <a:rPr lang="en-GB" b="1" dirty="0" smtClean="0"/>
              <a:t>women</a:t>
            </a:r>
            <a:r>
              <a:rPr lang="en-GB" dirty="0" smtClean="0"/>
              <a:t> </a:t>
            </a:r>
            <a:r>
              <a:rPr lang="en-GB" b="1" dirty="0" smtClean="0"/>
              <a:t>731 (6.5</a:t>
            </a:r>
            <a:r>
              <a:rPr lang="en-GB" b="1" dirty="0"/>
              <a:t>%) </a:t>
            </a:r>
            <a:r>
              <a:rPr lang="en-GB" dirty="0"/>
              <a:t>who took part in the survey </a:t>
            </a:r>
            <a:r>
              <a:rPr lang="en-GB" dirty="0" smtClean="0"/>
              <a:t> was </a:t>
            </a:r>
            <a:r>
              <a:rPr lang="en-GB" b="1" dirty="0" smtClean="0"/>
              <a:t>significantly </a:t>
            </a:r>
            <a:r>
              <a:rPr lang="en-GB" b="1" dirty="0"/>
              <a:t>lower</a:t>
            </a:r>
            <a:r>
              <a:rPr lang="en-GB" dirty="0"/>
              <a:t> than </a:t>
            </a:r>
            <a:r>
              <a:rPr lang="en-GB" b="1" dirty="0"/>
              <a:t>men</a:t>
            </a:r>
            <a:r>
              <a:rPr lang="en-GB" dirty="0"/>
              <a:t> </a:t>
            </a:r>
            <a:r>
              <a:rPr lang="en-GB" b="1" dirty="0" smtClean="0"/>
              <a:t>10480 (93.5%). </a:t>
            </a:r>
            <a:r>
              <a:rPr lang="en-GB" dirty="0" smtClean="0"/>
              <a:t>This </a:t>
            </a:r>
            <a:r>
              <a:rPr lang="en-GB" dirty="0"/>
              <a:t>result </a:t>
            </a:r>
            <a:r>
              <a:rPr lang="en-GB" dirty="0" smtClean="0"/>
              <a:t>indicates </a:t>
            </a:r>
            <a:r>
              <a:rPr lang="en-GB" dirty="0"/>
              <a:t>that </a:t>
            </a:r>
            <a:r>
              <a:rPr lang="en-GB" dirty="0" smtClean="0"/>
              <a:t>the field is </a:t>
            </a:r>
            <a:r>
              <a:rPr lang="en-GB" b="1" dirty="0" smtClean="0"/>
              <a:t>dominated by men</a:t>
            </a:r>
            <a:r>
              <a:rPr lang="en-GB" dirty="0" smtClean="0"/>
              <a:t>. </a:t>
            </a:r>
            <a:endParaRPr lang="en-GB" dirty="0"/>
          </a:p>
        </p:txBody>
      </p:sp>
    </p:spTree>
    <p:extLst>
      <p:ext uri="{BB962C8B-B14F-4D97-AF65-F5344CB8AC3E}">
        <p14:creationId xmlns:p14="http://schemas.microsoft.com/office/powerpoint/2010/main" val="133921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txBox="1">
            <a:spLocks/>
          </p:cNvSpPr>
          <p:nvPr/>
        </p:nvSpPr>
        <p:spPr>
          <a:xfrm>
            <a:off x="2730500" y="325020"/>
            <a:ext cx="4762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rgbClr val="005493"/>
                </a:solidFill>
                <a:effectLst/>
                <a:uLnTx/>
                <a:uFillTx/>
                <a:latin typeface="IBM Plex Mono SemiBold" panose="020B0709050203000203" pitchFamily="49" charset="0"/>
              </a:rPr>
              <a:t>DASHBOARD</a:t>
            </a:r>
            <a:endParaRPr kumimoji="0" lang="en-US" sz="4000" b="0" i="0" u="none" strike="noStrike" kern="1200" cap="none" spc="0" normalizeH="0" baseline="0" noProof="0" dirty="0">
              <a:ln>
                <a:noFill/>
              </a:ln>
              <a:solidFill>
                <a:srgbClr val="005493"/>
              </a:solidFill>
              <a:effectLst/>
              <a:uLnTx/>
              <a:uFillTx/>
              <a:latin typeface="IBM Plex Mono SemiBold" panose="020B0709050203000203" pitchFamily="49" charset="0"/>
            </a:endParaRPr>
          </a:p>
        </p:txBody>
      </p:sp>
      <p:sp>
        <p:nvSpPr>
          <p:cNvPr id="3" name="Content Placeholder 2">
            <a:extLst>
              <a:ext uri="{FF2B5EF4-FFF2-40B4-BE49-F238E27FC236}">
                <a16:creationId xmlns:a16="http://schemas.microsoft.com/office/drawing/2014/main" id="{902FD5C4-FE5F-46D2-ABC9-49FA4BB8442F}"/>
              </a:ext>
            </a:extLst>
          </p:cNvPr>
          <p:cNvSpPr txBox="1">
            <a:spLocks/>
          </p:cNvSpPr>
          <p:nvPr/>
        </p:nvSpPr>
        <p:spPr>
          <a:xfrm>
            <a:off x="814138" y="1548566"/>
            <a:ext cx="10515600" cy="4888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GB"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1000"/>
              </a:spcBef>
              <a:spcAft>
                <a:spcPts val="0"/>
              </a:spcAft>
              <a:buClrTx/>
              <a:buSzTx/>
              <a:buFont typeface="Arial"/>
              <a:buNone/>
              <a:tabLst/>
              <a:defRPr/>
            </a:pPr>
            <a:r>
              <a:rPr kumimoji="0" lang="en-GB"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I </a:t>
            </a:r>
            <a:r>
              <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was unable to generate Cognos dashboard link due to my IBM account issues. Alternatively I created similar charts using </a:t>
            </a:r>
            <a:r>
              <a:rPr kumimoji="0" lang="en-GB"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Python on Jupyter </a:t>
            </a:r>
            <a:r>
              <a:rPr kumimoji="0" lang="en-GB"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Notebook and Dashboards using Tableau Public.</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50000"/>
              </a:lnSpc>
              <a:spcBef>
                <a:spcPts val="1000"/>
              </a:spcBef>
              <a:spcAft>
                <a:spcPts val="0"/>
              </a:spcAft>
              <a:buClrTx/>
              <a:buSzTx/>
              <a:buFont typeface="Arial"/>
              <a:buNone/>
              <a:tabLst/>
              <a:defRPr/>
            </a:pP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r>
            <a:b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My </a:t>
            </a:r>
            <a:r>
              <a:rPr kumimoji="0" lang="en-GB"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t>
            </a:r>
            <a:r>
              <a:rPr kumimoji="0" lang="en-GB"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odes &amp; dashboards for this</a:t>
            </a:r>
            <a:r>
              <a:rPr kumimoji="0" lang="en-GB" sz="1800" b="1"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analysis </a:t>
            </a:r>
            <a:r>
              <a:rPr kumimoji="0" lang="en-GB"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can </a:t>
            </a:r>
            <a:r>
              <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 found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 my </a:t>
            </a:r>
            <a:r>
              <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GitHub page link below:</a:t>
            </a: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r>
            <a:b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kumimoji="0" lang="en-GB" sz="1800" b="0" i="0" u="sng"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GB" sz="1800" b="0" i="0" u="sng"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https://github.com/datadesse/IBM_Data_Analyst_Capstone_Project/tree/main</a:t>
            </a:r>
            <a:endParaRPr kumimoji="0" lang="en-GB" sz="1800" b="0" i="0" u="sng" strike="noStrike" kern="120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8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41759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6400" y="708026"/>
            <a:ext cx="6235700" cy="858764"/>
          </a:xfrm>
        </p:spPr>
        <p:txBody>
          <a:bodyPr/>
          <a:lstStyle/>
          <a:p>
            <a:pPr algn="ctr"/>
            <a:r>
              <a:rPr lang="en-US" sz="4000" b="1" dirty="0" smtClean="0">
                <a:solidFill>
                  <a:srgbClr val="005493"/>
                </a:solidFill>
                <a:latin typeface="IBM Plex Mono SemiBold" panose="020B0709050203000203" pitchFamily="49" charset="0"/>
              </a:rPr>
              <a:t>TABLE OF </a:t>
            </a:r>
            <a:r>
              <a:rPr lang="en-GB" sz="4000" b="1" dirty="0" smtClean="0">
                <a:solidFill>
                  <a:srgbClr val="005493"/>
                </a:solidFill>
                <a:latin typeface="IBM Plex Mono SemiBold" panose="020B0709050203000203" pitchFamily="49" charset="0"/>
              </a:rPr>
              <a:t>CONTENTS </a:t>
            </a:r>
            <a:endParaRPr lang="en-GB" b="1" dirty="0"/>
          </a:p>
        </p:txBody>
      </p:sp>
      <p:sp>
        <p:nvSpPr>
          <p:cNvPr id="5" name="Content Placeholder 4"/>
          <p:cNvSpPr>
            <a:spLocks noGrp="1"/>
          </p:cNvSpPr>
          <p:nvPr>
            <p:ph idx="1"/>
          </p:nvPr>
        </p:nvSpPr>
        <p:spPr>
          <a:xfrm>
            <a:off x="1522901" y="1961522"/>
            <a:ext cx="5466346" cy="4033910"/>
          </a:xfrm>
        </p:spPr>
        <p:txBody>
          <a:bodyPr>
            <a:normAutofit fontScale="92500" lnSpcReduction="10000"/>
          </a:bodyPr>
          <a:lstStyle/>
          <a:p>
            <a:r>
              <a:rPr lang="en-US" sz="2000" b="1" dirty="0" smtClean="0"/>
              <a:t>Executive Summary</a:t>
            </a:r>
          </a:p>
          <a:p>
            <a:r>
              <a:rPr lang="en-US" sz="2000" b="1" dirty="0" smtClean="0"/>
              <a:t>Introduction</a:t>
            </a:r>
          </a:p>
          <a:p>
            <a:r>
              <a:rPr lang="en-US" sz="2000" b="1" dirty="0" smtClean="0"/>
              <a:t>Methodology</a:t>
            </a:r>
          </a:p>
          <a:p>
            <a:r>
              <a:rPr lang="en-US" sz="2000" b="1" dirty="0" smtClean="0"/>
              <a:t>Data Collection &amp; Process </a:t>
            </a:r>
          </a:p>
          <a:p>
            <a:r>
              <a:rPr lang="en-US" sz="2000" b="1" dirty="0" smtClean="0"/>
              <a:t>Results</a:t>
            </a:r>
          </a:p>
          <a:p>
            <a:pPr lvl="1"/>
            <a:r>
              <a:rPr lang="en-US" sz="2000" b="1" dirty="0" smtClean="0"/>
              <a:t>Visualization – Charts &amp; </a:t>
            </a:r>
            <a:r>
              <a:rPr lang="en-GB" sz="2000" b="1" dirty="0" smtClean="0"/>
              <a:t>tables </a:t>
            </a:r>
            <a:endParaRPr lang="en-US" sz="2000" b="1" dirty="0" smtClean="0"/>
          </a:p>
          <a:p>
            <a:pPr lvl="1"/>
            <a:r>
              <a:rPr lang="en-US" sz="2000" b="1" dirty="0" smtClean="0"/>
              <a:t>Dashboard</a:t>
            </a:r>
          </a:p>
          <a:p>
            <a:r>
              <a:rPr lang="en-US" sz="2000" b="1" dirty="0" smtClean="0"/>
              <a:t>Discussion</a:t>
            </a:r>
          </a:p>
          <a:p>
            <a:pPr lvl="1"/>
            <a:r>
              <a:rPr lang="en-US" sz="2000" b="1" dirty="0" smtClean="0"/>
              <a:t>Findings &amp; Implications</a:t>
            </a:r>
          </a:p>
          <a:p>
            <a:r>
              <a:rPr lang="en-US" sz="2000" b="1" dirty="0" smtClean="0"/>
              <a:t>Conclusion</a:t>
            </a:r>
          </a:p>
          <a:p>
            <a:r>
              <a:rPr lang="en-US" sz="2000" b="1" dirty="0" smtClean="0"/>
              <a:t>Appendix</a:t>
            </a:r>
          </a:p>
        </p:txBody>
      </p:sp>
    </p:spTree>
    <p:extLst>
      <p:ext uri="{BB962C8B-B14F-4D97-AF65-F5344CB8AC3E}">
        <p14:creationId xmlns:p14="http://schemas.microsoft.com/office/powerpoint/2010/main" val="3224160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0201" y="1125720"/>
            <a:ext cx="9347199" cy="5394766"/>
          </a:xfrm>
          <a:prstGeom prst="rect">
            <a:avLst/>
          </a:prstGeom>
        </p:spPr>
      </p:pic>
      <p:sp>
        <p:nvSpPr>
          <p:cNvPr id="3" name="TextBox 2"/>
          <p:cNvSpPr txBox="1"/>
          <p:nvPr/>
        </p:nvSpPr>
        <p:spPr>
          <a:xfrm>
            <a:off x="498732" y="537055"/>
            <a:ext cx="1079292" cy="461665"/>
          </a:xfrm>
          <a:prstGeom prst="rect">
            <a:avLst/>
          </a:prstGeom>
          <a:noFill/>
        </p:spPr>
        <p:txBody>
          <a:bodyPr wrap="square" rtlCol="0">
            <a:spAutoFit/>
          </a:bodyPr>
          <a:lstStyle/>
          <a:p>
            <a:r>
              <a:rPr lang="en-GB" sz="2400" b="1" dirty="0" smtClean="0">
                <a:solidFill>
                  <a:srgbClr val="FF0000"/>
                </a:solidFill>
              </a:rPr>
              <a:t>Fig 11</a:t>
            </a:r>
            <a:endParaRPr lang="en-GB" sz="2400" b="1" dirty="0">
              <a:solidFill>
                <a:srgbClr val="FF0000"/>
              </a:solidFill>
            </a:endParaRPr>
          </a:p>
        </p:txBody>
      </p:sp>
      <p:sp>
        <p:nvSpPr>
          <p:cNvPr id="4" name="TextBox 3"/>
          <p:cNvSpPr txBox="1"/>
          <p:nvPr/>
        </p:nvSpPr>
        <p:spPr>
          <a:xfrm>
            <a:off x="3928494" y="130790"/>
            <a:ext cx="3704205" cy="867930"/>
          </a:xfrm>
          <a:prstGeom prst="rect">
            <a:avLst/>
          </a:prstGeom>
        </p:spPr>
        <p:txBody>
          <a:bodyPr vert="horz"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800" b="1" i="0" u="none" strike="noStrike" cap="none" spc="0" normalizeH="0" baseline="0">
                <a:ln>
                  <a:noFill/>
                </a:ln>
                <a:solidFill>
                  <a:srgbClr val="005493"/>
                </a:solidFill>
                <a:effectLst/>
                <a:uLnTx/>
                <a:uFillTx/>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GB" dirty="0" smtClean="0"/>
              <a:t>COGNOS DASHBOARD </a:t>
            </a:r>
            <a:endParaRPr lang="en-GB" dirty="0"/>
          </a:p>
        </p:txBody>
      </p:sp>
      <p:sp>
        <p:nvSpPr>
          <p:cNvPr id="5" name="TextBox 4"/>
          <p:cNvSpPr txBox="1"/>
          <p:nvPr/>
        </p:nvSpPr>
        <p:spPr>
          <a:xfrm>
            <a:off x="9880600" y="1925865"/>
            <a:ext cx="2311400" cy="2542363"/>
          </a:xfrm>
          <a:prstGeom prst="rect">
            <a:avLst/>
          </a:prstGeom>
          <a:noFill/>
        </p:spPr>
        <p:txBody>
          <a:bodyPr wrap="square" rtlCol="0">
            <a:spAutoFit/>
          </a:bodyPr>
          <a:lstStyle/>
          <a:p>
            <a:pPr>
              <a:lnSpc>
                <a:spcPct val="150000"/>
              </a:lnSpc>
            </a:pPr>
            <a:r>
              <a:rPr lang="en-GB" b="1" dirty="0" smtClean="0"/>
              <a:t>Fig </a:t>
            </a:r>
            <a:r>
              <a:rPr lang="en-GB" b="1" dirty="0" smtClean="0"/>
              <a:t>11 </a:t>
            </a:r>
            <a:r>
              <a:rPr lang="en-GB" dirty="0" smtClean="0"/>
              <a:t>shows </a:t>
            </a:r>
            <a:r>
              <a:rPr lang="en-GB" b="1" dirty="0" smtClean="0"/>
              <a:t>D</a:t>
            </a:r>
            <a:r>
              <a:rPr lang="en-GB" b="1" dirty="0" smtClean="0"/>
              <a:t>atabases, </a:t>
            </a:r>
            <a:r>
              <a:rPr lang="en-GB" b="1" dirty="0"/>
              <a:t>L</a:t>
            </a:r>
            <a:r>
              <a:rPr lang="en-GB" b="1" dirty="0" smtClean="0"/>
              <a:t>anguages, Platform and Web Frame of the </a:t>
            </a:r>
            <a:r>
              <a:rPr lang="en-GB" b="1" dirty="0"/>
              <a:t>Next </a:t>
            </a:r>
            <a:r>
              <a:rPr lang="en-GB" b="1" dirty="0" smtClean="0"/>
              <a:t>Year using </a:t>
            </a:r>
            <a:r>
              <a:rPr lang="en-GB" b="1" dirty="0" err="1" smtClean="0"/>
              <a:t>Congos</a:t>
            </a:r>
            <a:r>
              <a:rPr lang="en-GB" b="1" dirty="0" smtClean="0"/>
              <a:t> Dashboard</a:t>
            </a:r>
            <a:r>
              <a:rPr lang="en-GB" dirty="0" smtClean="0"/>
              <a:t> </a:t>
            </a:r>
            <a:endParaRPr lang="en-GB" dirty="0"/>
          </a:p>
        </p:txBody>
      </p:sp>
    </p:spTree>
    <p:extLst>
      <p:ext uri="{BB962C8B-B14F-4D97-AF65-F5344CB8AC3E}">
        <p14:creationId xmlns:p14="http://schemas.microsoft.com/office/powerpoint/2010/main" val="3356211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2632" y="1306961"/>
            <a:ext cx="9298227" cy="5227700"/>
          </a:xfrm>
          <a:prstGeom prst="rect">
            <a:avLst/>
          </a:prstGeom>
        </p:spPr>
      </p:pic>
      <p:sp>
        <p:nvSpPr>
          <p:cNvPr id="3" name="TextBox 2"/>
          <p:cNvSpPr txBox="1"/>
          <p:nvPr/>
        </p:nvSpPr>
        <p:spPr>
          <a:xfrm>
            <a:off x="414131" y="593460"/>
            <a:ext cx="1079292" cy="461665"/>
          </a:xfrm>
          <a:prstGeom prst="rect">
            <a:avLst/>
          </a:prstGeom>
          <a:noFill/>
        </p:spPr>
        <p:txBody>
          <a:bodyPr wrap="square" rtlCol="0">
            <a:spAutoFit/>
          </a:bodyPr>
          <a:lstStyle/>
          <a:p>
            <a:r>
              <a:rPr lang="en-GB" sz="2400" b="1" dirty="0" smtClean="0">
                <a:solidFill>
                  <a:srgbClr val="FF0000"/>
                </a:solidFill>
              </a:rPr>
              <a:t>Fig 12</a:t>
            </a:r>
            <a:endParaRPr lang="en-GB" sz="2400" b="1" dirty="0">
              <a:solidFill>
                <a:srgbClr val="FF0000"/>
              </a:solidFill>
            </a:endParaRPr>
          </a:p>
        </p:txBody>
      </p:sp>
      <p:sp>
        <p:nvSpPr>
          <p:cNvPr id="4" name="TextBox 3"/>
          <p:cNvSpPr txBox="1"/>
          <p:nvPr/>
        </p:nvSpPr>
        <p:spPr>
          <a:xfrm>
            <a:off x="4222566" y="187195"/>
            <a:ext cx="3795158" cy="867930"/>
          </a:xfrm>
          <a:prstGeom prst="rect">
            <a:avLst/>
          </a:prstGeom>
        </p:spPr>
        <p:txBody>
          <a:bodyPr vert="horz"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800" b="1" i="0" u="none" strike="noStrike" cap="none" spc="0" normalizeH="0" baseline="0">
                <a:ln>
                  <a:noFill/>
                </a:ln>
                <a:solidFill>
                  <a:srgbClr val="005493"/>
                </a:solidFill>
                <a:effectLst/>
                <a:uLnTx/>
                <a:uFillTx/>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GB" dirty="0" smtClean="0"/>
              <a:t>COGNOS DASHBOARD </a:t>
            </a:r>
            <a:endParaRPr lang="en-GB" dirty="0"/>
          </a:p>
        </p:txBody>
      </p:sp>
      <p:sp>
        <p:nvSpPr>
          <p:cNvPr id="5" name="TextBox 4"/>
          <p:cNvSpPr txBox="1"/>
          <p:nvPr/>
        </p:nvSpPr>
        <p:spPr>
          <a:xfrm>
            <a:off x="9866931" y="2166485"/>
            <a:ext cx="2325069" cy="1754326"/>
          </a:xfrm>
          <a:prstGeom prst="rect">
            <a:avLst/>
          </a:prstGeom>
          <a:noFill/>
        </p:spPr>
        <p:txBody>
          <a:bodyPr wrap="square" rtlCol="0">
            <a:spAutoFit/>
          </a:bodyPr>
          <a:lstStyle/>
          <a:p>
            <a:pPr>
              <a:lnSpc>
                <a:spcPct val="150000"/>
              </a:lnSpc>
            </a:pPr>
            <a:r>
              <a:rPr lang="en-GB" b="1" dirty="0" smtClean="0"/>
              <a:t>Fig </a:t>
            </a:r>
            <a:r>
              <a:rPr lang="en-GB" b="1" dirty="0" smtClean="0"/>
              <a:t>12 </a:t>
            </a:r>
            <a:r>
              <a:rPr lang="en-GB" dirty="0" smtClean="0"/>
              <a:t>shows </a:t>
            </a:r>
            <a:r>
              <a:rPr lang="en-GB" b="1" dirty="0" smtClean="0"/>
              <a:t>D</a:t>
            </a:r>
            <a:r>
              <a:rPr lang="en-GB" b="1" dirty="0" smtClean="0"/>
              <a:t>atabases, </a:t>
            </a:r>
            <a:r>
              <a:rPr lang="en-GB" b="1" dirty="0"/>
              <a:t>L</a:t>
            </a:r>
            <a:r>
              <a:rPr lang="en-GB" b="1" dirty="0" smtClean="0"/>
              <a:t>anguages, Platform and Web Frame </a:t>
            </a:r>
            <a:r>
              <a:rPr lang="en-GB" b="1" dirty="0"/>
              <a:t>Current Year</a:t>
            </a:r>
            <a:r>
              <a:rPr lang="en-GB" dirty="0"/>
              <a:t> </a:t>
            </a:r>
            <a:endParaRPr lang="en-GB" dirty="0"/>
          </a:p>
        </p:txBody>
      </p:sp>
    </p:spTree>
    <p:extLst>
      <p:ext uri="{BB962C8B-B14F-4D97-AF65-F5344CB8AC3E}">
        <p14:creationId xmlns:p14="http://schemas.microsoft.com/office/powerpoint/2010/main" val="1462358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8299" y="1346200"/>
            <a:ext cx="9440089" cy="5307459"/>
          </a:xfrm>
          <a:prstGeom prst="rect">
            <a:avLst/>
          </a:prstGeom>
        </p:spPr>
      </p:pic>
      <p:sp>
        <p:nvSpPr>
          <p:cNvPr id="3" name="TextBox 2"/>
          <p:cNvSpPr txBox="1"/>
          <p:nvPr/>
        </p:nvSpPr>
        <p:spPr>
          <a:xfrm>
            <a:off x="192642" y="603995"/>
            <a:ext cx="1079292" cy="461665"/>
          </a:xfrm>
          <a:prstGeom prst="rect">
            <a:avLst/>
          </a:prstGeom>
          <a:noFill/>
        </p:spPr>
        <p:txBody>
          <a:bodyPr wrap="square" rtlCol="0">
            <a:spAutoFit/>
          </a:bodyPr>
          <a:lstStyle/>
          <a:p>
            <a:r>
              <a:rPr lang="en-GB" sz="2400" b="1" dirty="0" smtClean="0">
                <a:solidFill>
                  <a:srgbClr val="FF0000"/>
                </a:solidFill>
              </a:rPr>
              <a:t>Fig 13</a:t>
            </a:r>
            <a:endParaRPr lang="en-GB" sz="2400" b="1" dirty="0">
              <a:solidFill>
                <a:srgbClr val="FF0000"/>
              </a:solidFill>
            </a:endParaRPr>
          </a:p>
        </p:txBody>
      </p:sp>
      <p:sp>
        <p:nvSpPr>
          <p:cNvPr id="4" name="TextBox 3"/>
          <p:cNvSpPr txBox="1"/>
          <p:nvPr/>
        </p:nvSpPr>
        <p:spPr>
          <a:xfrm>
            <a:off x="3986162" y="186581"/>
            <a:ext cx="4214258" cy="834828"/>
          </a:xfrm>
          <a:prstGeom prst="rect">
            <a:avLst/>
          </a:prstGeom>
        </p:spPr>
        <p:txBody>
          <a:bodyPr vert="horz"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800" b="1" i="0" u="none" strike="noStrike" cap="none" spc="0" normalizeH="0" baseline="0">
                <a:ln>
                  <a:noFill/>
                </a:ln>
                <a:solidFill>
                  <a:srgbClr val="005493"/>
                </a:solidFill>
                <a:effectLst/>
                <a:uLnTx/>
                <a:uFillTx/>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GB" dirty="0" smtClean="0"/>
              <a:t>COGNOS DASHBOARD </a:t>
            </a:r>
            <a:endParaRPr lang="en-GB" dirty="0"/>
          </a:p>
        </p:txBody>
      </p:sp>
      <p:sp>
        <p:nvSpPr>
          <p:cNvPr id="5" name="TextBox 4"/>
          <p:cNvSpPr txBox="1"/>
          <p:nvPr/>
        </p:nvSpPr>
        <p:spPr>
          <a:xfrm>
            <a:off x="9866931" y="2166485"/>
            <a:ext cx="2325069" cy="2585323"/>
          </a:xfrm>
          <a:prstGeom prst="rect">
            <a:avLst/>
          </a:prstGeom>
          <a:noFill/>
        </p:spPr>
        <p:txBody>
          <a:bodyPr wrap="square" rtlCol="0">
            <a:spAutoFit/>
          </a:bodyPr>
          <a:lstStyle/>
          <a:p>
            <a:pPr>
              <a:lnSpc>
                <a:spcPct val="150000"/>
              </a:lnSpc>
            </a:pPr>
            <a:r>
              <a:rPr lang="en-GB" b="1" dirty="0" smtClean="0"/>
              <a:t>Fig </a:t>
            </a:r>
            <a:r>
              <a:rPr lang="en-GB" b="1" dirty="0" smtClean="0"/>
              <a:t>13 </a:t>
            </a:r>
            <a:r>
              <a:rPr lang="en-GB" dirty="0" smtClean="0"/>
              <a:t>shows </a:t>
            </a:r>
            <a:r>
              <a:rPr lang="en-GB" b="1" dirty="0" smtClean="0"/>
              <a:t>demography of the respondents’</a:t>
            </a:r>
            <a:r>
              <a:rPr lang="en-GB" b="1" dirty="0"/>
              <a:t>-</a:t>
            </a:r>
            <a:r>
              <a:rPr lang="en-GB" b="1" dirty="0" smtClean="0"/>
              <a:t> Gender, Age, Education Level and Country using </a:t>
            </a:r>
            <a:r>
              <a:rPr lang="en-GB" b="1" dirty="0" err="1" smtClean="0"/>
              <a:t>Congos</a:t>
            </a:r>
            <a:r>
              <a:rPr lang="en-GB" b="1" dirty="0" smtClean="0"/>
              <a:t> Dashboard </a:t>
            </a:r>
            <a:endParaRPr lang="en-GB" dirty="0"/>
          </a:p>
        </p:txBody>
      </p:sp>
    </p:spTree>
    <p:extLst>
      <p:ext uri="{BB962C8B-B14F-4D97-AF65-F5344CB8AC3E}">
        <p14:creationId xmlns:p14="http://schemas.microsoft.com/office/powerpoint/2010/main" val="37381125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96" y="1208238"/>
            <a:ext cx="8616204" cy="5649762"/>
          </a:xfrm>
          <a:prstGeom prst="rect">
            <a:avLst/>
          </a:prstGeom>
        </p:spPr>
      </p:pic>
      <p:sp>
        <p:nvSpPr>
          <p:cNvPr id="3" name="TextBox 2"/>
          <p:cNvSpPr txBox="1"/>
          <p:nvPr/>
        </p:nvSpPr>
        <p:spPr>
          <a:xfrm>
            <a:off x="3638366" y="77229"/>
            <a:ext cx="4591234" cy="821763"/>
          </a:xfrm>
          <a:prstGeom prst="rect">
            <a:avLst/>
          </a:prstGeom>
        </p:spPr>
        <p:txBody>
          <a:bodyPr vert="horz"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800" b="1" i="0" u="none" strike="noStrike" cap="none" spc="0" normalizeH="0" baseline="0">
                <a:ln>
                  <a:noFill/>
                </a:ln>
                <a:solidFill>
                  <a:srgbClr val="005493"/>
                </a:solidFill>
                <a:effectLst/>
                <a:uLnTx/>
                <a:uFillTx/>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GB" dirty="0" smtClean="0"/>
              <a:t>TABLEAU DASHBOARD </a:t>
            </a:r>
            <a:endParaRPr lang="en-GB" dirty="0"/>
          </a:p>
        </p:txBody>
      </p:sp>
      <p:sp>
        <p:nvSpPr>
          <p:cNvPr id="4" name="TextBox 3"/>
          <p:cNvSpPr txBox="1"/>
          <p:nvPr/>
        </p:nvSpPr>
        <p:spPr>
          <a:xfrm>
            <a:off x="274457" y="668159"/>
            <a:ext cx="1079292" cy="461665"/>
          </a:xfrm>
          <a:prstGeom prst="rect">
            <a:avLst/>
          </a:prstGeom>
          <a:noFill/>
        </p:spPr>
        <p:txBody>
          <a:bodyPr wrap="square" rtlCol="0">
            <a:spAutoFit/>
          </a:bodyPr>
          <a:lstStyle/>
          <a:p>
            <a:r>
              <a:rPr lang="en-GB" sz="2400" b="1" dirty="0" smtClean="0">
                <a:solidFill>
                  <a:srgbClr val="FF0000"/>
                </a:solidFill>
              </a:rPr>
              <a:t>Fig 14</a:t>
            </a:r>
            <a:endParaRPr lang="en-GB" sz="2400" b="1" dirty="0">
              <a:solidFill>
                <a:srgbClr val="FF0000"/>
              </a:solidFill>
            </a:endParaRPr>
          </a:p>
        </p:txBody>
      </p:sp>
      <p:sp>
        <p:nvSpPr>
          <p:cNvPr id="5" name="TextBox 4"/>
          <p:cNvSpPr txBox="1"/>
          <p:nvPr/>
        </p:nvSpPr>
        <p:spPr>
          <a:xfrm>
            <a:off x="9727231" y="2090285"/>
            <a:ext cx="2325069" cy="2585323"/>
          </a:xfrm>
          <a:prstGeom prst="rect">
            <a:avLst/>
          </a:prstGeom>
          <a:noFill/>
        </p:spPr>
        <p:txBody>
          <a:bodyPr wrap="square" rtlCol="0">
            <a:spAutoFit/>
          </a:bodyPr>
          <a:lstStyle/>
          <a:p>
            <a:pPr>
              <a:lnSpc>
                <a:spcPct val="150000"/>
              </a:lnSpc>
            </a:pPr>
            <a:r>
              <a:rPr lang="en-GB" b="1" dirty="0" smtClean="0"/>
              <a:t>Fig </a:t>
            </a:r>
            <a:r>
              <a:rPr lang="en-GB" b="1" dirty="0" smtClean="0"/>
              <a:t>14 </a:t>
            </a:r>
            <a:r>
              <a:rPr lang="en-GB" dirty="0" smtClean="0"/>
              <a:t>shows </a:t>
            </a:r>
            <a:r>
              <a:rPr lang="en-GB" b="1" dirty="0" smtClean="0"/>
              <a:t>demography of the respondents’</a:t>
            </a:r>
            <a:r>
              <a:rPr lang="en-GB" b="1" dirty="0"/>
              <a:t>-</a:t>
            </a:r>
            <a:r>
              <a:rPr lang="en-GB" b="1" dirty="0" smtClean="0"/>
              <a:t> Gender, </a:t>
            </a:r>
            <a:r>
              <a:rPr lang="en-GB" b="1" dirty="0"/>
              <a:t>E</a:t>
            </a:r>
            <a:r>
              <a:rPr lang="en-GB" b="1" dirty="0" smtClean="0"/>
              <a:t>ducation Level and Country using Tableau Dashboard </a:t>
            </a:r>
            <a:endParaRPr lang="en-GB" dirty="0"/>
          </a:p>
        </p:txBody>
      </p:sp>
    </p:spTree>
    <p:extLst>
      <p:ext uri="{BB962C8B-B14F-4D97-AF65-F5344CB8AC3E}">
        <p14:creationId xmlns:p14="http://schemas.microsoft.com/office/powerpoint/2010/main" val="144482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46" y="1143002"/>
            <a:ext cx="8401281" cy="5508752"/>
          </a:xfrm>
          <a:prstGeom prst="rect">
            <a:avLst/>
          </a:prstGeom>
        </p:spPr>
      </p:pic>
      <p:sp>
        <p:nvSpPr>
          <p:cNvPr id="3" name="TextBox 2"/>
          <p:cNvSpPr txBox="1"/>
          <p:nvPr/>
        </p:nvSpPr>
        <p:spPr>
          <a:xfrm>
            <a:off x="3987646" y="180062"/>
            <a:ext cx="4534054" cy="732107"/>
          </a:xfrm>
          <a:prstGeom prst="rect">
            <a:avLst/>
          </a:prstGeom>
        </p:spPr>
        <p:txBody>
          <a:bodyPr vert="horz"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800" b="1" i="0" u="none" strike="noStrike" cap="none" spc="0" normalizeH="0" baseline="0">
                <a:ln>
                  <a:noFill/>
                </a:ln>
                <a:solidFill>
                  <a:srgbClr val="005493"/>
                </a:solidFill>
                <a:effectLst/>
                <a:uLnTx/>
                <a:uFillTx/>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GB" dirty="0" smtClean="0"/>
              <a:t>TABLEAU DASHBOARD </a:t>
            </a:r>
            <a:endParaRPr lang="en-GB" dirty="0"/>
          </a:p>
        </p:txBody>
      </p:sp>
      <p:sp>
        <p:nvSpPr>
          <p:cNvPr id="4" name="TextBox 3"/>
          <p:cNvSpPr txBox="1"/>
          <p:nvPr/>
        </p:nvSpPr>
        <p:spPr>
          <a:xfrm>
            <a:off x="418946" y="681337"/>
            <a:ext cx="1079292" cy="461665"/>
          </a:xfrm>
          <a:prstGeom prst="rect">
            <a:avLst/>
          </a:prstGeom>
          <a:noFill/>
        </p:spPr>
        <p:txBody>
          <a:bodyPr wrap="square" rtlCol="0">
            <a:spAutoFit/>
          </a:bodyPr>
          <a:lstStyle/>
          <a:p>
            <a:r>
              <a:rPr lang="en-GB" sz="2400" b="1" dirty="0" smtClean="0">
                <a:solidFill>
                  <a:srgbClr val="FF0000"/>
                </a:solidFill>
              </a:rPr>
              <a:t>Fig 15</a:t>
            </a:r>
            <a:endParaRPr lang="en-GB" sz="2400" b="1" dirty="0">
              <a:solidFill>
                <a:srgbClr val="FF0000"/>
              </a:solidFill>
            </a:endParaRPr>
          </a:p>
        </p:txBody>
      </p:sp>
      <p:sp>
        <p:nvSpPr>
          <p:cNvPr id="5" name="TextBox 4"/>
          <p:cNvSpPr txBox="1"/>
          <p:nvPr/>
        </p:nvSpPr>
        <p:spPr>
          <a:xfrm>
            <a:off x="9410700" y="1849665"/>
            <a:ext cx="2501900" cy="2542363"/>
          </a:xfrm>
          <a:prstGeom prst="rect">
            <a:avLst/>
          </a:prstGeom>
          <a:noFill/>
        </p:spPr>
        <p:txBody>
          <a:bodyPr wrap="square" rtlCol="0">
            <a:spAutoFit/>
          </a:bodyPr>
          <a:lstStyle/>
          <a:p>
            <a:pPr>
              <a:lnSpc>
                <a:spcPct val="150000"/>
              </a:lnSpc>
            </a:pPr>
            <a:r>
              <a:rPr lang="en-GB" b="1" dirty="0" smtClean="0"/>
              <a:t>Fig </a:t>
            </a:r>
            <a:r>
              <a:rPr lang="en-GB" b="1" dirty="0" smtClean="0"/>
              <a:t>15 </a:t>
            </a:r>
            <a:r>
              <a:rPr lang="en-GB" dirty="0" smtClean="0"/>
              <a:t>shows </a:t>
            </a:r>
            <a:r>
              <a:rPr lang="en-GB" b="1" dirty="0" smtClean="0"/>
              <a:t>Current Technology Used of  </a:t>
            </a:r>
            <a:r>
              <a:rPr lang="en-GB" b="1" dirty="0"/>
              <a:t>D</a:t>
            </a:r>
            <a:r>
              <a:rPr lang="en-GB" b="1" dirty="0" smtClean="0"/>
              <a:t>atabases, </a:t>
            </a:r>
            <a:r>
              <a:rPr lang="en-GB" b="1" dirty="0"/>
              <a:t>L</a:t>
            </a:r>
            <a:r>
              <a:rPr lang="en-GB" b="1" dirty="0" smtClean="0"/>
              <a:t>anguages, Platform and Web Frame using Tableau Dashboard</a:t>
            </a:r>
            <a:r>
              <a:rPr lang="en-GB" dirty="0" smtClean="0"/>
              <a:t> </a:t>
            </a:r>
            <a:endParaRPr lang="en-GB" dirty="0"/>
          </a:p>
        </p:txBody>
      </p:sp>
    </p:spTree>
    <p:extLst>
      <p:ext uri="{BB962C8B-B14F-4D97-AF65-F5344CB8AC3E}">
        <p14:creationId xmlns:p14="http://schemas.microsoft.com/office/powerpoint/2010/main" val="3100376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822" y="1192632"/>
            <a:ext cx="7602024" cy="5348701"/>
          </a:xfrm>
          <a:prstGeom prst="rect">
            <a:avLst/>
          </a:prstGeom>
        </p:spPr>
      </p:pic>
      <p:sp>
        <p:nvSpPr>
          <p:cNvPr id="3" name="TextBox 2"/>
          <p:cNvSpPr txBox="1"/>
          <p:nvPr/>
        </p:nvSpPr>
        <p:spPr>
          <a:xfrm>
            <a:off x="4108244" y="137323"/>
            <a:ext cx="4210256" cy="942178"/>
          </a:xfrm>
          <a:prstGeom prst="rect">
            <a:avLst/>
          </a:prstGeom>
        </p:spPr>
        <p:txBody>
          <a:bodyPr vert="horz"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800" b="1" i="0" u="none" strike="noStrike" cap="none" spc="0" normalizeH="0" baseline="0">
                <a:ln>
                  <a:noFill/>
                </a:ln>
                <a:solidFill>
                  <a:srgbClr val="005493"/>
                </a:solidFill>
                <a:effectLst/>
                <a:uLnTx/>
                <a:uFillTx/>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GB" dirty="0" smtClean="0"/>
              <a:t>TABLEAU DASHBOARD </a:t>
            </a:r>
            <a:endParaRPr lang="en-GB" dirty="0"/>
          </a:p>
        </p:txBody>
      </p:sp>
      <p:sp>
        <p:nvSpPr>
          <p:cNvPr id="4" name="TextBox 3"/>
          <p:cNvSpPr txBox="1"/>
          <p:nvPr/>
        </p:nvSpPr>
        <p:spPr>
          <a:xfrm>
            <a:off x="373576" y="961799"/>
            <a:ext cx="1079292" cy="461665"/>
          </a:xfrm>
          <a:prstGeom prst="rect">
            <a:avLst/>
          </a:prstGeom>
          <a:noFill/>
        </p:spPr>
        <p:txBody>
          <a:bodyPr wrap="square" rtlCol="0">
            <a:spAutoFit/>
          </a:bodyPr>
          <a:lstStyle/>
          <a:p>
            <a:r>
              <a:rPr lang="en-GB" sz="2400" b="1" dirty="0" smtClean="0">
                <a:solidFill>
                  <a:srgbClr val="FF0000"/>
                </a:solidFill>
              </a:rPr>
              <a:t>Fig 16</a:t>
            </a:r>
            <a:endParaRPr lang="en-GB" sz="2400" b="1" dirty="0">
              <a:solidFill>
                <a:srgbClr val="FF0000"/>
              </a:solidFill>
            </a:endParaRPr>
          </a:p>
        </p:txBody>
      </p:sp>
      <p:sp>
        <p:nvSpPr>
          <p:cNvPr id="5" name="TextBox 4"/>
          <p:cNvSpPr txBox="1"/>
          <p:nvPr/>
        </p:nvSpPr>
        <p:spPr>
          <a:xfrm>
            <a:off x="9410700" y="1849665"/>
            <a:ext cx="2501900" cy="2585323"/>
          </a:xfrm>
          <a:prstGeom prst="rect">
            <a:avLst/>
          </a:prstGeom>
          <a:noFill/>
        </p:spPr>
        <p:txBody>
          <a:bodyPr wrap="square" rtlCol="0">
            <a:spAutoFit/>
          </a:bodyPr>
          <a:lstStyle/>
          <a:p>
            <a:pPr>
              <a:lnSpc>
                <a:spcPct val="150000"/>
              </a:lnSpc>
            </a:pPr>
            <a:r>
              <a:rPr lang="en-GB" b="1" dirty="0" smtClean="0"/>
              <a:t>Fig </a:t>
            </a:r>
            <a:r>
              <a:rPr lang="en-GB" b="1" dirty="0" smtClean="0"/>
              <a:t>16 </a:t>
            </a:r>
            <a:r>
              <a:rPr lang="en-GB" dirty="0" smtClean="0"/>
              <a:t>shows </a:t>
            </a:r>
            <a:r>
              <a:rPr lang="en-GB" b="1" dirty="0"/>
              <a:t>the </a:t>
            </a:r>
            <a:r>
              <a:rPr lang="en-GB" b="1" dirty="0" smtClean="0"/>
              <a:t>Future Technology trend of  Databases, </a:t>
            </a:r>
            <a:r>
              <a:rPr lang="en-GB" b="1" dirty="0"/>
              <a:t>L</a:t>
            </a:r>
            <a:r>
              <a:rPr lang="en-GB" b="1" dirty="0" smtClean="0"/>
              <a:t>anguages, Platform and Web Frame using Tableau Dashboard</a:t>
            </a:r>
            <a:r>
              <a:rPr lang="en-GB" dirty="0" smtClean="0"/>
              <a:t> </a:t>
            </a:r>
            <a:endParaRPr lang="en-GB" dirty="0"/>
          </a:p>
        </p:txBody>
      </p:sp>
    </p:spTree>
    <p:extLst>
      <p:ext uri="{BB962C8B-B14F-4D97-AF65-F5344CB8AC3E}">
        <p14:creationId xmlns:p14="http://schemas.microsoft.com/office/powerpoint/2010/main" val="485965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txBox="1">
            <a:spLocks/>
          </p:cNvSpPr>
          <p:nvPr/>
        </p:nvSpPr>
        <p:spPr>
          <a:xfrm>
            <a:off x="787400" y="250825"/>
            <a:ext cx="10515600" cy="930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005493"/>
                </a:solidFill>
                <a:effectLst/>
                <a:uLnTx/>
                <a:uFillTx/>
                <a:latin typeface="IBM Plex Mono SemiBold" panose="020B0709050203000203" pitchFamily="49" charset="0"/>
              </a:rPr>
              <a:t>OVERALL FINDINGS &amp; IMPLICATIONS</a:t>
            </a:r>
            <a:endParaRPr kumimoji="0" lang="en-US" sz="3600" b="0" i="0" u="none" strike="noStrike" kern="1200" cap="none" spc="0" normalizeH="0" baseline="0" noProof="0" dirty="0">
              <a:ln>
                <a:noFill/>
              </a:ln>
              <a:solidFill>
                <a:srgbClr val="005493"/>
              </a:solidFill>
              <a:effectLst/>
              <a:uLnTx/>
              <a:uFillTx/>
              <a:latin typeface="IBM Plex Mono SemiBold" panose="020B0709050203000203" pitchFamily="49" charset="0"/>
            </a:endParaRPr>
          </a:p>
        </p:txBody>
      </p:sp>
      <p:sp>
        <p:nvSpPr>
          <p:cNvPr id="3" name="Content Placeholder 2">
            <a:extLst>
              <a:ext uri="{FF2B5EF4-FFF2-40B4-BE49-F238E27FC236}">
                <a16:creationId xmlns:a16="http://schemas.microsoft.com/office/drawing/2014/main" id="{E4FC0D20-FACF-4D73-BD27-CF8F6B97546A}"/>
              </a:ext>
            </a:extLst>
          </p:cNvPr>
          <p:cNvSpPr txBox="1">
            <a:spLocks/>
          </p:cNvSpPr>
          <p:nvPr/>
        </p:nvSpPr>
        <p:spPr>
          <a:xfrm>
            <a:off x="610616" y="1841500"/>
            <a:ext cx="5181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sz="2400" b="1" dirty="0" smtClean="0">
                <a:solidFill>
                  <a:schemeClr val="tx1"/>
                </a:solidFill>
                <a:latin typeface="Times New Roman" panose="02020603050405020304" pitchFamily="18" charset="0"/>
                <a:cs typeface="Times New Roman" panose="02020603050405020304" pitchFamily="18" charset="0"/>
              </a:rPr>
              <a:t>Findings</a:t>
            </a:r>
          </a:p>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smtClean="0">
              <a:ln>
                <a:noFill/>
              </a:ln>
              <a:solidFill>
                <a:srgbClr val="0070C0"/>
              </a:solidFill>
              <a:effectLst/>
              <a:uLnTx/>
              <a:uFillTx/>
              <a:latin typeface="IBM Plex Mono Text" panose="020B0509050203000203" pitchFamily="49" charset="0"/>
              <a:ea typeface="+mn-ea"/>
              <a:cs typeface="+mn-cs"/>
            </a:endParaRPr>
          </a:p>
          <a:p>
            <a:pPr lvl="0">
              <a:lnSpc>
                <a:spcPct val="150000"/>
              </a:lnSpc>
              <a:defRPr/>
            </a:pPr>
            <a:r>
              <a:rPr lang="en-GB" sz="1800" b="1" dirty="0" smtClean="0">
                <a:solidFill>
                  <a:prstClr val="black"/>
                </a:solidFill>
                <a:latin typeface="Calibri" panose="020F0502020204030204"/>
              </a:rPr>
              <a:t>Databases</a:t>
            </a:r>
            <a:r>
              <a:rPr lang="en-GB" sz="1800" dirty="0" smtClean="0">
                <a:solidFill>
                  <a:prstClr val="black"/>
                </a:solidFill>
                <a:latin typeface="Calibri" panose="020F0502020204030204"/>
              </a:rPr>
              <a:t> –</a:t>
            </a:r>
            <a:r>
              <a:rPr lang="en-GB" sz="1800" b="1" dirty="0" err="1" smtClean="0">
                <a:solidFill>
                  <a:prstClr val="black"/>
                </a:solidFill>
                <a:latin typeface="Calibri" panose="020F0502020204030204"/>
              </a:rPr>
              <a:t>Elasticsearch</a:t>
            </a:r>
            <a:r>
              <a:rPr lang="en-GB" sz="1800" b="1" dirty="0" smtClean="0">
                <a:solidFill>
                  <a:prstClr val="black"/>
                </a:solidFill>
                <a:latin typeface="Calibri" panose="020F0502020204030204"/>
              </a:rPr>
              <a:t> 46%, </a:t>
            </a:r>
            <a:r>
              <a:rPr lang="en-GB" sz="1800" b="1" dirty="0" err="1" smtClean="0">
                <a:solidFill>
                  <a:prstClr val="black"/>
                </a:solidFill>
                <a:latin typeface="Calibri" panose="020F0502020204030204"/>
              </a:rPr>
              <a:t>Redis</a:t>
            </a:r>
            <a:r>
              <a:rPr lang="en-GB" sz="1800" b="1" dirty="0" smtClean="0">
                <a:solidFill>
                  <a:prstClr val="black"/>
                </a:solidFill>
                <a:latin typeface="Calibri" panose="020F0502020204030204"/>
              </a:rPr>
              <a:t> 33%, Firebase 26%, MongoDB 21% </a:t>
            </a:r>
            <a:r>
              <a:rPr lang="en-GB" sz="1800" dirty="0">
                <a:solidFill>
                  <a:prstClr val="black"/>
                </a:solidFill>
                <a:latin typeface="Calibri" panose="020F0502020204030204"/>
              </a:rPr>
              <a:t>increased </a:t>
            </a:r>
            <a:r>
              <a:rPr lang="en-GB" sz="1800" dirty="0" smtClean="0">
                <a:solidFill>
                  <a:prstClr val="black"/>
                </a:solidFill>
                <a:latin typeface="Calibri" panose="020F0502020204030204"/>
              </a:rPr>
              <a:t>by good amount showing </a:t>
            </a:r>
            <a:r>
              <a:rPr lang="en-GB" sz="1800" dirty="0">
                <a:solidFill>
                  <a:prstClr val="black"/>
                </a:solidFill>
                <a:latin typeface="Calibri" panose="020F0502020204030204"/>
              </a:rPr>
              <a:t>growing interest for </a:t>
            </a:r>
            <a:r>
              <a:rPr lang="en-GB" sz="1800" dirty="0" smtClean="0">
                <a:solidFill>
                  <a:prstClr val="black"/>
                </a:solidFill>
                <a:latin typeface="Calibri" panose="020F0502020204030204"/>
              </a:rPr>
              <a:t>them</a:t>
            </a:r>
          </a:p>
          <a:p>
            <a:pPr>
              <a:lnSpc>
                <a:spcPct val="200000"/>
              </a:lnSpc>
              <a:defRPr/>
            </a:pPr>
            <a:r>
              <a:rPr lang="en-US" sz="1800" dirty="0" smtClean="0">
                <a:solidFill>
                  <a:prstClr val="black"/>
                </a:solidFill>
                <a:latin typeface="Calibri" panose="020F0502020204030204"/>
              </a:rPr>
              <a:t> </a:t>
            </a:r>
            <a:r>
              <a:rPr lang="en-US" sz="1800" b="1" dirty="0" smtClean="0">
                <a:solidFill>
                  <a:prstClr val="black"/>
                </a:solidFill>
                <a:latin typeface="Calibri" panose="020F0502020204030204"/>
              </a:rPr>
              <a:t>Languages-</a:t>
            </a:r>
            <a:r>
              <a:rPr lang="en-US" sz="1800" dirty="0" smtClean="0">
                <a:solidFill>
                  <a:prstClr val="black"/>
                </a:solidFill>
                <a:latin typeface="Calibri" panose="020F0502020204030204"/>
              </a:rPr>
              <a:t> </a:t>
            </a:r>
            <a:r>
              <a:rPr lang="en-GB" sz="1800" dirty="0" smtClean="0">
                <a:solidFill>
                  <a:schemeClr val="tx1"/>
                </a:solidFill>
                <a:latin typeface="Times New Roman" panose="02020603050405020304" pitchFamily="18" charset="0"/>
                <a:cs typeface="Times New Roman" panose="02020603050405020304" pitchFamily="18" charset="0"/>
              </a:rPr>
              <a:t>Despite </a:t>
            </a:r>
            <a:r>
              <a:rPr lang="en-GB" sz="1800" b="1" dirty="0" err="1">
                <a:solidFill>
                  <a:schemeClr val="tx1"/>
                </a:solidFill>
                <a:latin typeface="Times New Roman" panose="02020603050405020304" pitchFamily="18" charset="0"/>
                <a:cs typeface="Times New Roman" panose="02020603050405020304" pitchFamily="18" charset="0"/>
              </a:rPr>
              <a:t>TypeScript</a:t>
            </a:r>
            <a:r>
              <a:rPr lang="en-GB" sz="1800" dirty="0">
                <a:solidFill>
                  <a:schemeClr val="tx1"/>
                </a:solidFill>
                <a:latin typeface="Times New Roman" panose="02020603050405020304" pitchFamily="18" charset="0"/>
                <a:cs typeface="Times New Roman" panose="02020603050405020304" pitchFamily="18" charset="0"/>
              </a:rPr>
              <a:t> has low take </a:t>
            </a:r>
            <a:r>
              <a:rPr lang="en-GB" sz="1800" dirty="0" smtClean="0">
                <a:solidFill>
                  <a:schemeClr val="tx1"/>
                </a:solidFill>
                <a:latin typeface="Times New Roman" panose="02020603050405020304" pitchFamily="18" charset="0"/>
                <a:cs typeface="Times New Roman" panose="02020603050405020304" pitchFamily="18" charset="0"/>
              </a:rPr>
              <a:t>up grew </a:t>
            </a:r>
            <a:r>
              <a:rPr lang="en-GB" sz="1800" dirty="0">
                <a:solidFill>
                  <a:schemeClr val="tx1"/>
                </a:solidFill>
                <a:latin typeface="Times New Roman" panose="02020603050405020304" pitchFamily="18" charset="0"/>
                <a:cs typeface="Times New Roman" panose="02020603050405020304" pitchFamily="18" charset="0"/>
              </a:rPr>
              <a:t>by </a:t>
            </a:r>
            <a:r>
              <a:rPr lang="en-GB" sz="1800" b="1" dirty="0">
                <a:solidFill>
                  <a:schemeClr val="tx1"/>
                </a:solidFill>
                <a:latin typeface="Times New Roman" panose="02020603050405020304" pitchFamily="18" charset="0"/>
                <a:cs typeface="Times New Roman" panose="02020603050405020304" pitchFamily="18" charset="0"/>
              </a:rPr>
              <a:t>26</a:t>
            </a:r>
            <a:r>
              <a:rPr lang="en-GB" sz="1800" b="1" dirty="0" smtClean="0">
                <a:solidFill>
                  <a:schemeClr val="tx1"/>
                </a:solidFill>
                <a:latin typeface="Times New Roman" panose="02020603050405020304" pitchFamily="18" charset="0"/>
                <a:cs typeface="Times New Roman" panose="02020603050405020304" pitchFamily="18" charset="0"/>
              </a:rPr>
              <a:t>%, </a:t>
            </a:r>
            <a:r>
              <a:rPr lang="en-GB" sz="1800" b="1" dirty="0">
                <a:solidFill>
                  <a:schemeClr val="tx1"/>
                </a:solidFill>
                <a:latin typeface="Times New Roman" panose="02020603050405020304" pitchFamily="18" charset="0"/>
                <a:cs typeface="Times New Roman" panose="02020603050405020304" pitchFamily="18" charset="0"/>
              </a:rPr>
              <a:t>Python</a:t>
            </a:r>
            <a:r>
              <a:rPr lang="en-GB" sz="1800" dirty="0">
                <a:solidFill>
                  <a:schemeClr val="tx1"/>
                </a:solidFill>
                <a:latin typeface="Times New Roman" panose="02020603050405020304" pitchFamily="18" charset="0"/>
                <a:cs typeface="Times New Roman" panose="02020603050405020304" pitchFamily="18" charset="0"/>
              </a:rPr>
              <a:t> increased by </a:t>
            </a:r>
            <a:r>
              <a:rPr lang="en-GB" sz="1800" b="1" dirty="0">
                <a:solidFill>
                  <a:schemeClr val="tx1"/>
                </a:solidFill>
                <a:latin typeface="Times New Roman" panose="02020603050405020304" pitchFamily="18" charset="0"/>
                <a:cs typeface="Times New Roman" panose="02020603050405020304" pitchFamily="18" charset="0"/>
              </a:rPr>
              <a:t>15</a:t>
            </a:r>
            <a:r>
              <a:rPr lang="en-GB" sz="1800" b="1" dirty="0" smtClean="0">
                <a:solidFill>
                  <a:schemeClr val="tx1"/>
                </a:solidFill>
                <a:latin typeface="Times New Roman" panose="02020603050405020304" pitchFamily="18" charset="0"/>
                <a:cs typeface="Times New Roman" panose="02020603050405020304" pitchFamily="18" charset="0"/>
              </a:rPr>
              <a:t>%, </a:t>
            </a:r>
          </a:p>
          <a:p>
            <a:pPr>
              <a:lnSpc>
                <a:spcPct val="200000"/>
              </a:lnSpc>
              <a:defRPr/>
            </a:pPr>
            <a:r>
              <a:rPr lang="en-US" sz="1800" b="1" dirty="0" smtClean="0">
                <a:solidFill>
                  <a:prstClr val="black"/>
                </a:solidFill>
                <a:latin typeface="Calibri" panose="020F0502020204030204"/>
              </a:rPr>
              <a:t>US(3127</a:t>
            </a:r>
            <a:r>
              <a:rPr lang="en-US" sz="1800" dirty="0">
                <a:solidFill>
                  <a:prstClr val="black"/>
                </a:solidFill>
                <a:latin typeface="Calibri" panose="020F0502020204030204"/>
              </a:rPr>
              <a:t>), </a:t>
            </a:r>
            <a:r>
              <a:rPr lang="en-US" sz="1800" b="1" dirty="0">
                <a:solidFill>
                  <a:prstClr val="black"/>
                </a:solidFill>
                <a:latin typeface="Calibri" panose="020F0502020204030204"/>
              </a:rPr>
              <a:t>India(897), </a:t>
            </a:r>
            <a:r>
              <a:rPr lang="en-US" sz="1800" b="1" dirty="0" smtClean="0">
                <a:solidFill>
                  <a:prstClr val="black"/>
                </a:solidFill>
                <a:latin typeface="Calibri" panose="020F0502020204030204"/>
              </a:rPr>
              <a:t>UK(821) </a:t>
            </a:r>
            <a:r>
              <a:rPr lang="en-US" sz="1800" dirty="0" smtClean="0">
                <a:solidFill>
                  <a:prstClr val="black"/>
                </a:solidFill>
                <a:latin typeface="Calibri" panose="020F0502020204030204"/>
              </a:rPr>
              <a:t>&amp; </a:t>
            </a:r>
            <a:r>
              <a:rPr lang="en-US" sz="1800" b="1" dirty="0" smtClean="0">
                <a:solidFill>
                  <a:prstClr val="black"/>
                </a:solidFill>
                <a:latin typeface="Calibri" panose="020F0502020204030204"/>
              </a:rPr>
              <a:t>Germany(708</a:t>
            </a:r>
            <a:r>
              <a:rPr lang="en-US" sz="1800" b="1" dirty="0">
                <a:solidFill>
                  <a:prstClr val="black"/>
                </a:solidFill>
                <a:latin typeface="Calibri" panose="020F0502020204030204"/>
              </a:rPr>
              <a:t>) </a:t>
            </a:r>
            <a:r>
              <a:rPr lang="en-US" sz="1800" dirty="0" smtClean="0">
                <a:solidFill>
                  <a:prstClr val="black"/>
                </a:solidFill>
                <a:latin typeface="Calibri" panose="020F0502020204030204"/>
              </a:rPr>
              <a:t>have  </a:t>
            </a:r>
            <a:r>
              <a:rPr lang="en-US" sz="1800" dirty="0">
                <a:solidFill>
                  <a:prstClr val="black"/>
                </a:solidFill>
                <a:latin typeface="Calibri" panose="020F0502020204030204"/>
              </a:rPr>
              <a:t>highest number of </a:t>
            </a:r>
            <a:r>
              <a:rPr lang="en-US" sz="1800" dirty="0" smtClean="0">
                <a:solidFill>
                  <a:prstClr val="black"/>
                </a:solidFill>
                <a:latin typeface="Calibri" panose="020F0502020204030204"/>
              </a:rPr>
              <a:t>participants</a:t>
            </a:r>
            <a:r>
              <a:rPr lang="en-GB" sz="1800" dirty="0" smtClean="0">
                <a:solidFill>
                  <a:prstClr val="black"/>
                </a:solidFill>
                <a:latin typeface="Calibri" panose="020F0502020204030204"/>
              </a:rPr>
              <a:t>. </a:t>
            </a:r>
            <a:endParaRPr lang="en-US" sz="1800" dirty="0">
              <a:solidFill>
                <a:prstClr val="black"/>
              </a:solidFill>
              <a:latin typeface="Calibri" panose="020F0502020204030204"/>
            </a:endParaRPr>
          </a:p>
          <a:p>
            <a:pPr>
              <a:lnSpc>
                <a:spcPct val="200000"/>
              </a:lnSpc>
              <a:defRPr/>
            </a:pPr>
            <a:endParaRPr lang="en-GB" sz="1800" dirty="0">
              <a:solidFill>
                <a:schemeClr val="tx1"/>
              </a:solidFill>
              <a:latin typeface="Times New Roman" panose="02020603050405020304" pitchFamily="18" charset="0"/>
              <a:cs typeface="Times New Roman" panose="02020603050405020304" pitchFamily="18" charset="0"/>
            </a:endParaRPr>
          </a:p>
          <a:p>
            <a:pPr marL="0" lvl="0" indent="0">
              <a:lnSpc>
                <a:spcPct val="200000"/>
              </a:lnSpc>
              <a:buNone/>
              <a:defRPr/>
            </a:pPr>
            <a:endParaRPr lang="en-GB" sz="18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CA6A89D-097D-4968-A07A-39A5B4F78A62}"/>
              </a:ext>
            </a:extLst>
          </p:cNvPr>
          <p:cNvSpPr txBox="1">
            <a:spLocks/>
          </p:cNvSpPr>
          <p:nvPr/>
        </p:nvSpPr>
        <p:spPr>
          <a:xfrm>
            <a:off x="6388100" y="1930400"/>
            <a:ext cx="5181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sz="2400" b="1" dirty="0" smtClean="0">
                <a:solidFill>
                  <a:schemeClr val="tx1"/>
                </a:solidFill>
                <a:latin typeface="Times New Roman" panose="02020603050405020304" pitchFamily="18" charset="0"/>
                <a:cs typeface="Times New Roman" panose="02020603050405020304" pitchFamily="18" charset="0"/>
              </a:rPr>
              <a:t>Implications</a:t>
            </a:r>
          </a:p>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lang="en-US" sz="1400" b="1" dirty="0" smtClean="0">
              <a:solidFill>
                <a:schemeClr val="tx1"/>
              </a:solidFill>
              <a:latin typeface="Times New Roman" panose="02020603050405020304" pitchFamily="18" charset="0"/>
              <a:cs typeface="Times New Roman" panose="02020603050405020304" pitchFamily="18" charset="0"/>
            </a:endParaRPr>
          </a:p>
          <a:p>
            <a:pPr marL="0" lvl="0" indent="0">
              <a:lnSpc>
                <a:spcPct val="100000"/>
              </a:lnSpc>
              <a:spcBef>
                <a:spcPts val="0"/>
              </a:spcBef>
              <a:buNone/>
              <a:defRPr/>
            </a:pPr>
            <a:endParaRPr lang="en-US" sz="1800" b="1" dirty="0" smtClean="0">
              <a:solidFill>
                <a:prstClr val="black"/>
              </a:solidFill>
              <a:latin typeface="Calibri" panose="020F0502020204030204"/>
            </a:endParaRPr>
          </a:p>
          <a:p>
            <a:pPr>
              <a:lnSpc>
                <a:spcPct val="150000"/>
              </a:lnSpc>
              <a:spcBef>
                <a:spcPts val="0"/>
              </a:spcBef>
              <a:defRPr/>
            </a:pPr>
            <a:r>
              <a:rPr lang="en-US" sz="1900" b="1" dirty="0" err="1" smtClean="0">
                <a:solidFill>
                  <a:prstClr val="black"/>
                </a:solidFill>
                <a:latin typeface="Times New Roman" panose="02020603050405020304" pitchFamily="18" charset="0"/>
                <a:cs typeface="Times New Roman" panose="02020603050405020304" pitchFamily="18" charset="0"/>
              </a:rPr>
              <a:t>Elasticsearch</a:t>
            </a:r>
            <a:r>
              <a:rPr lang="en-US" sz="1900" b="1" dirty="0" smtClean="0">
                <a:solidFill>
                  <a:prstClr val="black"/>
                </a:solidFill>
                <a:latin typeface="Times New Roman" panose="02020603050405020304" pitchFamily="18" charset="0"/>
                <a:cs typeface="Times New Roman" panose="02020603050405020304" pitchFamily="18" charset="0"/>
              </a:rPr>
              <a:t> &amp; </a:t>
            </a:r>
            <a:r>
              <a:rPr lang="en-US" sz="1900" b="1" dirty="0" err="1" smtClean="0">
                <a:solidFill>
                  <a:prstClr val="black"/>
                </a:solidFill>
                <a:latin typeface="Times New Roman" panose="02020603050405020304" pitchFamily="18" charset="0"/>
                <a:cs typeface="Times New Roman" panose="02020603050405020304" pitchFamily="18" charset="0"/>
              </a:rPr>
              <a:t>Redis</a:t>
            </a:r>
            <a:r>
              <a:rPr lang="en-US" sz="1900" b="1" dirty="0" smtClean="0">
                <a:solidFill>
                  <a:prstClr val="black"/>
                </a:solidFill>
                <a:latin typeface="Times New Roman" panose="02020603050405020304" pitchFamily="18" charset="0"/>
                <a:cs typeface="Times New Roman" panose="02020603050405020304" pitchFamily="18" charset="0"/>
              </a:rPr>
              <a:t> </a:t>
            </a:r>
            <a:r>
              <a:rPr lang="en-GB" sz="1900" b="1" dirty="0" smtClean="0">
                <a:solidFill>
                  <a:prstClr val="black"/>
                </a:solidFill>
                <a:latin typeface="Times New Roman" panose="02020603050405020304" pitchFamily="18" charset="0"/>
                <a:cs typeface="Times New Roman" panose="02020603050405020304" pitchFamily="18" charset="0"/>
              </a:rPr>
              <a:t>databases</a:t>
            </a:r>
            <a:r>
              <a:rPr lang="en-US" sz="1900" b="1" dirty="0" smtClean="0">
                <a:solidFill>
                  <a:prstClr val="black"/>
                </a:solidFill>
                <a:latin typeface="Times New Roman" panose="02020603050405020304" pitchFamily="18" charset="0"/>
                <a:cs typeface="Times New Roman" panose="02020603050405020304" pitchFamily="18" charset="0"/>
              </a:rPr>
              <a:t> </a:t>
            </a:r>
            <a:r>
              <a:rPr lang="en-US" sz="1900" dirty="0" smtClean="0">
                <a:solidFill>
                  <a:prstClr val="black"/>
                </a:solidFill>
                <a:latin typeface="Times New Roman" panose="02020603050405020304" pitchFamily="18" charset="0"/>
                <a:cs typeface="Times New Roman" panose="02020603050405020304" pitchFamily="18" charset="0"/>
              </a:rPr>
              <a:t>have higher demands than the rest</a:t>
            </a:r>
            <a:br>
              <a:rPr lang="en-US" sz="1900" dirty="0" smtClean="0">
                <a:solidFill>
                  <a:prstClr val="black"/>
                </a:solidFill>
                <a:latin typeface="Times New Roman" panose="02020603050405020304" pitchFamily="18" charset="0"/>
                <a:cs typeface="Times New Roman" panose="02020603050405020304" pitchFamily="18" charset="0"/>
              </a:rPr>
            </a:br>
            <a:endParaRPr lang="en-US" sz="1900" dirty="0" smtClean="0">
              <a:solidFill>
                <a:prstClr val="black"/>
              </a:solidFill>
              <a:latin typeface="Times New Roman" panose="02020603050405020304" pitchFamily="18" charset="0"/>
              <a:cs typeface="Times New Roman" panose="02020603050405020304" pitchFamily="18" charset="0"/>
            </a:endParaRPr>
          </a:p>
          <a:p>
            <a:pPr>
              <a:lnSpc>
                <a:spcPct val="150000"/>
              </a:lnSpc>
              <a:spcBef>
                <a:spcPts val="0"/>
              </a:spcBef>
              <a:defRPr/>
            </a:pPr>
            <a:r>
              <a:rPr lang="en-GB" sz="1900" b="1" dirty="0" err="1" smtClean="0">
                <a:solidFill>
                  <a:schemeClr val="tx1"/>
                </a:solidFill>
                <a:latin typeface="Times New Roman" panose="02020603050405020304" pitchFamily="18" charset="0"/>
                <a:cs typeface="Times New Roman" panose="02020603050405020304" pitchFamily="18" charset="0"/>
              </a:rPr>
              <a:t>TypeScript</a:t>
            </a:r>
            <a:r>
              <a:rPr lang="en-GB" sz="1900" b="1" dirty="0" smtClean="0">
                <a:solidFill>
                  <a:schemeClr val="tx1"/>
                </a:solidFill>
                <a:latin typeface="Times New Roman" panose="02020603050405020304" pitchFamily="18" charset="0"/>
                <a:cs typeface="Times New Roman" panose="02020603050405020304" pitchFamily="18" charset="0"/>
              </a:rPr>
              <a:t> and Python </a:t>
            </a:r>
            <a:r>
              <a:rPr lang="en-GB" sz="1900" dirty="0" smtClean="0">
                <a:solidFill>
                  <a:schemeClr val="tx1"/>
                </a:solidFill>
                <a:latin typeface="Times New Roman" panose="02020603050405020304" pitchFamily="18" charset="0"/>
                <a:cs typeface="Times New Roman" panose="02020603050405020304" pitchFamily="18" charset="0"/>
              </a:rPr>
              <a:t>become most popular and leading programing languages  </a:t>
            </a:r>
            <a:br>
              <a:rPr lang="en-GB" sz="1900" dirty="0" smtClean="0">
                <a:solidFill>
                  <a:schemeClr val="tx1"/>
                </a:solidFill>
                <a:latin typeface="Times New Roman" panose="02020603050405020304" pitchFamily="18" charset="0"/>
                <a:cs typeface="Times New Roman" panose="02020603050405020304" pitchFamily="18" charset="0"/>
              </a:rPr>
            </a:br>
            <a:endParaRPr lang="en-GB" sz="1900" dirty="0" smtClean="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defRPr/>
            </a:pPr>
            <a:r>
              <a:rPr lang="en-GB" sz="1900" dirty="0" smtClean="0">
                <a:solidFill>
                  <a:prstClr val="black"/>
                </a:solidFill>
                <a:latin typeface="Times New Roman" panose="02020603050405020304" pitchFamily="18" charset="0"/>
                <a:cs typeface="Times New Roman" panose="02020603050405020304" pitchFamily="18" charset="0"/>
              </a:rPr>
              <a:t>Students will have </a:t>
            </a:r>
            <a:r>
              <a:rPr lang="en-GB" sz="1900" b="1" dirty="0" smtClean="0">
                <a:solidFill>
                  <a:prstClr val="black"/>
                </a:solidFill>
                <a:latin typeface="Times New Roman" panose="02020603050405020304" pitchFamily="18" charset="0"/>
                <a:cs typeface="Times New Roman" panose="02020603050405020304" pitchFamily="18" charset="0"/>
              </a:rPr>
              <a:t>higher job opportunities </a:t>
            </a:r>
            <a:r>
              <a:rPr lang="en-GB" sz="1900" dirty="0" smtClean="0">
                <a:solidFill>
                  <a:prstClr val="black"/>
                </a:solidFill>
                <a:latin typeface="Times New Roman" panose="02020603050405020304" pitchFamily="18" charset="0"/>
                <a:cs typeface="Times New Roman" panose="02020603050405020304" pitchFamily="18" charset="0"/>
              </a:rPr>
              <a:t>if they worked in the </a:t>
            </a:r>
            <a:r>
              <a:rPr lang="en-US" sz="1900" b="1" dirty="0" smtClean="0">
                <a:solidFill>
                  <a:prstClr val="black"/>
                </a:solidFill>
                <a:latin typeface="Times New Roman" panose="02020603050405020304" pitchFamily="18" charset="0"/>
                <a:cs typeface="Times New Roman" panose="02020603050405020304" pitchFamily="18" charset="0"/>
              </a:rPr>
              <a:t>US, India, UK &amp; Germany. </a:t>
            </a:r>
            <a:endParaRPr lang="en-GB" sz="1900" dirty="0" smtClean="0">
              <a:solidFill>
                <a:schemeClr val="tx1"/>
              </a:solidFill>
              <a:latin typeface="Times New Roman" panose="02020603050405020304" pitchFamily="18" charset="0"/>
              <a:cs typeface="Times New Roman" panose="02020603050405020304" pitchFamily="18" charset="0"/>
            </a:endParaRPr>
          </a:p>
          <a:p>
            <a:pPr>
              <a:lnSpc>
                <a:spcPct val="100000"/>
              </a:lnSpc>
              <a:spcBef>
                <a:spcPts val="0"/>
              </a:spcBef>
              <a:defRPr/>
            </a:pPr>
            <a:endParaRPr lang="en-US" sz="1800" dirty="0" smtClean="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800" b="0" i="0" u="none" strike="noStrike" kern="1200" cap="none" spc="0" normalizeH="0" baseline="0" noProof="0" dirty="0" smtClean="0">
              <a:ln>
                <a:noFill/>
              </a:ln>
              <a:solidFill>
                <a:srgbClr val="0070C0"/>
              </a:solidFill>
              <a:effectLst/>
              <a:uLnTx/>
              <a:uFillTx/>
              <a:latin typeface="IBM Plex Mono Text" panose="020B0509050203000203" pitchFamily="49" charset="0"/>
              <a:ea typeface="+mn-ea"/>
              <a:cs typeface="+mn-cs"/>
            </a:endParaRPr>
          </a:p>
        </p:txBody>
      </p:sp>
    </p:spTree>
    <p:extLst>
      <p:ext uri="{BB962C8B-B14F-4D97-AF65-F5344CB8AC3E}">
        <p14:creationId xmlns:p14="http://schemas.microsoft.com/office/powerpoint/2010/main" val="2699231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txBox="1">
            <a:spLocks/>
          </p:cNvSpPr>
          <p:nvPr/>
        </p:nvSpPr>
        <p:spPr>
          <a:xfrm>
            <a:off x="265363" y="778209"/>
            <a:ext cx="10515600" cy="6822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rgbClr val="005493"/>
                </a:solidFill>
                <a:effectLst/>
                <a:uLnTx/>
                <a:uFillTx/>
                <a:latin typeface="IBM Plex Mono SemiBold" panose="020B0709050203000203" pitchFamily="49" charset="0"/>
              </a:rPr>
              <a:t>RESULTS</a:t>
            </a:r>
            <a:endParaRPr kumimoji="0" lang="en-US" sz="4000" b="1" i="0" u="none" strike="noStrike" kern="1200" cap="none" spc="0" normalizeH="0" baseline="0" noProof="0" dirty="0">
              <a:ln>
                <a:noFill/>
              </a:ln>
              <a:solidFill>
                <a:srgbClr val="005493"/>
              </a:solidFill>
              <a:effectLst/>
              <a:uLnTx/>
              <a:uFillTx/>
              <a:latin typeface="IBM Plex Mono SemiBold" panose="020B0709050203000203" pitchFamily="49" charset="0"/>
            </a:endParaRPr>
          </a:p>
        </p:txBody>
      </p:sp>
      <p:sp>
        <p:nvSpPr>
          <p:cNvPr id="5" name="TextBox 4"/>
          <p:cNvSpPr txBox="1"/>
          <p:nvPr/>
        </p:nvSpPr>
        <p:spPr>
          <a:xfrm>
            <a:off x="1150372" y="1663700"/>
            <a:ext cx="10165328" cy="3277820"/>
          </a:xfrm>
          <a:prstGeom prst="rect">
            <a:avLst/>
          </a:prstGeom>
          <a:noFill/>
        </p:spPr>
        <p:txBody>
          <a:bodyPr wrap="square" rtlCol="0">
            <a:spAutoFit/>
          </a:bodyPr>
          <a:lstStyle/>
          <a:p>
            <a:endParaRPr lang="en-GB" dirty="0"/>
          </a:p>
          <a:p>
            <a:pPr>
              <a:lnSpc>
                <a:spcPct val="150000"/>
              </a:lnSpc>
            </a:pPr>
            <a:r>
              <a:rPr lang="en-GB" b="1" dirty="0" smtClean="0"/>
              <a:t>According </a:t>
            </a:r>
            <a:r>
              <a:rPr lang="en-GB" b="1" dirty="0"/>
              <a:t>to </a:t>
            </a:r>
            <a:r>
              <a:rPr lang="en-GB" b="1" dirty="0" smtClean="0"/>
              <a:t>my findings </a:t>
            </a:r>
            <a:r>
              <a:rPr lang="en-GB" dirty="0" smtClean="0"/>
              <a:t>to </a:t>
            </a:r>
            <a:r>
              <a:rPr lang="en-GB" dirty="0"/>
              <a:t>remain competitive in the </a:t>
            </a:r>
            <a:r>
              <a:rPr lang="en-GB" dirty="0" smtClean="0"/>
              <a:t>job market students </a:t>
            </a:r>
            <a:r>
              <a:rPr lang="en-GB" dirty="0"/>
              <a:t>would benefit </a:t>
            </a:r>
            <a:r>
              <a:rPr lang="en-GB" dirty="0" smtClean="0"/>
              <a:t>if they study</a:t>
            </a:r>
            <a:r>
              <a:rPr lang="en-GB" b="1" i="1" dirty="0" smtClean="0"/>
              <a:t>:</a:t>
            </a:r>
          </a:p>
          <a:p>
            <a:pPr>
              <a:lnSpc>
                <a:spcPct val="150000"/>
              </a:lnSpc>
            </a:pPr>
            <a:endParaRPr lang="en-GB" b="1" i="1" dirty="0" smtClean="0"/>
          </a:p>
          <a:p>
            <a:pPr marL="742950" lvl="1" indent="-285750">
              <a:lnSpc>
                <a:spcPct val="150000"/>
              </a:lnSpc>
              <a:buFont typeface="Arial" panose="020B0604020202020204" pitchFamily="34" charset="0"/>
              <a:buChar char="•"/>
              <a:tabLst>
                <a:tab pos="1612900" algn="l"/>
              </a:tabLst>
            </a:pPr>
            <a:r>
              <a:rPr lang="en-GB" b="1" dirty="0" err="1" smtClean="0"/>
              <a:t>TypeScript</a:t>
            </a:r>
            <a:r>
              <a:rPr lang="en-GB" b="1" dirty="0" smtClean="0"/>
              <a:t> </a:t>
            </a:r>
            <a:r>
              <a:rPr lang="en-GB" b="1" dirty="0"/>
              <a:t>and Python </a:t>
            </a:r>
            <a:r>
              <a:rPr lang="en-GB" b="1" dirty="0" smtClean="0"/>
              <a:t>multiple languages</a:t>
            </a:r>
            <a:r>
              <a:rPr lang="en-GB" dirty="0"/>
              <a:t> </a:t>
            </a:r>
            <a:r>
              <a:rPr lang="en-GB" dirty="0" smtClean="0"/>
              <a:t>or </a:t>
            </a:r>
            <a:r>
              <a:rPr lang="en-GB" b="1" dirty="0" smtClean="0"/>
              <a:t>Python</a:t>
            </a:r>
            <a:r>
              <a:rPr lang="en-GB" dirty="0" smtClean="0"/>
              <a:t> is best to study one </a:t>
            </a:r>
            <a:r>
              <a:rPr lang="en-GB" b="1" dirty="0"/>
              <a:t>L</a:t>
            </a:r>
            <a:r>
              <a:rPr lang="en-GB" b="1" dirty="0" smtClean="0"/>
              <a:t>anguage</a:t>
            </a:r>
          </a:p>
          <a:p>
            <a:pPr marL="742950" lvl="1" indent="-285750">
              <a:lnSpc>
                <a:spcPct val="150000"/>
              </a:lnSpc>
              <a:buFont typeface="Arial" panose="020B0604020202020204" pitchFamily="34" charset="0"/>
              <a:buChar char="•"/>
              <a:tabLst>
                <a:tab pos="1612900" algn="l"/>
              </a:tabLst>
            </a:pPr>
            <a:r>
              <a:rPr lang="en-GB" b="1" dirty="0" err="1" smtClean="0"/>
              <a:t>Elasticsearch</a:t>
            </a:r>
            <a:r>
              <a:rPr lang="en-GB" b="1" dirty="0" smtClean="0"/>
              <a:t>  &amp; </a:t>
            </a:r>
            <a:r>
              <a:rPr lang="en-GB" b="1" dirty="0" err="1" smtClean="0"/>
              <a:t>Redis</a:t>
            </a:r>
            <a:r>
              <a:rPr lang="en-GB" b="1" dirty="0" smtClean="0"/>
              <a:t> </a:t>
            </a:r>
            <a:r>
              <a:rPr lang="en-GB" b="1" dirty="0"/>
              <a:t>multiple </a:t>
            </a:r>
            <a:r>
              <a:rPr lang="en-GB" dirty="0" smtClean="0"/>
              <a:t>databases or </a:t>
            </a:r>
            <a:r>
              <a:rPr lang="en-GB" b="1" dirty="0" err="1" smtClean="0"/>
              <a:t>Elasticsearch</a:t>
            </a:r>
            <a:r>
              <a:rPr lang="en-GB" b="1" dirty="0" smtClean="0"/>
              <a:t> </a:t>
            </a:r>
            <a:r>
              <a:rPr lang="en-GB" dirty="0" smtClean="0"/>
              <a:t>to </a:t>
            </a:r>
            <a:r>
              <a:rPr lang="en-GB" dirty="0"/>
              <a:t>study one </a:t>
            </a:r>
            <a:r>
              <a:rPr lang="en-GB" b="1" dirty="0" smtClean="0"/>
              <a:t>Database</a:t>
            </a:r>
            <a:r>
              <a:rPr lang="en-GB" dirty="0" smtClean="0"/>
              <a:t> </a:t>
            </a:r>
            <a:br>
              <a:rPr lang="en-GB" dirty="0" smtClean="0"/>
            </a:br>
            <a:endParaRPr lang="en-GB" dirty="0" smtClean="0"/>
          </a:p>
          <a:p>
            <a:pPr>
              <a:lnSpc>
                <a:spcPct val="150000"/>
              </a:lnSpc>
            </a:pPr>
            <a:r>
              <a:rPr lang="en-GB" dirty="0" smtClean="0"/>
              <a:t>My investigation suggest that </a:t>
            </a:r>
            <a:r>
              <a:rPr lang="en-GB" b="1" dirty="0" smtClean="0"/>
              <a:t>Students </a:t>
            </a:r>
            <a:r>
              <a:rPr lang="en-GB" b="1" dirty="0"/>
              <a:t>would </a:t>
            </a:r>
            <a:r>
              <a:rPr lang="en-GB" b="1" dirty="0" smtClean="0"/>
              <a:t>be better off</a:t>
            </a:r>
            <a:r>
              <a:rPr lang="en-GB" dirty="0"/>
              <a:t> </a:t>
            </a:r>
            <a:r>
              <a:rPr lang="en-GB" dirty="0" smtClean="0"/>
              <a:t>if they worked in the</a:t>
            </a:r>
            <a:r>
              <a:rPr lang="en-GB" i="1" dirty="0" smtClean="0"/>
              <a:t> </a:t>
            </a:r>
            <a:r>
              <a:rPr lang="en-US" b="1" dirty="0" smtClean="0"/>
              <a:t>US, India, UK &amp; Germany</a:t>
            </a:r>
          </a:p>
          <a:p>
            <a:pPr>
              <a:lnSpc>
                <a:spcPct val="150000"/>
              </a:lnSpc>
            </a:pPr>
            <a:endParaRPr lang="en-GB" dirty="0"/>
          </a:p>
        </p:txBody>
      </p:sp>
    </p:spTree>
    <p:extLst>
      <p:ext uri="{BB962C8B-B14F-4D97-AF65-F5344CB8AC3E}">
        <p14:creationId xmlns:p14="http://schemas.microsoft.com/office/powerpoint/2010/main" val="16375901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txBox="1">
            <a:spLocks/>
          </p:cNvSpPr>
          <p:nvPr/>
        </p:nvSpPr>
        <p:spPr>
          <a:xfrm>
            <a:off x="4127500" y="174625"/>
            <a:ext cx="3454400" cy="1133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rgbClr val="005493"/>
                </a:solidFill>
                <a:effectLst/>
                <a:uLnTx/>
                <a:uFillTx/>
                <a:latin typeface="IBM Plex Mono SemiBold" panose="020B0709050203000203" pitchFamily="49" charset="0"/>
              </a:rPr>
              <a:t>DISCUSSION</a:t>
            </a:r>
            <a:endParaRPr kumimoji="0" lang="en-US" sz="4000" b="1" i="0" u="none" strike="noStrike" kern="1200" cap="none" spc="0" normalizeH="0" baseline="0" noProof="0" dirty="0">
              <a:ln>
                <a:noFill/>
              </a:ln>
              <a:solidFill>
                <a:srgbClr val="005493"/>
              </a:solidFill>
              <a:effectLst/>
              <a:uLnTx/>
              <a:uFillTx/>
              <a:latin typeface="IBM Plex Mono SemiBold" panose="020B0709050203000203" pitchFamily="49" charset="0"/>
            </a:endParaRPr>
          </a:p>
        </p:txBody>
      </p:sp>
      <p:sp>
        <p:nvSpPr>
          <p:cNvPr id="3" name="TextBox 2"/>
          <p:cNvSpPr txBox="1"/>
          <p:nvPr/>
        </p:nvSpPr>
        <p:spPr>
          <a:xfrm>
            <a:off x="838200" y="1757763"/>
            <a:ext cx="10490200" cy="4385816"/>
          </a:xfrm>
          <a:prstGeom prst="rect">
            <a:avLst/>
          </a:prstGeom>
          <a:noFill/>
        </p:spPr>
        <p:txBody>
          <a:bodyPr wrap="square" rtlCol="0">
            <a:spAutoFit/>
          </a:bodyPr>
          <a:lstStyle/>
          <a:p>
            <a:pPr>
              <a:defRPr/>
            </a:pPr>
            <a:r>
              <a:rPr lang="en-GB" sz="2400" b="1" dirty="0"/>
              <a:t>O</a:t>
            </a:r>
            <a:r>
              <a:rPr lang="en-GB" sz="2400" b="1" dirty="0" smtClean="0"/>
              <a:t>ne or multiple languages/databases to study?</a:t>
            </a:r>
          </a:p>
          <a:p>
            <a:pPr>
              <a:defRPr/>
            </a:pPr>
            <a:endParaRPr lang="en-GB" b="1" dirty="0" smtClean="0"/>
          </a:p>
          <a:p>
            <a:pPr marL="285750" indent="-285750">
              <a:lnSpc>
                <a:spcPct val="150000"/>
              </a:lnSpc>
              <a:buFont typeface="Arial" panose="020B0604020202020204" pitchFamily="34" charset="0"/>
              <a:buChar char="•"/>
              <a:defRPr/>
            </a:pPr>
            <a:r>
              <a:rPr lang="en-GB" dirty="0" smtClean="0"/>
              <a:t>For </a:t>
            </a:r>
            <a:r>
              <a:rPr lang="en-GB" dirty="0"/>
              <a:t>s</a:t>
            </a:r>
            <a:r>
              <a:rPr lang="en-GB" dirty="0" smtClean="0"/>
              <a:t>tudents who don’t have the time &amp; resources I suggest that they study  </a:t>
            </a:r>
            <a:r>
              <a:rPr lang="en-GB" sz="2000" b="1" dirty="0"/>
              <a:t>Python</a:t>
            </a:r>
            <a:r>
              <a:rPr lang="en-GB" dirty="0" smtClean="0"/>
              <a:t> (one language) as its popularity is growing fast &amp; becoming </a:t>
            </a:r>
            <a:r>
              <a:rPr lang="en-GB" dirty="0" smtClean="0">
                <a:solidFill>
                  <a:prstClr val="black"/>
                </a:solidFill>
              </a:rPr>
              <a:t>supreme</a:t>
            </a:r>
            <a:r>
              <a:rPr lang="en-GB" dirty="0" smtClean="0"/>
              <a:t>. </a:t>
            </a:r>
            <a:br>
              <a:rPr lang="en-GB" dirty="0" smtClean="0"/>
            </a:br>
            <a:endParaRPr lang="en-GB" sz="2000" dirty="0"/>
          </a:p>
          <a:p>
            <a:pPr marL="285750" indent="-285750">
              <a:lnSpc>
                <a:spcPct val="150000"/>
              </a:lnSpc>
              <a:buFont typeface="Arial" panose="020B0604020202020204" pitchFamily="34" charset="0"/>
              <a:buChar char="•"/>
              <a:defRPr/>
            </a:pPr>
            <a:r>
              <a:rPr lang="en-GB" sz="2000" dirty="0" smtClean="0">
                <a:solidFill>
                  <a:prstClr val="black"/>
                </a:solidFill>
                <a:latin typeface="Calibri" panose="020F0502020204030204"/>
              </a:rPr>
              <a:t>De</a:t>
            </a:r>
            <a:r>
              <a:rPr kumimoji="0" lang="en-GB" sz="2000" b="0" i="0" u="none" strike="noStrike" kern="1200" cap="none" spc="0" normalizeH="0" baseline="0" noProof="0" dirty="0" smtClean="0">
                <a:ln>
                  <a:noFill/>
                </a:ln>
                <a:solidFill>
                  <a:prstClr val="black"/>
                </a:solidFill>
                <a:effectLst/>
                <a:uLnTx/>
                <a:uFillTx/>
                <a:latin typeface="Calibri" panose="020F0502020204030204"/>
                <a:ea typeface="+mn-ea"/>
                <a:cs typeface="+mn-cs"/>
              </a:rPr>
              <a:t>pending</a:t>
            </a:r>
            <a:r>
              <a:rPr kumimoji="0" lang="en-GB" sz="2000" b="0" i="0" u="none" strike="noStrike" kern="1200" cap="none" spc="0" normalizeH="0" noProof="0" dirty="0" smtClean="0">
                <a:ln>
                  <a:noFill/>
                </a:ln>
                <a:solidFill>
                  <a:prstClr val="black"/>
                </a:solidFill>
                <a:effectLst/>
                <a:uLnTx/>
                <a:uFillTx/>
                <a:latin typeface="Calibri" panose="020F0502020204030204"/>
                <a:ea typeface="+mn-ea"/>
                <a:cs typeface="+mn-cs"/>
              </a:rPr>
              <a:t> </a:t>
            </a:r>
            <a:r>
              <a:rPr kumimoji="0" lang="en-GB" sz="2000" b="0" i="0" u="none" strike="noStrike" kern="1200" cap="none" spc="0" normalizeH="0" baseline="0" noProof="0" dirty="0" smtClean="0">
                <a:ln>
                  <a:noFill/>
                </a:ln>
                <a:solidFill>
                  <a:prstClr val="black"/>
                </a:solidFill>
                <a:effectLst/>
                <a:uLnTx/>
                <a:uFillTx/>
                <a:latin typeface="Calibri" panose="020F0502020204030204"/>
                <a:ea typeface="+mn-ea"/>
                <a:cs typeface="+mn-cs"/>
              </a:rPr>
              <a:t> on the field</a:t>
            </a:r>
            <a:r>
              <a:rPr kumimoji="0" lang="en-GB" sz="2000" b="0" i="0" u="none" strike="noStrike" kern="1200" cap="none" spc="0" normalizeH="0" noProof="0" dirty="0" smtClean="0">
                <a:ln>
                  <a:noFill/>
                </a:ln>
                <a:solidFill>
                  <a:prstClr val="black"/>
                </a:solidFill>
                <a:effectLst/>
                <a:uLnTx/>
                <a:uFillTx/>
                <a:latin typeface="Calibri" panose="020F0502020204030204"/>
                <a:ea typeface="+mn-ea"/>
                <a:cs typeface="+mn-cs"/>
              </a:rPr>
              <a:t> students want to work </a:t>
            </a:r>
            <a:r>
              <a:rPr lang="en-GB" sz="2000" b="1" dirty="0" err="1"/>
              <a:t>Elasticsearch</a:t>
            </a:r>
            <a:r>
              <a:rPr lang="en-GB" sz="2000" dirty="0" smtClean="0"/>
              <a:t> is best to study one database.  </a:t>
            </a:r>
          </a:p>
          <a:p>
            <a:pPr>
              <a:defRPr/>
            </a:pPr>
            <a:endParaRPr lang="en-GB" sz="2000" dirty="0" smtClean="0"/>
          </a:p>
          <a:p>
            <a:pPr>
              <a:defRPr/>
            </a:pPr>
            <a:endParaRPr lang="en-GB" sz="2000" dirty="0"/>
          </a:p>
          <a:p>
            <a:pPr marL="342900" indent="-342900">
              <a:lnSpc>
                <a:spcPct val="150000"/>
              </a:lnSpc>
              <a:buFont typeface="Arial" panose="020B0604020202020204" pitchFamily="34" charset="0"/>
              <a:buChar char="•"/>
              <a:defRPr/>
            </a:pPr>
            <a:r>
              <a:rPr lang="en-GB" sz="2000" b="1" dirty="0" smtClean="0"/>
              <a:t>Overall</a:t>
            </a:r>
            <a:r>
              <a:rPr lang="en-GB" sz="2000" dirty="0" smtClean="0"/>
              <a:t> </a:t>
            </a:r>
            <a:r>
              <a:rPr kumimoji="0" lang="en-GB" sz="2000" b="0" i="0" u="none" strike="noStrike" kern="1200" cap="none" spc="0" normalizeH="0" noProof="0" dirty="0" smtClean="0">
                <a:ln>
                  <a:noFill/>
                </a:ln>
                <a:solidFill>
                  <a:prstClr val="black"/>
                </a:solidFill>
                <a:effectLst/>
                <a:uLnTx/>
                <a:uFillTx/>
                <a:latin typeface="Calibri" panose="020F0502020204030204"/>
                <a:ea typeface="+mn-ea"/>
                <a:cs typeface="+mn-cs"/>
              </a:rPr>
              <a:t>if students study </a:t>
            </a:r>
            <a:r>
              <a:rPr lang="en-GB" sz="2000" b="1" dirty="0"/>
              <a:t>multiple languages </a:t>
            </a:r>
            <a:r>
              <a:rPr kumimoji="0" lang="en-GB" sz="2000" b="0" i="0" u="none" strike="noStrike" kern="1200" cap="none" spc="0" normalizeH="0" noProof="0" dirty="0" smtClean="0">
                <a:ln>
                  <a:noFill/>
                </a:ln>
                <a:solidFill>
                  <a:prstClr val="black"/>
                </a:solidFill>
                <a:effectLst/>
                <a:uLnTx/>
                <a:uFillTx/>
                <a:latin typeface="Calibri" panose="020F0502020204030204"/>
                <a:ea typeface="+mn-ea"/>
                <a:cs typeface="+mn-cs"/>
              </a:rPr>
              <a:t>(</a:t>
            </a:r>
            <a:r>
              <a:rPr lang="en-GB" sz="2000" b="1" dirty="0" err="1"/>
              <a:t>TypeScript</a:t>
            </a:r>
            <a:r>
              <a:rPr lang="en-GB" sz="2000" b="1" dirty="0"/>
              <a:t> and </a:t>
            </a:r>
            <a:r>
              <a:rPr lang="en-GB" sz="2000" b="1" dirty="0" smtClean="0"/>
              <a:t>Python) </a:t>
            </a:r>
            <a:r>
              <a:rPr kumimoji="0" lang="en-GB" sz="2000" b="0" i="0" u="none" strike="noStrike" kern="1200" cap="none" spc="0" normalizeH="0" noProof="0" dirty="0" smtClean="0">
                <a:ln>
                  <a:noFill/>
                </a:ln>
                <a:solidFill>
                  <a:prstClr val="black"/>
                </a:solidFill>
                <a:effectLst/>
                <a:uLnTx/>
                <a:uFillTx/>
                <a:latin typeface="Calibri" panose="020F0502020204030204"/>
                <a:ea typeface="+mn-ea"/>
                <a:cs typeface="+mn-cs"/>
              </a:rPr>
              <a:t>and </a:t>
            </a:r>
            <a:r>
              <a:rPr lang="en-GB" sz="2000" b="1" dirty="0"/>
              <a:t>databases</a:t>
            </a:r>
            <a:r>
              <a:rPr kumimoji="0" lang="en-GB" sz="2000" b="0" i="0" u="none" strike="noStrike" kern="1200" cap="none" spc="0" normalizeH="0" noProof="0" dirty="0" smtClean="0">
                <a:ln>
                  <a:noFill/>
                </a:ln>
                <a:solidFill>
                  <a:prstClr val="black"/>
                </a:solidFill>
                <a:effectLst/>
                <a:uLnTx/>
                <a:uFillTx/>
                <a:latin typeface="Calibri" panose="020F0502020204030204"/>
                <a:ea typeface="+mn-ea"/>
                <a:cs typeface="+mn-cs"/>
              </a:rPr>
              <a:t> (</a:t>
            </a:r>
            <a:r>
              <a:rPr lang="en-GB" sz="2000" b="1" dirty="0" err="1"/>
              <a:t>Elasticsearch</a:t>
            </a:r>
            <a:r>
              <a:rPr lang="en-GB" sz="2000" b="1" dirty="0"/>
              <a:t> </a:t>
            </a:r>
            <a:r>
              <a:rPr lang="en-GB" sz="2000" b="1" dirty="0"/>
              <a:t>&amp; </a:t>
            </a:r>
            <a:r>
              <a:rPr lang="en-GB" sz="2000" b="1" dirty="0" err="1"/>
              <a:t>Red</a:t>
            </a:r>
            <a:r>
              <a:rPr lang="en-GB" sz="2000" b="1" dirty="0" err="1"/>
              <a:t>i</a:t>
            </a:r>
            <a:r>
              <a:rPr lang="en-GB" sz="2000" b="1" dirty="0" err="1"/>
              <a:t>s</a:t>
            </a:r>
            <a:r>
              <a:rPr lang="en-GB" sz="2000" dirty="0" smtClean="0"/>
              <a:t>) </a:t>
            </a:r>
            <a:r>
              <a:rPr lang="en-GB" sz="2000" dirty="0">
                <a:solidFill>
                  <a:prstClr val="black"/>
                </a:solidFill>
              </a:rPr>
              <a:t>will </a:t>
            </a:r>
            <a:r>
              <a:rPr lang="en-GB" sz="2000" b="1" dirty="0"/>
              <a:t>stand out </a:t>
            </a:r>
            <a:r>
              <a:rPr lang="en-GB" sz="2000" dirty="0">
                <a:solidFill>
                  <a:prstClr val="black"/>
                </a:solidFill>
              </a:rPr>
              <a:t>and become </a:t>
            </a:r>
            <a:r>
              <a:rPr lang="en-GB" sz="2000" b="1" dirty="0">
                <a:solidFill>
                  <a:prstClr val="black"/>
                </a:solidFill>
              </a:rPr>
              <a:t>competitive in the job </a:t>
            </a:r>
            <a:r>
              <a:rPr lang="en-GB" sz="2000" b="1" dirty="0" smtClean="0">
                <a:solidFill>
                  <a:prstClr val="black"/>
                </a:solidFill>
              </a:rPr>
              <a:t>market.  </a:t>
            </a:r>
            <a:endParaRPr kumimoji="0" lang="en-GB" sz="2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26236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txBox="1">
            <a:spLocks/>
          </p:cNvSpPr>
          <p:nvPr/>
        </p:nvSpPr>
        <p:spPr>
          <a:xfrm>
            <a:off x="3097758" y="114665"/>
            <a:ext cx="3568909" cy="59653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rgbClr val="005493"/>
                </a:solidFill>
                <a:effectLst/>
                <a:uLnTx/>
                <a:uFillTx/>
                <a:latin typeface="IBM Plex Mono SemiBold" panose="020B0709050203000203" pitchFamily="49" charset="0"/>
              </a:rPr>
              <a:t>CONCLUSION</a:t>
            </a:r>
            <a:endParaRPr kumimoji="0" lang="en-US" sz="4000" b="0" i="0" u="none" strike="noStrike" kern="1200" cap="none" spc="0" normalizeH="0" baseline="0" noProof="0" dirty="0">
              <a:ln>
                <a:noFill/>
              </a:ln>
              <a:solidFill>
                <a:srgbClr val="005493"/>
              </a:solidFill>
              <a:effectLst/>
              <a:uLnTx/>
              <a:uFillTx/>
              <a:latin typeface="IBM Plex Mono SemiBold" panose="020B0709050203000203" pitchFamily="49" charset="0"/>
            </a:endParaRPr>
          </a:p>
        </p:txBody>
      </p:sp>
      <p:sp>
        <p:nvSpPr>
          <p:cNvPr id="3" name="Content Placeholder 3">
            <a:extLst>
              <a:ext uri="{FF2B5EF4-FFF2-40B4-BE49-F238E27FC236}">
                <a16:creationId xmlns:a16="http://schemas.microsoft.com/office/drawing/2014/main" id="{28684E62-A9F8-4E7A-AB01-78893062A1B4}"/>
              </a:ext>
            </a:extLst>
          </p:cNvPr>
          <p:cNvSpPr txBox="1">
            <a:spLocks/>
          </p:cNvSpPr>
          <p:nvPr/>
        </p:nvSpPr>
        <p:spPr>
          <a:xfrm>
            <a:off x="190500" y="812800"/>
            <a:ext cx="11598639" cy="6045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1600" b="1" dirty="0" smtClean="0">
                <a:solidFill>
                  <a:schemeClr val="tx1"/>
                </a:solidFill>
                <a:latin typeface="Times New Roman" panose="02020603050405020304" pitchFamily="18" charset="0"/>
                <a:cs typeface="Times New Roman" panose="02020603050405020304" pitchFamily="18" charset="0"/>
              </a:rPr>
              <a:t>Python</a:t>
            </a:r>
            <a:r>
              <a:rPr lang="en-GB" sz="1600" dirty="0" smtClean="0">
                <a:solidFill>
                  <a:schemeClr val="tx1"/>
                </a:solidFill>
                <a:latin typeface="Times New Roman" panose="02020603050405020304" pitchFamily="18" charset="0"/>
                <a:cs typeface="Times New Roman" panose="02020603050405020304" pitchFamily="18" charset="0"/>
              </a:rPr>
              <a:t> </a:t>
            </a:r>
            <a:r>
              <a:rPr lang="en-GB" sz="1600" dirty="0">
                <a:solidFill>
                  <a:schemeClr val="tx1"/>
                </a:solidFill>
                <a:latin typeface="Times New Roman" panose="02020603050405020304" pitchFamily="18" charset="0"/>
                <a:cs typeface="Times New Roman" panose="02020603050405020304" pitchFamily="18" charset="0"/>
              </a:rPr>
              <a:t>is top programming language with highest job vacancies, demand by employers as well as excellent salary over 100K. </a:t>
            </a:r>
          </a:p>
          <a:p>
            <a:pPr marL="285750" marR="0" lvl="0" indent="-28575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1600" b="1" dirty="0" err="1">
                <a:solidFill>
                  <a:schemeClr val="tx1"/>
                </a:solidFill>
                <a:latin typeface="Times New Roman" panose="02020603050405020304" pitchFamily="18" charset="0"/>
                <a:cs typeface="Times New Roman" panose="02020603050405020304" pitchFamily="18" charset="0"/>
              </a:rPr>
              <a:t>TypeScript</a:t>
            </a:r>
            <a:r>
              <a:rPr lang="en-GB" sz="1600" dirty="0">
                <a:solidFill>
                  <a:schemeClr val="tx1"/>
                </a:solidFill>
                <a:latin typeface="Times New Roman" panose="02020603050405020304" pitchFamily="18" charset="0"/>
                <a:cs typeface="Times New Roman" panose="02020603050405020304" pitchFamily="18" charset="0"/>
              </a:rPr>
              <a:t> and </a:t>
            </a:r>
            <a:r>
              <a:rPr lang="en-GB" sz="1600" b="1" dirty="0">
                <a:solidFill>
                  <a:schemeClr val="tx1"/>
                </a:solidFill>
                <a:latin typeface="Times New Roman" panose="02020603050405020304" pitchFamily="18" charset="0"/>
                <a:cs typeface="Times New Roman" panose="02020603050405020304" pitchFamily="18" charset="0"/>
              </a:rPr>
              <a:t>Python</a:t>
            </a:r>
            <a:r>
              <a:rPr lang="en-GB" sz="1600" dirty="0">
                <a:solidFill>
                  <a:schemeClr val="tx1"/>
                </a:solidFill>
                <a:latin typeface="Times New Roman" panose="02020603050405020304" pitchFamily="18" charset="0"/>
                <a:cs typeface="Times New Roman" panose="02020603050405020304" pitchFamily="18" charset="0"/>
              </a:rPr>
              <a:t> popularity increased by a good amount so students would benefit if they study these languages </a:t>
            </a:r>
            <a:endParaRPr lang="en-GB" sz="1600" dirty="0" smtClean="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1600" b="1" dirty="0" err="1" smtClean="0">
                <a:solidFill>
                  <a:schemeClr val="tx1"/>
                </a:solidFill>
                <a:latin typeface="Times New Roman" panose="02020603050405020304" pitchFamily="18" charset="0"/>
                <a:cs typeface="Times New Roman" panose="02020603050405020304" pitchFamily="18" charset="0"/>
              </a:rPr>
              <a:t>Elasticsearch</a:t>
            </a:r>
            <a:r>
              <a:rPr lang="en-GB" sz="1600" dirty="0" smtClean="0">
                <a:solidFill>
                  <a:schemeClr val="tx1"/>
                </a:solidFill>
                <a:latin typeface="Times New Roman" panose="02020603050405020304" pitchFamily="18" charset="0"/>
                <a:cs typeface="Times New Roman" panose="02020603050405020304" pitchFamily="18" charset="0"/>
              </a:rPr>
              <a:t>  </a:t>
            </a:r>
            <a:r>
              <a:rPr lang="en-GB" sz="1600" dirty="0">
                <a:solidFill>
                  <a:schemeClr val="tx1"/>
                </a:solidFill>
                <a:latin typeface="Times New Roman" panose="02020603050405020304" pitchFamily="18" charset="0"/>
                <a:cs typeface="Times New Roman" panose="02020603050405020304" pitchFamily="18" charset="0"/>
              </a:rPr>
              <a:t>&amp; </a:t>
            </a:r>
            <a:r>
              <a:rPr lang="en-GB" sz="1600" b="1" dirty="0" err="1">
                <a:solidFill>
                  <a:schemeClr val="tx1"/>
                </a:solidFill>
                <a:latin typeface="Times New Roman" panose="02020603050405020304" pitchFamily="18" charset="0"/>
                <a:cs typeface="Times New Roman" panose="02020603050405020304" pitchFamily="18" charset="0"/>
              </a:rPr>
              <a:t>Redis</a:t>
            </a:r>
            <a:r>
              <a:rPr lang="en-GB" sz="1600" dirty="0">
                <a:solidFill>
                  <a:schemeClr val="tx1"/>
                </a:solidFill>
                <a:latin typeface="Times New Roman" panose="02020603050405020304" pitchFamily="18" charset="0"/>
                <a:cs typeface="Times New Roman" panose="02020603050405020304" pitchFamily="18" charset="0"/>
              </a:rPr>
              <a:t> databases popularity increased by a good amount indicating that growing interest </a:t>
            </a:r>
            <a:r>
              <a:rPr lang="en-GB" sz="1600" dirty="0" smtClean="0">
                <a:solidFill>
                  <a:schemeClr val="tx1"/>
                </a:solidFill>
                <a:latin typeface="Times New Roman" panose="02020603050405020304" pitchFamily="18" charset="0"/>
                <a:cs typeface="Times New Roman" panose="02020603050405020304" pitchFamily="18" charset="0"/>
              </a:rPr>
              <a:t>suggesting </a:t>
            </a:r>
            <a:r>
              <a:rPr lang="en-GB" sz="1600" dirty="0" smtClean="0">
                <a:solidFill>
                  <a:schemeClr val="tx1"/>
                </a:solidFill>
                <a:latin typeface="Times New Roman" panose="02020603050405020304" pitchFamily="18" charset="0"/>
                <a:cs typeface="Times New Roman" panose="02020603050405020304" pitchFamily="18" charset="0"/>
              </a:rPr>
              <a:t>that students would benefit if they study these </a:t>
            </a:r>
            <a:r>
              <a:rPr lang="en-GB" sz="1600" dirty="0" smtClean="0">
                <a:solidFill>
                  <a:schemeClr val="tx1"/>
                </a:solidFill>
                <a:latin typeface="Times New Roman" panose="02020603050405020304" pitchFamily="18" charset="0"/>
                <a:cs typeface="Times New Roman" panose="02020603050405020304" pitchFamily="18" charset="0"/>
              </a:rPr>
              <a:t>databases.</a:t>
            </a:r>
            <a:endParaRPr lang="en-GB" sz="1600" dirty="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US" sz="1600" b="1" dirty="0">
                <a:solidFill>
                  <a:schemeClr val="tx1"/>
                </a:solidFill>
                <a:latin typeface="Times New Roman" panose="02020603050405020304" pitchFamily="18" charset="0"/>
                <a:cs typeface="Times New Roman" panose="02020603050405020304" pitchFamily="18" charset="0"/>
              </a:rPr>
              <a:t>US, India, </a:t>
            </a:r>
            <a:r>
              <a:rPr lang="en-US" sz="1600" b="1" dirty="0" smtClean="0">
                <a:solidFill>
                  <a:schemeClr val="tx1"/>
                </a:solidFill>
                <a:latin typeface="Times New Roman" panose="02020603050405020304" pitchFamily="18" charset="0"/>
                <a:cs typeface="Times New Roman" panose="02020603050405020304" pitchFamily="18" charset="0"/>
              </a:rPr>
              <a:t>UK, &amp; </a:t>
            </a:r>
            <a:r>
              <a:rPr lang="en-US" sz="1600" b="1" dirty="0">
                <a:solidFill>
                  <a:schemeClr val="tx1"/>
                </a:solidFill>
                <a:latin typeface="Times New Roman" panose="02020603050405020304" pitchFamily="18" charset="0"/>
                <a:cs typeface="Times New Roman" panose="02020603050405020304" pitchFamily="18" charset="0"/>
              </a:rPr>
              <a:t>Germany </a:t>
            </a:r>
            <a:r>
              <a:rPr lang="en-US" sz="1600" dirty="0">
                <a:solidFill>
                  <a:schemeClr val="tx1"/>
                </a:solidFill>
                <a:latin typeface="Times New Roman" panose="02020603050405020304" pitchFamily="18" charset="0"/>
                <a:cs typeface="Times New Roman" panose="02020603050405020304" pitchFamily="18" charset="0"/>
              </a:rPr>
              <a:t>are countries with highest number of participant who took part in the </a:t>
            </a:r>
            <a:r>
              <a:rPr lang="en-GB" sz="1600" dirty="0" smtClean="0">
                <a:solidFill>
                  <a:schemeClr val="tx1"/>
                </a:solidFill>
                <a:latin typeface="Times New Roman" panose="02020603050405020304" pitchFamily="18" charset="0"/>
                <a:cs typeface="Times New Roman" panose="02020603050405020304" pitchFamily="18" charset="0"/>
              </a:rPr>
              <a:t>survey suggesting that  </a:t>
            </a:r>
            <a:r>
              <a:rPr lang="en-GB" sz="1600" dirty="0">
                <a:solidFill>
                  <a:schemeClr val="tx1"/>
                </a:solidFill>
                <a:latin typeface="Times New Roman" panose="02020603050405020304" pitchFamily="18" charset="0"/>
                <a:cs typeface="Times New Roman" panose="02020603050405020304" pitchFamily="18" charset="0"/>
              </a:rPr>
              <a:t>students have highest job opportunities if they worked in these countries. </a:t>
            </a:r>
          </a:p>
          <a:p>
            <a:pPr marL="0" marR="0" lvl="0" indent="0" algn="l" defTabSz="914400" rtl="0" eaLnBrk="1" fontAlgn="auto" latinLnBrk="0" hangingPunct="1">
              <a:lnSpc>
                <a:spcPct val="160000"/>
              </a:lnSpc>
              <a:spcBef>
                <a:spcPts val="1000"/>
              </a:spcBef>
              <a:spcAft>
                <a:spcPts val="0"/>
              </a:spcAft>
              <a:buClrTx/>
              <a:buSzTx/>
              <a:buFont typeface="Arial"/>
              <a:buNone/>
              <a:tabLst/>
              <a:defRPr/>
            </a:pPr>
            <a:r>
              <a:rPr kumimoji="0" lang="en-GB" sz="1600" b="1" i="0" u="sng"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Limitations</a:t>
            </a:r>
            <a:endParaRPr kumimoji="0" lang="en-GB" sz="1600" b="1" i="0" u="none" strike="noStrike" kern="120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a:p>
            <a:pPr lvl="0">
              <a:lnSpc>
                <a:spcPct val="150000"/>
              </a:lnSpc>
              <a:defRPr/>
            </a:pPr>
            <a:r>
              <a:rPr lang="en-GB" sz="1600" dirty="0">
                <a:solidFill>
                  <a:schemeClr val="tx1"/>
                </a:solidFill>
                <a:latin typeface="Times New Roman" panose="02020603050405020304" pitchFamily="18" charset="0"/>
                <a:cs typeface="Times New Roman" panose="02020603050405020304" pitchFamily="18" charset="0"/>
              </a:rPr>
              <a:t>T</a:t>
            </a:r>
            <a:r>
              <a:rPr lang="en-GB" sz="1600" dirty="0" smtClean="0">
                <a:solidFill>
                  <a:schemeClr val="tx1"/>
                </a:solidFill>
                <a:latin typeface="Times New Roman" panose="02020603050405020304" pitchFamily="18" charset="0"/>
                <a:cs typeface="Times New Roman" panose="02020603050405020304" pitchFamily="18" charset="0"/>
              </a:rPr>
              <a:t>he </a:t>
            </a:r>
            <a:r>
              <a:rPr lang="en-GB" sz="1600" dirty="0">
                <a:solidFill>
                  <a:schemeClr val="tx1"/>
                </a:solidFill>
                <a:latin typeface="Times New Roman" panose="02020603050405020304" pitchFamily="18" charset="0"/>
                <a:cs typeface="Times New Roman" panose="02020603050405020304" pitchFamily="18" charset="0"/>
              </a:rPr>
              <a:t>actual Demographic &amp; Technologies </a:t>
            </a:r>
            <a:r>
              <a:rPr lang="en-GB" sz="1600" dirty="0" smtClean="0">
                <a:solidFill>
                  <a:schemeClr val="tx1"/>
                </a:solidFill>
                <a:latin typeface="Times New Roman" panose="02020603050405020304" pitchFamily="18" charset="0"/>
                <a:cs typeface="Times New Roman" panose="02020603050405020304" pitchFamily="18" charset="0"/>
              </a:rPr>
              <a:t>data </a:t>
            </a:r>
            <a:r>
              <a:rPr lang="en-GB" sz="1600" dirty="0">
                <a:solidFill>
                  <a:schemeClr val="tx1"/>
                </a:solidFill>
                <a:latin typeface="Times New Roman" panose="02020603050405020304" pitchFamily="18" charset="0"/>
                <a:cs typeface="Times New Roman" panose="02020603050405020304" pitchFamily="18" charset="0"/>
              </a:rPr>
              <a:t>set from Stack </a:t>
            </a:r>
            <a:r>
              <a:rPr lang="en-GB" sz="1600" dirty="0" smtClean="0">
                <a:solidFill>
                  <a:schemeClr val="tx1"/>
                </a:solidFill>
                <a:latin typeface="Times New Roman" panose="02020603050405020304" pitchFamily="18" charset="0"/>
                <a:cs typeface="Times New Roman" panose="02020603050405020304" pitchFamily="18" charset="0"/>
              </a:rPr>
              <a:t>Over was 90000 </a:t>
            </a:r>
            <a:r>
              <a:rPr lang="en-GB" sz="1600" dirty="0">
                <a:solidFill>
                  <a:schemeClr val="tx1"/>
                </a:solidFill>
                <a:latin typeface="Times New Roman" panose="02020603050405020304" pitchFamily="18" charset="0"/>
                <a:cs typeface="Times New Roman" panose="02020603050405020304" pitchFamily="18" charset="0"/>
              </a:rPr>
              <a:t>rows </a:t>
            </a:r>
            <a:r>
              <a:rPr lang="en-GB" sz="1600" dirty="0" smtClean="0">
                <a:solidFill>
                  <a:schemeClr val="tx1"/>
                </a:solidFill>
                <a:latin typeface="Times New Roman" panose="02020603050405020304" pitchFamily="18" charset="0"/>
                <a:cs typeface="Times New Roman" panose="02020603050405020304" pitchFamily="18" charset="0"/>
              </a:rPr>
              <a:t>but only 11552 </a:t>
            </a:r>
            <a:r>
              <a:rPr lang="en-GB" sz="1600" dirty="0">
                <a:solidFill>
                  <a:schemeClr val="tx1"/>
                </a:solidFill>
                <a:latin typeface="Times New Roman" panose="02020603050405020304" pitchFamily="18" charset="0"/>
                <a:cs typeface="Times New Roman" panose="02020603050405020304" pitchFamily="18" charset="0"/>
              </a:rPr>
              <a:t>rows of randomised </a:t>
            </a:r>
            <a:r>
              <a:rPr lang="en-GB" sz="1600" dirty="0" smtClean="0">
                <a:solidFill>
                  <a:schemeClr val="tx1"/>
                </a:solidFill>
                <a:latin typeface="Times New Roman" panose="02020603050405020304" pitchFamily="18" charset="0"/>
                <a:cs typeface="Times New Roman" panose="02020603050405020304" pitchFamily="18" charset="0"/>
              </a:rPr>
              <a:t>data provided by IBM for this analysis purpose.  Conclusions </a:t>
            </a:r>
            <a:r>
              <a:rPr lang="en-GB" sz="1600" dirty="0">
                <a:solidFill>
                  <a:schemeClr val="tx1"/>
                </a:solidFill>
                <a:latin typeface="Times New Roman" panose="02020603050405020304" pitchFamily="18" charset="0"/>
                <a:cs typeface="Times New Roman" panose="02020603050405020304" pitchFamily="18" charset="0"/>
              </a:rPr>
              <a:t>drawn here may not reflect the real world scenario </a:t>
            </a:r>
            <a:r>
              <a:rPr lang="en-GB" sz="1600" dirty="0" smtClean="0">
                <a:solidFill>
                  <a:schemeClr val="tx1"/>
                </a:solidFill>
                <a:latin typeface="Times New Roman" panose="02020603050405020304" pitchFamily="18" charset="0"/>
                <a:cs typeface="Times New Roman" panose="02020603050405020304" pitchFamily="18" charset="0"/>
              </a:rPr>
              <a:t>therefore further </a:t>
            </a:r>
            <a:r>
              <a:rPr lang="en-GB" sz="1600" dirty="0">
                <a:solidFill>
                  <a:schemeClr val="tx1"/>
                </a:solidFill>
                <a:latin typeface="Times New Roman" panose="02020603050405020304" pitchFamily="18" charset="0"/>
                <a:cs typeface="Times New Roman" panose="02020603050405020304" pitchFamily="18" charset="0"/>
              </a:rPr>
              <a:t>analysis is required on larger data. </a:t>
            </a:r>
            <a:r>
              <a:rPr lang="en-GB" sz="1600" dirty="0" smtClean="0">
                <a:solidFill>
                  <a:schemeClr val="tx1"/>
                </a:solidFill>
                <a:latin typeface="Times New Roman" panose="02020603050405020304" pitchFamily="18" charset="0"/>
                <a:cs typeface="Times New Roman" panose="02020603050405020304" pitchFamily="18" charset="0"/>
              </a:rPr>
              <a:t/>
            </a:r>
            <a:br>
              <a:rPr lang="en-GB" sz="1600" dirty="0" smtClean="0">
                <a:solidFill>
                  <a:schemeClr val="tx1"/>
                </a:solidFill>
                <a:latin typeface="Times New Roman" panose="02020603050405020304" pitchFamily="18" charset="0"/>
                <a:cs typeface="Times New Roman" panose="02020603050405020304" pitchFamily="18" charset="0"/>
              </a:rPr>
            </a:br>
            <a:endParaRPr lang="en-GB"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Arial"/>
              <a:buNone/>
              <a:tabLst/>
              <a:defRPr/>
            </a:pPr>
            <a:r>
              <a:rPr kumimoji="0" lang="en-GB" sz="1600" b="1" i="0" u="sng"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Suggestions: </a:t>
            </a:r>
            <a:endParaRPr kumimoji="0" lang="en-GB" sz="1600" b="1" i="0"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GB" sz="1600" dirty="0">
                <a:solidFill>
                  <a:schemeClr val="tx1"/>
                </a:solidFill>
                <a:latin typeface="Times New Roman" panose="02020603050405020304" pitchFamily="18" charset="0"/>
                <a:cs typeface="Times New Roman" panose="02020603050405020304" pitchFamily="18" charset="0"/>
              </a:rPr>
              <a:t>R</a:t>
            </a:r>
            <a:r>
              <a:rPr lang="en-GB" sz="1600" dirty="0" smtClean="0">
                <a:solidFill>
                  <a:schemeClr val="tx1"/>
                </a:solidFill>
                <a:latin typeface="Times New Roman" panose="02020603050405020304" pitchFamily="18" charset="0"/>
                <a:cs typeface="Times New Roman" panose="02020603050405020304" pitchFamily="18" charset="0"/>
              </a:rPr>
              <a:t>each </a:t>
            </a:r>
            <a:r>
              <a:rPr lang="en-GB" sz="1600" dirty="0">
                <a:solidFill>
                  <a:schemeClr val="tx1"/>
                </a:solidFill>
                <a:latin typeface="Times New Roman" panose="02020603050405020304" pitchFamily="18" charset="0"/>
                <a:cs typeface="Times New Roman" panose="02020603050405020304" pitchFamily="18" charset="0"/>
              </a:rPr>
              <a:t>out more women during data collection to increase their number taking part in the survey</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GB" sz="1600" dirty="0">
                <a:solidFill>
                  <a:schemeClr val="tx1"/>
                </a:solidFill>
                <a:latin typeface="Times New Roman" panose="02020603050405020304" pitchFamily="18" charset="0"/>
                <a:cs typeface="Times New Roman" panose="02020603050405020304" pitchFamily="18" charset="0"/>
              </a:rPr>
              <a:t>E</a:t>
            </a:r>
            <a:r>
              <a:rPr lang="en-GB" sz="1600" dirty="0" smtClean="0">
                <a:solidFill>
                  <a:schemeClr val="tx1"/>
                </a:solidFill>
                <a:latin typeface="Times New Roman" panose="02020603050405020304" pitchFamily="18" charset="0"/>
                <a:cs typeface="Times New Roman" panose="02020603050405020304" pitchFamily="18" charset="0"/>
              </a:rPr>
              <a:t>ncourage </a:t>
            </a:r>
            <a:r>
              <a:rPr lang="en-GB" sz="1600" dirty="0">
                <a:solidFill>
                  <a:schemeClr val="tx1"/>
                </a:solidFill>
                <a:latin typeface="Times New Roman" panose="02020603050405020304" pitchFamily="18" charset="0"/>
                <a:cs typeface="Times New Roman" panose="02020603050405020304" pitchFamily="18" charset="0"/>
              </a:rPr>
              <a:t>more women to take up programing </a:t>
            </a:r>
            <a:r>
              <a:rPr lang="en-GB" sz="1600" dirty="0" smtClean="0">
                <a:solidFill>
                  <a:schemeClr val="tx1"/>
                </a:solidFill>
                <a:latin typeface="Times New Roman" panose="02020603050405020304" pitchFamily="18" charset="0"/>
                <a:cs typeface="Times New Roman" panose="02020603050405020304" pitchFamily="18" charset="0"/>
              </a:rPr>
              <a:t>languages &amp; databases to </a:t>
            </a:r>
            <a:r>
              <a:rPr lang="en-GB" sz="1600" dirty="0">
                <a:solidFill>
                  <a:schemeClr val="tx1"/>
                </a:solidFill>
                <a:latin typeface="Times New Roman" panose="02020603050405020304" pitchFamily="18" charset="0"/>
                <a:cs typeface="Times New Roman" panose="02020603050405020304" pitchFamily="18" charset="0"/>
              </a:rPr>
              <a:t>grow their contribution in the </a:t>
            </a:r>
            <a:r>
              <a:rPr lang="en-GB" sz="1600" dirty="0" smtClean="0">
                <a:solidFill>
                  <a:schemeClr val="tx1"/>
                </a:solidFill>
                <a:latin typeface="Times New Roman" panose="02020603050405020304" pitchFamily="18" charset="0"/>
                <a:cs typeface="Times New Roman" panose="02020603050405020304" pitchFamily="18" charset="0"/>
              </a:rPr>
              <a:t>field</a:t>
            </a:r>
            <a:r>
              <a:rPr kumimoji="0" lang="en-GB" sz="16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93705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txBox="1">
            <a:spLocks/>
          </p:cNvSpPr>
          <p:nvPr/>
        </p:nvSpPr>
        <p:spPr>
          <a:xfrm>
            <a:off x="2985961" y="297181"/>
            <a:ext cx="5624640" cy="1010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rgbClr val="005493"/>
                </a:solidFill>
                <a:effectLst/>
                <a:uLnTx/>
                <a:uFillTx/>
                <a:latin typeface="IBM Plex Mono SemiBold" panose="020B0709050203000203" pitchFamily="49" charset="0"/>
              </a:rPr>
              <a:t>EXECUTIVE SUMMARY</a:t>
            </a:r>
            <a:endParaRPr kumimoji="0" lang="en-US" sz="4000" b="1" i="0" u="none" strike="noStrike" kern="1200" cap="none" spc="0" normalizeH="0" baseline="0" noProof="0" dirty="0">
              <a:ln>
                <a:noFill/>
              </a:ln>
              <a:solidFill>
                <a:srgbClr val="005493"/>
              </a:solidFill>
              <a:effectLst/>
              <a:uLnTx/>
              <a:uFillTx/>
              <a:latin typeface="IBM Plex Mono SemiBold" panose="020B0709050203000203" pitchFamily="49" charset="0"/>
            </a:endParaRPr>
          </a:p>
        </p:txBody>
      </p:sp>
      <p:sp>
        <p:nvSpPr>
          <p:cNvPr id="3" name="Content Placeholder 2">
            <a:extLst>
              <a:ext uri="{FF2B5EF4-FFF2-40B4-BE49-F238E27FC236}">
                <a16:creationId xmlns:a16="http://schemas.microsoft.com/office/drawing/2014/main" id="{902FD5C4-FE5F-46D2-ABC9-49FA4BB8442F}"/>
              </a:ext>
            </a:extLst>
          </p:cNvPr>
          <p:cNvSpPr txBox="1">
            <a:spLocks/>
          </p:cNvSpPr>
          <p:nvPr/>
        </p:nvSpPr>
        <p:spPr>
          <a:xfrm>
            <a:off x="1079500" y="1803400"/>
            <a:ext cx="10363200" cy="44831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0" indent="0">
              <a:lnSpc>
                <a:spcPct val="150000"/>
              </a:lnSpc>
              <a:buNone/>
              <a:defRPr/>
            </a:pPr>
            <a:r>
              <a:rPr lang="en-US" sz="2000" dirty="0" smtClean="0">
                <a:solidFill>
                  <a:schemeClr val="tx1"/>
                </a:solidFill>
                <a:latin typeface="Times New Roman" panose="02020603050405020304" pitchFamily="18" charset="0"/>
                <a:cs typeface="Times New Roman" panose="02020603050405020304" pitchFamily="18" charset="0"/>
              </a:rPr>
              <a:t>In this </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analysis I will provide </a:t>
            </a:r>
            <a:r>
              <a:rPr lang="en-US" sz="2000" dirty="0" smtClean="0">
                <a:solidFill>
                  <a:schemeClr val="tx1"/>
                </a:solidFill>
                <a:latin typeface="Times New Roman" panose="02020603050405020304" pitchFamily="18" charset="0"/>
                <a:cs typeface="Times New Roman" panose="02020603050405020304" pitchFamily="18" charset="0"/>
              </a:rPr>
              <a:t>evidences &amp; suggestions </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to students</a:t>
            </a:r>
            <a:r>
              <a:rPr lang="en-US" sz="2000" dirty="0" smtClean="0">
                <a:solidFill>
                  <a:schemeClr val="tx1"/>
                </a:solidFill>
                <a:latin typeface="Times New Roman" panose="02020603050405020304" pitchFamily="18" charset="0"/>
                <a:cs typeface="Times New Roman" panose="02020603050405020304" pitchFamily="18" charset="0"/>
              </a:rPr>
              <a:t> where to work, which </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programing languages</a:t>
            </a:r>
            <a:r>
              <a:rPr kumimoji="0" lang="en-US" sz="20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and </a:t>
            </a:r>
            <a:r>
              <a:rPr kumimoji="0" lang="en-GB" sz="20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database</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 to study </a:t>
            </a:r>
            <a:r>
              <a:rPr lang="en-GB" sz="2000" dirty="0" smtClean="0">
                <a:solidFill>
                  <a:schemeClr val="tx1"/>
                </a:solidFill>
                <a:latin typeface="Times New Roman" panose="02020603050405020304" pitchFamily="18" charset="0"/>
                <a:cs typeface="Times New Roman" panose="02020603050405020304" pitchFamily="18" charset="0"/>
              </a:rPr>
              <a:t>to </a:t>
            </a:r>
            <a:r>
              <a:rPr lang="en-GB" sz="2000" dirty="0">
                <a:solidFill>
                  <a:schemeClr val="tx1"/>
                </a:solidFill>
                <a:latin typeface="Times New Roman" panose="02020603050405020304" pitchFamily="18" charset="0"/>
                <a:cs typeface="Times New Roman" panose="02020603050405020304" pitchFamily="18" charset="0"/>
              </a:rPr>
              <a:t>remain competitive in the job </a:t>
            </a:r>
            <a:r>
              <a:rPr lang="en-GB" sz="2000" dirty="0" smtClean="0">
                <a:solidFill>
                  <a:schemeClr val="tx1"/>
                </a:solidFill>
                <a:latin typeface="Times New Roman" panose="02020603050405020304" pitchFamily="18" charset="0"/>
                <a:cs typeface="Times New Roman" panose="02020603050405020304" pitchFamily="18" charset="0"/>
              </a:rPr>
              <a:t>market.</a:t>
            </a:r>
          </a:p>
          <a:p>
            <a:pPr marL="0" lvl="0" indent="0">
              <a:buNone/>
              <a:defRPr/>
            </a:pPr>
            <a:endParaRPr lang="en-GB" sz="2000" dirty="0" smtClean="0">
              <a:solidFill>
                <a:schemeClr val="tx1"/>
              </a:solidFill>
              <a:latin typeface="Times New Roman" panose="02020603050405020304" pitchFamily="18" charset="0"/>
              <a:cs typeface="Times New Roman" panose="02020603050405020304" pitchFamily="18" charset="0"/>
            </a:endParaRPr>
          </a:p>
          <a:p>
            <a:pPr marL="0" lvl="0" indent="0">
              <a:buNone/>
              <a:defRPr/>
            </a:pPr>
            <a:r>
              <a:rPr lang="en-GB" sz="2000" dirty="0" smtClean="0">
                <a:solidFill>
                  <a:schemeClr val="tx1"/>
                </a:solidFill>
                <a:latin typeface="Times New Roman" panose="02020603050405020304" pitchFamily="18" charset="0"/>
                <a:cs typeface="Times New Roman" panose="02020603050405020304" pitchFamily="18" charset="0"/>
              </a:rPr>
              <a:t>My research will answer the following questions: </a:t>
            </a:r>
          </a:p>
          <a:p>
            <a:pPr marL="0" indent="0">
              <a:buNone/>
              <a:defRPr/>
            </a:pPr>
            <a:endParaRPr lang="en-GB" sz="2000" dirty="0" smtClean="0">
              <a:solidFill>
                <a:schemeClr val="tx1"/>
              </a:solidFill>
              <a:latin typeface="Times New Roman" panose="02020603050405020304" pitchFamily="18" charset="0"/>
              <a:cs typeface="Times New Roman" panose="02020603050405020304" pitchFamily="18" charset="0"/>
            </a:endParaRPr>
          </a:p>
          <a:p>
            <a:pPr>
              <a:defRPr/>
            </a:pPr>
            <a:r>
              <a:rPr lang="en-GB" sz="2000" dirty="0" smtClean="0">
                <a:solidFill>
                  <a:schemeClr val="tx1"/>
                </a:solidFill>
                <a:latin typeface="Times New Roman" panose="02020603050405020304" pitchFamily="18" charset="0"/>
                <a:cs typeface="Times New Roman" panose="02020603050405020304" pitchFamily="18" charset="0"/>
              </a:rPr>
              <a:t>Why </a:t>
            </a:r>
            <a:r>
              <a:rPr lang="en-GB" sz="2000" b="1" dirty="0" err="1" smtClean="0">
                <a:solidFill>
                  <a:schemeClr val="tx1"/>
                </a:solidFill>
                <a:latin typeface="Times New Roman" panose="02020603050405020304" pitchFamily="18" charset="0"/>
                <a:cs typeface="Times New Roman" panose="02020603050405020304" pitchFamily="18" charset="0"/>
              </a:rPr>
              <a:t>TypeScript</a:t>
            </a:r>
            <a:r>
              <a:rPr lang="en-GB" sz="2000" b="1" dirty="0" smtClean="0">
                <a:solidFill>
                  <a:schemeClr val="tx1"/>
                </a:solidFill>
                <a:latin typeface="Times New Roman" panose="02020603050405020304" pitchFamily="18" charset="0"/>
                <a:cs typeface="Times New Roman" panose="02020603050405020304" pitchFamily="18" charset="0"/>
              </a:rPr>
              <a:t> and Python </a:t>
            </a:r>
            <a:r>
              <a:rPr lang="en-GB" sz="2000" dirty="0">
                <a:solidFill>
                  <a:schemeClr val="tx1"/>
                </a:solidFill>
                <a:latin typeface="Times New Roman" panose="02020603050405020304" pitchFamily="18" charset="0"/>
                <a:cs typeface="Times New Roman" panose="02020603050405020304" pitchFamily="18" charset="0"/>
              </a:rPr>
              <a:t>are popular </a:t>
            </a:r>
            <a:r>
              <a:rPr lang="en-GB" sz="2000" dirty="0" smtClean="0">
                <a:solidFill>
                  <a:schemeClr val="tx1"/>
                </a:solidFill>
                <a:latin typeface="Times New Roman" panose="02020603050405020304" pitchFamily="18" charset="0"/>
                <a:cs typeface="Times New Roman" panose="02020603050405020304" pitchFamily="18" charset="0"/>
              </a:rPr>
              <a:t>to study multiple languages &amp; </a:t>
            </a:r>
            <a:r>
              <a:rPr lang="en-GB" sz="2000" b="1" dirty="0" smtClean="0">
                <a:solidFill>
                  <a:schemeClr val="tx1"/>
                </a:solidFill>
                <a:latin typeface="Times New Roman" panose="02020603050405020304" pitchFamily="18" charset="0"/>
                <a:cs typeface="Times New Roman" panose="02020603050405020304" pitchFamily="18" charset="0"/>
              </a:rPr>
              <a:t>Python is best </a:t>
            </a:r>
            <a:r>
              <a:rPr lang="en-GB" sz="2000" dirty="0" smtClean="0">
                <a:solidFill>
                  <a:schemeClr val="tx1"/>
                </a:solidFill>
                <a:latin typeface="Times New Roman" panose="02020603050405020304" pitchFamily="18" charset="0"/>
                <a:cs typeface="Times New Roman" panose="02020603050405020304" pitchFamily="18" charset="0"/>
              </a:rPr>
              <a:t>to study one language</a:t>
            </a:r>
            <a:endParaRPr lang="en-GB" sz="2000" dirty="0">
              <a:solidFill>
                <a:schemeClr val="tx1"/>
              </a:solidFill>
              <a:latin typeface="Times New Roman" panose="02020603050405020304" pitchFamily="18" charset="0"/>
              <a:cs typeface="Times New Roman" panose="02020603050405020304" pitchFamily="18" charset="0"/>
            </a:endParaRPr>
          </a:p>
          <a:p>
            <a:pPr>
              <a:defRPr/>
            </a:pPr>
            <a:endParaRPr lang="en-GB" sz="2000" dirty="0" smtClean="0">
              <a:solidFill>
                <a:schemeClr val="tx1"/>
              </a:solidFill>
              <a:latin typeface="Times New Roman" panose="02020603050405020304" pitchFamily="18" charset="0"/>
              <a:cs typeface="Times New Roman" panose="02020603050405020304" pitchFamily="18" charset="0"/>
            </a:endParaRPr>
          </a:p>
          <a:p>
            <a:pPr>
              <a:defRPr/>
            </a:pPr>
            <a:r>
              <a:rPr lang="en-GB" sz="2000" dirty="0" smtClean="0">
                <a:solidFill>
                  <a:schemeClr val="tx1"/>
                </a:solidFill>
                <a:latin typeface="Times New Roman" panose="02020603050405020304" pitchFamily="18" charset="0"/>
                <a:cs typeface="Times New Roman" panose="02020603050405020304" pitchFamily="18" charset="0"/>
              </a:rPr>
              <a:t>Why</a:t>
            </a:r>
            <a:r>
              <a:rPr lang="en-GB" sz="2000" b="1" dirty="0" smtClean="0">
                <a:solidFill>
                  <a:schemeClr val="tx1"/>
                </a:solidFill>
                <a:latin typeface="Times New Roman" panose="02020603050405020304" pitchFamily="18" charset="0"/>
                <a:cs typeface="Times New Roman" panose="02020603050405020304" pitchFamily="18" charset="0"/>
              </a:rPr>
              <a:t> </a:t>
            </a:r>
            <a:r>
              <a:rPr lang="en-GB" sz="2000" b="1" dirty="0" err="1" smtClean="0">
                <a:solidFill>
                  <a:schemeClr val="tx1"/>
                </a:solidFill>
                <a:latin typeface="Times New Roman" panose="02020603050405020304" pitchFamily="18" charset="0"/>
                <a:cs typeface="Times New Roman" panose="02020603050405020304" pitchFamily="18" charset="0"/>
              </a:rPr>
              <a:t>Elasticsearch</a:t>
            </a:r>
            <a:r>
              <a:rPr lang="en-GB" sz="2000" b="1" dirty="0" smtClean="0">
                <a:solidFill>
                  <a:schemeClr val="tx1"/>
                </a:solidFill>
                <a:latin typeface="Times New Roman" panose="02020603050405020304" pitchFamily="18" charset="0"/>
                <a:cs typeface="Times New Roman" panose="02020603050405020304" pitchFamily="18" charset="0"/>
              </a:rPr>
              <a:t>  </a:t>
            </a:r>
            <a:r>
              <a:rPr lang="en-GB" sz="2000" b="1" dirty="0">
                <a:solidFill>
                  <a:schemeClr val="tx1"/>
                </a:solidFill>
                <a:latin typeface="Times New Roman" panose="02020603050405020304" pitchFamily="18" charset="0"/>
                <a:cs typeface="Times New Roman" panose="02020603050405020304" pitchFamily="18" charset="0"/>
              </a:rPr>
              <a:t>&amp; </a:t>
            </a:r>
            <a:r>
              <a:rPr lang="en-GB" sz="2000" b="1" dirty="0" err="1">
                <a:solidFill>
                  <a:schemeClr val="tx1"/>
                </a:solidFill>
                <a:latin typeface="Times New Roman" panose="02020603050405020304" pitchFamily="18" charset="0"/>
                <a:cs typeface="Times New Roman" panose="02020603050405020304" pitchFamily="18" charset="0"/>
              </a:rPr>
              <a:t>Redis</a:t>
            </a:r>
            <a:r>
              <a:rPr lang="en-GB" sz="2000" b="1" dirty="0">
                <a:solidFill>
                  <a:schemeClr val="tx1"/>
                </a:solidFill>
                <a:latin typeface="Times New Roman" panose="02020603050405020304" pitchFamily="18" charset="0"/>
                <a:cs typeface="Times New Roman" panose="02020603050405020304" pitchFamily="18" charset="0"/>
              </a:rPr>
              <a:t> </a:t>
            </a:r>
            <a:r>
              <a:rPr lang="en-GB" sz="2000" dirty="0" smtClean="0">
                <a:solidFill>
                  <a:schemeClr val="tx1"/>
                </a:solidFill>
                <a:latin typeface="Times New Roman" panose="02020603050405020304" pitchFamily="18" charset="0"/>
                <a:cs typeface="Times New Roman" panose="02020603050405020304" pitchFamily="18" charset="0"/>
              </a:rPr>
              <a:t>are popular databases and recommended to study </a:t>
            </a:r>
            <a:br>
              <a:rPr lang="en-GB" sz="2000" dirty="0" smtClean="0">
                <a:solidFill>
                  <a:schemeClr val="tx1"/>
                </a:solidFill>
                <a:latin typeface="Times New Roman" panose="02020603050405020304" pitchFamily="18" charset="0"/>
                <a:cs typeface="Times New Roman" panose="02020603050405020304" pitchFamily="18" charset="0"/>
              </a:rPr>
            </a:br>
            <a:endParaRPr lang="en-GB" sz="2000" dirty="0" smtClean="0">
              <a:solidFill>
                <a:schemeClr val="tx1"/>
              </a:solidFill>
              <a:latin typeface="Times New Roman" panose="02020603050405020304" pitchFamily="18" charset="0"/>
              <a:cs typeface="Times New Roman" panose="02020603050405020304" pitchFamily="18" charset="0"/>
            </a:endParaRPr>
          </a:p>
          <a:p>
            <a:r>
              <a:rPr lang="en-GB" sz="2000" dirty="0" smtClean="0">
                <a:solidFill>
                  <a:schemeClr val="tx1"/>
                </a:solidFill>
                <a:latin typeface="Times New Roman" panose="02020603050405020304" pitchFamily="18" charset="0"/>
                <a:cs typeface="Times New Roman" panose="02020603050405020304" pitchFamily="18" charset="0"/>
              </a:rPr>
              <a:t>Why </a:t>
            </a:r>
            <a:r>
              <a:rPr lang="en-GB" sz="2000" dirty="0">
                <a:solidFill>
                  <a:schemeClr val="tx1"/>
                </a:solidFill>
                <a:latin typeface="Times New Roman" panose="02020603050405020304" pitchFamily="18" charset="0"/>
                <a:cs typeface="Times New Roman" panose="02020603050405020304" pitchFamily="18" charset="0"/>
              </a:rPr>
              <a:t>I </a:t>
            </a:r>
            <a:r>
              <a:rPr lang="en-GB" sz="2000" dirty="0" smtClean="0">
                <a:solidFill>
                  <a:schemeClr val="tx1"/>
                </a:solidFill>
                <a:latin typeface="Times New Roman" panose="02020603050405020304" pitchFamily="18" charset="0"/>
                <a:cs typeface="Times New Roman" panose="02020603050405020304" pitchFamily="18" charset="0"/>
              </a:rPr>
              <a:t>suggest </a:t>
            </a:r>
            <a:r>
              <a:rPr lang="en-GB" sz="2000" dirty="0">
                <a:solidFill>
                  <a:schemeClr val="tx1"/>
                </a:solidFill>
                <a:latin typeface="Times New Roman" panose="02020603050405020304" pitchFamily="18" charset="0"/>
                <a:cs typeface="Times New Roman" panose="02020603050405020304" pitchFamily="18" charset="0"/>
              </a:rPr>
              <a:t>to work </a:t>
            </a:r>
            <a:r>
              <a:rPr lang="en-GB" sz="2000" dirty="0" smtClean="0">
                <a:solidFill>
                  <a:schemeClr val="tx1"/>
                </a:solidFill>
                <a:latin typeface="Times New Roman" panose="02020603050405020304" pitchFamily="18" charset="0"/>
                <a:cs typeface="Times New Roman" panose="02020603050405020304" pitchFamily="18" charset="0"/>
              </a:rPr>
              <a:t>in some selected </a:t>
            </a:r>
            <a:r>
              <a:rPr lang="en-GB" sz="2000" b="1" dirty="0" smtClean="0">
                <a:solidFill>
                  <a:schemeClr val="tx1"/>
                </a:solidFill>
                <a:latin typeface="Times New Roman" panose="02020603050405020304" pitchFamily="18" charset="0"/>
                <a:cs typeface="Times New Roman" panose="02020603050405020304" pitchFamily="18" charset="0"/>
              </a:rPr>
              <a:t>countries</a:t>
            </a:r>
            <a:endParaRPr lang="en-GB"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0230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3810" y="126792"/>
            <a:ext cx="751007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srgbClr val="005493"/>
                </a:solidFill>
                <a:effectLst/>
                <a:uLnTx/>
                <a:uFillTx/>
                <a:latin typeface="IBM Plex Mono SemiBold" panose="020B0709050203000203" pitchFamily="49" charset="0"/>
                <a:ea typeface="IBM Plex Mono SemiBold" panose="020B0709050203000203" pitchFamily="49" charset="0"/>
                <a:cs typeface="IBM Plex Mono SemiBold" panose="020B0709050203000203" pitchFamily="49" charset="0"/>
              </a:rPr>
              <a:t>Appendix</a:t>
            </a:r>
            <a:r>
              <a:rPr kumimoji="0" lang="en-GB"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p:cNvSpPr txBox="1"/>
          <p:nvPr/>
        </p:nvSpPr>
        <p:spPr>
          <a:xfrm>
            <a:off x="584200" y="834678"/>
            <a:ext cx="10947400" cy="58169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sng" strike="noStrike" kern="1200" cap="none" spc="0" normalizeH="0" baseline="0" noProof="0" dirty="0" smtClean="0">
                <a:ln>
                  <a:noFill/>
                </a:ln>
                <a:solidFill>
                  <a:prstClr val="black"/>
                </a:solidFill>
                <a:effectLst/>
                <a:uLnTx/>
                <a:uFillTx/>
                <a:latin typeface="Calibri" panose="020F0502020204030204"/>
                <a:ea typeface="+mn-ea"/>
                <a:cs typeface="+mn-cs"/>
              </a:rPr>
              <a:t>Data source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Demographic &amp; technologies CSV files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(90,000 rows)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collected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&amp; produced by Stack Over from 2019 survey they conducted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with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professional software developers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but from this only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11552 rows</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of randomised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data (</a:t>
            </a:r>
            <a:r>
              <a:rPr kumimoji="0" lang="en-GB" sz="1600" b="1" i="0" u="none" strike="noStrike" kern="1200" cap="none" spc="0" normalizeH="0" baseline="0" noProof="0" dirty="0" smtClean="0">
                <a:ln>
                  <a:noFill/>
                </a:ln>
                <a:solidFill>
                  <a:prstClr val="black"/>
                </a:solidFill>
                <a:effectLst/>
                <a:uLnTx/>
                <a:uFillTx/>
                <a:latin typeface="Calibri" panose="020F0502020204030204"/>
                <a:ea typeface="+mn-ea"/>
                <a:cs typeface="+mn-cs"/>
              </a:rPr>
              <a:t>IBM)</a:t>
            </a:r>
            <a:endPar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smtClean="0">
                <a:ln>
                  <a:noFill/>
                </a:ln>
                <a:solidFill>
                  <a:prstClr val="black"/>
                </a:solidFill>
                <a:effectLst/>
                <a:uLnTx/>
                <a:uFillTx/>
                <a:latin typeface="Calibri" panose="020F0502020204030204"/>
                <a:ea typeface="+mn-ea"/>
                <a:cs typeface="+mn-cs"/>
              </a:rPr>
              <a:t>Programming  </a:t>
            </a: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languages job posting </a:t>
            </a:r>
            <a:r>
              <a:rPr kumimoji="0" lang="en-GB" sz="1600" b="1" i="0" u="none" strike="noStrike" kern="1200" cap="none" spc="0" normalizeH="0" baseline="0" noProof="0" dirty="0" smtClean="0">
                <a:ln>
                  <a:noFill/>
                </a:ln>
                <a:solidFill>
                  <a:prstClr val="black"/>
                </a:solidFill>
                <a:effectLst/>
                <a:uLnTx/>
                <a:uFillTx/>
                <a:latin typeface="Calibri" panose="020F0502020204030204"/>
                <a:ea typeface="+mn-ea"/>
                <a:cs typeface="+mn-cs"/>
              </a:rPr>
              <a:t>data-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Kaggle.com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was the original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source in CSV format but IBM converted it into </a:t>
            </a:r>
            <a:r>
              <a:rPr kumimoji="0" lang="en-GB" sz="1600" b="0" i="0" u="none" strike="noStrike" kern="1200" cap="none" spc="0" normalizeH="0" baseline="0" noProof="0" dirty="0" err="1">
                <a:ln>
                  <a:noFill/>
                </a:ln>
                <a:solidFill>
                  <a:prstClr val="black"/>
                </a:solidFill>
                <a:effectLst/>
                <a:uLnTx/>
                <a:uFillTx/>
                <a:latin typeface="Calibri" panose="020F0502020204030204"/>
                <a:ea typeface="+mn-ea"/>
                <a:cs typeface="+mn-cs"/>
              </a:rPr>
              <a:t>Json</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format for this analysis purpose </a:t>
            </a: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sng" strike="noStrike" kern="1200" cap="none" spc="0" normalizeH="0" baseline="0" noProof="0" dirty="0">
                <a:ln>
                  <a:noFill/>
                </a:ln>
                <a:solidFill>
                  <a:prstClr val="black"/>
                </a:solidFill>
                <a:effectLst/>
                <a:uLnTx/>
                <a:uFillTx/>
                <a:latin typeface="Calibri" panose="020F0502020204030204"/>
                <a:ea typeface="+mn-ea"/>
                <a:cs typeface="+mn-cs"/>
              </a:rPr>
              <a:t>Gender Gap</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From 11,552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software developers who took part in the survey the number of women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respondents were only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731 (6.5</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whereas men 10480 (93.5%). </a:t>
            </a:r>
          </a:p>
          <a:p>
            <a:pPr marL="457200" marR="0" lvl="1" indent="0" algn="l" defTabSz="914400" rtl="0" eaLnBrk="1" fontAlgn="auto" latinLnBrk="0" hangingPunct="1">
              <a:lnSpc>
                <a:spcPct val="150000"/>
              </a:lnSpc>
              <a:spcBef>
                <a:spcPts val="0"/>
              </a:spcBef>
              <a:spcAft>
                <a:spcPts val="0"/>
              </a:spcAft>
              <a:buClrTx/>
              <a:buSzTx/>
              <a:buFontTx/>
              <a:buNone/>
              <a:tabLst/>
              <a:defRPr/>
            </a:pPr>
            <a:endPar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Women's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contribution was significantly lower than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men.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This result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indicates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that men dominated the software developers’ field and is crucial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to closing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the gender gap.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sng"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sng" strike="noStrike" kern="1200" cap="none" spc="0" normalizeH="0" baseline="0" noProof="0" dirty="0">
                <a:ln>
                  <a:noFill/>
                </a:ln>
                <a:solidFill>
                  <a:prstClr val="black"/>
                </a:solidFill>
                <a:effectLst/>
                <a:uLnTx/>
                <a:uFillTx/>
                <a:latin typeface="Calibri" panose="020F0502020204030204"/>
                <a:ea typeface="+mn-ea"/>
                <a:cs typeface="+mn-cs"/>
              </a:rPr>
              <a:t>Acknowledgements  and </a:t>
            </a:r>
            <a:r>
              <a:rPr kumimoji="0" lang="en-GB" sz="2000" b="1" i="0" u="sng" strike="noStrike" kern="1200" cap="none" spc="0" normalizeH="0" baseline="0" noProof="0" dirty="0" smtClean="0">
                <a:ln>
                  <a:noFill/>
                </a:ln>
                <a:solidFill>
                  <a:prstClr val="black"/>
                </a:solidFill>
                <a:effectLst/>
                <a:uLnTx/>
                <a:uFillTx/>
                <a:latin typeface="Calibri" panose="020F0502020204030204"/>
                <a:ea typeface="+mn-ea"/>
                <a:cs typeface="+mn-cs"/>
              </a:rPr>
              <a:t>credits to:</a:t>
            </a:r>
            <a:endParaRPr kumimoji="0" lang="en-GB" sz="2000" b="1" i="0" u="sng" strike="noStrike" kern="1200" cap="none" spc="0" normalizeH="0" baseline="0" noProof="0" dirty="0">
              <a:ln>
                <a:noFill/>
              </a:ln>
              <a:solidFill>
                <a:prstClr val="black"/>
              </a:solidFill>
              <a:effectLst/>
              <a:uLnTx/>
              <a:uFillTx/>
              <a:latin typeface="Calibri" panose="020F0502020204030204"/>
              <a:ea typeface="+mn-ea"/>
              <a:cs typeface="+mn-cs"/>
            </a:endParaRPr>
          </a:p>
          <a:p>
            <a:pPr marL="285750" lvl="0" indent="-285750">
              <a:buFont typeface="Arial" panose="020B0604020202020204" pitchFamily="34" charset="0"/>
              <a:buChar char="•"/>
              <a:defRPr/>
            </a:pP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hlinkClick r:id="rId3"/>
              </a:rPr>
              <a:t>Stack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Overflow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for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conducting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the survey</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collecting, producing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and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making </a:t>
            </a:r>
            <a:r>
              <a:rPr lang="en-GB" sz="1600" dirty="0">
                <a:solidFill>
                  <a:prstClr val="black"/>
                </a:solidFill>
              </a:rPr>
              <a:t>the </a:t>
            </a:r>
            <a:r>
              <a:rPr lang="en-GB" sz="1600" dirty="0" err="1">
                <a:solidFill>
                  <a:prstClr val="black"/>
                </a:solidFill>
              </a:rPr>
              <a:t>the</a:t>
            </a:r>
            <a:r>
              <a:rPr lang="en-GB" sz="1600" dirty="0">
                <a:solidFill>
                  <a:prstClr val="black"/>
                </a:solidFill>
              </a:rPr>
              <a:t> dataset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available open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source.</a:t>
            </a:r>
            <a:b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br>
            <a:endPar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hlinkClick r:id="rId4"/>
              </a:rPr>
              <a:t>IBM</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 &amp;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hlinkClick r:id="rId5"/>
              </a:rPr>
              <a:t>Coursera</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for providing IBM Data Analyst Professional Certificate </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hlinkClick r:id="rId6"/>
              </a:rPr>
              <a:t>course</a:t>
            </a:r>
            <a:r>
              <a:rPr kumimoji="0" lang="en-GB"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&amp; facilitating resources for my analysis. </a:t>
            </a: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38645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txBox="1">
            <a:spLocks/>
          </p:cNvSpPr>
          <p:nvPr/>
        </p:nvSpPr>
        <p:spPr>
          <a:xfrm>
            <a:off x="1884948" y="2311400"/>
            <a:ext cx="7386052" cy="9652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0" normalizeH="0" baseline="0" noProof="0" dirty="0" smtClean="0">
                <a:ln>
                  <a:noFill/>
                </a:ln>
                <a:solidFill>
                  <a:srgbClr val="005493"/>
                </a:solidFill>
                <a:effectLst/>
                <a:uLnTx/>
                <a:uFillTx/>
                <a:latin typeface="IBM Plex Mono SemiBold" panose="020B0709050203000203" pitchFamily="49" charset="0"/>
              </a:rPr>
              <a:t>Thank</a:t>
            </a:r>
            <a:r>
              <a:rPr kumimoji="0" lang="en-US" sz="6600" b="0" i="0" u="none" strike="noStrike" kern="1200" cap="none" spc="0" normalizeH="0" noProof="0" dirty="0" smtClean="0">
                <a:ln>
                  <a:noFill/>
                </a:ln>
                <a:solidFill>
                  <a:srgbClr val="005493"/>
                </a:solidFill>
                <a:effectLst/>
                <a:uLnTx/>
                <a:uFillTx/>
                <a:latin typeface="IBM Plex Mono SemiBold" panose="020B0709050203000203" pitchFamily="49" charset="0"/>
              </a:rPr>
              <a:t> You</a:t>
            </a:r>
            <a:endParaRPr kumimoji="0" lang="en-US" sz="6600" b="0" i="0" u="none" strike="noStrike" kern="1200" cap="none" spc="0" normalizeH="0" baseline="0" noProof="0" dirty="0">
              <a:ln>
                <a:noFill/>
              </a:ln>
              <a:solidFill>
                <a:srgbClr val="005493"/>
              </a:solidFill>
              <a:effectLst/>
              <a:uLnTx/>
              <a:uFillTx/>
              <a:latin typeface="IBM Plex Mono SemiBold" panose="020B0709050203000203" pitchFamily="49" charset="0"/>
            </a:endParaRPr>
          </a:p>
        </p:txBody>
      </p:sp>
    </p:spTree>
    <p:extLst>
      <p:ext uri="{BB962C8B-B14F-4D97-AF65-F5344CB8AC3E}">
        <p14:creationId xmlns:p14="http://schemas.microsoft.com/office/powerpoint/2010/main" val="1097357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txBox="1">
            <a:spLocks/>
          </p:cNvSpPr>
          <p:nvPr/>
        </p:nvSpPr>
        <p:spPr>
          <a:xfrm>
            <a:off x="1638969" y="348888"/>
            <a:ext cx="7647865" cy="965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rgbClr val="005493"/>
                </a:solidFill>
                <a:effectLst/>
                <a:uLnTx/>
                <a:uFillTx/>
                <a:latin typeface="IBM Plex Mono SemiBold" panose="020B0709050203000203" pitchFamily="49" charset="0"/>
              </a:rPr>
              <a:t>INTRODUCTION</a:t>
            </a:r>
            <a:endParaRPr kumimoji="0" lang="en-US" sz="4000" b="1" i="0" u="none" strike="noStrike" kern="1200" cap="none" spc="0" normalizeH="0" baseline="0" noProof="0" dirty="0">
              <a:ln>
                <a:noFill/>
              </a:ln>
              <a:solidFill>
                <a:srgbClr val="005493"/>
              </a:solidFill>
              <a:effectLst/>
              <a:uLnTx/>
              <a:uFillTx/>
              <a:latin typeface="IBM Plex Mono SemiBold" panose="020B0709050203000203" pitchFamily="49" charset="0"/>
            </a:endParaRPr>
          </a:p>
        </p:txBody>
      </p:sp>
      <p:sp>
        <p:nvSpPr>
          <p:cNvPr id="4" name="TextBox 3"/>
          <p:cNvSpPr txBox="1"/>
          <p:nvPr/>
        </p:nvSpPr>
        <p:spPr>
          <a:xfrm>
            <a:off x="608930" y="1428889"/>
            <a:ext cx="10973469" cy="4939814"/>
          </a:xfrm>
          <a:prstGeom prst="rect">
            <a:avLst/>
          </a:prstGeom>
          <a:noFill/>
        </p:spPr>
        <p:txBody>
          <a:bodyPr wrap="square" rtlCol="0">
            <a:spAutoFit/>
          </a:bodyPr>
          <a:lstStyle/>
          <a:p>
            <a:endParaRPr lang="en-GB" sz="2200" b="1" u="sng" dirty="0" smtClean="0">
              <a:latin typeface="Times New Roman" panose="02020603050405020304" pitchFamily="18" charset="0"/>
              <a:cs typeface="Times New Roman" panose="02020603050405020304" pitchFamily="18" charset="0"/>
            </a:endParaRPr>
          </a:p>
          <a:p>
            <a:r>
              <a:rPr lang="en-GB" sz="2200" b="1" u="sng" dirty="0">
                <a:latin typeface="Times New Roman" panose="02020603050405020304" pitchFamily="18" charset="0"/>
                <a:cs typeface="Times New Roman" panose="02020603050405020304" pitchFamily="18" charset="0"/>
              </a:rPr>
              <a:t>Objective of </a:t>
            </a:r>
            <a:r>
              <a:rPr lang="en-GB" sz="2200" b="1" u="sng" dirty="0" smtClean="0">
                <a:latin typeface="Times New Roman" panose="02020603050405020304" pitchFamily="18" charset="0"/>
                <a:cs typeface="Times New Roman" panose="02020603050405020304" pitchFamily="18" charset="0"/>
              </a:rPr>
              <a:t>this analysis is: </a:t>
            </a:r>
            <a:endParaRPr lang="en-GB" sz="2200" b="1" u="sng"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cs typeface="Times New Roman" panose="02020603050405020304" pitchFamily="18" charset="0"/>
              </a:rPr>
              <a:t>To i</a:t>
            </a:r>
            <a:r>
              <a:rPr lang="en-GB" sz="2200" dirty="0" smtClean="0">
                <a:latin typeface="Times New Roman" panose="02020603050405020304" pitchFamily="18" charset="0"/>
                <a:cs typeface="Times New Roman" panose="02020603050405020304" pitchFamily="18" charset="0"/>
              </a:rPr>
              <a:t>dentify programming </a:t>
            </a:r>
            <a:r>
              <a:rPr lang="en-GB" sz="2200" dirty="0">
                <a:latin typeface="Times New Roman" panose="02020603050405020304" pitchFamily="18" charset="0"/>
                <a:cs typeface="Times New Roman" panose="02020603050405020304" pitchFamily="18" charset="0"/>
              </a:rPr>
              <a:t>languages and </a:t>
            </a:r>
            <a:r>
              <a:rPr lang="en-GB" sz="2200" dirty="0" smtClean="0">
                <a:latin typeface="Times New Roman" panose="02020603050405020304" pitchFamily="18" charset="0"/>
                <a:cs typeface="Times New Roman" panose="02020603050405020304" pitchFamily="18" charset="0"/>
              </a:rPr>
              <a:t>databases, job opportunities &amp; make suggestions </a:t>
            </a:r>
            <a:r>
              <a:rPr lang="en-GB" sz="2200" dirty="0">
                <a:latin typeface="Times New Roman" panose="02020603050405020304" pitchFamily="18" charset="0"/>
                <a:cs typeface="Times New Roman" panose="02020603050405020304" pitchFamily="18" charset="0"/>
              </a:rPr>
              <a:t>to </a:t>
            </a:r>
            <a:r>
              <a:rPr lang="en-GB" sz="2200" dirty="0" smtClean="0">
                <a:latin typeface="Times New Roman" panose="02020603050405020304" pitchFamily="18" charset="0"/>
                <a:cs typeface="Times New Roman" panose="02020603050405020304" pitchFamily="18" charset="0"/>
              </a:rPr>
              <a:t>students</a:t>
            </a:r>
          </a:p>
          <a:p>
            <a:endParaRPr lang="en-GB" sz="2200" dirty="0" smtClean="0">
              <a:latin typeface="Times New Roman" panose="02020603050405020304" pitchFamily="18" charset="0"/>
              <a:cs typeface="Times New Roman" panose="02020603050405020304" pitchFamily="18" charset="0"/>
            </a:endParaRPr>
          </a:p>
          <a:p>
            <a:pPr>
              <a:lnSpc>
                <a:spcPct val="150000"/>
              </a:lnSpc>
            </a:pPr>
            <a:r>
              <a:rPr lang="en-GB" sz="2200" b="1" u="sng" dirty="0" smtClean="0">
                <a:latin typeface="Times New Roman" panose="02020603050405020304" pitchFamily="18" charset="0"/>
                <a:cs typeface="Times New Roman" panose="02020603050405020304" pitchFamily="18" charset="0"/>
              </a:rPr>
              <a:t>Problems to: </a:t>
            </a:r>
            <a:br>
              <a:rPr lang="en-GB" sz="2200" b="1" u="sng" dirty="0" smtClean="0">
                <a:latin typeface="Times New Roman" panose="02020603050405020304" pitchFamily="18" charset="0"/>
                <a:cs typeface="Times New Roman" panose="02020603050405020304" pitchFamily="18" charset="0"/>
              </a:rPr>
            </a:br>
            <a:endParaRPr lang="en-GB" sz="1200" b="1" u="sng" dirty="0" smtClean="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GB" sz="2200" dirty="0" smtClean="0">
                <a:latin typeface="Times New Roman" panose="02020603050405020304" pitchFamily="18" charset="0"/>
                <a:cs typeface="Times New Roman" panose="02020603050405020304" pitchFamily="18" charset="0"/>
              </a:rPr>
              <a:t>Identify most popular programming languages, databases</a:t>
            </a:r>
            <a:r>
              <a:rPr lang="en-GB" sz="2200" dirty="0">
                <a:latin typeface="Times New Roman" panose="02020603050405020304" pitchFamily="18" charset="0"/>
                <a:cs typeface="Times New Roman" panose="02020603050405020304" pitchFamily="18" charset="0"/>
              </a:rPr>
              <a:t>, average annual </a:t>
            </a:r>
            <a:r>
              <a:rPr lang="en-GB" sz="2200" dirty="0" smtClean="0">
                <a:latin typeface="Times New Roman" panose="02020603050405020304" pitchFamily="18" charset="0"/>
                <a:cs typeface="Times New Roman" panose="02020603050405020304" pitchFamily="18" charset="0"/>
              </a:rPr>
              <a:t>salary, </a:t>
            </a:r>
            <a:r>
              <a:rPr lang="en-GB" sz="2200" dirty="0">
                <a:latin typeface="Times New Roman" panose="02020603050405020304" pitchFamily="18" charset="0"/>
                <a:cs typeface="Times New Roman" panose="02020603050405020304" pitchFamily="18" charset="0"/>
              </a:rPr>
              <a:t>countries where </a:t>
            </a:r>
            <a:r>
              <a:rPr lang="en-GB" sz="2200" dirty="0" smtClean="0">
                <a:latin typeface="Times New Roman" panose="02020603050405020304" pitchFamily="18" charset="0"/>
                <a:cs typeface="Times New Roman" panose="02020603050405020304" pitchFamily="18" charset="0"/>
              </a:rPr>
              <a:t>job </a:t>
            </a:r>
            <a:r>
              <a:rPr lang="en-GB" sz="2200" dirty="0">
                <a:latin typeface="Times New Roman" panose="02020603050405020304" pitchFamily="18" charset="0"/>
                <a:cs typeface="Times New Roman" panose="02020603050405020304" pitchFamily="18" charset="0"/>
              </a:rPr>
              <a:t>opportunities available</a:t>
            </a:r>
            <a:r>
              <a:rPr lang="en-GB" sz="2200" dirty="0" smtClean="0">
                <a:latin typeface="Times New Roman" panose="02020603050405020304" pitchFamily="18" charset="0"/>
                <a:cs typeface="Times New Roman" panose="02020603050405020304" pitchFamily="18" charset="0"/>
              </a:rPr>
              <a:t> then present </a:t>
            </a:r>
            <a:r>
              <a:rPr lang="en-GB" sz="2200" dirty="0">
                <a:latin typeface="Times New Roman" panose="02020603050405020304" pitchFamily="18" charset="0"/>
                <a:cs typeface="Times New Roman" panose="02020603050405020304" pitchFamily="18" charset="0"/>
              </a:rPr>
              <a:t>the result on </a:t>
            </a:r>
            <a:r>
              <a:rPr lang="en-GB" sz="2200" dirty="0" smtClean="0">
                <a:latin typeface="Times New Roman" panose="02020603050405020304" pitchFamily="18" charset="0"/>
                <a:cs typeface="Times New Roman" panose="02020603050405020304" pitchFamily="18" charset="0"/>
              </a:rPr>
              <a:t>dashboard</a:t>
            </a:r>
            <a:br>
              <a:rPr lang="en-GB" sz="2200" dirty="0" smtClean="0">
                <a:latin typeface="Times New Roman" panose="02020603050405020304" pitchFamily="18" charset="0"/>
                <a:cs typeface="Times New Roman" panose="02020603050405020304" pitchFamily="18" charset="0"/>
              </a:rPr>
            </a:br>
            <a:endParaRPr lang="en-GB" sz="2200" dirty="0" smtClean="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GB" sz="2200" dirty="0" smtClean="0">
                <a:latin typeface="Times New Roman" panose="02020603050405020304" pitchFamily="18" charset="0"/>
                <a:cs typeface="Times New Roman" panose="02020603050405020304" pitchFamily="18" charset="0"/>
              </a:rPr>
              <a:t>Suggest what to study to </a:t>
            </a:r>
            <a:r>
              <a:rPr lang="en-GB" sz="2200" dirty="0">
                <a:latin typeface="Times New Roman" panose="02020603050405020304" pitchFamily="18" charset="0"/>
                <a:cs typeface="Times New Roman" panose="02020603050405020304" pitchFamily="18" charset="0"/>
              </a:rPr>
              <a:t>remain competitive in the job market and where to work </a:t>
            </a:r>
            <a:endParaRPr lang="en-GB"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249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txBox="1">
            <a:spLocks/>
          </p:cNvSpPr>
          <p:nvPr/>
        </p:nvSpPr>
        <p:spPr>
          <a:xfrm>
            <a:off x="1656348" y="715878"/>
            <a:ext cx="7230723" cy="7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rgbClr val="005493"/>
                </a:solidFill>
                <a:effectLst/>
                <a:uLnTx/>
                <a:uFillTx/>
                <a:latin typeface="IBM Plex Mono SemiBold" panose="020B0709050203000203" pitchFamily="49" charset="0"/>
              </a:rPr>
              <a:t>METHODOLOGY</a:t>
            </a:r>
            <a:endParaRPr kumimoji="0" lang="en-US" sz="4000" b="0" i="0" u="none" strike="noStrike" kern="1200" cap="none" spc="0" normalizeH="0" baseline="0" noProof="0" dirty="0">
              <a:ln>
                <a:noFill/>
              </a:ln>
              <a:solidFill>
                <a:srgbClr val="005493"/>
              </a:solidFill>
              <a:effectLst/>
              <a:uLnTx/>
              <a:uFillTx/>
              <a:latin typeface="IBM Plex Mono SemiBold" panose="020B0709050203000203" pitchFamily="49" charset="0"/>
            </a:endParaRPr>
          </a:p>
        </p:txBody>
      </p:sp>
      <p:sp>
        <p:nvSpPr>
          <p:cNvPr id="4" name="TextBox 3"/>
          <p:cNvSpPr txBox="1"/>
          <p:nvPr/>
        </p:nvSpPr>
        <p:spPr>
          <a:xfrm>
            <a:off x="558801" y="1803400"/>
            <a:ext cx="11125200" cy="4524315"/>
          </a:xfrm>
          <a:prstGeom prst="rect">
            <a:avLst/>
          </a:prstGeom>
          <a:noFill/>
        </p:spPr>
        <p:txBody>
          <a:bodyPr wrap="square" rtlCol="0">
            <a:spAutoFit/>
          </a:bodyPr>
          <a:lstStyle/>
          <a:p>
            <a:pPr>
              <a:lnSpc>
                <a:spcPct val="150000"/>
              </a:lnSpc>
            </a:pPr>
            <a:r>
              <a:rPr lang="en-GB" sz="2400" b="1" dirty="0" smtClean="0"/>
              <a:t>Data source: </a:t>
            </a:r>
            <a:br>
              <a:rPr lang="en-GB" sz="2400" b="1" dirty="0" smtClean="0"/>
            </a:br>
            <a:endParaRPr lang="en-GB" sz="2400" b="1" dirty="0" smtClean="0"/>
          </a:p>
          <a:p>
            <a:pPr marL="342900" indent="-342900">
              <a:lnSpc>
                <a:spcPct val="150000"/>
              </a:lnSpc>
              <a:buFont typeface="+mj-lt"/>
              <a:buAutoNum type="arabicPeriod"/>
            </a:pPr>
            <a:r>
              <a:rPr lang="en-GB" b="1" dirty="0"/>
              <a:t>D</a:t>
            </a:r>
            <a:r>
              <a:rPr lang="en-GB" b="1" dirty="0" smtClean="0"/>
              <a:t>emographic </a:t>
            </a:r>
            <a:r>
              <a:rPr lang="en-GB" b="1" dirty="0"/>
              <a:t>&amp; </a:t>
            </a:r>
            <a:r>
              <a:rPr lang="en-GB" b="1" dirty="0" smtClean="0"/>
              <a:t>technologies</a:t>
            </a:r>
            <a:r>
              <a:rPr lang="en-GB" b="1" dirty="0"/>
              <a:t>  CSV files  </a:t>
            </a:r>
            <a:r>
              <a:rPr lang="en-GB" dirty="0" smtClean="0"/>
              <a:t>from the IBM website</a:t>
            </a:r>
            <a:r>
              <a:rPr lang="en-GB" b="1" dirty="0" smtClean="0"/>
              <a:t> </a:t>
            </a:r>
            <a:r>
              <a:rPr lang="en-GB" b="1" dirty="0"/>
              <a:t>to answer </a:t>
            </a:r>
            <a:r>
              <a:rPr lang="en-GB" b="1" dirty="0" smtClean="0"/>
              <a:t>problem 1</a:t>
            </a:r>
            <a:endParaRPr lang="en-GB" dirty="0"/>
          </a:p>
          <a:p>
            <a:pPr marL="800100" lvl="1" indent="-342900">
              <a:lnSpc>
                <a:spcPct val="150000"/>
              </a:lnSpc>
              <a:buFont typeface="Arial" panose="020B0604020202020204" pitchFamily="34" charset="0"/>
              <a:buChar char="•"/>
            </a:pPr>
            <a:r>
              <a:rPr lang="en-GB" dirty="0">
                <a:solidFill>
                  <a:prstClr val="black"/>
                </a:solidFill>
              </a:rPr>
              <a:t>A</a:t>
            </a:r>
            <a:r>
              <a:rPr lang="en-GB" dirty="0" smtClean="0">
                <a:solidFill>
                  <a:prstClr val="black"/>
                </a:solidFill>
              </a:rPr>
              <a:t>ctual </a:t>
            </a:r>
            <a:r>
              <a:rPr lang="en-GB" dirty="0">
                <a:solidFill>
                  <a:prstClr val="black"/>
                </a:solidFill>
              </a:rPr>
              <a:t>data set was </a:t>
            </a:r>
            <a:r>
              <a:rPr lang="en-GB" b="1" dirty="0">
                <a:solidFill>
                  <a:prstClr val="black"/>
                </a:solidFill>
              </a:rPr>
              <a:t>90000 rows  </a:t>
            </a:r>
            <a:r>
              <a:rPr lang="en-GB" dirty="0">
                <a:solidFill>
                  <a:prstClr val="black"/>
                </a:solidFill>
              </a:rPr>
              <a:t>from </a:t>
            </a:r>
            <a:r>
              <a:rPr lang="en-GB" b="1" dirty="0">
                <a:solidFill>
                  <a:prstClr val="black"/>
                </a:solidFill>
              </a:rPr>
              <a:t>Stack Over </a:t>
            </a:r>
            <a:r>
              <a:rPr lang="en-GB" dirty="0">
                <a:solidFill>
                  <a:prstClr val="black"/>
                </a:solidFill>
              </a:rPr>
              <a:t>only </a:t>
            </a:r>
            <a:r>
              <a:rPr lang="en-GB" b="1" dirty="0">
                <a:solidFill>
                  <a:prstClr val="black"/>
                </a:solidFill>
              </a:rPr>
              <a:t>11552 rows </a:t>
            </a:r>
            <a:r>
              <a:rPr lang="en-GB" dirty="0">
                <a:solidFill>
                  <a:prstClr val="black"/>
                </a:solidFill>
              </a:rPr>
              <a:t>of randomised data </a:t>
            </a:r>
            <a:r>
              <a:rPr lang="en-GB" dirty="0" smtClean="0">
                <a:solidFill>
                  <a:prstClr val="black"/>
                </a:solidFill>
              </a:rPr>
              <a:t>provided </a:t>
            </a:r>
            <a:r>
              <a:rPr lang="en-GB" dirty="0">
                <a:solidFill>
                  <a:prstClr val="black"/>
                </a:solidFill>
              </a:rPr>
              <a:t>by IBM</a:t>
            </a:r>
            <a:r>
              <a:rPr lang="en-GB" dirty="0" smtClean="0">
                <a:solidFill>
                  <a:prstClr val="black"/>
                </a:solidFill>
              </a:rPr>
              <a:t>.</a:t>
            </a:r>
            <a:br>
              <a:rPr lang="en-GB" dirty="0" smtClean="0">
                <a:solidFill>
                  <a:prstClr val="black"/>
                </a:solidFill>
              </a:rPr>
            </a:br>
            <a:endParaRPr lang="en-GB" dirty="0"/>
          </a:p>
          <a:p>
            <a:pPr marL="342900" indent="-342900">
              <a:lnSpc>
                <a:spcPct val="150000"/>
              </a:lnSpc>
              <a:buFont typeface="+mj-lt"/>
              <a:buAutoNum type="arabicPeriod"/>
            </a:pPr>
            <a:r>
              <a:rPr lang="en-GB" dirty="0" smtClean="0">
                <a:solidFill>
                  <a:prstClr val="black"/>
                </a:solidFill>
              </a:rPr>
              <a:t>Extract names </a:t>
            </a:r>
            <a:r>
              <a:rPr lang="en-GB" dirty="0">
                <a:solidFill>
                  <a:prstClr val="black"/>
                </a:solidFill>
              </a:rPr>
              <a:t>and average annual salary of programming </a:t>
            </a:r>
            <a:r>
              <a:rPr lang="en-GB" dirty="0" smtClean="0">
                <a:solidFill>
                  <a:prstClr val="black"/>
                </a:solidFill>
              </a:rPr>
              <a:t>languages from </a:t>
            </a:r>
            <a:r>
              <a:rPr lang="en-GB" dirty="0">
                <a:solidFill>
                  <a:prstClr val="black"/>
                </a:solidFill>
              </a:rPr>
              <a:t>IBM website </a:t>
            </a:r>
            <a:r>
              <a:rPr lang="en-GB" b="1" dirty="0">
                <a:solidFill>
                  <a:prstClr val="black"/>
                </a:solidFill>
              </a:rPr>
              <a:t>to answer </a:t>
            </a:r>
            <a:r>
              <a:rPr lang="en-GB" b="1" dirty="0" smtClean="0">
                <a:solidFill>
                  <a:prstClr val="black"/>
                </a:solidFill>
              </a:rPr>
              <a:t>problem 1 &amp; 2</a:t>
            </a:r>
            <a:br>
              <a:rPr lang="en-GB" b="1" dirty="0" smtClean="0">
                <a:solidFill>
                  <a:prstClr val="black"/>
                </a:solidFill>
              </a:rPr>
            </a:br>
            <a:endParaRPr lang="en-GB" dirty="0" smtClean="0">
              <a:solidFill>
                <a:prstClr val="black"/>
              </a:solidFill>
            </a:endParaRPr>
          </a:p>
          <a:p>
            <a:pPr marL="342900" indent="-342900">
              <a:lnSpc>
                <a:spcPct val="150000"/>
              </a:lnSpc>
              <a:buFont typeface="+mj-lt"/>
              <a:buAutoNum type="arabicPeriod"/>
            </a:pPr>
            <a:r>
              <a:rPr lang="en-GB" dirty="0" smtClean="0">
                <a:solidFill>
                  <a:prstClr val="black"/>
                </a:solidFill>
              </a:rPr>
              <a:t>Extract </a:t>
            </a:r>
            <a:r>
              <a:rPr lang="en-GB" dirty="0">
                <a:solidFill>
                  <a:prstClr val="black"/>
                </a:solidFill>
              </a:rPr>
              <a:t>programming  </a:t>
            </a:r>
            <a:r>
              <a:rPr lang="en-GB" dirty="0" smtClean="0">
                <a:solidFill>
                  <a:prstClr val="black"/>
                </a:solidFill>
              </a:rPr>
              <a:t>languages job posting data from IBM </a:t>
            </a:r>
            <a:r>
              <a:rPr lang="en-GB" dirty="0">
                <a:solidFill>
                  <a:prstClr val="black"/>
                </a:solidFill>
              </a:rPr>
              <a:t>website </a:t>
            </a:r>
            <a:r>
              <a:rPr lang="en-GB" dirty="0" smtClean="0">
                <a:solidFill>
                  <a:prstClr val="black"/>
                </a:solidFill>
              </a:rPr>
              <a:t>using Jobs </a:t>
            </a:r>
            <a:r>
              <a:rPr lang="en-GB" dirty="0">
                <a:solidFill>
                  <a:prstClr val="black"/>
                </a:solidFill>
              </a:rPr>
              <a:t>API </a:t>
            </a:r>
            <a:r>
              <a:rPr lang="en-GB" b="1" dirty="0">
                <a:solidFill>
                  <a:prstClr val="black"/>
                </a:solidFill>
              </a:rPr>
              <a:t>to </a:t>
            </a:r>
            <a:r>
              <a:rPr lang="en-GB" b="1" dirty="0" smtClean="0">
                <a:solidFill>
                  <a:prstClr val="black"/>
                </a:solidFill>
              </a:rPr>
              <a:t>answer problem 1 &amp; 2</a:t>
            </a:r>
            <a:endParaRPr lang="en-GB" dirty="0" smtClean="0">
              <a:solidFill>
                <a:prstClr val="black"/>
              </a:solidFill>
            </a:endParaRPr>
          </a:p>
          <a:p>
            <a:pPr marL="742950" lvl="1" indent="-285750">
              <a:lnSpc>
                <a:spcPct val="150000"/>
              </a:lnSpc>
              <a:buFont typeface="Arial" panose="020B0604020202020204" pitchFamily="34" charset="0"/>
              <a:buChar char="•"/>
            </a:pPr>
            <a:r>
              <a:rPr lang="en-GB" b="1" dirty="0" smtClean="0">
                <a:solidFill>
                  <a:prstClr val="black"/>
                </a:solidFill>
              </a:rPr>
              <a:t>Kaggle.com</a:t>
            </a:r>
            <a:r>
              <a:rPr lang="en-GB" dirty="0" smtClean="0">
                <a:solidFill>
                  <a:prstClr val="black"/>
                </a:solidFill>
              </a:rPr>
              <a:t> was the </a:t>
            </a:r>
            <a:r>
              <a:rPr lang="en-GB" b="1" dirty="0" smtClean="0">
                <a:solidFill>
                  <a:prstClr val="black"/>
                </a:solidFill>
              </a:rPr>
              <a:t>original source </a:t>
            </a:r>
            <a:r>
              <a:rPr lang="en-GB" dirty="0" smtClean="0">
                <a:solidFill>
                  <a:prstClr val="black"/>
                </a:solidFill>
              </a:rPr>
              <a:t>of the data in </a:t>
            </a:r>
            <a:r>
              <a:rPr lang="en-GB" b="1" dirty="0" smtClean="0">
                <a:solidFill>
                  <a:prstClr val="black"/>
                </a:solidFill>
              </a:rPr>
              <a:t>CSV format </a:t>
            </a:r>
            <a:r>
              <a:rPr lang="en-GB" dirty="0" smtClean="0">
                <a:solidFill>
                  <a:prstClr val="black"/>
                </a:solidFill>
              </a:rPr>
              <a:t>but was converted into </a:t>
            </a:r>
            <a:r>
              <a:rPr lang="en-GB" b="1" dirty="0" err="1">
                <a:solidFill>
                  <a:prstClr val="black"/>
                </a:solidFill>
              </a:rPr>
              <a:t>Json</a:t>
            </a:r>
            <a:r>
              <a:rPr lang="en-GB" dirty="0">
                <a:solidFill>
                  <a:prstClr val="black"/>
                </a:solidFill>
              </a:rPr>
              <a:t> </a:t>
            </a:r>
            <a:r>
              <a:rPr lang="en-GB" dirty="0" smtClean="0">
                <a:solidFill>
                  <a:prstClr val="black"/>
                </a:solidFill>
              </a:rPr>
              <a:t>format </a:t>
            </a:r>
            <a:r>
              <a:rPr lang="en-GB" b="1" dirty="0" smtClean="0">
                <a:solidFill>
                  <a:prstClr val="black"/>
                </a:solidFill>
              </a:rPr>
              <a:t>by IBM </a:t>
            </a:r>
            <a:endParaRPr lang="en-GB" b="1" dirty="0">
              <a:solidFill>
                <a:prstClr val="black"/>
              </a:solidFill>
            </a:endParaRPr>
          </a:p>
          <a:p>
            <a:pPr lvl="1">
              <a:lnSpc>
                <a:spcPct val="150000"/>
              </a:lnSpc>
            </a:pPr>
            <a:endParaRPr lang="en-GB" dirty="0"/>
          </a:p>
        </p:txBody>
      </p:sp>
    </p:spTree>
    <p:extLst>
      <p:ext uri="{BB962C8B-B14F-4D97-AF65-F5344CB8AC3E}">
        <p14:creationId xmlns:p14="http://schemas.microsoft.com/office/powerpoint/2010/main" val="2475659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5099" y="2332220"/>
            <a:ext cx="9424737" cy="2492990"/>
          </a:xfrm>
          <a:prstGeom prst="rect">
            <a:avLst/>
          </a:prstGeom>
          <a:noFill/>
        </p:spPr>
        <p:txBody>
          <a:bodyPr wrap="square" rtlCol="0">
            <a:spAutoFit/>
          </a:bodyPr>
          <a:lstStyle/>
          <a:p>
            <a:pPr lvl="0">
              <a:lnSpc>
                <a:spcPct val="150000"/>
              </a:lnSpc>
            </a:pPr>
            <a:r>
              <a:rPr lang="en-GB" b="1" dirty="0" smtClean="0"/>
              <a:t>Demographic </a:t>
            </a:r>
            <a:r>
              <a:rPr lang="en-GB" b="1" dirty="0"/>
              <a:t>&amp; </a:t>
            </a:r>
            <a:r>
              <a:rPr lang="en-GB" b="1" dirty="0" smtClean="0"/>
              <a:t>Technologies csv files downloaded </a:t>
            </a:r>
            <a:r>
              <a:rPr lang="en-GB" dirty="0"/>
              <a:t>from </a:t>
            </a:r>
            <a:r>
              <a:rPr lang="en-GB" dirty="0" smtClean="0"/>
              <a:t>IBM website then filtered </a:t>
            </a:r>
            <a:r>
              <a:rPr lang="en-GB" dirty="0"/>
              <a:t>out </a:t>
            </a:r>
            <a:r>
              <a:rPr lang="en-GB" dirty="0" smtClean="0"/>
              <a:t>top </a:t>
            </a:r>
            <a:r>
              <a:rPr lang="en-GB" dirty="0"/>
              <a:t>10 most popular </a:t>
            </a:r>
            <a:r>
              <a:rPr lang="en-GB" dirty="0" smtClean="0"/>
              <a:t>Languages </a:t>
            </a:r>
            <a:r>
              <a:rPr lang="en-GB" dirty="0"/>
              <a:t>&amp; D</a:t>
            </a:r>
            <a:r>
              <a:rPr lang="en-GB" dirty="0" smtClean="0"/>
              <a:t>atabases </a:t>
            </a:r>
            <a:br>
              <a:rPr lang="en-GB" dirty="0" smtClean="0"/>
            </a:br>
            <a:endParaRPr lang="en-GB" sz="1400" dirty="0" smtClean="0"/>
          </a:p>
          <a:p>
            <a:pPr lvl="0">
              <a:lnSpc>
                <a:spcPct val="150000"/>
              </a:lnSpc>
            </a:pPr>
            <a:r>
              <a:rPr lang="en-GB" b="1" dirty="0" smtClean="0">
                <a:solidFill>
                  <a:prstClr val="black"/>
                </a:solidFill>
              </a:rPr>
              <a:t>Web scrapping:</a:t>
            </a:r>
            <a:r>
              <a:rPr lang="en-GB" dirty="0" smtClean="0">
                <a:solidFill>
                  <a:prstClr val="black"/>
                </a:solidFill>
              </a:rPr>
              <a:t> Python’s </a:t>
            </a:r>
            <a:r>
              <a:rPr lang="en-GB" b="1" dirty="0" err="1" smtClean="0">
                <a:solidFill>
                  <a:prstClr val="black"/>
                </a:solidFill>
              </a:rPr>
              <a:t>BeautifulSoup</a:t>
            </a:r>
            <a:r>
              <a:rPr lang="en-GB" dirty="0" smtClean="0">
                <a:solidFill>
                  <a:prstClr val="black"/>
                </a:solidFill>
              </a:rPr>
              <a:t>, </a:t>
            </a:r>
            <a:r>
              <a:rPr lang="en-GB" b="1" dirty="0">
                <a:solidFill>
                  <a:prstClr val="black"/>
                </a:solidFill>
              </a:rPr>
              <a:t>Requests, Pandas &amp; </a:t>
            </a:r>
            <a:r>
              <a:rPr lang="en-GB" b="1" dirty="0" err="1">
                <a:solidFill>
                  <a:prstClr val="black"/>
                </a:solidFill>
              </a:rPr>
              <a:t>Json</a:t>
            </a:r>
            <a:r>
              <a:rPr lang="en-GB" dirty="0" smtClean="0">
                <a:solidFill>
                  <a:prstClr val="black"/>
                </a:solidFill>
              </a:rPr>
              <a:t> libraries used to </a:t>
            </a:r>
            <a:r>
              <a:rPr lang="en-GB" dirty="0">
                <a:solidFill>
                  <a:prstClr val="black"/>
                </a:solidFill>
              </a:rPr>
              <a:t>scrape job </a:t>
            </a:r>
            <a:r>
              <a:rPr lang="en-GB" dirty="0" smtClean="0">
                <a:solidFill>
                  <a:prstClr val="black"/>
                </a:solidFill>
              </a:rPr>
              <a:t>data using </a:t>
            </a:r>
            <a:r>
              <a:rPr lang="en-GB" dirty="0">
                <a:solidFill>
                  <a:prstClr val="black"/>
                </a:solidFill>
              </a:rPr>
              <a:t>Jobs API </a:t>
            </a:r>
            <a:r>
              <a:rPr lang="en-GB" dirty="0" smtClean="0">
                <a:solidFill>
                  <a:prstClr val="black"/>
                </a:solidFill>
              </a:rPr>
              <a:t>, </a:t>
            </a:r>
            <a:r>
              <a:rPr lang="en-GB" dirty="0">
                <a:solidFill>
                  <a:prstClr val="black"/>
                </a:solidFill>
              </a:rPr>
              <a:t>names and average annual salary of programming  language from IBM </a:t>
            </a:r>
            <a:r>
              <a:rPr lang="en-GB" dirty="0" smtClean="0">
                <a:solidFill>
                  <a:prstClr val="black"/>
                </a:solidFill>
              </a:rPr>
              <a:t>website, filtered out &amp; converted the </a:t>
            </a:r>
            <a:r>
              <a:rPr lang="en-GB" dirty="0">
                <a:solidFill>
                  <a:prstClr val="black"/>
                </a:solidFill>
              </a:rPr>
              <a:t>required </a:t>
            </a:r>
            <a:r>
              <a:rPr lang="en-GB" dirty="0" smtClean="0">
                <a:solidFill>
                  <a:prstClr val="black"/>
                </a:solidFill>
              </a:rPr>
              <a:t>data then created charts, tables and dashboards</a:t>
            </a:r>
          </a:p>
        </p:txBody>
      </p:sp>
      <p:sp>
        <p:nvSpPr>
          <p:cNvPr id="3" name="Title 1">
            <a:extLst>
              <a:ext uri="{FF2B5EF4-FFF2-40B4-BE49-F238E27FC236}">
                <a16:creationId xmlns:a16="http://schemas.microsoft.com/office/drawing/2014/main" id="{2873BEC0-94F5-4226-A9E7-51B66045EF49}"/>
              </a:ext>
            </a:extLst>
          </p:cNvPr>
          <p:cNvSpPr txBox="1">
            <a:spLocks/>
          </p:cNvSpPr>
          <p:nvPr/>
        </p:nvSpPr>
        <p:spPr>
          <a:xfrm>
            <a:off x="1244599" y="968709"/>
            <a:ext cx="9017001" cy="6822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rgbClr val="005493"/>
                </a:solidFill>
                <a:effectLst/>
                <a:uLnTx/>
                <a:uFillTx/>
                <a:latin typeface="IBM Plex Mono SemiBold" panose="020B0709050203000203" pitchFamily="49" charset="0"/>
              </a:rPr>
              <a:t>DATA</a:t>
            </a:r>
            <a:r>
              <a:rPr kumimoji="0" lang="en-US" sz="4000" b="1" i="0" u="none" strike="noStrike" kern="1200" cap="none" spc="0" normalizeH="0" noProof="0" dirty="0" smtClean="0">
                <a:ln>
                  <a:noFill/>
                </a:ln>
                <a:solidFill>
                  <a:srgbClr val="005493"/>
                </a:solidFill>
                <a:effectLst/>
                <a:uLnTx/>
                <a:uFillTx/>
                <a:latin typeface="IBM Plex Mono SemiBold" panose="020B0709050203000203" pitchFamily="49" charset="0"/>
              </a:rPr>
              <a:t> </a:t>
            </a:r>
            <a:r>
              <a:rPr kumimoji="0" lang="en-GB" sz="4000" b="1" i="0" u="none" strike="noStrike" kern="1200" cap="none" spc="0" normalizeH="0" noProof="0" dirty="0" smtClean="0">
                <a:ln>
                  <a:noFill/>
                </a:ln>
                <a:solidFill>
                  <a:srgbClr val="005493"/>
                </a:solidFill>
                <a:effectLst/>
                <a:uLnTx/>
                <a:uFillTx/>
                <a:latin typeface="IBM Plex Mono SemiBold" panose="020B0709050203000203" pitchFamily="49" charset="0"/>
              </a:rPr>
              <a:t>COLLECTION &amp; PROCESS </a:t>
            </a:r>
            <a:endParaRPr kumimoji="0" lang="en-US" sz="4000" b="1" i="0" u="none" strike="noStrike" kern="1200" cap="none" spc="0" normalizeH="0" baseline="0" noProof="0" dirty="0">
              <a:ln>
                <a:noFill/>
              </a:ln>
              <a:solidFill>
                <a:srgbClr val="005493"/>
              </a:solidFill>
              <a:effectLst/>
              <a:uLnTx/>
              <a:uFillTx/>
              <a:latin typeface="IBM Plex Mono SemiBold" panose="020B0709050203000203" pitchFamily="49" charset="0"/>
            </a:endParaRPr>
          </a:p>
        </p:txBody>
      </p:sp>
    </p:spTree>
    <p:extLst>
      <p:ext uri="{BB962C8B-B14F-4D97-AF65-F5344CB8AC3E}">
        <p14:creationId xmlns:p14="http://schemas.microsoft.com/office/powerpoint/2010/main" val="172352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txBox="1">
            <a:spLocks/>
          </p:cNvSpPr>
          <p:nvPr/>
        </p:nvSpPr>
        <p:spPr>
          <a:xfrm>
            <a:off x="1465982" y="460341"/>
            <a:ext cx="8971049" cy="9685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rgbClr val="005493"/>
                </a:solidFill>
                <a:effectLst/>
                <a:uLnTx/>
                <a:uFillTx/>
                <a:latin typeface="IBM Plex Mono SemiBold" panose="020B0709050203000203" pitchFamily="49" charset="0"/>
              </a:rPr>
              <a:t>PROGRAMMING LANGUAGES TRENDS</a:t>
            </a:r>
            <a:endParaRPr kumimoji="0" lang="en-US" sz="4000" b="0" i="0" u="none" strike="noStrike" kern="1200" cap="none" spc="0" normalizeH="0" baseline="0" noProof="0" dirty="0">
              <a:ln>
                <a:noFill/>
              </a:ln>
              <a:solidFill>
                <a:srgbClr val="005493"/>
              </a:solidFill>
              <a:effectLst/>
              <a:uLnTx/>
              <a:uFillTx/>
              <a:latin typeface="IBM Plex Mono SemiBold" panose="020B0709050203000203" pitchFamily="49" charset="0"/>
            </a:endParaRPr>
          </a:p>
        </p:txBody>
      </p:sp>
      <p:sp>
        <p:nvSpPr>
          <p:cNvPr id="3" name="Content Placeholder 2">
            <a:extLst>
              <a:ext uri="{FF2B5EF4-FFF2-40B4-BE49-F238E27FC236}">
                <a16:creationId xmlns:a16="http://schemas.microsoft.com/office/drawing/2014/main" id="{E4FC0D20-FACF-4D73-BD27-CF8F6B97546A}"/>
              </a:ext>
            </a:extLst>
          </p:cNvPr>
          <p:cNvSpPr txBox="1">
            <a:spLocks/>
          </p:cNvSpPr>
          <p:nvPr/>
        </p:nvSpPr>
        <p:spPr>
          <a:xfrm>
            <a:off x="235053" y="2414835"/>
            <a:ext cx="3003448" cy="3642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0" indent="0">
              <a:buNone/>
              <a:defRPr/>
            </a:pPr>
            <a:r>
              <a:rPr lang="en-US" sz="1600" b="1" dirty="0">
                <a:solidFill>
                  <a:schemeClr val="tx1"/>
                </a:solidFill>
                <a:latin typeface="Times New Roman" panose="02020603050405020304" pitchFamily="18" charset="0"/>
                <a:cs typeface="Times New Roman" panose="02020603050405020304" pitchFamily="18" charset="0"/>
              </a:rPr>
              <a:t>Top 10 Languages Current Year</a:t>
            </a:r>
          </a:p>
        </p:txBody>
      </p:sp>
      <p:sp>
        <p:nvSpPr>
          <p:cNvPr id="4" name="Content Placeholder 3">
            <a:extLst>
              <a:ext uri="{FF2B5EF4-FFF2-40B4-BE49-F238E27FC236}">
                <a16:creationId xmlns:a16="http://schemas.microsoft.com/office/drawing/2014/main" id="{ACA6A89D-097D-4968-A07A-39A5B4F78A62}"/>
              </a:ext>
            </a:extLst>
          </p:cNvPr>
          <p:cNvSpPr txBox="1">
            <a:spLocks/>
          </p:cNvSpPr>
          <p:nvPr/>
        </p:nvSpPr>
        <p:spPr>
          <a:xfrm>
            <a:off x="5116347" y="2495796"/>
            <a:ext cx="2810636" cy="501939"/>
          </a:xfrm>
          <a:prstGeom prst="rect">
            <a:avLst/>
          </a:prstGeom>
        </p:spPr>
        <p:txBody>
          <a:bodyPr vert="horz" lIns="91440" tIns="45720" rIns="91440" bIns="45720" rtlCol="0">
            <a:noAutofit/>
          </a:bodyPr>
          <a:lstStyle>
            <a:defPPr>
              <a:defRPr lang="en-US"/>
            </a:defPPr>
            <a:lvl1pPr lvl="0" indent="0">
              <a:lnSpc>
                <a:spcPct val="90000"/>
              </a:lnSpc>
              <a:spcBef>
                <a:spcPts val="1000"/>
              </a:spcBef>
              <a:buFont typeface="Arial"/>
              <a:buNone/>
              <a:defRPr sz="1600" b="1">
                <a:latin typeface="IBM Plex Mono Text" panose="020B0509050203000203" pitchFamily="49" charset="0"/>
              </a:defRPr>
            </a:lvl1pPr>
            <a:lvl2pPr marL="685800" indent="-228600">
              <a:lnSpc>
                <a:spcPct val="90000"/>
              </a:lnSpc>
              <a:spcBef>
                <a:spcPts val="500"/>
              </a:spcBef>
              <a:buFont typeface="Arial"/>
              <a:buChar char="•"/>
              <a:defRPr sz="2400">
                <a:solidFill>
                  <a:srgbClr val="0070C0"/>
                </a:solidFill>
                <a:latin typeface="IBM Plex Mono Text" panose="020B0509050203000203" pitchFamily="49" charset="0"/>
              </a:defRPr>
            </a:lvl2pPr>
            <a:lvl3pPr marL="1143000" indent="-228600">
              <a:lnSpc>
                <a:spcPct val="90000"/>
              </a:lnSpc>
              <a:spcBef>
                <a:spcPts val="500"/>
              </a:spcBef>
              <a:buFont typeface="Arial"/>
              <a:buChar char="•"/>
              <a:defRPr sz="2000">
                <a:solidFill>
                  <a:srgbClr val="0070C0"/>
                </a:solidFill>
                <a:latin typeface="IBM Plex Mono Text" panose="020B0509050203000203" pitchFamily="49" charset="0"/>
              </a:defRPr>
            </a:lvl3pPr>
            <a:lvl4pPr marL="1600200" indent="-228600">
              <a:lnSpc>
                <a:spcPct val="90000"/>
              </a:lnSpc>
              <a:spcBef>
                <a:spcPts val="500"/>
              </a:spcBef>
              <a:buFont typeface="Arial"/>
              <a:buChar char="•"/>
              <a:defRPr>
                <a:solidFill>
                  <a:srgbClr val="0070C0"/>
                </a:solidFill>
                <a:latin typeface="IBM Plex Mono Text" panose="020B0509050203000203" pitchFamily="49" charset="0"/>
              </a:defRPr>
            </a:lvl4pPr>
            <a:lvl5pPr marL="2057400" indent="-228600">
              <a:lnSpc>
                <a:spcPct val="90000"/>
              </a:lnSpc>
              <a:spcBef>
                <a:spcPts val="500"/>
              </a:spcBef>
              <a:buFont typeface="Arial"/>
              <a:buChar char="•"/>
              <a:defRPr>
                <a:solidFill>
                  <a:srgbClr val="0070C0"/>
                </a:solidFill>
                <a:latin typeface="IBM Plex Mono Text" panose="020B0509050203000203" pitchFamily="49"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dirty="0">
                <a:latin typeface="Times New Roman" panose="02020603050405020304" pitchFamily="18" charset="0"/>
                <a:cs typeface="Times New Roman" panose="02020603050405020304" pitchFamily="18" charset="0"/>
              </a:rPr>
              <a:t>Top 10 Languages Next Year</a:t>
            </a:r>
          </a:p>
        </p:txBody>
      </p:sp>
      <p:sp>
        <p:nvSpPr>
          <p:cNvPr id="5" name="Content Placeholder 2">
            <a:extLst>
              <a:ext uri="{FF2B5EF4-FFF2-40B4-BE49-F238E27FC236}">
                <a16:creationId xmlns:a16="http://schemas.microsoft.com/office/drawing/2014/main" id="{D13C2F43-A283-4FD4-9C0D-BFF93C50AC01}"/>
              </a:ext>
            </a:extLst>
          </p:cNvPr>
          <p:cNvSpPr txBox="1">
            <a:spLocks/>
          </p:cNvSpPr>
          <p:nvPr/>
        </p:nvSpPr>
        <p:spPr>
          <a:xfrm>
            <a:off x="926336" y="2829942"/>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2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7" y="3113196"/>
            <a:ext cx="4396255" cy="257076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280" y="3112846"/>
            <a:ext cx="3815715" cy="2277911"/>
          </a:xfrm>
          <a:prstGeom prst="rect">
            <a:avLst/>
          </a:prstGeom>
        </p:spPr>
      </p:pic>
      <p:sp>
        <p:nvSpPr>
          <p:cNvPr id="7" name="TextBox 6"/>
          <p:cNvSpPr txBox="1"/>
          <p:nvPr/>
        </p:nvSpPr>
        <p:spPr>
          <a:xfrm>
            <a:off x="386690" y="1636141"/>
            <a:ext cx="1079292" cy="461665"/>
          </a:xfrm>
          <a:prstGeom prst="rect">
            <a:avLst/>
          </a:prstGeom>
          <a:noFill/>
        </p:spPr>
        <p:txBody>
          <a:bodyPr wrap="square" rtlCol="0">
            <a:spAutoFit/>
          </a:bodyPr>
          <a:lstStyle/>
          <a:p>
            <a:r>
              <a:rPr lang="en-GB" sz="2400" b="1" dirty="0" smtClean="0">
                <a:solidFill>
                  <a:srgbClr val="FF0000"/>
                </a:solidFill>
              </a:rPr>
              <a:t>Fig 1</a:t>
            </a:r>
            <a:endParaRPr lang="en-GB" sz="2400" b="1" dirty="0">
              <a:solidFill>
                <a:srgbClr val="FF0000"/>
              </a:solidFill>
            </a:endParaRPr>
          </a:p>
        </p:txBody>
      </p:sp>
      <p:sp>
        <p:nvSpPr>
          <p:cNvPr id="8" name="Rectangle 7"/>
          <p:cNvSpPr/>
          <p:nvPr/>
        </p:nvSpPr>
        <p:spPr>
          <a:xfrm>
            <a:off x="9135910" y="2086941"/>
            <a:ext cx="2860166" cy="2585323"/>
          </a:xfrm>
          <a:prstGeom prst="rect">
            <a:avLst/>
          </a:prstGeom>
        </p:spPr>
        <p:txBody>
          <a:bodyPr wrap="square">
            <a:spAutoFit/>
          </a:bodyPr>
          <a:lstStyle/>
          <a:p>
            <a:pPr>
              <a:lnSpc>
                <a:spcPct val="150000"/>
              </a:lnSpc>
              <a:spcAft>
                <a:spcPts val="800"/>
              </a:spcAft>
            </a:pPr>
            <a:r>
              <a:rPr lang="en-GB" b="1" dirty="0" smtClean="0">
                <a:latin typeface="Calibri" panose="020F0502020204030204" pitchFamily="34" charset="0"/>
                <a:ea typeface="Calibri" panose="020F0502020204030204" pitchFamily="34" charset="0"/>
                <a:cs typeface="Times New Roman" panose="02020603050405020304" pitchFamily="18" charset="0"/>
              </a:rPr>
              <a:t>Fig 1 </a:t>
            </a:r>
            <a:r>
              <a:rPr lang="en-GB" dirty="0" smtClean="0">
                <a:latin typeface="Calibri" panose="020F0502020204030204" pitchFamily="34" charset="0"/>
                <a:ea typeface="Calibri" panose="020F0502020204030204" pitchFamily="34" charset="0"/>
                <a:cs typeface="Times New Roman" panose="02020603050405020304" pitchFamily="18" charset="0"/>
              </a:rPr>
              <a:t>indicates that the demand for </a:t>
            </a:r>
            <a:r>
              <a:rPr lang="en-GB" b="1" dirty="0" smtClean="0">
                <a:latin typeface="Calibri" panose="020F0502020204030204" pitchFamily="34" charset="0"/>
                <a:ea typeface="Calibri" panose="020F0502020204030204" pitchFamily="34" charset="0"/>
                <a:cs typeface="Times New Roman" panose="02020603050405020304" pitchFamily="18" charset="0"/>
              </a:rPr>
              <a:t>Python</a:t>
            </a:r>
            <a:r>
              <a:rPr lang="en-GB" dirty="0" smtClean="0">
                <a:latin typeface="Calibri" panose="020F0502020204030204" pitchFamily="34" charset="0"/>
                <a:ea typeface="Calibri" panose="020F0502020204030204" pitchFamily="34" charset="0"/>
                <a:cs typeface="Times New Roman" panose="02020603050405020304" pitchFamily="18" charset="0"/>
              </a:rPr>
              <a:t> </a:t>
            </a:r>
            <a:r>
              <a:rPr lang="en-GB" dirty="0">
                <a:latin typeface="Calibri" panose="020F0502020204030204" pitchFamily="34" charset="0"/>
                <a:ea typeface="Calibri" panose="020F0502020204030204" pitchFamily="34" charset="0"/>
                <a:cs typeface="Times New Roman" panose="02020603050405020304" pitchFamily="18" charset="0"/>
              </a:rPr>
              <a:t>&amp; </a:t>
            </a:r>
            <a:r>
              <a:rPr lang="en-GB" b="1" dirty="0" err="1">
                <a:latin typeface="Calibri" panose="020F0502020204030204" pitchFamily="34" charset="0"/>
                <a:ea typeface="Calibri" panose="020F0502020204030204" pitchFamily="34" charset="0"/>
                <a:cs typeface="Times New Roman" panose="02020603050405020304" pitchFamily="18" charset="0"/>
              </a:rPr>
              <a:t>TypeScript</a:t>
            </a:r>
            <a:r>
              <a:rPr lang="en-GB" dirty="0">
                <a:latin typeface="Calibri" panose="020F0502020204030204" pitchFamily="34" charset="0"/>
                <a:ea typeface="Calibri" panose="020F0502020204030204" pitchFamily="34" charset="0"/>
                <a:cs typeface="Times New Roman" panose="02020603050405020304" pitchFamily="18" charset="0"/>
              </a:rPr>
              <a:t> increased </a:t>
            </a:r>
            <a:r>
              <a:rPr lang="en-GB" dirty="0" smtClean="0">
                <a:latin typeface="Calibri" panose="020F0502020204030204" pitchFamily="34" charset="0"/>
                <a:ea typeface="Calibri" panose="020F0502020204030204" pitchFamily="34" charset="0"/>
                <a:cs typeface="Times New Roman" panose="02020603050405020304" pitchFamily="18" charset="0"/>
              </a:rPr>
              <a:t>suggesting that  </a:t>
            </a:r>
            <a:r>
              <a:rPr lang="en-GB" dirty="0">
                <a:latin typeface="Calibri" panose="020F0502020204030204" pitchFamily="34" charset="0"/>
                <a:ea typeface="Calibri" panose="020F0502020204030204" pitchFamily="34" charset="0"/>
                <a:cs typeface="Times New Roman" panose="02020603050405020304" pitchFamily="18" charset="0"/>
              </a:rPr>
              <a:t>students would benefit </a:t>
            </a:r>
            <a:r>
              <a:rPr lang="en-GB" dirty="0" smtClean="0">
                <a:latin typeface="Calibri" panose="020F0502020204030204" pitchFamily="34" charset="0"/>
                <a:ea typeface="Calibri" panose="020F0502020204030204" pitchFamily="34" charset="0"/>
                <a:cs typeface="Times New Roman" panose="02020603050405020304" pitchFamily="18" charset="0"/>
              </a:rPr>
              <a:t>if they study these languages </a:t>
            </a: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8526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txBox="1">
            <a:spLocks/>
          </p:cNvSpPr>
          <p:nvPr/>
        </p:nvSpPr>
        <p:spPr>
          <a:xfrm>
            <a:off x="2307102" y="335309"/>
            <a:ext cx="7118252" cy="8306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0070C0"/>
                </a:solidFill>
                <a:effectLst/>
                <a:uLnTx/>
                <a:uFillTx/>
                <a:latin typeface="IBM Plex Mono SemiBold" panose="020B0709050203000203" pitchFamily="49" charset="0"/>
              </a:rPr>
              <a:t>PROGRAMMING LANGUAGES </a:t>
            </a:r>
            <a:r>
              <a:rPr kumimoji="0" lang="en-GB" sz="2800" b="1" i="0" u="none" strike="noStrike" kern="1200" cap="none" spc="0" normalizeH="0" baseline="0" noProof="0" dirty="0" smtClean="0">
                <a:ln>
                  <a:noFill/>
                </a:ln>
                <a:solidFill>
                  <a:srgbClr val="0070C0"/>
                </a:solidFill>
                <a:effectLst/>
                <a:uLnTx/>
                <a:uFillTx/>
                <a:latin typeface="IBM Plex Mono SemiBold" panose="020B0709050203000203" pitchFamily="49" charset="0"/>
              </a:rPr>
              <a:t>COMPARISON</a:t>
            </a:r>
            <a:endParaRPr kumimoji="0" lang="en-US" sz="2800" b="1" i="0" u="none" strike="noStrike" kern="1200" cap="none" spc="0" normalizeH="0" baseline="0" noProof="0" dirty="0">
              <a:ln>
                <a:noFill/>
              </a:ln>
              <a:solidFill>
                <a:srgbClr val="0070C0"/>
              </a:solidFill>
              <a:effectLst/>
              <a:uLnTx/>
              <a:uFillTx/>
              <a:latin typeface="IBM Plex Mono SemiBold" panose="020B0709050203000203"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69" y="2313495"/>
            <a:ext cx="6754563" cy="3551754"/>
          </a:xfrm>
          <a:prstGeom prst="rect">
            <a:avLst/>
          </a:prstGeom>
        </p:spPr>
      </p:pic>
      <p:sp>
        <p:nvSpPr>
          <p:cNvPr id="5" name="TextBox 4"/>
          <p:cNvSpPr txBox="1"/>
          <p:nvPr/>
        </p:nvSpPr>
        <p:spPr>
          <a:xfrm>
            <a:off x="8002954" y="2313495"/>
            <a:ext cx="4089400" cy="1754326"/>
          </a:xfrm>
          <a:prstGeom prst="rect">
            <a:avLst/>
          </a:prstGeom>
          <a:noFill/>
        </p:spPr>
        <p:txBody>
          <a:bodyPr wrap="square" rtlCol="0">
            <a:spAutoFit/>
          </a:bodyPr>
          <a:lstStyle/>
          <a:p>
            <a:pPr>
              <a:lnSpc>
                <a:spcPct val="150000"/>
              </a:lnSpc>
            </a:pPr>
            <a:r>
              <a:rPr lang="en-GB" b="1" dirty="0" smtClean="0"/>
              <a:t>Fig 2 </a:t>
            </a:r>
            <a:r>
              <a:rPr lang="en-GB" dirty="0" smtClean="0"/>
              <a:t>indicates that the demand for </a:t>
            </a:r>
            <a:r>
              <a:rPr lang="en-GB" b="1" dirty="0" err="1" smtClean="0"/>
              <a:t>TypeScript</a:t>
            </a:r>
            <a:r>
              <a:rPr lang="en-GB" dirty="0" smtClean="0"/>
              <a:t> and </a:t>
            </a:r>
            <a:r>
              <a:rPr lang="en-GB" b="1" dirty="0" smtClean="0"/>
              <a:t>Python</a:t>
            </a:r>
            <a:r>
              <a:rPr lang="en-GB" dirty="0" smtClean="0"/>
              <a:t> increased </a:t>
            </a:r>
            <a:r>
              <a:rPr lang="en-GB" dirty="0"/>
              <a:t>by </a:t>
            </a:r>
            <a:r>
              <a:rPr lang="en-GB" b="1" dirty="0" smtClean="0"/>
              <a:t>26% </a:t>
            </a:r>
            <a:r>
              <a:rPr lang="en-GB" b="1" dirty="0"/>
              <a:t>and </a:t>
            </a:r>
            <a:r>
              <a:rPr lang="en-GB" b="1" dirty="0" smtClean="0"/>
              <a:t>15% </a:t>
            </a:r>
            <a:r>
              <a:rPr lang="en-GB" dirty="0" smtClean="0"/>
              <a:t>respectively suggesting that </a:t>
            </a:r>
            <a:r>
              <a:rPr lang="en-GB" b="1" dirty="0"/>
              <a:t>their popularity </a:t>
            </a:r>
            <a:r>
              <a:rPr lang="en-GB" b="1" dirty="0" smtClean="0"/>
              <a:t>grew</a:t>
            </a:r>
            <a:endParaRPr lang="en-GB" dirty="0"/>
          </a:p>
        </p:txBody>
      </p:sp>
      <p:sp>
        <p:nvSpPr>
          <p:cNvPr id="6" name="TextBox 5"/>
          <p:cNvSpPr txBox="1"/>
          <p:nvPr/>
        </p:nvSpPr>
        <p:spPr>
          <a:xfrm>
            <a:off x="504069" y="1278051"/>
            <a:ext cx="1079292" cy="461665"/>
          </a:xfrm>
          <a:prstGeom prst="rect">
            <a:avLst/>
          </a:prstGeom>
          <a:noFill/>
        </p:spPr>
        <p:txBody>
          <a:bodyPr wrap="square" rtlCol="0">
            <a:spAutoFit/>
          </a:bodyPr>
          <a:lstStyle/>
          <a:p>
            <a:r>
              <a:rPr lang="en-GB" sz="2400" b="1" dirty="0" smtClean="0">
                <a:solidFill>
                  <a:srgbClr val="FF0000"/>
                </a:solidFill>
              </a:rPr>
              <a:t>Fig 2</a:t>
            </a:r>
            <a:endParaRPr lang="en-GB" sz="2400" b="1" dirty="0">
              <a:solidFill>
                <a:srgbClr val="FF0000"/>
              </a:solidFill>
            </a:endParaRPr>
          </a:p>
        </p:txBody>
      </p:sp>
    </p:spTree>
    <p:extLst>
      <p:ext uri="{BB962C8B-B14F-4D97-AF65-F5344CB8AC3E}">
        <p14:creationId xmlns:p14="http://schemas.microsoft.com/office/powerpoint/2010/main" val="101253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txBox="1">
            <a:spLocks/>
          </p:cNvSpPr>
          <p:nvPr/>
        </p:nvSpPr>
        <p:spPr>
          <a:xfrm>
            <a:off x="1054100" y="454025"/>
            <a:ext cx="9969500" cy="854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005493"/>
                </a:solidFill>
                <a:effectLst/>
                <a:uLnTx/>
                <a:uFillTx/>
                <a:latin typeface="IBM Plex Mono SemiBold" panose="020B0709050203000203" pitchFamily="49" charset="0"/>
              </a:rPr>
              <a:t>PROGRAMMING LANGUAGE-FINDINGS &amp; IMPLICATIONS</a:t>
            </a:r>
            <a:endParaRPr kumimoji="0" lang="en-US" sz="2800" b="0" i="0" u="none" strike="noStrike" kern="1200" cap="none" spc="0" normalizeH="0" baseline="0" noProof="0" dirty="0">
              <a:ln>
                <a:noFill/>
              </a:ln>
              <a:solidFill>
                <a:srgbClr val="005493"/>
              </a:solidFill>
              <a:effectLst/>
              <a:uLnTx/>
              <a:uFillTx/>
              <a:latin typeface="IBM Plex Mono SemiBold" panose="020B0709050203000203" pitchFamily="49" charset="0"/>
            </a:endParaRPr>
          </a:p>
        </p:txBody>
      </p:sp>
      <p:sp>
        <p:nvSpPr>
          <p:cNvPr id="3" name="Content Placeholder 2">
            <a:extLst>
              <a:ext uri="{FF2B5EF4-FFF2-40B4-BE49-F238E27FC236}">
                <a16:creationId xmlns:a16="http://schemas.microsoft.com/office/drawing/2014/main" id="{E4FC0D20-FACF-4D73-BD27-CF8F6B97546A}"/>
              </a:ext>
            </a:extLst>
          </p:cNvPr>
          <p:cNvSpPr txBox="1">
            <a:spLocks/>
          </p:cNvSpPr>
          <p:nvPr/>
        </p:nvSpPr>
        <p:spPr>
          <a:xfrm>
            <a:off x="585216" y="2190750"/>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Findings</a:t>
            </a:r>
          </a:p>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lvl="0">
              <a:lnSpc>
                <a:spcPct val="200000"/>
              </a:lnSpc>
              <a:defRPr/>
            </a:pPr>
            <a:r>
              <a:rPr lang="en-GB" sz="1600" dirty="0" smtClean="0">
                <a:solidFill>
                  <a:schemeClr val="tx1"/>
                </a:solidFill>
                <a:latin typeface="Times New Roman" panose="02020603050405020304" pitchFamily="18" charset="0"/>
                <a:cs typeface="Times New Roman" panose="02020603050405020304" pitchFamily="18" charset="0"/>
              </a:rPr>
              <a:t>Despite </a:t>
            </a:r>
            <a:r>
              <a:rPr lang="en-GB" sz="1600" b="1" dirty="0" err="1" smtClean="0">
                <a:solidFill>
                  <a:schemeClr val="tx1"/>
                </a:solidFill>
                <a:latin typeface="Times New Roman" panose="02020603050405020304" pitchFamily="18" charset="0"/>
                <a:cs typeface="Times New Roman" panose="02020603050405020304" pitchFamily="18" charset="0"/>
              </a:rPr>
              <a:t>TypeScript</a:t>
            </a:r>
            <a:r>
              <a:rPr lang="en-GB" sz="1600" dirty="0" smtClean="0">
                <a:solidFill>
                  <a:schemeClr val="tx1"/>
                </a:solidFill>
                <a:latin typeface="Times New Roman" panose="02020603050405020304" pitchFamily="18" charset="0"/>
                <a:cs typeface="Times New Roman" panose="02020603050405020304" pitchFamily="18" charset="0"/>
              </a:rPr>
              <a:t> has low take up grew </a:t>
            </a:r>
            <a:r>
              <a:rPr lang="en-GB" sz="1600" dirty="0">
                <a:solidFill>
                  <a:schemeClr val="tx1"/>
                </a:solidFill>
                <a:latin typeface="Times New Roman" panose="02020603050405020304" pitchFamily="18" charset="0"/>
                <a:cs typeface="Times New Roman" panose="02020603050405020304" pitchFamily="18" charset="0"/>
              </a:rPr>
              <a:t>by </a:t>
            </a:r>
            <a:r>
              <a:rPr lang="en-GB" sz="1600" b="1" dirty="0" smtClean="0">
                <a:solidFill>
                  <a:schemeClr val="tx1"/>
                </a:solidFill>
                <a:latin typeface="Times New Roman" panose="02020603050405020304" pitchFamily="18" charset="0"/>
                <a:cs typeface="Times New Roman" panose="02020603050405020304" pitchFamily="18" charset="0"/>
              </a:rPr>
              <a:t>26%</a:t>
            </a:r>
            <a:r>
              <a:rPr lang="en-GB" sz="1600" dirty="0" smtClean="0">
                <a:solidFill>
                  <a:schemeClr val="tx1"/>
                </a:solidFill>
                <a:latin typeface="Times New Roman" panose="02020603050405020304" pitchFamily="18" charset="0"/>
                <a:cs typeface="Times New Roman" panose="02020603050405020304" pitchFamily="18" charset="0"/>
              </a:rPr>
              <a:t> </a:t>
            </a:r>
          </a:p>
          <a:p>
            <a:pPr lvl="0">
              <a:lnSpc>
                <a:spcPct val="200000"/>
              </a:lnSpc>
              <a:defRPr/>
            </a:pPr>
            <a:r>
              <a:rPr lang="en-GB" sz="1600" b="1" dirty="0" smtClean="0">
                <a:solidFill>
                  <a:schemeClr val="tx1"/>
                </a:solidFill>
                <a:latin typeface="Times New Roman" panose="02020603050405020304" pitchFamily="18" charset="0"/>
                <a:cs typeface="Times New Roman" panose="02020603050405020304" pitchFamily="18" charset="0"/>
              </a:rPr>
              <a:t>Interest for Python</a:t>
            </a:r>
            <a:r>
              <a:rPr lang="en-GB" sz="1600" dirty="0" smtClean="0">
                <a:solidFill>
                  <a:schemeClr val="tx1"/>
                </a:solidFill>
                <a:latin typeface="Times New Roman" panose="02020603050405020304" pitchFamily="18" charset="0"/>
                <a:cs typeface="Times New Roman" panose="02020603050405020304" pitchFamily="18" charset="0"/>
              </a:rPr>
              <a:t> increased </a:t>
            </a:r>
            <a:r>
              <a:rPr lang="en-GB" sz="1600" dirty="0">
                <a:solidFill>
                  <a:schemeClr val="tx1"/>
                </a:solidFill>
                <a:latin typeface="Times New Roman" panose="02020603050405020304" pitchFamily="18" charset="0"/>
                <a:cs typeface="Times New Roman" panose="02020603050405020304" pitchFamily="18" charset="0"/>
              </a:rPr>
              <a:t>by </a:t>
            </a:r>
            <a:r>
              <a:rPr lang="en-GB" sz="1600" b="1" dirty="0" smtClean="0">
                <a:solidFill>
                  <a:schemeClr val="tx1"/>
                </a:solidFill>
                <a:latin typeface="Times New Roman" panose="02020603050405020304" pitchFamily="18" charset="0"/>
                <a:cs typeface="Times New Roman" panose="02020603050405020304" pitchFamily="18" charset="0"/>
              </a:rPr>
              <a:t>15%</a:t>
            </a:r>
            <a:endParaRPr kumimoji="0" lang="en-GB" sz="16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lvl="0">
              <a:lnSpc>
                <a:spcPct val="200000"/>
              </a:lnSpc>
              <a:defRPr/>
            </a:pPr>
            <a:r>
              <a:rPr kumimoji="0" lang="en-GB" sz="16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HTML/CSS</a:t>
            </a:r>
            <a:r>
              <a:rPr kumimoji="0" lang="en-US" sz="16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 &amp; </a:t>
            </a:r>
            <a:r>
              <a:rPr lang="en-GB" sz="1600" b="1" dirty="0">
                <a:solidFill>
                  <a:schemeClr val="tx1"/>
                </a:solidFill>
                <a:latin typeface="Times New Roman" panose="02020603050405020304" pitchFamily="18" charset="0"/>
                <a:cs typeface="Times New Roman" panose="02020603050405020304" pitchFamily="18" charset="0"/>
              </a:rPr>
              <a:t>JavaScript </a:t>
            </a:r>
            <a:r>
              <a:rPr lang="en-US" sz="1600" dirty="0" smtClean="0">
                <a:solidFill>
                  <a:schemeClr val="tx1"/>
                </a:solidFill>
                <a:latin typeface="Times New Roman" panose="02020603050405020304" pitchFamily="18" charset="0"/>
                <a:cs typeface="Times New Roman" panose="02020603050405020304" pitchFamily="18" charset="0"/>
              </a:rPr>
              <a:t>have </a:t>
            </a:r>
            <a:r>
              <a:rPr lang="en-US" sz="1600" dirty="0">
                <a:solidFill>
                  <a:schemeClr val="tx1"/>
                </a:solidFill>
                <a:latin typeface="Times New Roman" panose="02020603050405020304" pitchFamily="18" charset="0"/>
                <a:cs typeface="Times New Roman" panose="02020603050405020304" pitchFamily="18" charset="0"/>
              </a:rPr>
              <a:t>high take up  </a:t>
            </a:r>
            <a:r>
              <a:rPr lang="en-US" sz="1600" b="1" noProof="0" dirty="0" smtClean="0">
                <a:solidFill>
                  <a:schemeClr val="tx1"/>
                </a:solidFill>
                <a:latin typeface="Times New Roman" panose="02020603050405020304" pitchFamily="18" charset="0"/>
                <a:cs typeface="Times New Roman" panose="02020603050405020304" pitchFamily="18" charset="0"/>
              </a:rPr>
              <a:t>but</a:t>
            </a:r>
            <a:r>
              <a:rPr lang="en-US" sz="1600" noProof="0" dirty="0" smtClean="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tx1"/>
                </a:solidFill>
                <a:latin typeface="Times New Roman" panose="02020603050405020304" pitchFamily="18" charset="0"/>
                <a:cs typeface="Times New Roman" panose="02020603050405020304" pitchFamily="18" charset="0"/>
              </a:rPr>
              <a:t> declined by </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b="1" dirty="0" smtClean="0">
                <a:solidFill>
                  <a:schemeClr val="tx1"/>
                </a:solidFill>
                <a:latin typeface="Times New Roman" panose="02020603050405020304" pitchFamily="18" charset="0"/>
                <a:cs typeface="Times New Roman" panose="02020603050405020304" pitchFamily="18" charset="0"/>
              </a:rPr>
              <a:t>32</a:t>
            </a:r>
            <a:r>
              <a:rPr lang="en-US" sz="1600" b="1" dirty="0" smtClean="0">
                <a:solidFill>
                  <a:schemeClr val="tx1"/>
                </a:solidFill>
                <a:latin typeface="Times New Roman" panose="02020603050405020304" pitchFamily="18" charset="0"/>
                <a:cs typeface="Times New Roman" panose="02020603050405020304" pitchFamily="18" charset="0"/>
              </a:rPr>
              <a:t>%  and </a:t>
            </a:r>
            <a:r>
              <a:rPr lang="en-US" sz="1600" b="1" dirty="0" smtClean="0">
                <a:solidFill>
                  <a:schemeClr val="tx1"/>
                </a:solidFill>
                <a:latin typeface="Times New Roman" panose="02020603050405020304" pitchFamily="18" charset="0"/>
                <a:cs typeface="Times New Roman" panose="02020603050405020304" pitchFamily="18" charset="0"/>
              </a:rPr>
              <a:t>-24</a:t>
            </a:r>
            <a:r>
              <a:rPr lang="en-US" sz="1600" b="1" dirty="0" smtClean="0">
                <a:solidFill>
                  <a:schemeClr val="tx1"/>
                </a:solidFill>
                <a:latin typeface="Times New Roman" panose="02020603050405020304" pitchFamily="18" charset="0"/>
                <a:cs typeface="Times New Roman" panose="02020603050405020304" pitchFamily="18" charset="0"/>
              </a:rPr>
              <a:t>% </a:t>
            </a:r>
            <a:r>
              <a:rPr lang="en-GB" sz="1600" b="1" dirty="0" smtClean="0">
                <a:solidFill>
                  <a:schemeClr val="tx1"/>
                </a:solidFill>
                <a:latin typeface="Times New Roman" panose="02020603050405020304" pitchFamily="18" charset="0"/>
                <a:cs typeface="Times New Roman" panose="02020603050405020304" pitchFamily="18" charset="0"/>
              </a:rPr>
              <a:t>respectively </a:t>
            </a:r>
            <a:endParaRPr kumimoji="0" lang="en-US" sz="16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CA6A89D-097D-4968-A07A-39A5B4F78A62}"/>
              </a:ext>
            </a:extLst>
          </p:cNvPr>
          <p:cNvSpPr txBox="1">
            <a:spLocks/>
          </p:cNvSpPr>
          <p:nvPr/>
        </p:nvSpPr>
        <p:spPr>
          <a:xfrm>
            <a:off x="6388100" y="2190750"/>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sz="2400" b="1" dirty="0">
                <a:solidFill>
                  <a:schemeClr val="tx1"/>
                </a:solidFill>
                <a:latin typeface="Times New Roman" panose="02020603050405020304" pitchFamily="18" charset="0"/>
                <a:cs typeface="Times New Roman" panose="02020603050405020304" pitchFamily="18" charset="0"/>
              </a:rPr>
              <a:t>Implications</a:t>
            </a:r>
          </a:p>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lvl="0">
              <a:lnSpc>
                <a:spcPct val="200000"/>
              </a:lnSpc>
              <a:defRPr/>
            </a:pPr>
            <a:r>
              <a:rPr lang="en-GB" sz="1600" b="1" dirty="0" err="1" smtClean="0">
                <a:solidFill>
                  <a:schemeClr val="tx1"/>
                </a:solidFill>
                <a:latin typeface="Times New Roman" panose="02020603050405020304" pitchFamily="18" charset="0"/>
                <a:cs typeface="Times New Roman" panose="02020603050405020304" pitchFamily="18" charset="0"/>
              </a:rPr>
              <a:t>TypeScript</a:t>
            </a:r>
            <a:r>
              <a:rPr lang="en-GB" sz="1600" b="1" dirty="0" smtClean="0">
                <a:solidFill>
                  <a:schemeClr val="tx1"/>
                </a:solidFill>
                <a:latin typeface="Times New Roman" panose="02020603050405020304" pitchFamily="18" charset="0"/>
                <a:cs typeface="Times New Roman" panose="02020603050405020304" pitchFamily="18" charset="0"/>
              </a:rPr>
              <a:t> and </a:t>
            </a:r>
            <a:r>
              <a:rPr lang="en-GB" sz="1600" b="1" dirty="0">
                <a:solidFill>
                  <a:schemeClr val="tx1"/>
                </a:solidFill>
                <a:latin typeface="Times New Roman" panose="02020603050405020304" pitchFamily="18" charset="0"/>
                <a:cs typeface="Times New Roman" panose="02020603050405020304" pitchFamily="18" charset="0"/>
              </a:rPr>
              <a:t>Python </a:t>
            </a:r>
            <a:r>
              <a:rPr lang="en-GB" sz="1600" dirty="0" smtClean="0">
                <a:solidFill>
                  <a:schemeClr val="tx1"/>
                </a:solidFill>
                <a:latin typeface="Times New Roman" panose="02020603050405020304" pitchFamily="18" charset="0"/>
                <a:cs typeface="Times New Roman" panose="02020603050405020304" pitchFamily="18" charset="0"/>
              </a:rPr>
              <a:t>become very popular </a:t>
            </a:r>
          </a:p>
          <a:p>
            <a:pPr lvl="0">
              <a:lnSpc>
                <a:spcPct val="200000"/>
              </a:lnSpc>
              <a:defRPr/>
            </a:pPr>
            <a:r>
              <a:rPr lang="en-GB" sz="1600" b="1" dirty="0">
                <a:solidFill>
                  <a:schemeClr val="tx1"/>
                </a:solidFill>
                <a:latin typeface="Times New Roman" panose="02020603050405020304" pitchFamily="18" charset="0"/>
                <a:cs typeface="Times New Roman" panose="02020603050405020304" pitchFamily="18" charset="0"/>
              </a:rPr>
              <a:t>HTML/CSS</a:t>
            </a:r>
            <a:r>
              <a:rPr lang="en-US" sz="1600" b="1" dirty="0">
                <a:solidFill>
                  <a:schemeClr val="tx1"/>
                </a:solidFill>
                <a:latin typeface="Times New Roman" panose="02020603050405020304" pitchFamily="18" charset="0"/>
                <a:cs typeface="Times New Roman" panose="02020603050405020304" pitchFamily="18" charset="0"/>
              </a:rPr>
              <a:t> &amp; </a:t>
            </a:r>
            <a:r>
              <a:rPr lang="en-GB" sz="1600" b="1" dirty="0">
                <a:solidFill>
                  <a:schemeClr val="tx1"/>
                </a:solidFill>
                <a:latin typeface="Times New Roman" panose="02020603050405020304" pitchFamily="18" charset="0"/>
                <a:cs typeface="Times New Roman" panose="02020603050405020304" pitchFamily="18" charset="0"/>
              </a:rPr>
              <a:t>JavaScript </a:t>
            </a:r>
            <a:r>
              <a:rPr lang="en-GB" sz="1600" dirty="0" smtClean="0">
                <a:solidFill>
                  <a:schemeClr val="tx1"/>
                </a:solidFill>
                <a:latin typeface="Times New Roman" panose="02020603050405020304" pitchFamily="18" charset="0"/>
                <a:cs typeface="Times New Roman" panose="02020603050405020304" pitchFamily="18" charset="0"/>
              </a:rPr>
              <a:t>still dominate but their futurity is in question</a:t>
            </a:r>
          </a:p>
        </p:txBody>
      </p:sp>
    </p:spTree>
    <p:extLst>
      <p:ext uri="{BB962C8B-B14F-4D97-AF65-F5344CB8AC3E}">
        <p14:creationId xmlns:p14="http://schemas.microsoft.com/office/powerpoint/2010/main" val="3043087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2630</TotalTime>
  <Words>2139</Words>
  <Application>Microsoft Office PowerPoint</Application>
  <PresentationFormat>Widescreen</PresentationFormat>
  <Paragraphs>215</Paragraphs>
  <Slides>31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IBM Plex Mono SemiBold</vt:lpstr>
      <vt:lpstr>IBM Plex Mono Text</vt:lpstr>
      <vt:lpstr>Times New Roman</vt:lpstr>
      <vt:lpstr>Wingdings</vt:lpstr>
      <vt:lpstr>Office Theme</vt:lpstr>
      <vt:lpstr>Software Developers Survey Analysis</vt:lpstr>
      <vt:lpstr>TABLE OF 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Dad</dc:creator>
  <cp:lastModifiedBy>Dad</cp:lastModifiedBy>
  <cp:revision>227</cp:revision>
  <dcterms:created xsi:type="dcterms:W3CDTF">2023-07-18T13:33:47Z</dcterms:created>
  <dcterms:modified xsi:type="dcterms:W3CDTF">2023-08-08T15:06:35Z</dcterms:modified>
</cp:coreProperties>
</file>