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style1.xml" ContentType="application/vnd.ms-office.chartstyle+xml"/>
  <Override PartName="/ppt/charts/colors1.xml" ContentType="application/vnd.ms-office.chartcolorstyle+xml"/>
  <Override PartName="/ppt/charts/chart5.xml" ContentType="application/vnd.openxmlformats-officedocument.drawingml.chart+xml"/>
  <Override PartName="/ppt/charts/style2.xml" ContentType="application/vnd.ms-office.chartstyle+xml"/>
  <Override PartName="/ppt/charts/colors2.xml" ContentType="application/vnd.ms-office.chartcolorstyle+xml"/>
  <Override PartName="/ppt/charts/chart6.xml" ContentType="application/vnd.openxmlformats-officedocument.drawingml.chart+xml"/>
  <Override PartName="/ppt/charts/style3.xml" ContentType="application/vnd.ms-office.chartstyle+xml"/>
  <Override PartName="/ppt/charts/colors3.xml" ContentType="application/vnd.ms-office.chartcolorstyle+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4.xml" ContentType="application/vnd.ms-office.chartstyle+xml"/>
  <Override PartName="/ppt/charts/colors4.xml" ContentType="application/vnd.ms-office.chartcolorstyle+xml"/>
  <Override PartName="/ppt/charts/chart11.xml" ContentType="application/vnd.openxmlformats-officedocument.drawingml.chart+xml"/>
  <Override PartName="/ppt/charts/style5.xml" ContentType="application/vnd.ms-office.chartstyle+xml"/>
  <Override PartName="/ppt/charts/colors5.xml" ContentType="application/vnd.ms-office.chartcolorstyle+xml"/>
  <Override PartName="/ppt/charts/chart12.xml" ContentType="application/vnd.openxmlformats-officedocument.drawingml.chart+xml"/>
  <Override PartName="/ppt/charts/style6.xml" ContentType="application/vnd.ms-office.chartstyle+xml"/>
  <Override PartName="/ppt/charts/colors6.xml" ContentType="application/vnd.ms-office.chartcolorstyle+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style7.xml" ContentType="application/vnd.ms-office.chartstyle+xml"/>
  <Override PartName="/ppt/charts/colors7.xml" ContentType="application/vnd.ms-office.chartcolorstyle+xml"/>
  <Override PartName="/ppt/charts/chart17.xml" ContentType="application/vnd.openxmlformats-officedocument.drawingml.chart+xml"/>
  <Override PartName="/ppt/charts/style8.xml" ContentType="application/vnd.ms-office.chartstyle+xml"/>
  <Override PartName="/ppt/charts/colors8.xml" ContentType="application/vnd.ms-office.chartcolorstyle+xml"/>
  <Override PartName="/ppt/charts/chart18.xml" ContentType="application/vnd.openxmlformats-officedocument.drawingml.chart+xml"/>
  <Override PartName="/ppt/charts/style9.xml" ContentType="application/vnd.ms-office.chartstyle+xml"/>
  <Override PartName="/ppt/charts/colors9.xml" ContentType="application/vnd.ms-office.chartcolorstyle+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23.xml" ContentType="application/vnd.openxmlformats-officedocument.drawingml.chart+xml"/>
  <Override PartName="/ppt/charts/style11.xml" ContentType="application/vnd.ms-office.chartstyle+xml"/>
  <Override PartName="/ppt/charts/colors1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344" r:id="rId5"/>
    <p:sldId id="343" r:id="rId6"/>
    <p:sldId id="345" r:id="rId7"/>
    <p:sldId id="351" r:id="rId8"/>
    <p:sldId id="347" r:id="rId9"/>
    <p:sldId id="352" r:id="rId10"/>
    <p:sldId id="350" r:id="rId11"/>
    <p:sldId id="35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EA52"/>
    <a:srgbClr val="77C093"/>
    <a:srgbClr val="C4A1EF"/>
    <a:srgbClr val="A771E7"/>
    <a:srgbClr val="FF8021"/>
    <a:srgbClr val="F78D7C"/>
    <a:srgbClr val="F14124"/>
    <a:srgbClr val="000000"/>
    <a:srgbClr val="C3260C"/>
    <a:srgbClr val="4A66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46A10C-BB08-4E67-A5F4-681E1CCC9273}" v="10" dt="2024-02-17T17:11:57.7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879" autoAdjust="0"/>
  </p:normalViewPr>
  <p:slideViewPr>
    <p:cSldViewPr>
      <p:cViewPr varScale="1">
        <p:scale>
          <a:sx n="82" d="100"/>
          <a:sy n="82" d="100"/>
        </p:scale>
        <p:origin x="715" y="77"/>
      </p:cViewPr>
      <p:guideLst>
        <p:guide orient="horz" pos="2304"/>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ruv wadhwa" userId="d24fdf3fbf8027ab" providerId="LiveId" clId="{DF46A10C-BB08-4E67-A5F4-681E1CCC9273}"/>
    <pc:docChg chg="custSel addSld delSld modSld">
      <pc:chgData name="dhruv wadhwa" userId="d24fdf3fbf8027ab" providerId="LiveId" clId="{DF46A10C-BB08-4E67-A5F4-681E1CCC9273}" dt="2024-02-17T17:13:06.536" v="37" actId="2696"/>
      <pc:docMkLst>
        <pc:docMk/>
      </pc:docMkLst>
      <pc:sldChg chg="modTransition">
        <pc:chgData name="dhruv wadhwa" userId="d24fdf3fbf8027ab" providerId="LiveId" clId="{DF46A10C-BB08-4E67-A5F4-681E1CCC9273}" dt="2024-02-17T11:59:29.673" v="1"/>
        <pc:sldMkLst>
          <pc:docMk/>
          <pc:sldMk cId="1970195347" sldId="345"/>
        </pc:sldMkLst>
      </pc:sldChg>
      <pc:sldChg chg="modSp mod">
        <pc:chgData name="dhruv wadhwa" userId="d24fdf3fbf8027ab" providerId="LiveId" clId="{DF46A10C-BB08-4E67-A5F4-681E1CCC9273}" dt="2024-02-17T17:01:20.776" v="5"/>
        <pc:sldMkLst>
          <pc:docMk/>
          <pc:sldMk cId="3091875040" sldId="350"/>
        </pc:sldMkLst>
        <pc:spChg chg="mod">
          <ac:chgData name="dhruv wadhwa" userId="d24fdf3fbf8027ab" providerId="LiveId" clId="{DF46A10C-BB08-4E67-A5F4-681E1CCC9273}" dt="2024-02-17T17:00:38.659" v="2" actId="1076"/>
          <ac:spMkLst>
            <pc:docMk/>
            <pc:sldMk cId="3091875040" sldId="350"/>
            <ac:spMk id="46" creationId="{36347E5C-BFF2-9147-70CA-64C273F7660C}"/>
          </ac:spMkLst>
        </pc:spChg>
        <pc:graphicFrameChg chg="mod">
          <ac:chgData name="dhruv wadhwa" userId="d24fdf3fbf8027ab" providerId="LiveId" clId="{DF46A10C-BB08-4E67-A5F4-681E1CCC9273}" dt="2024-02-17T17:01:20.776" v="5"/>
          <ac:graphicFrameMkLst>
            <pc:docMk/>
            <pc:sldMk cId="3091875040" sldId="350"/>
            <ac:graphicFrameMk id="7" creationId="{D7B611A3-C634-413E-A7D2-3A36670025F2}"/>
          </ac:graphicFrameMkLst>
        </pc:graphicFrameChg>
      </pc:sldChg>
      <pc:sldChg chg="addSp delSp modSp new del mod">
        <pc:chgData name="dhruv wadhwa" userId="d24fdf3fbf8027ab" providerId="LiveId" clId="{DF46A10C-BB08-4E67-A5F4-681E1CCC9273}" dt="2024-02-17T17:13:06.536" v="37" actId="2696"/>
        <pc:sldMkLst>
          <pc:docMk/>
          <pc:sldMk cId="1486771492" sldId="351"/>
        </pc:sldMkLst>
        <pc:spChg chg="add mod">
          <ac:chgData name="dhruv wadhwa" userId="d24fdf3fbf8027ab" providerId="LiveId" clId="{DF46A10C-BB08-4E67-A5F4-681E1CCC9273}" dt="2024-02-17T17:09:20.669" v="28" actId="13822"/>
          <ac:spMkLst>
            <pc:docMk/>
            <pc:sldMk cId="1486771492" sldId="351"/>
            <ac:spMk id="3" creationId="{B027AD6C-5C84-4490-9FA8-1952DD12BEFD}"/>
          </ac:spMkLst>
        </pc:spChg>
        <pc:graphicFrameChg chg="add mod">
          <ac:chgData name="dhruv wadhwa" userId="d24fdf3fbf8027ab" providerId="LiveId" clId="{DF46A10C-BB08-4E67-A5F4-681E1CCC9273}" dt="2024-02-17T17:08:49.659" v="9" actId="1076"/>
          <ac:graphicFrameMkLst>
            <pc:docMk/>
            <pc:sldMk cId="1486771492" sldId="351"/>
            <ac:graphicFrameMk id="2" creationId="{A47E83AD-169A-4581-AF73-6A4050DF513C}"/>
          </ac:graphicFrameMkLst>
        </pc:graphicFrameChg>
        <pc:graphicFrameChg chg="add mod">
          <ac:chgData name="dhruv wadhwa" userId="d24fdf3fbf8027ab" providerId="LiveId" clId="{DF46A10C-BB08-4E67-A5F4-681E1CCC9273}" dt="2024-02-17T17:11:12.356" v="30" actId="1076"/>
          <ac:graphicFrameMkLst>
            <pc:docMk/>
            <pc:sldMk cId="1486771492" sldId="351"/>
            <ac:graphicFrameMk id="4" creationId="{FE470A82-AB45-A3FF-C3EE-90F18DEFE6E7}"/>
          </ac:graphicFrameMkLst>
        </pc:graphicFrameChg>
        <pc:picChg chg="add del mod">
          <ac:chgData name="dhruv wadhwa" userId="d24fdf3fbf8027ab" providerId="LiveId" clId="{DF46A10C-BB08-4E67-A5F4-681E1CCC9273}" dt="2024-02-17T17:11:36.616" v="34" actId="21"/>
          <ac:picMkLst>
            <pc:docMk/>
            <pc:sldMk cId="1486771492" sldId="351"/>
            <ac:picMk id="6" creationId="{AC9319C3-C9E1-2698-53A4-B252BBB6BD05}"/>
          </ac:picMkLst>
        </pc:picChg>
        <pc:picChg chg="add mod">
          <ac:chgData name="dhruv wadhwa" userId="d24fdf3fbf8027ab" providerId="LiveId" clId="{DF46A10C-BB08-4E67-A5F4-681E1CCC9273}" dt="2024-02-17T17:11:38.494" v="35"/>
          <ac:picMkLst>
            <pc:docMk/>
            <pc:sldMk cId="1486771492" sldId="351"/>
            <ac:picMk id="7" creationId="{AC9319C3-C9E1-2698-53A4-B252BBB6BD05}"/>
          </ac:picMkLst>
        </pc:picChg>
        <pc:picChg chg="del">
          <ac:chgData name="dhruv wadhwa" userId="d24fdf3fbf8027ab" providerId="LiveId" clId="{DF46A10C-BB08-4E67-A5F4-681E1CCC9273}" dt="2024-02-17T17:12:05.244" v="36" actId="21"/>
          <ac:picMkLst>
            <pc:docMk/>
            <pc:sldMk cId="1486771492" sldId="351"/>
            <ac:picMk id="8" creationId="{AC9319C3-C9E1-2698-53A4-B252BBB6BD05}"/>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40c49d80da0dcf8f/Desktop/excel%20portflio/Call_Center_data%20(1)%20(1).xlsx" TargetMode="External"/><Relationship Id="rId2" Type="http://schemas.microsoft.com/office/2011/relationships/chartColorStyle" Target="colors4.xml"/><Relationship Id="rId1" Type="http://schemas.microsoft.com/office/2011/relationships/chartStyle" Target="style4.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40c49d80da0dcf8f/Desktop/excel%20portflio/Call_Center_data%20(1)%20(1).xlsx" TargetMode="External"/><Relationship Id="rId2" Type="http://schemas.microsoft.com/office/2011/relationships/chartColorStyle" Target="colors5.xml"/><Relationship Id="rId1" Type="http://schemas.microsoft.com/office/2011/relationships/chartStyle" Target="style5.xml"/></Relationships>
</file>

<file path=ppt/charts/_rels/chart12.xml.rels><?xml version="1.0" encoding="UTF-8" standalone="yes"?>
<Relationships xmlns="http://schemas.openxmlformats.org/package/2006/relationships"><Relationship Id="rId3" Type="http://schemas.openxmlformats.org/officeDocument/2006/relationships/oleObject" Target="https://d.docs.live.net/40c49d80da0dcf8f/Desktop/excel%20portflio/Call_Center_data%20(1)%20(1).xlsx" TargetMode="External"/><Relationship Id="rId2" Type="http://schemas.microsoft.com/office/2011/relationships/chartColorStyle" Target="colors6.xml"/><Relationship Id="rId1" Type="http://schemas.microsoft.com/office/2011/relationships/chartStyle" Target="style6.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16.xml.rels><?xml version="1.0" encoding="UTF-8" standalone="yes"?>
<Relationships xmlns="http://schemas.openxmlformats.org/package/2006/relationships"><Relationship Id="rId3" Type="http://schemas.openxmlformats.org/officeDocument/2006/relationships/oleObject" Target="https://d.docs.live.net/40c49d80da0dcf8f/Desktop/excel%20portflio/Call_Center_data%20(1)%20(1).xlsx" TargetMode="External"/><Relationship Id="rId2" Type="http://schemas.microsoft.com/office/2011/relationships/chartColorStyle" Target="colors7.xml"/><Relationship Id="rId1" Type="http://schemas.microsoft.com/office/2011/relationships/chartStyle" Target="style7.xml"/></Relationships>
</file>

<file path=ppt/charts/_rels/chart17.xml.rels><?xml version="1.0" encoding="UTF-8" standalone="yes"?>
<Relationships xmlns="http://schemas.openxmlformats.org/package/2006/relationships"><Relationship Id="rId3" Type="http://schemas.openxmlformats.org/officeDocument/2006/relationships/oleObject" Target="https://d.docs.live.net/40c49d80da0dcf8f/Desktop/excel%20portflio/Call_Center_data%20(1)%20(1).xlsx" TargetMode="External"/><Relationship Id="rId2" Type="http://schemas.microsoft.com/office/2011/relationships/chartColorStyle" Target="colors8.xml"/><Relationship Id="rId1" Type="http://schemas.microsoft.com/office/2011/relationships/chartStyle" Target="style8.xml"/></Relationships>
</file>

<file path=ppt/charts/_rels/chart18.xml.rels><?xml version="1.0" encoding="UTF-8" standalone="yes"?>
<Relationships xmlns="http://schemas.openxmlformats.org/package/2006/relationships"><Relationship Id="rId3" Type="http://schemas.openxmlformats.org/officeDocument/2006/relationships/oleObject" Target="https://d.docs.live.net/40c49d80da0dcf8f/Desktop/excel%20portflio/Call_Center_data%20(1)%20(1).xlsx" TargetMode="External"/><Relationship Id="rId2" Type="http://schemas.microsoft.com/office/2011/relationships/chartColorStyle" Target="colors9.xml"/><Relationship Id="rId1" Type="http://schemas.microsoft.com/office/2011/relationships/chartStyle" Target="style9.xml"/></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2.xml.rels><?xml version="1.0" encoding="UTF-8" standalone="yes"?>
<Relationships xmlns="http://schemas.openxmlformats.org/package/2006/relationships"><Relationship Id="rId3" Type="http://schemas.openxmlformats.org/officeDocument/2006/relationships/oleObject" Target="https://d.docs.live.net/40c49d80da0dcf8f/Desktop/excel%20portflio/Call_Center_data%20(1)%20(1).xlsx" TargetMode="External"/><Relationship Id="rId2" Type="http://schemas.microsoft.com/office/2011/relationships/chartColorStyle" Target="colors10.xml"/><Relationship Id="rId1" Type="http://schemas.microsoft.com/office/2011/relationships/chartStyle" Target="style10.xml"/></Relationships>
</file>

<file path=ppt/charts/_rels/chart23.xml.rels><?xml version="1.0" encoding="UTF-8" standalone="yes"?>
<Relationships xmlns="http://schemas.openxmlformats.org/package/2006/relationships"><Relationship Id="rId3" Type="http://schemas.openxmlformats.org/officeDocument/2006/relationships/oleObject" Target="https://d.docs.live.net/40c49d80da0dcf8f/Desktop/excel%20portflio/Call_Center_data%20(1)%20(1).xlsx" TargetMode="External"/><Relationship Id="rId2" Type="http://schemas.microsoft.com/office/2011/relationships/chartColorStyle" Target="colors11.xml"/><Relationship Id="rId1" Type="http://schemas.microsoft.com/office/2011/relationships/chartStyle" Target="style11.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40c49d80da0dcf8f/Desktop/excel%20portflio/Call_Center_data%20(1)%20(1).xlsx" TargetMode="External"/><Relationship Id="rId2" Type="http://schemas.microsoft.com/office/2011/relationships/chartColorStyle" Target="colors1.xml"/><Relationship Id="rId1" Type="http://schemas.microsoft.com/office/2011/relationships/chartStyle" Target="style1.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40c49d80da0dcf8f/Desktop/excel%20portflio/Call_Center_data%20(1)%20(1).xlsx" TargetMode="External"/><Relationship Id="rId2" Type="http://schemas.microsoft.com/office/2011/relationships/chartColorStyle" Target="colors2.xml"/><Relationship Id="rId1" Type="http://schemas.microsoft.com/office/2011/relationships/chartStyle" Target="style2.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40c49d80da0dcf8f/Desktop/excel%20portflio/Call_Center_data%20(1)%20(1).xlsx" TargetMode="External"/><Relationship Id="rId2" Type="http://schemas.microsoft.com/office/2011/relationships/chartColorStyle" Target="colors3.xml"/><Relationship Id="rId1" Type="http://schemas.microsoft.com/office/2011/relationships/chartStyle" Target="style3.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zero"/>
    <c:showDLblsOverMax val="0"/>
  </c:chart>
  <c:spPr>
    <a:noFill/>
    <a:ln w="9525" cap="flat" cmpd="sng" algn="ctr">
      <a:noFill/>
      <a:prstDash val="solid"/>
    </a:ln>
    <a:effectLst/>
  </c:spPr>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 (1) (1).xlsx]channel!PivotTable5</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stacked"/>
        <c:varyColors val="0"/>
        <c:ser>
          <c:idx val="0"/>
          <c:order val="0"/>
          <c:tx>
            <c:strRef>
              <c:f>channel!$B$3</c:f>
              <c:strCache>
                <c:ptCount val="1"/>
                <c:pt idx="0">
                  <c:v>Total</c:v>
                </c:pt>
              </c:strCache>
            </c:strRef>
          </c:tx>
          <c:spPr>
            <a:solidFill>
              <a:schemeClr val="accent2"/>
            </a:solidFill>
            <a:ln>
              <a:noFill/>
            </a:ln>
            <a:effectLst/>
          </c:spPr>
          <c:invertIfNegative val="0"/>
          <c:cat>
            <c:strRef>
              <c:f>channel!$A$4:$A$8</c:f>
              <c:strCache>
                <c:ptCount val="4"/>
                <c:pt idx="0">
                  <c:v>Call-Center</c:v>
                </c:pt>
                <c:pt idx="1">
                  <c:v>Chatbot</c:v>
                </c:pt>
                <c:pt idx="2">
                  <c:v>Email</c:v>
                </c:pt>
                <c:pt idx="3">
                  <c:v>Web</c:v>
                </c:pt>
              </c:strCache>
            </c:strRef>
          </c:cat>
          <c:val>
            <c:numRef>
              <c:f>channel!$B$4:$B$8</c:f>
              <c:numCache>
                <c:formatCode>General</c:formatCode>
                <c:ptCount val="4"/>
                <c:pt idx="0">
                  <c:v>10639</c:v>
                </c:pt>
                <c:pt idx="1">
                  <c:v>8256</c:v>
                </c:pt>
                <c:pt idx="2">
                  <c:v>7470</c:v>
                </c:pt>
                <c:pt idx="3">
                  <c:v>6576</c:v>
                </c:pt>
              </c:numCache>
            </c:numRef>
          </c:val>
          <c:extLst>
            <c:ext xmlns:c16="http://schemas.microsoft.com/office/drawing/2014/chart" uri="{C3380CC4-5D6E-409C-BE32-E72D297353CC}">
              <c16:uniqueId val="{00000000-9523-413B-84CB-C7A14B64AEFA}"/>
            </c:ext>
          </c:extLst>
        </c:ser>
        <c:dLbls>
          <c:showLegendKey val="0"/>
          <c:showVal val="0"/>
          <c:showCatName val="0"/>
          <c:showSerName val="0"/>
          <c:showPercent val="0"/>
          <c:showBubbleSize val="0"/>
        </c:dLbls>
        <c:gapWidth val="219"/>
        <c:overlap val="100"/>
        <c:axId val="43514880"/>
        <c:axId val="680627696"/>
      </c:barChart>
      <c:catAx>
        <c:axId val="4351488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0627696"/>
        <c:crosses val="autoZero"/>
        <c:auto val="1"/>
        <c:lblAlgn val="ctr"/>
        <c:lblOffset val="100"/>
        <c:noMultiLvlLbl val="0"/>
      </c:catAx>
      <c:valAx>
        <c:axId val="6806276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51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 (1) (1).xlsx]complantions call duration!PivotTable7</c:name>
    <c:fmtId val="-1"/>
  </c:pivotSource>
  <c:chart>
    <c:title>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pivotFmt>
      <c:pivotFmt>
        <c:idx val="4"/>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pivotFmt>
      <c:pivotFmt>
        <c:idx val="5"/>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pivotFmt>
      <c:pivotFmt>
        <c:idx val="6"/>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pivotFmt>
      <c:pivotFmt>
        <c:idx val="8"/>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pivotFmt>
      <c:pivotFmt>
        <c:idx val="9"/>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pivotFmt>
      <c:pivotFmt>
        <c:idx val="10"/>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pivotFmt>
      <c:pivotFmt>
        <c:idx val="12"/>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pivotFmt>
      <c:pivotFmt>
        <c:idx val="13"/>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pivotFmt>
    </c:pivotFmts>
    <c:plotArea>
      <c:layout/>
      <c:doughnutChart>
        <c:varyColors val="1"/>
        <c:ser>
          <c:idx val="0"/>
          <c:order val="0"/>
          <c:tx>
            <c:strRef>
              <c:f>'complantions call duration'!$B$3</c:f>
              <c:strCache>
                <c:ptCount val="1"/>
                <c:pt idx="0">
                  <c:v>Total</c:v>
                </c:pt>
              </c:strCache>
            </c:strRef>
          </c:tx>
          <c:dPt>
            <c:idx val="0"/>
            <c:bubble3D val="0"/>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extLst>
              <c:ext xmlns:c16="http://schemas.microsoft.com/office/drawing/2014/chart" uri="{C3380CC4-5D6E-409C-BE32-E72D297353CC}">
                <c16:uniqueId val="{00000001-2191-4597-8658-7D4DA066FE6D}"/>
              </c:ext>
            </c:extLst>
          </c:dPt>
          <c:dPt>
            <c:idx val="1"/>
            <c:bubble3D val="0"/>
            <c:spPr>
              <a:pattFill prst="ltUpDiag">
                <a:fgClr>
                  <a:schemeClr val="accent4"/>
                </a:fgClr>
                <a:bgClr>
                  <a:schemeClr val="accent4">
                    <a:lumMod val="20000"/>
                    <a:lumOff val="80000"/>
                  </a:schemeClr>
                </a:bgClr>
              </a:pattFill>
              <a:ln w="19050">
                <a:solidFill>
                  <a:schemeClr val="lt1"/>
                </a:solidFill>
              </a:ln>
              <a:effectLst>
                <a:innerShdw blurRad="114300">
                  <a:schemeClr val="accent4"/>
                </a:innerShdw>
              </a:effectLst>
            </c:spPr>
            <c:extLst>
              <c:ext xmlns:c16="http://schemas.microsoft.com/office/drawing/2014/chart" uri="{C3380CC4-5D6E-409C-BE32-E72D297353CC}">
                <c16:uniqueId val="{00000003-2191-4597-8658-7D4DA066FE6D}"/>
              </c:ext>
            </c:extLst>
          </c:dPt>
          <c:dPt>
            <c:idx val="2"/>
            <c:bubble3D val="0"/>
            <c:spPr>
              <a:pattFill prst="ltUpDiag">
                <a:fgClr>
                  <a:schemeClr val="accent6"/>
                </a:fgClr>
                <a:bgClr>
                  <a:schemeClr val="accent6">
                    <a:lumMod val="20000"/>
                    <a:lumOff val="80000"/>
                  </a:schemeClr>
                </a:bgClr>
              </a:pattFill>
              <a:ln w="19050">
                <a:solidFill>
                  <a:schemeClr val="lt1"/>
                </a:solidFill>
              </a:ln>
              <a:effectLst>
                <a:innerShdw blurRad="114300">
                  <a:schemeClr val="accent6"/>
                </a:innerShdw>
              </a:effectLst>
            </c:spPr>
            <c:extLst>
              <c:ext xmlns:c16="http://schemas.microsoft.com/office/drawing/2014/chart" uri="{C3380CC4-5D6E-409C-BE32-E72D297353CC}">
                <c16:uniqueId val="{00000005-2191-4597-8658-7D4DA066FE6D}"/>
              </c:ext>
            </c:extLst>
          </c:dPt>
          <c:cat>
            <c:strRef>
              <c:f>'complantions call duration'!$A$4:$A$7</c:f>
              <c:strCache>
                <c:ptCount val="3"/>
                <c:pt idx="0">
                  <c:v>Billing Question</c:v>
                </c:pt>
                <c:pt idx="1">
                  <c:v>Payments</c:v>
                </c:pt>
                <c:pt idx="2">
                  <c:v>Service Outage</c:v>
                </c:pt>
              </c:strCache>
            </c:strRef>
          </c:cat>
          <c:val>
            <c:numRef>
              <c:f>'complantions call duration'!$B$4:$B$7</c:f>
              <c:numCache>
                <c:formatCode>General</c:formatCode>
                <c:ptCount val="3"/>
                <c:pt idx="0">
                  <c:v>585934</c:v>
                </c:pt>
                <c:pt idx="1">
                  <c:v>119650</c:v>
                </c:pt>
                <c:pt idx="2">
                  <c:v>118638</c:v>
                </c:pt>
              </c:numCache>
            </c:numRef>
          </c:val>
          <c:extLst>
            <c:ext xmlns:c16="http://schemas.microsoft.com/office/drawing/2014/chart" uri="{C3380CC4-5D6E-409C-BE32-E72D297353CC}">
              <c16:uniqueId val="{00000000-C919-4CCA-9275-CDD714E06EB7}"/>
            </c:ext>
          </c:extLst>
        </c:ser>
        <c:dLbls>
          <c:showLegendKey val="0"/>
          <c:showVal val="0"/>
          <c:showCatName val="0"/>
          <c:showSerName val="0"/>
          <c:showPercent val="0"/>
          <c:showBubbleSize val="0"/>
          <c:showLeaderLines val="1"/>
        </c:dLbls>
        <c:firstSliceAng val="0"/>
        <c:holeSize val="70"/>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 (1) (1).xlsx]call centre time duration!PivotTable8</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pivotFmt>
      <c:pivotFmt>
        <c:idx val="16"/>
        <c:spPr>
          <a:solidFill>
            <a:schemeClr val="accent1"/>
          </a:solidFill>
          <a:ln>
            <a:noFill/>
          </a:ln>
          <a:effectLst/>
        </c:spPr>
      </c:pivotFmt>
    </c:pivotFmts>
    <c:plotArea>
      <c:layout/>
      <c:ofPieChart>
        <c:ofPieType val="pie"/>
        <c:varyColors val="1"/>
        <c:ser>
          <c:idx val="0"/>
          <c:order val="0"/>
          <c:tx>
            <c:strRef>
              <c:f>'call centre time duration'!$B$3</c:f>
              <c:strCache>
                <c:ptCount val="1"/>
                <c:pt idx="0">
                  <c:v>Total</c:v>
                </c:pt>
              </c:strCache>
            </c:strRef>
          </c:tx>
          <c:dPt>
            <c:idx val="0"/>
            <c:bubble3D val="0"/>
            <c:spPr>
              <a:solidFill>
                <a:schemeClr val="accent1"/>
              </a:solidFill>
              <a:ln>
                <a:noFill/>
              </a:ln>
              <a:effectLst/>
            </c:spPr>
            <c:extLst>
              <c:ext xmlns:c16="http://schemas.microsoft.com/office/drawing/2014/chart" uri="{C3380CC4-5D6E-409C-BE32-E72D297353CC}">
                <c16:uniqueId val="{00000001-6D7C-49A4-A9BA-10FED65232A9}"/>
              </c:ext>
            </c:extLst>
          </c:dPt>
          <c:dPt>
            <c:idx val="1"/>
            <c:bubble3D val="0"/>
            <c:spPr>
              <a:solidFill>
                <a:schemeClr val="accent2"/>
              </a:solidFill>
              <a:ln>
                <a:noFill/>
              </a:ln>
              <a:effectLst/>
            </c:spPr>
            <c:extLst>
              <c:ext xmlns:c16="http://schemas.microsoft.com/office/drawing/2014/chart" uri="{C3380CC4-5D6E-409C-BE32-E72D297353CC}">
                <c16:uniqueId val="{00000003-6D7C-49A4-A9BA-10FED65232A9}"/>
              </c:ext>
            </c:extLst>
          </c:dPt>
          <c:dPt>
            <c:idx val="2"/>
            <c:bubble3D val="0"/>
            <c:spPr>
              <a:solidFill>
                <a:schemeClr val="accent3"/>
              </a:solidFill>
              <a:ln>
                <a:noFill/>
              </a:ln>
              <a:effectLst/>
            </c:spPr>
            <c:extLst>
              <c:ext xmlns:c16="http://schemas.microsoft.com/office/drawing/2014/chart" uri="{C3380CC4-5D6E-409C-BE32-E72D297353CC}">
                <c16:uniqueId val="{00000005-6D7C-49A4-A9BA-10FED65232A9}"/>
              </c:ext>
            </c:extLst>
          </c:dPt>
          <c:dPt>
            <c:idx val="3"/>
            <c:bubble3D val="0"/>
            <c:spPr>
              <a:solidFill>
                <a:schemeClr val="accent4"/>
              </a:solidFill>
              <a:ln>
                <a:noFill/>
              </a:ln>
              <a:effectLst/>
            </c:spPr>
            <c:extLst>
              <c:ext xmlns:c16="http://schemas.microsoft.com/office/drawing/2014/chart" uri="{C3380CC4-5D6E-409C-BE32-E72D297353CC}">
                <c16:uniqueId val="{00000007-6D7C-49A4-A9BA-10FED65232A9}"/>
              </c:ext>
            </c:extLst>
          </c:dPt>
          <c:dPt>
            <c:idx val="4"/>
            <c:bubble3D val="0"/>
            <c:spPr>
              <a:solidFill>
                <a:schemeClr val="accent5"/>
              </a:solidFill>
              <a:ln>
                <a:noFill/>
              </a:ln>
              <a:effectLst/>
            </c:spPr>
            <c:extLst>
              <c:ext xmlns:c16="http://schemas.microsoft.com/office/drawing/2014/chart" uri="{C3380CC4-5D6E-409C-BE32-E72D297353CC}">
                <c16:uniqueId val="{00000009-6D7C-49A4-A9BA-10FED65232A9}"/>
              </c:ext>
            </c:extLst>
          </c:dPt>
          <c:cat>
            <c:strRef>
              <c:f>'call centre time duration'!$A$4:$A$8</c:f>
              <c:strCache>
                <c:ptCount val="4"/>
                <c:pt idx="0">
                  <c:v>Los Angeles/CA</c:v>
                </c:pt>
                <c:pt idx="1">
                  <c:v>Baltimore/MD</c:v>
                </c:pt>
                <c:pt idx="2">
                  <c:v>Chicago/IL</c:v>
                </c:pt>
                <c:pt idx="3">
                  <c:v>Denver/CO</c:v>
                </c:pt>
              </c:strCache>
            </c:strRef>
          </c:cat>
          <c:val>
            <c:numRef>
              <c:f>'call centre time duration'!$B$4:$B$8</c:f>
              <c:numCache>
                <c:formatCode>General</c:formatCode>
                <c:ptCount val="4"/>
                <c:pt idx="0">
                  <c:v>344081</c:v>
                </c:pt>
                <c:pt idx="1">
                  <c:v>274881</c:v>
                </c:pt>
                <c:pt idx="2">
                  <c:v>135814</c:v>
                </c:pt>
                <c:pt idx="3">
                  <c:v>69446</c:v>
                </c:pt>
              </c:numCache>
            </c:numRef>
          </c:val>
          <c:extLst>
            <c:ext xmlns:c16="http://schemas.microsoft.com/office/drawing/2014/chart" uri="{C3380CC4-5D6E-409C-BE32-E72D297353CC}">
              <c16:uniqueId val="{00000000-EC2C-43CC-8D49-C553D4E5BE4C}"/>
            </c:ext>
          </c:extLst>
        </c:ser>
        <c:dLbls>
          <c:showLegendKey val="0"/>
          <c:showVal val="0"/>
          <c:showCatName val="0"/>
          <c:showSerName val="0"/>
          <c:showPercent val="0"/>
          <c:showBubbleSize val="0"/>
          <c:showLeaderLines val="1"/>
        </c:dLbls>
        <c:gapWidth val="219"/>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zero"/>
    <c:showDLblsOverMax val="0"/>
  </c:chart>
  <c:spPr>
    <a:noFill/>
    <a:ln w="9525" cap="flat" cmpd="sng" algn="ctr">
      <a:noFill/>
      <a:prstDash val="solid"/>
    </a:ln>
    <a:effectLst/>
  </c:spPr>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zero"/>
    <c:showDLblsOverMax val="0"/>
  </c:chart>
  <c:spPr>
    <a:noFill/>
    <a:ln w="9525" cap="flat" cmpd="sng" algn="ctr">
      <a:noFill/>
      <a:prstDash val="solid"/>
    </a:ln>
    <a:effectLst/>
  </c:spPr>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zero"/>
    <c:showDLblsOverMax val="0"/>
  </c:chart>
  <c:spPr>
    <a:noFill/>
    <a:ln w="9525" cap="flat" cmpd="sng" algn="ctr">
      <a:noFill/>
      <a:prstDash val="solid"/>
    </a:ln>
    <a:effectLst/>
  </c:spPr>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 (1) (1).xlsx]call centre response time!PivotTable9</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stacked"/>
        <c:varyColors val="0"/>
        <c:ser>
          <c:idx val="0"/>
          <c:order val="0"/>
          <c:tx>
            <c:strRef>
              <c:f>'call centre response time'!$B$3:$B$4</c:f>
              <c:strCache>
                <c:ptCount val="1"/>
                <c:pt idx="0">
                  <c:v>Above SLA</c:v>
                </c:pt>
              </c:strCache>
            </c:strRef>
          </c:tx>
          <c:spPr>
            <a:solidFill>
              <a:schemeClr val="accent1"/>
            </a:solidFill>
            <a:ln>
              <a:noFill/>
            </a:ln>
            <a:effectLst/>
          </c:spPr>
          <c:invertIfNegative val="0"/>
          <c:cat>
            <c:strRef>
              <c:f>'call centre response time'!$A$5:$A$9</c:f>
              <c:strCache>
                <c:ptCount val="4"/>
                <c:pt idx="0">
                  <c:v>Los Angeles/CA</c:v>
                </c:pt>
                <c:pt idx="1">
                  <c:v>Baltimore/MD</c:v>
                </c:pt>
                <c:pt idx="2">
                  <c:v>Chicago/IL</c:v>
                </c:pt>
                <c:pt idx="3">
                  <c:v>Denver/CO</c:v>
                </c:pt>
              </c:strCache>
            </c:strRef>
          </c:cat>
          <c:val>
            <c:numRef>
              <c:f>'call centre response time'!$B$5:$B$9</c:f>
              <c:numCache>
                <c:formatCode>General</c:formatCode>
                <c:ptCount val="4"/>
                <c:pt idx="0">
                  <c:v>1739</c:v>
                </c:pt>
                <c:pt idx="1">
                  <c:v>1389</c:v>
                </c:pt>
                <c:pt idx="2">
                  <c:v>697</c:v>
                </c:pt>
                <c:pt idx="3">
                  <c:v>343</c:v>
                </c:pt>
              </c:numCache>
            </c:numRef>
          </c:val>
          <c:extLst>
            <c:ext xmlns:c16="http://schemas.microsoft.com/office/drawing/2014/chart" uri="{C3380CC4-5D6E-409C-BE32-E72D297353CC}">
              <c16:uniqueId val="{00000000-8F00-4E4E-8252-1D87601D9D16}"/>
            </c:ext>
          </c:extLst>
        </c:ser>
        <c:ser>
          <c:idx val="1"/>
          <c:order val="1"/>
          <c:tx>
            <c:strRef>
              <c:f>'call centre response time'!$C$3:$C$4</c:f>
              <c:strCache>
                <c:ptCount val="1"/>
                <c:pt idx="0">
                  <c:v>Below SLA</c:v>
                </c:pt>
              </c:strCache>
            </c:strRef>
          </c:tx>
          <c:spPr>
            <a:solidFill>
              <a:schemeClr val="accent2"/>
            </a:solidFill>
            <a:ln>
              <a:noFill/>
            </a:ln>
            <a:effectLst/>
          </c:spPr>
          <c:invertIfNegative val="0"/>
          <c:cat>
            <c:strRef>
              <c:f>'call centre response time'!$A$5:$A$9</c:f>
              <c:strCache>
                <c:ptCount val="4"/>
                <c:pt idx="0">
                  <c:v>Los Angeles/CA</c:v>
                </c:pt>
                <c:pt idx="1">
                  <c:v>Baltimore/MD</c:v>
                </c:pt>
                <c:pt idx="2">
                  <c:v>Chicago/IL</c:v>
                </c:pt>
                <c:pt idx="3">
                  <c:v>Denver/CO</c:v>
                </c:pt>
              </c:strCache>
            </c:strRef>
          </c:cat>
          <c:val>
            <c:numRef>
              <c:f>'call centre response time'!$C$5:$C$9</c:f>
              <c:numCache>
                <c:formatCode>General</c:formatCode>
                <c:ptCount val="4"/>
                <c:pt idx="0">
                  <c:v>3327</c:v>
                </c:pt>
                <c:pt idx="1">
                  <c:v>2768</c:v>
                </c:pt>
                <c:pt idx="2">
                  <c:v>1361</c:v>
                </c:pt>
                <c:pt idx="3">
                  <c:v>692</c:v>
                </c:pt>
              </c:numCache>
            </c:numRef>
          </c:val>
          <c:extLst>
            <c:ext xmlns:c16="http://schemas.microsoft.com/office/drawing/2014/chart" uri="{C3380CC4-5D6E-409C-BE32-E72D297353CC}">
              <c16:uniqueId val="{00000001-8F00-4E4E-8252-1D87601D9D16}"/>
            </c:ext>
          </c:extLst>
        </c:ser>
        <c:ser>
          <c:idx val="2"/>
          <c:order val="2"/>
          <c:tx>
            <c:strRef>
              <c:f>'call centre response time'!$D$3:$D$4</c:f>
              <c:strCache>
                <c:ptCount val="1"/>
                <c:pt idx="0">
                  <c:v>Within SLA</c:v>
                </c:pt>
              </c:strCache>
            </c:strRef>
          </c:tx>
          <c:spPr>
            <a:solidFill>
              <a:schemeClr val="accent3"/>
            </a:solidFill>
            <a:ln>
              <a:noFill/>
            </a:ln>
            <a:effectLst/>
          </c:spPr>
          <c:invertIfNegative val="0"/>
          <c:cat>
            <c:strRef>
              <c:f>'call centre response time'!$A$5:$A$9</c:f>
              <c:strCache>
                <c:ptCount val="4"/>
                <c:pt idx="0">
                  <c:v>Los Angeles/CA</c:v>
                </c:pt>
                <c:pt idx="1">
                  <c:v>Baltimore/MD</c:v>
                </c:pt>
                <c:pt idx="2">
                  <c:v>Chicago/IL</c:v>
                </c:pt>
                <c:pt idx="3">
                  <c:v>Denver/CO</c:v>
                </c:pt>
              </c:strCache>
            </c:strRef>
          </c:cat>
          <c:val>
            <c:numRef>
              <c:f>'call centre response time'!$D$5:$D$9</c:f>
              <c:numCache>
                <c:formatCode>General</c:formatCode>
                <c:ptCount val="4"/>
                <c:pt idx="0">
                  <c:v>8668</c:v>
                </c:pt>
                <c:pt idx="1">
                  <c:v>6855</c:v>
                </c:pt>
                <c:pt idx="2">
                  <c:v>3361</c:v>
                </c:pt>
                <c:pt idx="3">
                  <c:v>1741</c:v>
                </c:pt>
              </c:numCache>
            </c:numRef>
          </c:val>
          <c:extLst>
            <c:ext xmlns:c16="http://schemas.microsoft.com/office/drawing/2014/chart" uri="{C3380CC4-5D6E-409C-BE32-E72D297353CC}">
              <c16:uniqueId val="{00000002-8F00-4E4E-8252-1D87601D9D16}"/>
            </c:ext>
          </c:extLst>
        </c:ser>
        <c:dLbls>
          <c:showLegendKey val="0"/>
          <c:showVal val="0"/>
          <c:showCatName val="0"/>
          <c:showSerName val="0"/>
          <c:showPercent val="0"/>
          <c:showBubbleSize val="0"/>
        </c:dLbls>
        <c:gapWidth val="219"/>
        <c:overlap val="100"/>
        <c:axId val="41785456"/>
        <c:axId val="842316720"/>
      </c:barChart>
      <c:catAx>
        <c:axId val="4178545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2316720"/>
        <c:crosses val="autoZero"/>
        <c:auto val="1"/>
        <c:lblAlgn val="ctr"/>
        <c:lblOffset val="100"/>
        <c:noMultiLvlLbl val="0"/>
      </c:catAx>
      <c:valAx>
        <c:axId val="8423167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7854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 (1) (1).xlsx]sentiment response time!PivotTable10</c:name>
    <c:fmtId val="-1"/>
  </c:pivotSource>
  <c:chart>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'sentiment response time'!$B$3:$B$4</c:f>
              <c:strCache>
                <c:ptCount val="1"/>
                <c:pt idx="0">
                  <c:v>Above SLA</c:v>
                </c:pt>
              </c:strCache>
            </c:strRef>
          </c:tx>
          <c:spPr>
            <a:solidFill>
              <a:schemeClr val="accent2"/>
            </a:solidFill>
            <a:ln>
              <a:noFill/>
            </a:ln>
            <a:effectLst/>
          </c:spPr>
          <c:invertIfNegative val="0"/>
          <c:cat>
            <c:strRef>
              <c:f>'sentiment response time'!$A$5:$A$10</c:f>
              <c:strCache>
                <c:ptCount val="5"/>
                <c:pt idx="0">
                  <c:v>Negative</c:v>
                </c:pt>
                <c:pt idx="1">
                  <c:v>Neutral</c:v>
                </c:pt>
                <c:pt idx="2">
                  <c:v>Very Negative</c:v>
                </c:pt>
                <c:pt idx="3">
                  <c:v>Positive</c:v>
                </c:pt>
                <c:pt idx="4">
                  <c:v>Very Positive</c:v>
                </c:pt>
              </c:strCache>
            </c:strRef>
          </c:cat>
          <c:val>
            <c:numRef>
              <c:f>'sentiment response time'!$B$5:$B$10</c:f>
              <c:numCache>
                <c:formatCode>General</c:formatCode>
                <c:ptCount val="5"/>
                <c:pt idx="0">
                  <c:v>1406</c:v>
                </c:pt>
                <c:pt idx="1">
                  <c:v>1076</c:v>
                </c:pt>
                <c:pt idx="2">
                  <c:v>766</c:v>
                </c:pt>
                <c:pt idx="3">
                  <c:v>520</c:v>
                </c:pt>
                <c:pt idx="4">
                  <c:v>400</c:v>
                </c:pt>
              </c:numCache>
            </c:numRef>
          </c:val>
          <c:extLst>
            <c:ext xmlns:c16="http://schemas.microsoft.com/office/drawing/2014/chart" uri="{C3380CC4-5D6E-409C-BE32-E72D297353CC}">
              <c16:uniqueId val="{00000000-D316-4333-A549-C5E63DDBC081}"/>
            </c:ext>
          </c:extLst>
        </c:ser>
        <c:ser>
          <c:idx val="1"/>
          <c:order val="1"/>
          <c:tx>
            <c:strRef>
              <c:f>'sentiment response time'!$C$3:$C$4</c:f>
              <c:strCache>
                <c:ptCount val="1"/>
                <c:pt idx="0">
                  <c:v>Below SLA</c:v>
                </c:pt>
              </c:strCache>
            </c:strRef>
          </c:tx>
          <c:spPr>
            <a:solidFill>
              <a:schemeClr val="accent4"/>
            </a:solidFill>
            <a:ln>
              <a:noFill/>
            </a:ln>
            <a:effectLst/>
          </c:spPr>
          <c:invertIfNegative val="0"/>
          <c:cat>
            <c:strRef>
              <c:f>'sentiment response time'!$A$5:$A$10</c:f>
              <c:strCache>
                <c:ptCount val="5"/>
                <c:pt idx="0">
                  <c:v>Negative</c:v>
                </c:pt>
                <c:pt idx="1">
                  <c:v>Neutral</c:v>
                </c:pt>
                <c:pt idx="2">
                  <c:v>Very Negative</c:v>
                </c:pt>
                <c:pt idx="3">
                  <c:v>Positive</c:v>
                </c:pt>
                <c:pt idx="4">
                  <c:v>Very Positive</c:v>
                </c:pt>
              </c:strCache>
            </c:strRef>
          </c:cat>
          <c:val>
            <c:numRef>
              <c:f>'sentiment response time'!$C$5:$C$10</c:f>
              <c:numCache>
                <c:formatCode>General</c:formatCode>
                <c:ptCount val="5"/>
                <c:pt idx="0">
                  <c:v>2745</c:v>
                </c:pt>
                <c:pt idx="1">
                  <c:v>2169</c:v>
                </c:pt>
                <c:pt idx="2">
                  <c:v>1472</c:v>
                </c:pt>
                <c:pt idx="3">
                  <c:v>979</c:v>
                </c:pt>
                <c:pt idx="4">
                  <c:v>783</c:v>
                </c:pt>
              </c:numCache>
            </c:numRef>
          </c:val>
          <c:extLst>
            <c:ext xmlns:c16="http://schemas.microsoft.com/office/drawing/2014/chart" uri="{C3380CC4-5D6E-409C-BE32-E72D297353CC}">
              <c16:uniqueId val="{00000001-D316-4333-A549-C5E63DDBC081}"/>
            </c:ext>
          </c:extLst>
        </c:ser>
        <c:ser>
          <c:idx val="2"/>
          <c:order val="2"/>
          <c:tx>
            <c:strRef>
              <c:f>'sentiment response time'!$D$3:$D$4</c:f>
              <c:strCache>
                <c:ptCount val="1"/>
                <c:pt idx="0">
                  <c:v>Within SLA</c:v>
                </c:pt>
              </c:strCache>
            </c:strRef>
          </c:tx>
          <c:spPr>
            <a:solidFill>
              <a:schemeClr val="accent6"/>
            </a:solidFill>
            <a:ln>
              <a:noFill/>
            </a:ln>
            <a:effectLst/>
          </c:spPr>
          <c:invertIfNegative val="0"/>
          <c:cat>
            <c:strRef>
              <c:f>'sentiment response time'!$A$5:$A$10</c:f>
              <c:strCache>
                <c:ptCount val="5"/>
                <c:pt idx="0">
                  <c:v>Negative</c:v>
                </c:pt>
                <c:pt idx="1">
                  <c:v>Neutral</c:v>
                </c:pt>
                <c:pt idx="2">
                  <c:v>Very Negative</c:v>
                </c:pt>
                <c:pt idx="3">
                  <c:v>Positive</c:v>
                </c:pt>
                <c:pt idx="4">
                  <c:v>Very Positive</c:v>
                </c:pt>
              </c:strCache>
            </c:strRef>
          </c:cat>
          <c:val>
            <c:numRef>
              <c:f>'sentiment response time'!$D$5:$D$10</c:f>
              <c:numCache>
                <c:formatCode>General</c:formatCode>
                <c:ptCount val="5"/>
                <c:pt idx="0">
                  <c:v>6912</c:v>
                </c:pt>
                <c:pt idx="1">
                  <c:v>5509</c:v>
                </c:pt>
                <c:pt idx="2">
                  <c:v>3788</c:v>
                </c:pt>
                <c:pt idx="3">
                  <c:v>2429</c:v>
                </c:pt>
                <c:pt idx="4">
                  <c:v>1987</c:v>
                </c:pt>
              </c:numCache>
            </c:numRef>
          </c:val>
          <c:extLst>
            <c:ext xmlns:c16="http://schemas.microsoft.com/office/drawing/2014/chart" uri="{C3380CC4-5D6E-409C-BE32-E72D297353CC}">
              <c16:uniqueId val="{00000002-D316-4333-A549-C5E63DDBC081}"/>
            </c:ext>
          </c:extLst>
        </c:ser>
        <c:dLbls>
          <c:showLegendKey val="0"/>
          <c:showVal val="0"/>
          <c:showCatName val="0"/>
          <c:showSerName val="0"/>
          <c:showPercent val="0"/>
          <c:showBubbleSize val="0"/>
        </c:dLbls>
        <c:gapWidth val="219"/>
        <c:overlap val="-27"/>
        <c:axId val="509376608"/>
        <c:axId val="507045920"/>
      </c:barChart>
      <c:catAx>
        <c:axId val="509376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7045920"/>
        <c:crosses val="autoZero"/>
        <c:auto val="1"/>
        <c:lblAlgn val="ctr"/>
        <c:lblOffset val="100"/>
        <c:noMultiLvlLbl val="0"/>
      </c:catAx>
      <c:valAx>
        <c:axId val="507045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93766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 (1) (1).xlsx]channel response time!PivotTable13</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8025371828521428E-2"/>
          <c:y val="0.14249781277340332"/>
          <c:w val="0.66711351706036748"/>
          <c:h val="0.65853091280256637"/>
        </c:manualLayout>
      </c:layout>
      <c:barChart>
        <c:barDir val="bar"/>
        <c:grouping val="stacked"/>
        <c:varyColors val="0"/>
        <c:ser>
          <c:idx val="0"/>
          <c:order val="0"/>
          <c:tx>
            <c:strRef>
              <c:f>'channel response time'!$B$3:$B$4</c:f>
              <c:strCache>
                <c:ptCount val="1"/>
                <c:pt idx="0">
                  <c:v>Above SLA</c:v>
                </c:pt>
              </c:strCache>
            </c:strRef>
          </c:tx>
          <c:spPr>
            <a:solidFill>
              <a:schemeClr val="accent1"/>
            </a:solidFill>
            <a:ln>
              <a:noFill/>
            </a:ln>
            <a:effectLst/>
          </c:spPr>
          <c:invertIfNegative val="0"/>
          <c:cat>
            <c:strRef>
              <c:f>'channel response time'!$A$5:$A$9</c:f>
              <c:strCache>
                <c:ptCount val="4"/>
                <c:pt idx="0">
                  <c:v>Call-Center</c:v>
                </c:pt>
                <c:pt idx="1">
                  <c:v>Chatbot</c:v>
                </c:pt>
                <c:pt idx="2">
                  <c:v>Email</c:v>
                </c:pt>
                <c:pt idx="3">
                  <c:v>Web</c:v>
                </c:pt>
              </c:strCache>
            </c:strRef>
          </c:cat>
          <c:val>
            <c:numRef>
              <c:f>'channel response time'!$B$5:$B$9</c:f>
              <c:numCache>
                <c:formatCode>General</c:formatCode>
                <c:ptCount val="4"/>
                <c:pt idx="0">
                  <c:v>1310</c:v>
                </c:pt>
                <c:pt idx="1">
                  <c:v>1049</c:v>
                </c:pt>
                <c:pt idx="2">
                  <c:v>935</c:v>
                </c:pt>
                <c:pt idx="3">
                  <c:v>874</c:v>
                </c:pt>
              </c:numCache>
            </c:numRef>
          </c:val>
          <c:extLst>
            <c:ext xmlns:c16="http://schemas.microsoft.com/office/drawing/2014/chart" uri="{C3380CC4-5D6E-409C-BE32-E72D297353CC}">
              <c16:uniqueId val="{00000000-2F39-47DF-89CF-69472E7FAEA8}"/>
            </c:ext>
          </c:extLst>
        </c:ser>
        <c:ser>
          <c:idx val="1"/>
          <c:order val="1"/>
          <c:tx>
            <c:strRef>
              <c:f>'channel response time'!$C$3:$C$4</c:f>
              <c:strCache>
                <c:ptCount val="1"/>
                <c:pt idx="0">
                  <c:v>Below SLA</c:v>
                </c:pt>
              </c:strCache>
            </c:strRef>
          </c:tx>
          <c:spPr>
            <a:solidFill>
              <a:schemeClr val="accent2"/>
            </a:solidFill>
            <a:ln>
              <a:noFill/>
            </a:ln>
            <a:effectLst/>
          </c:spPr>
          <c:invertIfNegative val="0"/>
          <c:cat>
            <c:strRef>
              <c:f>'channel response time'!$A$5:$A$9</c:f>
              <c:strCache>
                <c:ptCount val="4"/>
                <c:pt idx="0">
                  <c:v>Call-Center</c:v>
                </c:pt>
                <c:pt idx="1">
                  <c:v>Chatbot</c:v>
                </c:pt>
                <c:pt idx="2">
                  <c:v>Email</c:v>
                </c:pt>
                <c:pt idx="3">
                  <c:v>Web</c:v>
                </c:pt>
              </c:strCache>
            </c:strRef>
          </c:cat>
          <c:val>
            <c:numRef>
              <c:f>'channel response time'!$C$5:$C$9</c:f>
              <c:numCache>
                <c:formatCode>General</c:formatCode>
                <c:ptCount val="4"/>
                <c:pt idx="0">
                  <c:v>2675</c:v>
                </c:pt>
                <c:pt idx="1">
                  <c:v>2013</c:v>
                </c:pt>
                <c:pt idx="2">
                  <c:v>1822</c:v>
                </c:pt>
                <c:pt idx="3">
                  <c:v>1638</c:v>
                </c:pt>
              </c:numCache>
            </c:numRef>
          </c:val>
          <c:extLst>
            <c:ext xmlns:c16="http://schemas.microsoft.com/office/drawing/2014/chart" uri="{C3380CC4-5D6E-409C-BE32-E72D297353CC}">
              <c16:uniqueId val="{00000001-2F39-47DF-89CF-69472E7FAEA8}"/>
            </c:ext>
          </c:extLst>
        </c:ser>
        <c:ser>
          <c:idx val="2"/>
          <c:order val="2"/>
          <c:tx>
            <c:strRef>
              <c:f>'channel response time'!$D$3:$D$4</c:f>
              <c:strCache>
                <c:ptCount val="1"/>
                <c:pt idx="0">
                  <c:v>Within SLA</c:v>
                </c:pt>
              </c:strCache>
            </c:strRef>
          </c:tx>
          <c:spPr>
            <a:solidFill>
              <a:schemeClr val="accent3"/>
            </a:solidFill>
            <a:ln>
              <a:noFill/>
            </a:ln>
            <a:effectLst/>
          </c:spPr>
          <c:invertIfNegative val="0"/>
          <c:cat>
            <c:strRef>
              <c:f>'channel response time'!$A$5:$A$9</c:f>
              <c:strCache>
                <c:ptCount val="4"/>
                <c:pt idx="0">
                  <c:v>Call-Center</c:v>
                </c:pt>
                <c:pt idx="1">
                  <c:v>Chatbot</c:v>
                </c:pt>
                <c:pt idx="2">
                  <c:v>Email</c:v>
                </c:pt>
                <c:pt idx="3">
                  <c:v>Web</c:v>
                </c:pt>
              </c:strCache>
            </c:strRef>
          </c:cat>
          <c:val>
            <c:numRef>
              <c:f>'channel response time'!$D$5:$D$9</c:f>
              <c:numCache>
                <c:formatCode>General</c:formatCode>
                <c:ptCount val="4"/>
                <c:pt idx="0">
                  <c:v>6654</c:v>
                </c:pt>
                <c:pt idx="1">
                  <c:v>5194</c:v>
                </c:pt>
                <c:pt idx="2">
                  <c:v>4713</c:v>
                </c:pt>
                <c:pt idx="3">
                  <c:v>4064</c:v>
                </c:pt>
              </c:numCache>
            </c:numRef>
          </c:val>
          <c:extLst>
            <c:ext xmlns:c16="http://schemas.microsoft.com/office/drawing/2014/chart" uri="{C3380CC4-5D6E-409C-BE32-E72D297353CC}">
              <c16:uniqueId val="{00000002-2F39-47DF-89CF-69472E7FAEA8}"/>
            </c:ext>
          </c:extLst>
        </c:ser>
        <c:dLbls>
          <c:showLegendKey val="0"/>
          <c:showVal val="0"/>
          <c:showCatName val="0"/>
          <c:showSerName val="0"/>
          <c:showPercent val="0"/>
          <c:showBubbleSize val="0"/>
        </c:dLbls>
        <c:gapWidth val="219"/>
        <c:overlap val="100"/>
        <c:axId val="42539648"/>
        <c:axId val="842257696"/>
      </c:barChart>
      <c:catAx>
        <c:axId val="425396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2257696"/>
        <c:crosses val="autoZero"/>
        <c:auto val="1"/>
        <c:lblAlgn val="ctr"/>
        <c:lblOffset val="100"/>
        <c:noMultiLvlLbl val="0"/>
      </c:catAx>
      <c:valAx>
        <c:axId val="8422576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539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zero"/>
    <c:showDLblsOverMax val="0"/>
  </c:chart>
  <c:spPr>
    <a:noFill/>
    <a:ln w="9525" cap="flat" cmpd="sng" algn="ctr">
      <a:noFill/>
      <a:prstDash val="solid"/>
    </a:ln>
    <a:effectLst/>
  </c:spPr>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zero"/>
    <c:showDLblsOverMax val="0"/>
  </c:chart>
  <c:spPr>
    <a:noFill/>
    <a:ln w="9525" cap="flat" cmpd="sng" algn="ctr">
      <a:noFill/>
      <a:prstDash val="solid"/>
    </a:ln>
    <a:effectLst/>
  </c:spPr>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zero"/>
    <c:showDLblsOverMax val="0"/>
  </c:chart>
  <c:spPr>
    <a:noFill/>
    <a:ln w="9525" cap="flat" cmpd="sng" algn="ctr">
      <a:noFill/>
      <a:prstDash val="solid"/>
    </a:ln>
    <a:effectLst/>
  </c:spPr>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zero"/>
    <c:showDLblsOverMax val="0"/>
  </c:chart>
  <c:spPr>
    <a:noFill/>
    <a:ln w="9525" cap="flat" cmpd="sng" algn="ctr">
      <a:noFill/>
      <a:prstDash val="solid"/>
    </a:ln>
    <a:effectLst/>
  </c:spPr>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 (1) (1).xlsx]csat score call centre!PivotTable11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pivotFmt>
      <c:pivotFmt>
        <c:idx val="16"/>
        <c:spPr>
          <a:solidFill>
            <a:schemeClr val="accent1"/>
          </a:solidFill>
          <a:ln>
            <a:noFill/>
          </a:ln>
          <a:effectLst/>
        </c:spPr>
      </c:pivotFmt>
    </c:pivotFmts>
    <c:plotArea>
      <c:layout/>
      <c:pieChart>
        <c:varyColors val="1"/>
        <c:ser>
          <c:idx val="0"/>
          <c:order val="0"/>
          <c:tx>
            <c:strRef>
              <c:f>'csat score call centre'!$B$3</c:f>
              <c:strCache>
                <c:ptCount val="1"/>
                <c:pt idx="0">
                  <c:v>Total</c:v>
                </c:pt>
              </c:strCache>
            </c:strRef>
          </c:tx>
          <c:dPt>
            <c:idx val="0"/>
            <c:bubble3D val="0"/>
            <c:spPr>
              <a:solidFill>
                <a:schemeClr val="accent1"/>
              </a:solidFill>
              <a:ln>
                <a:noFill/>
              </a:ln>
              <a:effectLst/>
            </c:spPr>
            <c:extLst>
              <c:ext xmlns:c16="http://schemas.microsoft.com/office/drawing/2014/chart" uri="{C3380CC4-5D6E-409C-BE32-E72D297353CC}">
                <c16:uniqueId val="{00000001-1FCD-4509-B520-CBD130D44C97}"/>
              </c:ext>
            </c:extLst>
          </c:dPt>
          <c:dPt>
            <c:idx val="1"/>
            <c:bubble3D val="0"/>
            <c:spPr>
              <a:solidFill>
                <a:schemeClr val="accent2"/>
              </a:solidFill>
              <a:ln>
                <a:noFill/>
              </a:ln>
              <a:effectLst/>
            </c:spPr>
            <c:extLst>
              <c:ext xmlns:c16="http://schemas.microsoft.com/office/drawing/2014/chart" uri="{C3380CC4-5D6E-409C-BE32-E72D297353CC}">
                <c16:uniqueId val="{00000003-1FCD-4509-B520-CBD130D44C97}"/>
              </c:ext>
            </c:extLst>
          </c:dPt>
          <c:dPt>
            <c:idx val="2"/>
            <c:bubble3D val="0"/>
            <c:spPr>
              <a:solidFill>
                <a:schemeClr val="accent3"/>
              </a:solidFill>
              <a:ln>
                <a:noFill/>
              </a:ln>
              <a:effectLst/>
            </c:spPr>
            <c:extLst>
              <c:ext xmlns:c16="http://schemas.microsoft.com/office/drawing/2014/chart" uri="{C3380CC4-5D6E-409C-BE32-E72D297353CC}">
                <c16:uniqueId val="{00000005-1FCD-4509-B520-CBD130D44C97}"/>
              </c:ext>
            </c:extLst>
          </c:dPt>
          <c:dPt>
            <c:idx val="3"/>
            <c:bubble3D val="0"/>
            <c:spPr>
              <a:solidFill>
                <a:schemeClr val="accent4"/>
              </a:solidFill>
              <a:ln>
                <a:noFill/>
              </a:ln>
              <a:effectLst/>
            </c:spPr>
            <c:extLst>
              <c:ext xmlns:c16="http://schemas.microsoft.com/office/drawing/2014/chart" uri="{C3380CC4-5D6E-409C-BE32-E72D297353CC}">
                <c16:uniqueId val="{00000007-1FCD-4509-B520-CBD130D44C97}"/>
              </c:ext>
            </c:extLst>
          </c:dPt>
          <c:cat>
            <c:strRef>
              <c:f>'csat score call centre'!$A$4:$A$8</c:f>
              <c:strCache>
                <c:ptCount val="4"/>
                <c:pt idx="0">
                  <c:v>Los Angeles/CA</c:v>
                </c:pt>
                <c:pt idx="1">
                  <c:v>Baltimore/MD</c:v>
                </c:pt>
                <c:pt idx="2">
                  <c:v>Chicago/IL</c:v>
                </c:pt>
                <c:pt idx="3">
                  <c:v>Denver/CO</c:v>
                </c:pt>
              </c:strCache>
            </c:strRef>
          </c:cat>
          <c:val>
            <c:numRef>
              <c:f>'csat score call centre'!$B$4:$B$8</c:f>
              <c:numCache>
                <c:formatCode>General</c:formatCode>
                <c:ptCount val="4"/>
                <c:pt idx="0">
                  <c:v>28254</c:v>
                </c:pt>
                <c:pt idx="1">
                  <c:v>22956</c:v>
                </c:pt>
                <c:pt idx="2">
                  <c:v>10926</c:v>
                </c:pt>
                <c:pt idx="3">
                  <c:v>5949</c:v>
                </c:pt>
              </c:numCache>
            </c:numRef>
          </c:val>
          <c:extLst>
            <c:ext xmlns:c16="http://schemas.microsoft.com/office/drawing/2014/chart" uri="{C3380CC4-5D6E-409C-BE32-E72D297353CC}">
              <c16:uniqueId val="{00000000-9EA9-4614-AF84-20448EBF4610}"/>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 (1) (1).xlsx]channel sentimets!PivotTable12</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6757312552425793E-2"/>
          <c:y val="2.4875542051808742E-2"/>
          <c:w val="0.86566902075384911"/>
          <c:h val="0.84511654113887935"/>
        </c:manualLayout>
      </c:layout>
      <c:barChart>
        <c:barDir val="col"/>
        <c:grouping val="clustered"/>
        <c:varyColors val="0"/>
        <c:ser>
          <c:idx val="0"/>
          <c:order val="0"/>
          <c:tx>
            <c:strRef>
              <c:f>'channel sentimets'!$B$3:$B$4</c:f>
              <c:strCache>
                <c:ptCount val="1"/>
                <c:pt idx="0">
                  <c:v>Negative</c:v>
                </c:pt>
              </c:strCache>
            </c:strRef>
          </c:tx>
          <c:spPr>
            <a:solidFill>
              <a:schemeClr val="accent1"/>
            </a:solidFill>
            <a:ln>
              <a:noFill/>
            </a:ln>
            <a:effectLst/>
          </c:spPr>
          <c:invertIfNegative val="0"/>
          <c:cat>
            <c:strRef>
              <c:f>'channel sentimets'!$A$5:$A$9</c:f>
              <c:strCache>
                <c:ptCount val="4"/>
                <c:pt idx="0">
                  <c:v>Call-Center</c:v>
                </c:pt>
                <c:pt idx="1">
                  <c:v>Chatbot</c:v>
                </c:pt>
                <c:pt idx="2">
                  <c:v>Email</c:v>
                </c:pt>
                <c:pt idx="3">
                  <c:v>Web</c:v>
                </c:pt>
              </c:strCache>
            </c:strRef>
          </c:cat>
          <c:val>
            <c:numRef>
              <c:f>'channel sentimets'!$B$5:$B$9</c:f>
              <c:numCache>
                <c:formatCode>General</c:formatCode>
                <c:ptCount val="4"/>
                <c:pt idx="0">
                  <c:v>3570</c:v>
                </c:pt>
                <c:pt idx="1">
                  <c:v>2737</c:v>
                </c:pt>
                <c:pt idx="2">
                  <c:v>2565</c:v>
                </c:pt>
                <c:pt idx="3">
                  <c:v>2191</c:v>
                </c:pt>
              </c:numCache>
            </c:numRef>
          </c:val>
          <c:extLst>
            <c:ext xmlns:c16="http://schemas.microsoft.com/office/drawing/2014/chart" uri="{C3380CC4-5D6E-409C-BE32-E72D297353CC}">
              <c16:uniqueId val="{00000000-DA74-47CE-8E1D-4453CAEBD033}"/>
            </c:ext>
          </c:extLst>
        </c:ser>
        <c:ser>
          <c:idx val="1"/>
          <c:order val="1"/>
          <c:tx>
            <c:strRef>
              <c:f>'channel sentimets'!$C$3:$C$4</c:f>
              <c:strCache>
                <c:ptCount val="1"/>
                <c:pt idx="0">
                  <c:v>Neutral</c:v>
                </c:pt>
              </c:strCache>
            </c:strRef>
          </c:tx>
          <c:spPr>
            <a:solidFill>
              <a:schemeClr val="accent3"/>
            </a:solidFill>
            <a:ln>
              <a:noFill/>
            </a:ln>
            <a:effectLst/>
          </c:spPr>
          <c:invertIfNegative val="0"/>
          <c:cat>
            <c:strRef>
              <c:f>'channel sentimets'!$A$5:$A$9</c:f>
              <c:strCache>
                <c:ptCount val="4"/>
                <c:pt idx="0">
                  <c:v>Call-Center</c:v>
                </c:pt>
                <c:pt idx="1">
                  <c:v>Chatbot</c:v>
                </c:pt>
                <c:pt idx="2">
                  <c:v>Email</c:v>
                </c:pt>
                <c:pt idx="3">
                  <c:v>Web</c:v>
                </c:pt>
              </c:strCache>
            </c:strRef>
          </c:cat>
          <c:val>
            <c:numRef>
              <c:f>'channel sentimets'!$C$5:$C$9</c:f>
              <c:numCache>
                <c:formatCode>General</c:formatCode>
                <c:ptCount val="4"/>
                <c:pt idx="0">
                  <c:v>2785</c:v>
                </c:pt>
                <c:pt idx="1">
                  <c:v>2201</c:v>
                </c:pt>
                <c:pt idx="2">
                  <c:v>1995</c:v>
                </c:pt>
                <c:pt idx="3">
                  <c:v>1773</c:v>
                </c:pt>
              </c:numCache>
            </c:numRef>
          </c:val>
          <c:extLst>
            <c:ext xmlns:c16="http://schemas.microsoft.com/office/drawing/2014/chart" uri="{C3380CC4-5D6E-409C-BE32-E72D297353CC}">
              <c16:uniqueId val="{00000001-DA74-47CE-8E1D-4453CAEBD033}"/>
            </c:ext>
          </c:extLst>
        </c:ser>
        <c:ser>
          <c:idx val="2"/>
          <c:order val="2"/>
          <c:tx>
            <c:strRef>
              <c:f>'channel sentimets'!$D$3:$D$4</c:f>
              <c:strCache>
                <c:ptCount val="1"/>
                <c:pt idx="0">
                  <c:v>Positive</c:v>
                </c:pt>
              </c:strCache>
            </c:strRef>
          </c:tx>
          <c:spPr>
            <a:solidFill>
              <a:schemeClr val="accent5"/>
            </a:solidFill>
            <a:ln>
              <a:noFill/>
            </a:ln>
            <a:effectLst/>
          </c:spPr>
          <c:invertIfNegative val="0"/>
          <c:cat>
            <c:strRef>
              <c:f>'channel sentimets'!$A$5:$A$9</c:f>
              <c:strCache>
                <c:ptCount val="4"/>
                <c:pt idx="0">
                  <c:v>Call-Center</c:v>
                </c:pt>
                <c:pt idx="1">
                  <c:v>Chatbot</c:v>
                </c:pt>
                <c:pt idx="2">
                  <c:v>Email</c:v>
                </c:pt>
                <c:pt idx="3">
                  <c:v>Web</c:v>
                </c:pt>
              </c:strCache>
            </c:strRef>
          </c:cat>
          <c:val>
            <c:numRef>
              <c:f>'channel sentimets'!$D$5:$D$9</c:f>
              <c:numCache>
                <c:formatCode>General</c:formatCode>
                <c:ptCount val="4"/>
                <c:pt idx="0">
                  <c:v>1245</c:v>
                </c:pt>
                <c:pt idx="1">
                  <c:v>983</c:v>
                </c:pt>
                <c:pt idx="2">
                  <c:v>863</c:v>
                </c:pt>
                <c:pt idx="3">
                  <c:v>837</c:v>
                </c:pt>
              </c:numCache>
            </c:numRef>
          </c:val>
          <c:extLst>
            <c:ext xmlns:c16="http://schemas.microsoft.com/office/drawing/2014/chart" uri="{C3380CC4-5D6E-409C-BE32-E72D297353CC}">
              <c16:uniqueId val="{00000002-DA74-47CE-8E1D-4453CAEBD033}"/>
            </c:ext>
          </c:extLst>
        </c:ser>
        <c:ser>
          <c:idx val="3"/>
          <c:order val="3"/>
          <c:tx>
            <c:strRef>
              <c:f>'channel sentimets'!$E$3:$E$4</c:f>
              <c:strCache>
                <c:ptCount val="1"/>
                <c:pt idx="0">
                  <c:v>Very Negative</c:v>
                </c:pt>
              </c:strCache>
            </c:strRef>
          </c:tx>
          <c:spPr>
            <a:solidFill>
              <a:schemeClr val="accent1">
                <a:lumMod val="60000"/>
              </a:schemeClr>
            </a:solidFill>
            <a:ln>
              <a:noFill/>
            </a:ln>
            <a:effectLst/>
          </c:spPr>
          <c:invertIfNegative val="0"/>
          <c:cat>
            <c:strRef>
              <c:f>'channel sentimets'!$A$5:$A$9</c:f>
              <c:strCache>
                <c:ptCount val="4"/>
                <c:pt idx="0">
                  <c:v>Call-Center</c:v>
                </c:pt>
                <c:pt idx="1">
                  <c:v>Chatbot</c:v>
                </c:pt>
                <c:pt idx="2">
                  <c:v>Email</c:v>
                </c:pt>
                <c:pt idx="3">
                  <c:v>Web</c:v>
                </c:pt>
              </c:strCache>
            </c:strRef>
          </c:cat>
          <c:val>
            <c:numRef>
              <c:f>'channel sentimets'!$E$5:$E$9</c:f>
              <c:numCache>
                <c:formatCode>General</c:formatCode>
                <c:ptCount val="4"/>
                <c:pt idx="0">
                  <c:v>1983</c:v>
                </c:pt>
                <c:pt idx="1">
                  <c:v>1526</c:v>
                </c:pt>
                <c:pt idx="2">
                  <c:v>1344</c:v>
                </c:pt>
                <c:pt idx="3">
                  <c:v>1173</c:v>
                </c:pt>
              </c:numCache>
            </c:numRef>
          </c:val>
          <c:extLst>
            <c:ext xmlns:c16="http://schemas.microsoft.com/office/drawing/2014/chart" uri="{C3380CC4-5D6E-409C-BE32-E72D297353CC}">
              <c16:uniqueId val="{00000003-DA74-47CE-8E1D-4453CAEBD033}"/>
            </c:ext>
          </c:extLst>
        </c:ser>
        <c:ser>
          <c:idx val="4"/>
          <c:order val="4"/>
          <c:tx>
            <c:strRef>
              <c:f>'channel sentimets'!$F$3:$F$4</c:f>
              <c:strCache>
                <c:ptCount val="1"/>
                <c:pt idx="0">
                  <c:v>Very Positive</c:v>
                </c:pt>
              </c:strCache>
            </c:strRef>
          </c:tx>
          <c:spPr>
            <a:solidFill>
              <a:schemeClr val="accent3">
                <a:lumMod val="60000"/>
              </a:schemeClr>
            </a:solidFill>
            <a:ln>
              <a:noFill/>
            </a:ln>
            <a:effectLst/>
          </c:spPr>
          <c:invertIfNegative val="0"/>
          <c:cat>
            <c:strRef>
              <c:f>'channel sentimets'!$A$5:$A$9</c:f>
              <c:strCache>
                <c:ptCount val="4"/>
                <c:pt idx="0">
                  <c:v>Call-Center</c:v>
                </c:pt>
                <c:pt idx="1">
                  <c:v>Chatbot</c:v>
                </c:pt>
                <c:pt idx="2">
                  <c:v>Email</c:v>
                </c:pt>
                <c:pt idx="3">
                  <c:v>Web</c:v>
                </c:pt>
              </c:strCache>
            </c:strRef>
          </c:cat>
          <c:val>
            <c:numRef>
              <c:f>'channel sentimets'!$F$5:$F$9</c:f>
              <c:numCache>
                <c:formatCode>General</c:formatCode>
                <c:ptCount val="4"/>
                <c:pt idx="0">
                  <c:v>1056</c:v>
                </c:pt>
                <c:pt idx="1">
                  <c:v>809</c:v>
                </c:pt>
                <c:pt idx="2">
                  <c:v>703</c:v>
                </c:pt>
                <c:pt idx="3">
                  <c:v>602</c:v>
                </c:pt>
              </c:numCache>
            </c:numRef>
          </c:val>
          <c:extLst>
            <c:ext xmlns:c16="http://schemas.microsoft.com/office/drawing/2014/chart" uri="{C3380CC4-5D6E-409C-BE32-E72D297353CC}">
              <c16:uniqueId val="{00000004-DA74-47CE-8E1D-4453CAEBD033}"/>
            </c:ext>
          </c:extLst>
        </c:ser>
        <c:dLbls>
          <c:showLegendKey val="0"/>
          <c:showVal val="0"/>
          <c:showCatName val="0"/>
          <c:showSerName val="0"/>
          <c:showPercent val="0"/>
          <c:showBubbleSize val="0"/>
        </c:dLbls>
        <c:gapWidth val="219"/>
        <c:overlap val="-27"/>
        <c:axId val="43789744"/>
        <c:axId val="687596016"/>
      </c:barChart>
      <c:catAx>
        <c:axId val="43789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7596016"/>
        <c:crosses val="autoZero"/>
        <c:auto val="1"/>
        <c:lblAlgn val="ctr"/>
        <c:lblOffset val="100"/>
        <c:noMultiLvlLbl val="0"/>
      </c:catAx>
      <c:valAx>
        <c:axId val="6875960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7897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zero"/>
    <c:showDLblsOverMax val="0"/>
  </c:chart>
  <c:spPr>
    <a:noFill/>
    <a:ln w="9525" cap="flat" cmpd="sng" algn="ctr">
      <a:noFill/>
      <a:prstDash val="solid"/>
    </a:ln>
    <a:effectLst/>
  </c:spPr>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pivotSource>
    <c:name>[Call_Center_data (1) (1).xlsx]common complaints!PivotTable2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Customers</a:t>
            </a:r>
            <a:r>
              <a:rPr lang="en-US" baseline="0"/>
              <a:t> complaint anylsis</a:t>
            </a:r>
          </a:p>
          <a:p>
            <a:pPr>
              <a:defRPr/>
            </a:pPr>
            <a:endParaRPr lang="en-US"/>
          </a:p>
        </c:rich>
      </c:tx>
      <c:layout>
        <c:manualLayout>
          <c:xMode val="edge"/>
          <c:yMode val="edge"/>
          <c:x val="0.27104708150419254"/>
          <c:y val="0.12726507304866461"/>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'common complaints'!$B$3</c:f>
              <c:strCache>
                <c:ptCount val="1"/>
                <c:pt idx="0">
                  <c:v>Total</c:v>
                </c:pt>
              </c:strCache>
            </c:strRef>
          </c:tx>
          <c:spPr>
            <a:solidFill>
              <a:schemeClr val="dk1">
                <a:tint val="88500"/>
              </a:schemeClr>
            </a:solidFill>
            <a:ln>
              <a:noFill/>
            </a:ln>
            <a:effectLst/>
          </c:spPr>
          <c:invertIfNegative val="0"/>
          <c:cat>
            <c:strRef>
              <c:f>'common complaints'!$A$4:$A$7</c:f>
              <c:strCache>
                <c:ptCount val="3"/>
                <c:pt idx="0">
                  <c:v>Billing Question</c:v>
                </c:pt>
                <c:pt idx="1">
                  <c:v>Payments</c:v>
                </c:pt>
                <c:pt idx="2">
                  <c:v>Service Outage</c:v>
                </c:pt>
              </c:strCache>
            </c:strRef>
          </c:cat>
          <c:val>
            <c:numRef>
              <c:f>'common complaints'!$B$4:$B$7</c:f>
              <c:numCache>
                <c:formatCode>General</c:formatCode>
                <c:ptCount val="3"/>
                <c:pt idx="0">
                  <c:v>23462</c:v>
                </c:pt>
                <c:pt idx="1">
                  <c:v>4749</c:v>
                </c:pt>
                <c:pt idx="2">
                  <c:v>4730</c:v>
                </c:pt>
              </c:numCache>
            </c:numRef>
          </c:val>
          <c:extLst>
            <c:ext xmlns:c16="http://schemas.microsoft.com/office/drawing/2014/chart" uri="{C3380CC4-5D6E-409C-BE32-E72D297353CC}">
              <c16:uniqueId val="{00000000-DE77-408F-B3D5-871468858F53}"/>
            </c:ext>
          </c:extLst>
        </c:ser>
        <c:dLbls>
          <c:showLegendKey val="0"/>
          <c:showVal val="0"/>
          <c:showCatName val="0"/>
          <c:showSerName val="0"/>
          <c:showPercent val="0"/>
          <c:showBubbleSize val="0"/>
        </c:dLbls>
        <c:gapWidth val="219"/>
        <c:overlap val="-27"/>
        <c:axId val="691231200"/>
        <c:axId val="518241344"/>
      </c:barChart>
      <c:catAx>
        <c:axId val="691231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8241344"/>
        <c:crosses val="autoZero"/>
        <c:auto val="1"/>
        <c:lblAlgn val="ctr"/>
        <c:lblOffset val="100"/>
        <c:noMultiLvlLbl val="0"/>
      </c:catAx>
      <c:valAx>
        <c:axId val="5182413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1231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[Call_Center_data (1) (1).xlsx]response time!PivotTable3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670636211795839"/>
          <c:y val="0.2130313199105146"/>
          <c:w val="0.67649834059998704"/>
          <c:h val="0.6628172946502493"/>
        </c:manualLayout>
      </c:layout>
      <c:barChart>
        <c:barDir val="bar"/>
        <c:grouping val="stacked"/>
        <c:varyColors val="0"/>
        <c:ser>
          <c:idx val="0"/>
          <c:order val="0"/>
          <c:tx>
            <c:strRef>
              <c:f>'response time'!$B$3</c:f>
              <c:strCache>
                <c:ptCount val="1"/>
                <c:pt idx="0">
                  <c:v>Total</c:v>
                </c:pt>
              </c:strCache>
            </c:strRef>
          </c:tx>
          <c:spPr>
            <a:solidFill>
              <a:schemeClr val="accent6"/>
            </a:solidFill>
            <a:ln>
              <a:noFill/>
            </a:ln>
            <a:effectLst/>
          </c:spPr>
          <c:invertIfNegative val="0"/>
          <c:cat>
            <c:strRef>
              <c:f>'response time'!$A$4:$A$7</c:f>
              <c:strCache>
                <c:ptCount val="3"/>
                <c:pt idx="0">
                  <c:v>Within SLA</c:v>
                </c:pt>
                <c:pt idx="1">
                  <c:v>Below SLA</c:v>
                </c:pt>
                <c:pt idx="2">
                  <c:v>Above SLA</c:v>
                </c:pt>
              </c:strCache>
            </c:strRef>
          </c:cat>
          <c:val>
            <c:numRef>
              <c:f>'response time'!$B$4:$B$7</c:f>
              <c:numCache>
                <c:formatCode>General</c:formatCode>
                <c:ptCount val="3"/>
                <c:pt idx="0">
                  <c:v>20625</c:v>
                </c:pt>
                <c:pt idx="1">
                  <c:v>8148</c:v>
                </c:pt>
                <c:pt idx="2">
                  <c:v>4168</c:v>
                </c:pt>
              </c:numCache>
            </c:numRef>
          </c:val>
          <c:extLst>
            <c:ext xmlns:c16="http://schemas.microsoft.com/office/drawing/2014/chart" uri="{C3380CC4-5D6E-409C-BE32-E72D297353CC}">
              <c16:uniqueId val="{00000000-4F26-4FE5-A419-9D09D30D929D}"/>
            </c:ext>
          </c:extLst>
        </c:ser>
        <c:dLbls>
          <c:showLegendKey val="0"/>
          <c:showVal val="0"/>
          <c:showCatName val="0"/>
          <c:showSerName val="0"/>
          <c:showPercent val="0"/>
          <c:showBubbleSize val="0"/>
        </c:dLbls>
        <c:gapWidth val="219"/>
        <c:overlap val="100"/>
        <c:axId val="43541520"/>
        <c:axId val="507061296"/>
      </c:barChart>
      <c:catAx>
        <c:axId val="435415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7061296"/>
        <c:crosses val="autoZero"/>
        <c:auto val="1"/>
        <c:lblAlgn val="ctr"/>
        <c:lblOffset val="100"/>
        <c:noMultiLvlLbl val="0"/>
      </c:catAx>
      <c:valAx>
        <c:axId val="5070612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541520"/>
        <c:crosses val="autoZero"/>
        <c:crossBetween val="between"/>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 (1) (1).xlsx]call centre region!PivotTable4</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pivotFmt>
      <c:pivotFmt>
        <c:idx val="4"/>
        <c:spPr>
          <a:solidFill>
            <a:schemeClr val="accent2"/>
          </a:solidFill>
          <a:ln>
            <a:noFill/>
          </a:ln>
          <a:effectLst/>
        </c:spPr>
      </c:pivotFmt>
      <c:pivotFmt>
        <c:idx val="5"/>
        <c:spPr>
          <a:solidFill>
            <a:schemeClr val="accent2"/>
          </a:solidFill>
          <a:ln>
            <a:noFill/>
          </a:ln>
          <a:effectLst/>
        </c:spPr>
      </c:pivotFmt>
      <c:pivotFmt>
        <c:idx val="6"/>
        <c:spPr>
          <a:solidFill>
            <a:schemeClr val="accent2"/>
          </a:solidFill>
          <a:ln>
            <a:noFill/>
          </a:ln>
          <a:effectLst/>
        </c:spPr>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pivotFmt>
      <c:pivotFmt>
        <c:idx val="9"/>
        <c:spPr>
          <a:solidFill>
            <a:schemeClr val="accent2"/>
          </a:solidFill>
          <a:ln>
            <a:noFill/>
          </a:ln>
          <a:effectLst/>
        </c:spPr>
      </c:pivotFmt>
      <c:pivotFmt>
        <c:idx val="10"/>
        <c:spPr>
          <a:solidFill>
            <a:schemeClr val="accent2"/>
          </a:solidFill>
          <a:ln>
            <a:noFill/>
          </a:ln>
          <a:effectLst/>
        </c:spPr>
      </c:pivotFmt>
      <c:pivotFmt>
        <c:idx val="11"/>
        <c:spPr>
          <a:solidFill>
            <a:schemeClr val="accent2"/>
          </a:solidFill>
          <a:ln>
            <a:noFill/>
          </a:ln>
          <a:effectLst/>
        </c:spPr>
      </c:pivotFmt>
      <c:pivotFmt>
        <c:idx val="1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2"/>
          </a:solidFill>
          <a:ln>
            <a:noFill/>
          </a:ln>
          <a:effectLst/>
        </c:spPr>
      </c:pivotFmt>
      <c:pivotFmt>
        <c:idx val="14"/>
        <c:spPr>
          <a:solidFill>
            <a:schemeClr val="accent2"/>
          </a:solidFill>
          <a:ln>
            <a:noFill/>
          </a:ln>
          <a:effectLst/>
        </c:spPr>
      </c:pivotFmt>
      <c:pivotFmt>
        <c:idx val="15"/>
        <c:spPr>
          <a:solidFill>
            <a:schemeClr val="accent2"/>
          </a:solidFill>
          <a:ln>
            <a:noFill/>
          </a:ln>
          <a:effectLst/>
        </c:spPr>
      </c:pivotFmt>
      <c:pivotFmt>
        <c:idx val="16"/>
        <c:spPr>
          <a:solidFill>
            <a:schemeClr val="accent2"/>
          </a:solidFill>
          <a:ln>
            <a:noFill/>
          </a:ln>
          <a:effectLst/>
        </c:spPr>
      </c:pivotFmt>
    </c:pivotFmts>
    <c:plotArea>
      <c:layout/>
      <c:pieChart>
        <c:varyColors val="1"/>
        <c:ser>
          <c:idx val="0"/>
          <c:order val="0"/>
          <c:tx>
            <c:strRef>
              <c:f>'call centre region'!$B$3</c:f>
              <c:strCache>
                <c:ptCount val="1"/>
                <c:pt idx="0">
                  <c:v>Total</c:v>
                </c:pt>
              </c:strCache>
            </c:strRef>
          </c:tx>
          <c:dPt>
            <c:idx val="0"/>
            <c:bubble3D val="0"/>
            <c:spPr>
              <a:solidFill>
                <a:schemeClr val="accent2"/>
              </a:solidFill>
              <a:ln>
                <a:noFill/>
              </a:ln>
              <a:effectLst/>
            </c:spPr>
            <c:extLst>
              <c:ext xmlns:c16="http://schemas.microsoft.com/office/drawing/2014/chart" uri="{C3380CC4-5D6E-409C-BE32-E72D297353CC}">
                <c16:uniqueId val="{00000001-317F-4BE3-9446-187A232F4A36}"/>
              </c:ext>
            </c:extLst>
          </c:dPt>
          <c:dPt>
            <c:idx val="1"/>
            <c:bubble3D val="0"/>
            <c:spPr>
              <a:solidFill>
                <a:schemeClr val="accent4"/>
              </a:solidFill>
              <a:ln>
                <a:noFill/>
              </a:ln>
              <a:effectLst/>
            </c:spPr>
            <c:extLst>
              <c:ext xmlns:c16="http://schemas.microsoft.com/office/drawing/2014/chart" uri="{C3380CC4-5D6E-409C-BE32-E72D297353CC}">
                <c16:uniqueId val="{00000003-317F-4BE3-9446-187A232F4A36}"/>
              </c:ext>
            </c:extLst>
          </c:dPt>
          <c:dPt>
            <c:idx val="2"/>
            <c:bubble3D val="0"/>
            <c:spPr>
              <a:solidFill>
                <a:schemeClr val="accent6"/>
              </a:solidFill>
              <a:ln>
                <a:noFill/>
              </a:ln>
              <a:effectLst/>
            </c:spPr>
            <c:extLst>
              <c:ext xmlns:c16="http://schemas.microsoft.com/office/drawing/2014/chart" uri="{C3380CC4-5D6E-409C-BE32-E72D297353CC}">
                <c16:uniqueId val="{00000005-317F-4BE3-9446-187A232F4A36}"/>
              </c:ext>
            </c:extLst>
          </c:dPt>
          <c:dPt>
            <c:idx val="3"/>
            <c:bubble3D val="0"/>
            <c:spPr>
              <a:solidFill>
                <a:schemeClr val="accent2">
                  <a:lumMod val="60000"/>
                </a:schemeClr>
              </a:solidFill>
              <a:ln>
                <a:noFill/>
              </a:ln>
              <a:effectLst/>
            </c:spPr>
            <c:extLst>
              <c:ext xmlns:c16="http://schemas.microsoft.com/office/drawing/2014/chart" uri="{C3380CC4-5D6E-409C-BE32-E72D297353CC}">
                <c16:uniqueId val="{00000007-317F-4BE3-9446-187A232F4A36}"/>
              </c:ext>
            </c:extLst>
          </c:dPt>
          <c:cat>
            <c:strRef>
              <c:f>'call centre region'!$A$4:$A$8</c:f>
              <c:strCache>
                <c:ptCount val="4"/>
                <c:pt idx="0">
                  <c:v>Los Angeles/CA</c:v>
                </c:pt>
                <c:pt idx="1">
                  <c:v>Baltimore/MD</c:v>
                </c:pt>
                <c:pt idx="2">
                  <c:v>Chicago/IL</c:v>
                </c:pt>
                <c:pt idx="3">
                  <c:v>Denver/CO</c:v>
                </c:pt>
              </c:strCache>
            </c:strRef>
          </c:cat>
          <c:val>
            <c:numRef>
              <c:f>'call centre region'!$B$4:$B$8</c:f>
              <c:numCache>
                <c:formatCode>General</c:formatCode>
                <c:ptCount val="4"/>
                <c:pt idx="0">
                  <c:v>13734</c:v>
                </c:pt>
                <c:pt idx="1">
                  <c:v>11012</c:v>
                </c:pt>
                <c:pt idx="2">
                  <c:v>5419</c:v>
                </c:pt>
                <c:pt idx="3">
                  <c:v>2776</c:v>
                </c:pt>
              </c:numCache>
            </c:numRef>
          </c:val>
          <c:extLst>
            <c:ext xmlns:c16="http://schemas.microsoft.com/office/drawing/2014/chart" uri="{C3380CC4-5D6E-409C-BE32-E72D297353CC}">
              <c16:uniqueId val="{00000000-34AD-48DB-B239-0860126B9CA0}"/>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zero"/>
    <c:showDLblsOverMax val="0"/>
  </c:chart>
  <c:spPr>
    <a:noFill/>
    <a:ln w="9525" cap="flat" cmpd="sng" algn="ctr">
      <a:noFill/>
      <a:prstDash val="solid"/>
    </a:ln>
    <a:effectLst/>
  </c:spPr>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zero"/>
    <c:showDLblsOverMax val="0"/>
  </c:chart>
  <c:spPr>
    <a:noFill/>
    <a:ln w="9525" cap="flat" cmpd="sng" algn="ctr">
      <a:noFill/>
      <a:prstDash val="solid"/>
    </a:ln>
    <a:effectLst/>
  </c:spPr>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zero"/>
    <c:showDLblsOverMax val="0"/>
  </c:chart>
  <c:spPr>
    <a:noFill/>
    <a:ln w="9525" cap="flat" cmpd="sng" algn="ctr">
      <a:noFill/>
      <a:prstDash val="solid"/>
    </a:ln>
    <a:effectLst/>
  </c:spPr>
  <c:txPr>
    <a:bodyPr/>
    <a:lstStyle/>
    <a:p>
      <a:pPr>
        <a:defRPr sz="1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6">
  <a:schemeClr val="accent6"/>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A2C9E7-200F-452C-857E-F8B7901E52A8}" type="datetimeFigureOut">
              <a:rPr lang="en-US" smtClean="0"/>
              <a:pPr/>
              <a:t>2/19/2024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B87FF5-0BDB-4DCA-A36D-2E57606E0F3A}" type="slidenum">
              <a:rPr lang="en-US" smtClean="0"/>
              <a:pPr/>
              <a:t>‹#›</a:t>
            </a:fld>
            <a:endParaRPr lang="en-US"/>
          </a:p>
        </p:txBody>
      </p:sp>
    </p:spTree>
    <p:extLst>
      <p:ext uri="{BB962C8B-B14F-4D97-AF65-F5344CB8AC3E}">
        <p14:creationId xmlns:p14="http://schemas.microsoft.com/office/powerpoint/2010/main" val="86956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rts">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6AA50C8-646C-8249-9B3B-150F0E8CC75C}"/>
              </a:ext>
            </a:extLst>
          </p:cNvPr>
          <p:cNvSpPr/>
          <p:nvPr userDrawn="1"/>
        </p:nvSpPr>
        <p:spPr>
          <a:xfrm>
            <a:off x="0" y="-11023"/>
            <a:ext cx="12192000" cy="67723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B1F7188-AD07-2945-AFB2-484401665551}"/>
              </a:ext>
            </a:extLst>
          </p:cNvPr>
          <p:cNvSpPr>
            <a:spLocks noGrp="1"/>
          </p:cNvSpPr>
          <p:nvPr>
            <p:ph type="title"/>
          </p:nvPr>
        </p:nvSpPr>
        <p:spPr>
          <a:xfrm>
            <a:off x="226763" y="55079"/>
            <a:ext cx="11762036" cy="526518"/>
          </a:xfrm>
          <a:prstGeom prst="rect">
            <a:avLst/>
          </a:prstGeom>
        </p:spPr>
        <p:txBody>
          <a:bodyPr/>
          <a:lstStyle>
            <a:lvl1pPr algn="l">
              <a:defRPr sz="3200" b="1">
                <a:solidFill>
                  <a:schemeClr val="bg1"/>
                </a:solidFill>
              </a:defRPr>
            </a:lvl1pPr>
          </a:lstStyle>
          <a:p>
            <a:r>
              <a:rPr lang="en-US"/>
              <a:t>Click to edit Master title style</a:t>
            </a:r>
            <a:endParaRPr lang="en-US" dirty="0"/>
          </a:p>
        </p:txBody>
      </p:sp>
      <p:sp>
        <p:nvSpPr>
          <p:cNvPr id="3" name="Chart Placeholder 2">
            <a:extLst>
              <a:ext uri="{FF2B5EF4-FFF2-40B4-BE49-F238E27FC236}">
                <a16:creationId xmlns:a16="http://schemas.microsoft.com/office/drawing/2014/main" id="{17C94E86-8080-23C6-402A-F0F1A6EA0FC9}"/>
              </a:ext>
            </a:extLst>
          </p:cNvPr>
          <p:cNvSpPr>
            <a:spLocks noGrp="1"/>
          </p:cNvSpPr>
          <p:nvPr>
            <p:ph type="chart" sz="quarter" idx="21"/>
          </p:nvPr>
        </p:nvSpPr>
        <p:spPr>
          <a:xfrm>
            <a:off x="226763" y="838200"/>
            <a:ext cx="6540750" cy="2970213"/>
          </a:xfrm>
          <a:prstGeom prst="rect">
            <a:avLst/>
          </a:prstGeom>
        </p:spPr>
        <p:txBody>
          <a:bodyPr anchor="ctr"/>
          <a:lstStyle>
            <a:lvl1pPr marL="0" indent="0" algn="ctr">
              <a:buNone/>
              <a:defRPr/>
            </a:lvl1pPr>
          </a:lstStyle>
          <a:p>
            <a:r>
              <a:rPr lang="en-US"/>
              <a:t>Click icon to add chart</a:t>
            </a:r>
            <a:endParaRPr lang="en-US" dirty="0"/>
          </a:p>
        </p:txBody>
      </p:sp>
      <p:cxnSp>
        <p:nvCxnSpPr>
          <p:cNvPr id="5" name="Straight Connector 4">
            <a:extLst>
              <a:ext uri="{FF2B5EF4-FFF2-40B4-BE49-F238E27FC236}">
                <a16:creationId xmlns:a16="http://schemas.microsoft.com/office/drawing/2014/main" id="{91A754AC-F8F9-6B4B-969A-3A253056CC6D}"/>
              </a:ext>
            </a:extLst>
          </p:cNvPr>
          <p:cNvCxnSpPr/>
          <p:nvPr userDrawn="1"/>
        </p:nvCxnSpPr>
        <p:spPr>
          <a:xfrm rot="10800000" flipH="1">
            <a:off x="727462" y="4023297"/>
            <a:ext cx="5533196" cy="1588"/>
          </a:xfrm>
          <a:prstGeom prst="line">
            <a:avLst/>
          </a:prstGeom>
          <a:ln w="6350" cap="flat" cmpd="sng" algn="ctr">
            <a:solidFill>
              <a:srgbClr val="3C3C3C"/>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Oval 11">
            <a:extLst>
              <a:ext uri="{FF2B5EF4-FFF2-40B4-BE49-F238E27FC236}">
                <a16:creationId xmlns:a16="http://schemas.microsoft.com/office/drawing/2014/main" id="{F01FC94A-C2C1-2F45-A8A3-FADCE5AE7EA3}"/>
              </a:ext>
            </a:extLst>
          </p:cNvPr>
          <p:cNvSpPr/>
          <p:nvPr/>
        </p:nvSpPr>
        <p:spPr>
          <a:xfrm>
            <a:off x="641268" y="3942729"/>
            <a:ext cx="161590" cy="155671"/>
          </a:xfrm>
          <a:prstGeom prst="ellipse">
            <a:avLst/>
          </a:prstGeom>
          <a:solidFill>
            <a:schemeClr val="accent2">
              <a:lumMod val="60000"/>
              <a:lumOff val="40000"/>
            </a:schemeClr>
          </a:solidFill>
          <a:ln w="12700">
            <a:solidFill>
              <a:schemeClr val="bg1"/>
            </a:solid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1C1C1C"/>
              </a:solidFill>
              <a:latin typeface="Arial Narrow" pitchFamily="112" charset="0"/>
            </a:endParaRPr>
          </a:p>
        </p:txBody>
      </p:sp>
      <p:sp>
        <p:nvSpPr>
          <p:cNvPr id="44" name="Content Placeholder 43">
            <a:extLst>
              <a:ext uri="{FF2B5EF4-FFF2-40B4-BE49-F238E27FC236}">
                <a16:creationId xmlns:a16="http://schemas.microsoft.com/office/drawing/2014/main" id="{0A77FD66-776F-C246-B929-4A4573947E3C}"/>
              </a:ext>
            </a:extLst>
          </p:cNvPr>
          <p:cNvSpPr>
            <a:spLocks noGrp="1"/>
          </p:cNvSpPr>
          <p:nvPr>
            <p:ph sz="quarter" idx="15"/>
          </p:nvPr>
        </p:nvSpPr>
        <p:spPr>
          <a:xfrm>
            <a:off x="226763" y="4138981"/>
            <a:ext cx="990600" cy="393380"/>
          </a:xfrm>
          <a:prstGeom prst="rect">
            <a:avLst/>
          </a:prstGeom>
        </p:spPr>
        <p:txBody>
          <a:bodyPr>
            <a:noAutofit/>
          </a:bodyPr>
          <a:lstStyle>
            <a:lvl1pPr marL="0" indent="0" algn="ctr">
              <a:buNone/>
              <a:defRPr sz="1100">
                <a:latin typeface="+mj-lt"/>
                <a:cs typeface="Arial" panose="020B0604020202020204" pitchFamily="34" charset="0"/>
              </a:defRPr>
            </a:lvl1pPr>
            <a:lvl2pPr marL="457200" indent="0">
              <a:buNone/>
              <a:defRPr sz="1100">
                <a:latin typeface="Arial" panose="020B0604020202020204" pitchFamily="34" charset="0"/>
                <a:cs typeface="Arial" panose="020B0604020202020204" pitchFamily="34" charset="0"/>
              </a:defRPr>
            </a:lvl2pPr>
            <a:lvl3pPr marL="914400" indent="0">
              <a:buNone/>
              <a:defRPr sz="1100">
                <a:latin typeface="Arial" panose="020B0604020202020204" pitchFamily="34" charset="0"/>
                <a:cs typeface="Arial" panose="020B0604020202020204" pitchFamily="34" charset="0"/>
              </a:defRPr>
            </a:lvl3pPr>
            <a:lvl4pPr marL="1371600" indent="0">
              <a:buNone/>
              <a:defRPr sz="1100">
                <a:latin typeface="Arial" panose="020B0604020202020204" pitchFamily="34" charset="0"/>
                <a:cs typeface="Arial" panose="020B0604020202020204" pitchFamily="34" charset="0"/>
              </a:defRPr>
            </a:lvl4pPr>
            <a:lvl5pPr marL="1828800" indent="0">
              <a:buNone/>
              <a:defRPr sz="1100">
                <a:latin typeface="Arial" panose="020B0604020202020204" pitchFamily="34" charset="0"/>
                <a:cs typeface="Arial" panose="020B0604020202020204" pitchFamily="34" charset="0"/>
              </a:defRPr>
            </a:lvl5pPr>
          </a:lstStyle>
          <a:p>
            <a:pPr lvl="0"/>
            <a:r>
              <a:rPr lang="en-US"/>
              <a:t>Click to edit Master text styles</a:t>
            </a:r>
          </a:p>
        </p:txBody>
      </p:sp>
      <p:sp>
        <p:nvSpPr>
          <p:cNvPr id="45" name="Content Placeholder 43">
            <a:extLst>
              <a:ext uri="{FF2B5EF4-FFF2-40B4-BE49-F238E27FC236}">
                <a16:creationId xmlns:a16="http://schemas.microsoft.com/office/drawing/2014/main" id="{1FD80466-BF42-B84B-9C04-D8201D78F40B}"/>
              </a:ext>
            </a:extLst>
          </p:cNvPr>
          <p:cNvSpPr>
            <a:spLocks noGrp="1"/>
          </p:cNvSpPr>
          <p:nvPr>
            <p:ph sz="quarter" idx="16"/>
          </p:nvPr>
        </p:nvSpPr>
        <p:spPr>
          <a:xfrm>
            <a:off x="1336655" y="4146966"/>
            <a:ext cx="990600" cy="393380"/>
          </a:xfrm>
          <a:prstGeom prst="rect">
            <a:avLst/>
          </a:prstGeom>
        </p:spPr>
        <p:txBody>
          <a:bodyPr>
            <a:noAutofit/>
          </a:bodyPr>
          <a:lstStyle>
            <a:lvl1pPr marL="0" indent="0" algn="ctr">
              <a:buNone/>
              <a:defRPr sz="1100">
                <a:latin typeface="+mj-lt"/>
                <a:cs typeface="Arial" panose="020B0604020202020204" pitchFamily="34" charset="0"/>
              </a:defRPr>
            </a:lvl1pPr>
            <a:lvl2pPr marL="457200" indent="0">
              <a:buNone/>
              <a:defRPr sz="1100">
                <a:latin typeface="Arial" panose="020B0604020202020204" pitchFamily="34" charset="0"/>
                <a:cs typeface="Arial" panose="020B0604020202020204" pitchFamily="34" charset="0"/>
              </a:defRPr>
            </a:lvl2pPr>
            <a:lvl3pPr marL="914400" indent="0">
              <a:buNone/>
              <a:defRPr sz="1100">
                <a:latin typeface="Arial" panose="020B0604020202020204" pitchFamily="34" charset="0"/>
                <a:cs typeface="Arial" panose="020B0604020202020204" pitchFamily="34" charset="0"/>
              </a:defRPr>
            </a:lvl3pPr>
            <a:lvl4pPr marL="1371600" indent="0">
              <a:buNone/>
              <a:defRPr sz="1100">
                <a:latin typeface="Arial" panose="020B0604020202020204" pitchFamily="34" charset="0"/>
                <a:cs typeface="Arial" panose="020B0604020202020204" pitchFamily="34" charset="0"/>
              </a:defRPr>
            </a:lvl4pPr>
            <a:lvl5pPr marL="1828800" indent="0">
              <a:buNone/>
              <a:defRPr sz="1100">
                <a:latin typeface="Arial" panose="020B0604020202020204" pitchFamily="34" charset="0"/>
                <a:cs typeface="Arial" panose="020B0604020202020204" pitchFamily="34" charset="0"/>
              </a:defRPr>
            </a:lvl5pPr>
          </a:lstStyle>
          <a:p>
            <a:pPr lvl="0"/>
            <a:r>
              <a:rPr lang="en-US"/>
              <a:t>Click to edit Master text styles</a:t>
            </a:r>
          </a:p>
        </p:txBody>
      </p:sp>
      <p:sp>
        <p:nvSpPr>
          <p:cNvPr id="46" name="Content Placeholder 43">
            <a:extLst>
              <a:ext uri="{FF2B5EF4-FFF2-40B4-BE49-F238E27FC236}">
                <a16:creationId xmlns:a16="http://schemas.microsoft.com/office/drawing/2014/main" id="{392739EB-F3D7-9C43-A372-10E197D51F37}"/>
              </a:ext>
            </a:extLst>
          </p:cNvPr>
          <p:cNvSpPr>
            <a:spLocks noGrp="1"/>
          </p:cNvSpPr>
          <p:nvPr>
            <p:ph sz="quarter" idx="17"/>
          </p:nvPr>
        </p:nvSpPr>
        <p:spPr>
          <a:xfrm>
            <a:off x="2446547" y="4138981"/>
            <a:ext cx="990600" cy="393380"/>
          </a:xfrm>
          <a:prstGeom prst="rect">
            <a:avLst/>
          </a:prstGeom>
        </p:spPr>
        <p:txBody>
          <a:bodyPr>
            <a:noAutofit/>
          </a:bodyPr>
          <a:lstStyle>
            <a:lvl1pPr marL="0" indent="0" algn="ctr">
              <a:buNone/>
              <a:defRPr sz="1100">
                <a:latin typeface="+mj-lt"/>
                <a:cs typeface="Arial" panose="020B0604020202020204" pitchFamily="34" charset="0"/>
              </a:defRPr>
            </a:lvl1pPr>
            <a:lvl2pPr marL="457200" indent="0">
              <a:buNone/>
              <a:defRPr sz="1100">
                <a:latin typeface="Arial" panose="020B0604020202020204" pitchFamily="34" charset="0"/>
                <a:cs typeface="Arial" panose="020B0604020202020204" pitchFamily="34" charset="0"/>
              </a:defRPr>
            </a:lvl2pPr>
            <a:lvl3pPr marL="914400" indent="0">
              <a:buNone/>
              <a:defRPr sz="1100">
                <a:latin typeface="Arial" panose="020B0604020202020204" pitchFamily="34" charset="0"/>
                <a:cs typeface="Arial" panose="020B0604020202020204" pitchFamily="34" charset="0"/>
              </a:defRPr>
            </a:lvl3pPr>
            <a:lvl4pPr marL="1371600" indent="0">
              <a:buNone/>
              <a:defRPr sz="1100">
                <a:latin typeface="Arial" panose="020B0604020202020204" pitchFamily="34" charset="0"/>
                <a:cs typeface="Arial" panose="020B0604020202020204" pitchFamily="34" charset="0"/>
              </a:defRPr>
            </a:lvl4pPr>
            <a:lvl5pPr marL="1828800" indent="0">
              <a:buNone/>
              <a:defRPr sz="1100">
                <a:latin typeface="Arial" panose="020B0604020202020204" pitchFamily="34" charset="0"/>
                <a:cs typeface="Arial" panose="020B0604020202020204" pitchFamily="34" charset="0"/>
              </a:defRPr>
            </a:lvl5pPr>
          </a:lstStyle>
          <a:p>
            <a:pPr lvl="0"/>
            <a:r>
              <a:rPr lang="en-US"/>
              <a:t>Click to edit Master text styles</a:t>
            </a:r>
          </a:p>
        </p:txBody>
      </p:sp>
      <p:sp>
        <p:nvSpPr>
          <p:cNvPr id="47" name="Content Placeholder 43">
            <a:extLst>
              <a:ext uri="{FF2B5EF4-FFF2-40B4-BE49-F238E27FC236}">
                <a16:creationId xmlns:a16="http://schemas.microsoft.com/office/drawing/2014/main" id="{37614554-1946-0844-8423-DD8A39A527A8}"/>
              </a:ext>
            </a:extLst>
          </p:cNvPr>
          <p:cNvSpPr>
            <a:spLocks noGrp="1"/>
          </p:cNvSpPr>
          <p:nvPr>
            <p:ph sz="quarter" idx="18"/>
          </p:nvPr>
        </p:nvSpPr>
        <p:spPr>
          <a:xfrm>
            <a:off x="3556439" y="4146966"/>
            <a:ext cx="990600" cy="393380"/>
          </a:xfrm>
          <a:prstGeom prst="rect">
            <a:avLst/>
          </a:prstGeom>
        </p:spPr>
        <p:txBody>
          <a:bodyPr>
            <a:noAutofit/>
          </a:bodyPr>
          <a:lstStyle>
            <a:lvl1pPr marL="0" indent="0" algn="ctr">
              <a:buNone/>
              <a:defRPr sz="1100">
                <a:latin typeface="+mj-lt"/>
                <a:cs typeface="Arial" panose="020B0604020202020204" pitchFamily="34" charset="0"/>
              </a:defRPr>
            </a:lvl1pPr>
            <a:lvl2pPr marL="457200" indent="0">
              <a:buNone/>
              <a:defRPr sz="1100">
                <a:latin typeface="Arial" panose="020B0604020202020204" pitchFamily="34" charset="0"/>
                <a:cs typeface="Arial" panose="020B0604020202020204" pitchFamily="34" charset="0"/>
              </a:defRPr>
            </a:lvl2pPr>
            <a:lvl3pPr marL="914400" indent="0">
              <a:buNone/>
              <a:defRPr sz="1100">
                <a:latin typeface="Arial" panose="020B0604020202020204" pitchFamily="34" charset="0"/>
                <a:cs typeface="Arial" panose="020B0604020202020204" pitchFamily="34" charset="0"/>
              </a:defRPr>
            </a:lvl3pPr>
            <a:lvl4pPr marL="1371600" indent="0">
              <a:buNone/>
              <a:defRPr sz="1100">
                <a:latin typeface="Arial" panose="020B0604020202020204" pitchFamily="34" charset="0"/>
                <a:cs typeface="Arial" panose="020B0604020202020204" pitchFamily="34" charset="0"/>
              </a:defRPr>
            </a:lvl4pPr>
            <a:lvl5pPr marL="1828800" indent="0">
              <a:buNone/>
              <a:defRPr sz="1100">
                <a:latin typeface="Arial" panose="020B0604020202020204" pitchFamily="34" charset="0"/>
                <a:cs typeface="Arial" panose="020B0604020202020204" pitchFamily="34" charset="0"/>
              </a:defRPr>
            </a:lvl5pPr>
          </a:lstStyle>
          <a:p>
            <a:pPr lvl="0"/>
            <a:r>
              <a:rPr lang="en-US"/>
              <a:t>Click to edit Master text styles</a:t>
            </a:r>
          </a:p>
        </p:txBody>
      </p:sp>
      <p:sp>
        <p:nvSpPr>
          <p:cNvPr id="48" name="Content Placeholder 43">
            <a:extLst>
              <a:ext uri="{FF2B5EF4-FFF2-40B4-BE49-F238E27FC236}">
                <a16:creationId xmlns:a16="http://schemas.microsoft.com/office/drawing/2014/main" id="{FD48B3D2-B6F3-F44F-8BD4-07DDAF9F0714}"/>
              </a:ext>
            </a:extLst>
          </p:cNvPr>
          <p:cNvSpPr>
            <a:spLocks noGrp="1"/>
          </p:cNvSpPr>
          <p:nvPr>
            <p:ph sz="quarter" idx="19"/>
          </p:nvPr>
        </p:nvSpPr>
        <p:spPr>
          <a:xfrm>
            <a:off x="4666331" y="4157284"/>
            <a:ext cx="990600" cy="393380"/>
          </a:xfrm>
          <a:prstGeom prst="rect">
            <a:avLst/>
          </a:prstGeom>
        </p:spPr>
        <p:txBody>
          <a:bodyPr>
            <a:noAutofit/>
          </a:bodyPr>
          <a:lstStyle>
            <a:lvl1pPr marL="0" indent="0" algn="ctr">
              <a:buNone/>
              <a:defRPr sz="1100">
                <a:latin typeface="+mj-lt"/>
                <a:cs typeface="Arial" panose="020B0604020202020204" pitchFamily="34" charset="0"/>
              </a:defRPr>
            </a:lvl1pPr>
            <a:lvl2pPr marL="457200" indent="0">
              <a:buNone/>
              <a:defRPr sz="1100">
                <a:latin typeface="Arial" panose="020B0604020202020204" pitchFamily="34" charset="0"/>
                <a:cs typeface="Arial" panose="020B0604020202020204" pitchFamily="34" charset="0"/>
              </a:defRPr>
            </a:lvl2pPr>
            <a:lvl3pPr marL="914400" indent="0">
              <a:buNone/>
              <a:defRPr sz="1100">
                <a:latin typeface="Arial" panose="020B0604020202020204" pitchFamily="34" charset="0"/>
                <a:cs typeface="Arial" panose="020B0604020202020204" pitchFamily="34" charset="0"/>
              </a:defRPr>
            </a:lvl3pPr>
            <a:lvl4pPr marL="1371600" indent="0">
              <a:buNone/>
              <a:defRPr sz="1100">
                <a:latin typeface="Arial" panose="020B0604020202020204" pitchFamily="34" charset="0"/>
                <a:cs typeface="Arial" panose="020B0604020202020204" pitchFamily="34" charset="0"/>
              </a:defRPr>
            </a:lvl4pPr>
            <a:lvl5pPr marL="1828800" indent="0">
              <a:buNone/>
              <a:defRPr sz="1100">
                <a:latin typeface="Arial" panose="020B0604020202020204" pitchFamily="34" charset="0"/>
                <a:cs typeface="Arial" panose="020B0604020202020204" pitchFamily="34" charset="0"/>
              </a:defRPr>
            </a:lvl5pPr>
          </a:lstStyle>
          <a:p>
            <a:pPr lvl="0"/>
            <a:r>
              <a:rPr lang="en-US"/>
              <a:t>Click to edit Master text styles</a:t>
            </a:r>
          </a:p>
        </p:txBody>
      </p:sp>
      <p:sp>
        <p:nvSpPr>
          <p:cNvPr id="49" name="Content Placeholder 43">
            <a:extLst>
              <a:ext uri="{FF2B5EF4-FFF2-40B4-BE49-F238E27FC236}">
                <a16:creationId xmlns:a16="http://schemas.microsoft.com/office/drawing/2014/main" id="{6A1BA731-B6D7-A445-B604-DA56C8935855}"/>
              </a:ext>
            </a:extLst>
          </p:cNvPr>
          <p:cNvSpPr>
            <a:spLocks noGrp="1"/>
          </p:cNvSpPr>
          <p:nvPr>
            <p:ph sz="quarter" idx="20"/>
          </p:nvPr>
        </p:nvSpPr>
        <p:spPr>
          <a:xfrm>
            <a:off x="5776223" y="4151842"/>
            <a:ext cx="990600" cy="393380"/>
          </a:xfrm>
          <a:prstGeom prst="rect">
            <a:avLst/>
          </a:prstGeom>
        </p:spPr>
        <p:txBody>
          <a:bodyPr>
            <a:noAutofit/>
          </a:bodyPr>
          <a:lstStyle>
            <a:lvl1pPr marL="0" indent="0" algn="ctr">
              <a:buNone/>
              <a:defRPr sz="1100">
                <a:latin typeface="+mj-lt"/>
                <a:cs typeface="Arial" panose="020B0604020202020204" pitchFamily="34" charset="0"/>
              </a:defRPr>
            </a:lvl1pPr>
            <a:lvl2pPr marL="457200" indent="0">
              <a:buNone/>
              <a:defRPr sz="1100">
                <a:latin typeface="Arial" panose="020B0604020202020204" pitchFamily="34" charset="0"/>
                <a:cs typeface="Arial" panose="020B0604020202020204" pitchFamily="34" charset="0"/>
              </a:defRPr>
            </a:lvl2pPr>
            <a:lvl3pPr marL="914400" indent="0">
              <a:buNone/>
              <a:defRPr sz="1100">
                <a:latin typeface="Arial" panose="020B0604020202020204" pitchFamily="34" charset="0"/>
                <a:cs typeface="Arial" panose="020B0604020202020204" pitchFamily="34" charset="0"/>
              </a:defRPr>
            </a:lvl3pPr>
            <a:lvl4pPr marL="1371600" indent="0">
              <a:buNone/>
              <a:defRPr sz="1100">
                <a:latin typeface="Arial" panose="020B0604020202020204" pitchFamily="34" charset="0"/>
                <a:cs typeface="Arial" panose="020B0604020202020204" pitchFamily="34" charset="0"/>
              </a:defRPr>
            </a:lvl4pPr>
            <a:lvl5pPr marL="1828800" indent="0">
              <a:buNone/>
              <a:defRPr sz="1100">
                <a:latin typeface="Arial" panose="020B0604020202020204" pitchFamily="34" charset="0"/>
                <a:cs typeface="Arial" panose="020B0604020202020204" pitchFamily="34" charset="0"/>
              </a:defRPr>
            </a:lvl5pPr>
          </a:lstStyle>
          <a:p>
            <a:pPr lvl="0"/>
            <a:r>
              <a:rPr lang="en-US"/>
              <a:t>Click to edit Master text styles</a:t>
            </a:r>
          </a:p>
        </p:txBody>
      </p:sp>
      <p:sp>
        <p:nvSpPr>
          <p:cNvPr id="27" name="Oval 26">
            <a:extLst>
              <a:ext uri="{FF2B5EF4-FFF2-40B4-BE49-F238E27FC236}">
                <a16:creationId xmlns:a16="http://schemas.microsoft.com/office/drawing/2014/main" id="{25A293E4-AB93-714E-8BB0-732CE1A6C429}"/>
              </a:ext>
            </a:extLst>
          </p:cNvPr>
          <p:cNvSpPr/>
          <p:nvPr userDrawn="1"/>
        </p:nvSpPr>
        <p:spPr>
          <a:xfrm>
            <a:off x="1751160" y="3942729"/>
            <a:ext cx="161590" cy="155671"/>
          </a:xfrm>
          <a:prstGeom prst="ellipse">
            <a:avLst/>
          </a:prstGeom>
          <a:solidFill>
            <a:schemeClr val="accent2">
              <a:lumMod val="60000"/>
              <a:lumOff val="40000"/>
            </a:schemeClr>
          </a:solidFill>
          <a:ln w="12700">
            <a:solidFill>
              <a:schemeClr val="bg1"/>
            </a:solid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1C1C1C"/>
              </a:solidFill>
              <a:latin typeface="Arial Narrow" pitchFamily="112" charset="0"/>
            </a:endParaRPr>
          </a:p>
        </p:txBody>
      </p:sp>
      <p:sp>
        <p:nvSpPr>
          <p:cNvPr id="29" name="Oval 28">
            <a:extLst>
              <a:ext uri="{FF2B5EF4-FFF2-40B4-BE49-F238E27FC236}">
                <a16:creationId xmlns:a16="http://schemas.microsoft.com/office/drawing/2014/main" id="{B483EDF3-323C-C249-B088-68241CCAC293}"/>
              </a:ext>
            </a:extLst>
          </p:cNvPr>
          <p:cNvSpPr/>
          <p:nvPr userDrawn="1"/>
        </p:nvSpPr>
        <p:spPr>
          <a:xfrm>
            <a:off x="2860182" y="3942729"/>
            <a:ext cx="161590" cy="155671"/>
          </a:xfrm>
          <a:prstGeom prst="ellipse">
            <a:avLst/>
          </a:prstGeom>
          <a:solidFill>
            <a:schemeClr val="accent2">
              <a:lumMod val="60000"/>
              <a:lumOff val="40000"/>
            </a:schemeClr>
          </a:solidFill>
          <a:ln w="12700">
            <a:solidFill>
              <a:schemeClr val="bg1"/>
            </a:solid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1C1C1C"/>
              </a:solidFill>
              <a:latin typeface="Arial Narrow" pitchFamily="112" charset="0"/>
            </a:endParaRPr>
          </a:p>
        </p:txBody>
      </p:sp>
      <p:sp>
        <p:nvSpPr>
          <p:cNvPr id="30" name="Oval 29">
            <a:extLst>
              <a:ext uri="{FF2B5EF4-FFF2-40B4-BE49-F238E27FC236}">
                <a16:creationId xmlns:a16="http://schemas.microsoft.com/office/drawing/2014/main" id="{97A48942-2498-BD4E-9C7B-37C5A20B9764}"/>
              </a:ext>
            </a:extLst>
          </p:cNvPr>
          <p:cNvSpPr/>
          <p:nvPr userDrawn="1"/>
        </p:nvSpPr>
        <p:spPr>
          <a:xfrm>
            <a:off x="3969204" y="3942729"/>
            <a:ext cx="161590" cy="155671"/>
          </a:xfrm>
          <a:prstGeom prst="ellipse">
            <a:avLst/>
          </a:prstGeom>
          <a:solidFill>
            <a:schemeClr val="accent2">
              <a:lumMod val="60000"/>
              <a:lumOff val="40000"/>
            </a:schemeClr>
          </a:solidFill>
          <a:ln w="12700">
            <a:solidFill>
              <a:schemeClr val="bg1"/>
            </a:solid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1C1C1C"/>
              </a:solidFill>
              <a:latin typeface="Arial Narrow" pitchFamily="112" charset="0"/>
            </a:endParaRPr>
          </a:p>
        </p:txBody>
      </p:sp>
      <p:sp>
        <p:nvSpPr>
          <p:cNvPr id="32" name="Oval 31">
            <a:extLst>
              <a:ext uri="{FF2B5EF4-FFF2-40B4-BE49-F238E27FC236}">
                <a16:creationId xmlns:a16="http://schemas.microsoft.com/office/drawing/2014/main" id="{9068CFED-B55B-924C-83CA-BF9D61A55BA8}"/>
              </a:ext>
            </a:extLst>
          </p:cNvPr>
          <p:cNvSpPr/>
          <p:nvPr userDrawn="1"/>
        </p:nvSpPr>
        <p:spPr>
          <a:xfrm>
            <a:off x="5101594" y="3942729"/>
            <a:ext cx="161590" cy="155671"/>
          </a:xfrm>
          <a:prstGeom prst="ellipse">
            <a:avLst/>
          </a:prstGeom>
          <a:solidFill>
            <a:schemeClr val="accent2">
              <a:lumMod val="60000"/>
              <a:lumOff val="40000"/>
            </a:schemeClr>
          </a:solidFill>
          <a:ln w="12700">
            <a:solidFill>
              <a:schemeClr val="bg1"/>
            </a:solid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1C1C1C"/>
              </a:solidFill>
              <a:latin typeface="Arial Narrow" pitchFamily="112" charset="0"/>
            </a:endParaRPr>
          </a:p>
        </p:txBody>
      </p:sp>
      <p:sp>
        <p:nvSpPr>
          <p:cNvPr id="34" name="Oval 33">
            <a:extLst>
              <a:ext uri="{FF2B5EF4-FFF2-40B4-BE49-F238E27FC236}">
                <a16:creationId xmlns:a16="http://schemas.microsoft.com/office/drawing/2014/main" id="{A89208FA-25F6-894A-B7D9-199520AA1A5C}"/>
              </a:ext>
            </a:extLst>
          </p:cNvPr>
          <p:cNvSpPr/>
          <p:nvPr userDrawn="1"/>
        </p:nvSpPr>
        <p:spPr>
          <a:xfrm>
            <a:off x="6231941" y="3942729"/>
            <a:ext cx="161590" cy="155671"/>
          </a:xfrm>
          <a:prstGeom prst="ellipse">
            <a:avLst/>
          </a:prstGeom>
          <a:solidFill>
            <a:schemeClr val="accent2">
              <a:lumMod val="60000"/>
              <a:lumOff val="40000"/>
            </a:schemeClr>
          </a:solidFill>
          <a:ln w="12700">
            <a:solidFill>
              <a:schemeClr val="bg1"/>
            </a:solid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1C1C1C"/>
              </a:solidFill>
              <a:latin typeface="Arial Narrow" pitchFamily="112" charset="0"/>
            </a:endParaRPr>
          </a:p>
        </p:txBody>
      </p:sp>
      <p:sp>
        <p:nvSpPr>
          <p:cNvPr id="31" name="Chart Placeholder 2">
            <a:extLst>
              <a:ext uri="{FF2B5EF4-FFF2-40B4-BE49-F238E27FC236}">
                <a16:creationId xmlns:a16="http://schemas.microsoft.com/office/drawing/2014/main" id="{5B50D4A6-8979-49F3-2E2B-386EF412797E}"/>
              </a:ext>
            </a:extLst>
          </p:cNvPr>
          <p:cNvSpPr>
            <a:spLocks noGrp="1"/>
          </p:cNvSpPr>
          <p:nvPr>
            <p:ph type="chart" sz="quarter" idx="22"/>
          </p:nvPr>
        </p:nvSpPr>
        <p:spPr>
          <a:xfrm>
            <a:off x="7014463" y="838200"/>
            <a:ext cx="4974336" cy="3657600"/>
          </a:xfrm>
          <a:prstGeom prst="rect">
            <a:avLst/>
          </a:prstGeom>
        </p:spPr>
        <p:txBody>
          <a:bodyPr anchor="ctr"/>
          <a:lstStyle>
            <a:lvl1pPr marL="0" indent="0" algn="ctr">
              <a:buNone/>
              <a:defRPr/>
            </a:lvl1pPr>
          </a:lstStyle>
          <a:p>
            <a:r>
              <a:rPr lang="en-US"/>
              <a:t>Click icon to add chart</a:t>
            </a:r>
          </a:p>
        </p:txBody>
      </p:sp>
      <p:sp>
        <p:nvSpPr>
          <p:cNvPr id="35" name="Chart Placeholder 2">
            <a:extLst>
              <a:ext uri="{FF2B5EF4-FFF2-40B4-BE49-F238E27FC236}">
                <a16:creationId xmlns:a16="http://schemas.microsoft.com/office/drawing/2014/main" id="{B0364B7E-1D85-D68E-8291-486F30B9EEE2}"/>
              </a:ext>
            </a:extLst>
          </p:cNvPr>
          <p:cNvSpPr>
            <a:spLocks noGrp="1"/>
          </p:cNvSpPr>
          <p:nvPr>
            <p:ph type="chart" sz="quarter" idx="23"/>
          </p:nvPr>
        </p:nvSpPr>
        <p:spPr>
          <a:xfrm>
            <a:off x="48451" y="4650014"/>
            <a:ext cx="2971800" cy="1975104"/>
          </a:xfrm>
          <a:prstGeom prst="rect">
            <a:avLst/>
          </a:prstGeom>
        </p:spPr>
        <p:txBody>
          <a:bodyPr anchor="t"/>
          <a:lstStyle>
            <a:lvl1pPr marL="0" indent="0" algn="ctr">
              <a:buNone/>
              <a:defRPr/>
            </a:lvl1pPr>
          </a:lstStyle>
          <a:p>
            <a:r>
              <a:rPr lang="en-US"/>
              <a:t>Click icon to add chart</a:t>
            </a:r>
          </a:p>
        </p:txBody>
      </p:sp>
      <p:sp>
        <p:nvSpPr>
          <p:cNvPr id="38" name="Content Placeholder 37">
            <a:extLst>
              <a:ext uri="{FF2B5EF4-FFF2-40B4-BE49-F238E27FC236}">
                <a16:creationId xmlns:a16="http://schemas.microsoft.com/office/drawing/2014/main" id="{8855CF36-9F94-BC46-A2ED-3B521676ED82}"/>
              </a:ext>
            </a:extLst>
          </p:cNvPr>
          <p:cNvSpPr>
            <a:spLocks noGrp="1"/>
          </p:cNvSpPr>
          <p:nvPr>
            <p:ph sz="quarter" idx="11"/>
          </p:nvPr>
        </p:nvSpPr>
        <p:spPr>
          <a:xfrm>
            <a:off x="1164412" y="5250024"/>
            <a:ext cx="769144" cy="617375"/>
          </a:xfrm>
          <a:prstGeom prst="rect">
            <a:avLst/>
          </a:prstGeom>
        </p:spPr>
        <p:txBody>
          <a:bodyPr>
            <a:noAutofit/>
          </a:bodyPr>
          <a:lstStyle>
            <a:lvl1pPr marL="0" indent="0" algn="ctr">
              <a:buNone/>
              <a:defRPr sz="1100">
                <a:latin typeface="+mj-lt"/>
                <a:cs typeface="Arial" panose="020B0604020202020204" pitchFamily="34" charset="0"/>
              </a:defRPr>
            </a:lvl1pPr>
            <a:lvl2pPr>
              <a:defRPr sz="11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100">
                <a:latin typeface="Arial" panose="020B0604020202020204" pitchFamily="34" charset="0"/>
                <a:cs typeface="Arial" panose="020B0604020202020204" pitchFamily="34" charset="0"/>
              </a:defRPr>
            </a:lvl4pPr>
            <a:lvl5pPr>
              <a:defRPr sz="1100">
                <a:latin typeface="Arial" panose="020B0604020202020204" pitchFamily="34" charset="0"/>
                <a:cs typeface="Arial" panose="020B0604020202020204" pitchFamily="34" charset="0"/>
              </a:defRPr>
            </a:lvl5pPr>
          </a:lstStyle>
          <a:p>
            <a:pPr lvl="0"/>
            <a:r>
              <a:rPr lang="en-US"/>
              <a:t>Click to edit Master text styles</a:t>
            </a:r>
          </a:p>
        </p:txBody>
      </p:sp>
      <p:sp>
        <p:nvSpPr>
          <p:cNvPr id="36" name="Chart Placeholder 2">
            <a:extLst>
              <a:ext uri="{FF2B5EF4-FFF2-40B4-BE49-F238E27FC236}">
                <a16:creationId xmlns:a16="http://schemas.microsoft.com/office/drawing/2014/main" id="{7A1AB6BF-AB56-F294-FE41-B33135C3B3AD}"/>
              </a:ext>
            </a:extLst>
          </p:cNvPr>
          <p:cNvSpPr>
            <a:spLocks noGrp="1"/>
          </p:cNvSpPr>
          <p:nvPr>
            <p:ph type="chart" sz="quarter" idx="24"/>
          </p:nvPr>
        </p:nvSpPr>
        <p:spPr>
          <a:xfrm>
            <a:off x="3120675" y="4650014"/>
            <a:ext cx="2971800" cy="1975104"/>
          </a:xfrm>
          <a:prstGeom prst="rect">
            <a:avLst/>
          </a:prstGeom>
        </p:spPr>
        <p:txBody>
          <a:bodyPr anchor="t"/>
          <a:lstStyle>
            <a:lvl1pPr marL="0" indent="0" algn="ctr">
              <a:buNone/>
              <a:defRPr/>
            </a:lvl1pPr>
          </a:lstStyle>
          <a:p>
            <a:r>
              <a:rPr lang="en-US"/>
              <a:t>Click icon to add chart</a:t>
            </a:r>
          </a:p>
        </p:txBody>
      </p:sp>
      <p:sp>
        <p:nvSpPr>
          <p:cNvPr id="40" name="Content Placeholder 37">
            <a:extLst>
              <a:ext uri="{FF2B5EF4-FFF2-40B4-BE49-F238E27FC236}">
                <a16:creationId xmlns:a16="http://schemas.microsoft.com/office/drawing/2014/main" id="{56840EF3-68EE-7B4C-8181-39A37456F87A}"/>
              </a:ext>
            </a:extLst>
          </p:cNvPr>
          <p:cNvSpPr>
            <a:spLocks noGrp="1"/>
          </p:cNvSpPr>
          <p:nvPr>
            <p:ph sz="quarter" idx="12"/>
          </p:nvPr>
        </p:nvSpPr>
        <p:spPr>
          <a:xfrm>
            <a:off x="4290887" y="5250023"/>
            <a:ext cx="769144" cy="617375"/>
          </a:xfrm>
          <a:prstGeom prst="rect">
            <a:avLst/>
          </a:prstGeom>
        </p:spPr>
        <p:txBody>
          <a:bodyPr>
            <a:noAutofit/>
          </a:bodyPr>
          <a:lstStyle>
            <a:lvl1pPr marL="0" indent="0" algn="ctr">
              <a:buNone/>
              <a:defRPr sz="1100">
                <a:latin typeface="+mj-lt"/>
                <a:cs typeface="Arial" panose="020B0604020202020204" pitchFamily="34" charset="0"/>
              </a:defRPr>
            </a:lvl1pPr>
            <a:lvl2pPr>
              <a:defRPr sz="11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100">
                <a:latin typeface="Arial" panose="020B0604020202020204" pitchFamily="34" charset="0"/>
                <a:cs typeface="Arial" panose="020B0604020202020204" pitchFamily="34" charset="0"/>
              </a:defRPr>
            </a:lvl4pPr>
            <a:lvl5pPr>
              <a:defRPr sz="1100">
                <a:latin typeface="Arial" panose="020B0604020202020204" pitchFamily="34" charset="0"/>
                <a:cs typeface="Arial" panose="020B0604020202020204" pitchFamily="34" charset="0"/>
              </a:defRPr>
            </a:lvl5pPr>
          </a:lstStyle>
          <a:p>
            <a:pPr lvl="0"/>
            <a:r>
              <a:rPr lang="en-US"/>
              <a:t>Click to edit Master text styles</a:t>
            </a:r>
          </a:p>
        </p:txBody>
      </p:sp>
      <p:sp>
        <p:nvSpPr>
          <p:cNvPr id="37" name="Chart Placeholder 2">
            <a:extLst>
              <a:ext uri="{FF2B5EF4-FFF2-40B4-BE49-F238E27FC236}">
                <a16:creationId xmlns:a16="http://schemas.microsoft.com/office/drawing/2014/main" id="{C10C84EE-4699-C054-B4FB-795143361F73}"/>
              </a:ext>
            </a:extLst>
          </p:cNvPr>
          <p:cNvSpPr>
            <a:spLocks noGrp="1"/>
          </p:cNvSpPr>
          <p:nvPr>
            <p:ph type="chart" sz="quarter" idx="25"/>
          </p:nvPr>
        </p:nvSpPr>
        <p:spPr>
          <a:xfrm>
            <a:off x="6192900" y="4650014"/>
            <a:ext cx="2971800" cy="1975104"/>
          </a:xfrm>
          <a:prstGeom prst="rect">
            <a:avLst/>
          </a:prstGeom>
        </p:spPr>
        <p:txBody>
          <a:bodyPr anchor="t"/>
          <a:lstStyle>
            <a:lvl1pPr marL="0" indent="0" algn="ctr">
              <a:buNone/>
              <a:defRPr/>
            </a:lvl1pPr>
          </a:lstStyle>
          <a:p>
            <a:r>
              <a:rPr lang="en-US"/>
              <a:t>Click icon to add chart</a:t>
            </a:r>
          </a:p>
        </p:txBody>
      </p:sp>
      <p:sp>
        <p:nvSpPr>
          <p:cNvPr id="41" name="Content Placeholder 37">
            <a:extLst>
              <a:ext uri="{FF2B5EF4-FFF2-40B4-BE49-F238E27FC236}">
                <a16:creationId xmlns:a16="http://schemas.microsoft.com/office/drawing/2014/main" id="{BE98752E-F0B4-A646-A4BB-A0797A9E7AD5}"/>
              </a:ext>
            </a:extLst>
          </p:cNvPr>
          <p:cNvSpPr>
            <a:spLocks noGrp="1"/>
          </p:cNvSpPr>
          <p:nvPr>
            <p:ph sz="quarter" idx="13"/>
          </p:nvPr>
        </p:nvSpPr>
        <p:spPr>
          <a:xfrm>
            <a:off x="7297043" y="5327099"/>
            <a:ext cx="769144" cy="617375"/>
          </a:xfrm>
          <a:prstGeom prst="rect">
            <a:avLst/>
          </a:prstGeom>
        </p:spPr>
        <p:txBody>
          <a:bodyPr>
            <a:noAutofit/>
          </a:bodyPr>
          <a:lstStyle>
            <a:lvl1pPr marL="0" indent="0" algn="ctr">
              <a:buNone/>
              <a:defRPr sz="1100">
                <a:latin typeface="+mj-lt"/>
                <a:cs typeface="Arial" panose="020B0604020202020204" pitchFamily="34" charset="0"/>
              </a:defRPr>
            </a:lvl1pPr>
            <a:lvl2pPr>
              <a:defRPr sz="11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100">
                <a:latin typeface="Arial" panose="020B0604020202020204" pitchFamily="34" charset="0"/>
                <a:cs typeface="Arial" panose="020B0604020202020204" pitchFamily="34" charset="0"/>
              </a:defRPr>
            </a:lvl4pPr>
            <a:lvl5pPr>
              <a:defRPr sz="1100">
                <a:latin typeface="Arial" panose="020B0604020202020204" pitchFamily="34" charset="0"/>
                <a:cs typeface="Arial" panose="020B0604020202020204" pitchFamily="34" charset="0"/>
              </a:defRPr>
            </a:lvl5pPr>
          </a:lstStyle>
          <a:p>
            <a:pPr lvl="0"/>
            <a:r>
              <a:rPr lang="en-US"/>
              <a:t>Click to edit Master text styles</a:t>
            </a:r>
          </a:p>
        </p:txBody>
      </p:sp>
      <p:sp>
        <p:nvSpPr>
          <p:cNvPr id="39" name="Chart Placeholder 2">
            <a:extLst>
              <a:ext uri="{FF2B5EF4-FFF2-40B4-BE49-F238E27FC236}">
                <a16:creationId xmlns:a16="http://schemas.microsoft.com/office/drawing/2014/main" id="{6A3219B7-0199-D3AF-3F53-531D49B88974}"/>
              </a:ext>
            </a:extLst>
          </p:cNvPr>
          <p:cNvSpPr>
            <a:spLocks noGrp="1"/>
          </p:cNvSpPr>
          <p:nvPr>
            <p:ph type="chart" sz="quarter" idx="26"/>
          </p:nvPr>
        </p:nvSpPr>
        <p:spPr>
          <a:xfrm>
            <a:off x="9220200" y="4650014"/>
            <a:ext cx="2971800" cy="1975104"/>
          </a:xfrm>
          <a:prstGeom prst="rect">
            <a:avLst/>
          </a:prstGeom>
        </p:spPr>
        <p:txBody>
          <a:bodyPr anchor="t"/>
          <a:lstStyle>
            <a:lvl1pPr marL="0" indent="0" algn="ctr">
              <a:buNone/>
              <a:defRPr/>
            </a:lvl1pPr>
          </a:lstStyle>
          <a:p>
            <a:r>
              <a:rPr lang="en-US"/>
              <a:t>Click icon to add chart</a:t>
            </a:r>
          </a:p>
        </p:txBody>
      </p:sp>
      <p:sp>
        <p:nvSpPr>
          <p:cNvPr id="42" name="Content Placeholder 37">
            <a:extLst>
              <a:ext uri="{FF2B5EF4-FFF2-40B4-BE49-F238E27FC236}">
                <a16:creationId xmlns:a16="http://schemas.microsoft.com/office/drawing/2014/main" id="{FB391948-D1D3-E844-A7CB-DF5C81809A26}"/>
              </a:ext>
            </a:extLst>
          </p:cNvPr>
          <p:cNvSpPr>
            <a:spLocks noGrp="1"/>
          </p:cNvSpPr>
          <p:nvPr>
            <p:ph sz="quarter" idx="14"/>
          </p:nvPr>
        </p:nvSpPr>
        <p:spPr>
          <a:xfrm>
            <a:off x="10319765" y="5327098"/>
            <a:ext cx="769144" cy="617375"/>
          </a:xfrm>
          <a:prstGeom prst="rect">
            <a:avLst/>
          </a:prstGeom>
        </p:spPr>
        <p:txBody>
          <a:bodyPr>
            <a:noAutofit/>
          </a:bodyPr>
          <a:lstStyle>
            <a:lvl1pPr marL="0" indent="0" algn="ctr">
              <a:buNone/>
              <a:defRPr sz="1100">
                <a:latin typeface="+mj-lt"/>
                <a:cs typeface="Arial" panose="020B0604020202020204" pitchFamily="34" charset="0"/>
              </a:defRPr>
            </a:lvl1pPr>
            <a:lvl2pPr>
              <a:defRPr sz="11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100">
                <a:latin typeface="Arial" panose="020B0604020202020204" pitchFamily="34" charset="0"/>
                <a:cs typeface="Arial" panose="020B0604020202020204" pitchFamily="34" charset="0"/>
              </a:defRPr>
            </a:lvl4pPr>
            <a:lvl5pPr>
              <a:defRPr sz="1100">
                <a:latin typeface="Arial" panose="020B0604020202020204" pitchFamily="34" charset="0"/>
                <a:cs typeface="Arial" panose="020B0604020202020204" pitchFamily="34" charset="0"/>
              </a:defRPr>
            </a:lvl5pPr>
          </a:lstStyle>
          <a:p>
            <a:pPr lvl="0"/>
            <a:r>
              <a:rPr lang="en-US"/>
              <a:t>Click to edit Master text styles</a:t>
            </a:r>
          </a:p>
        </p:txBody>
      </p:sp>
    </p:spTree>
    <p:extLst>
      <p:ext uri="{BB962C8B-B14F-4D97-AF65-F5344CB8AC3E}">
        <p14:creationId xmlns:p14="http://schemas.microsoft.com/office/powerpoint/2010/main" val="2150349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00104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8" r:id="rId1"/>
    <p:sldLayoutId id="2147483657"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chart" Target="../charts/chart2.xml"/><Relationship Id="rId7" Type="http://schemas.openxmlformats.org/officeDocument/2006/relationships/chart" Target="../charts/chart4.xml"/><Relationship Id="rId2"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https://d.docs.live.net/40c49d80da0dcf8f/Desktop/excel%20portflio/Call_Center_data%20(1)%20(1).xlsx!basic%20anylsis!%5bCall_Center_data%20(1)%20(1).xlsx%5dbasic%20anylsis%20Chart%201" TargetMode="External"/><Relationship Id="rId4" Type="http://schemas.openxmlformats.org/officeDocument/2006/relationships/chart" Target="../charts/chart3.xml"/><Relationship Id="rId9" Type="http://schemas.openxmlformats.org/officeDocument/2006/relationships/chart" Target="../charts/char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8.xml"/><Relationship Id="rId7" Type="http://schemas.openxmlformats.org/officeDocument/2006/relationships/chart" Target="../charts/chart12.xml"/><Relationship Id="rId2" Type="http://schemas.openxmlformats.org/officeDocument/2006/relationships/chart" Target="../charts/chart7.xml"/><Relationship Id="rId1" Type="http://schemas.openxmlformats.org/officeDocument/2006/relationships/slideLayout" Target="../slideLayouts/slideLayout1.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chart" Target="../charts/char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4.xml"/><Relationship Id="rId7" Type="http://schemas.openxmlformats.org/officeDocument/2006/relationships/chart" Target="../charts/chart18.xml"/><Relationship Id="rId2" Type="http://schemas.openxmlformats.org/officeDocument/2006/relationships/chart" Target="../charts/chart13.xml"/><Relationship Id="rId1" Type="http://schemas.openxmlformats.org/officeDocument/2006/relationships/slideLayout" Target="../slideLayouts/slideLayout1.xml"/><Relationship Id="rId6" Type="http://schemas.openxmlformats.org/officeDocument/2006/relationships/chart" Target="../charts/chart17.xml"/><Relationship Id="rId5" Type="http://schemas.openxmlformats.org/officeDocument/2006/relationships/chart" Target="../charts/chart16.xml"/><Relationship Id="rId4" Type="http://schemas.openxmlformats.org/officeDocument/2006/relationships/chart" Target="../charts/chart1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1.xml"/><Relationship Id="rId6" Type="http://schemas.openxmlformats.org/officeDocument/2006/relationships/chart" Target="../charts/chart23.xml"/><Relationship Id="rId5" Type="http://schemas.openxmlformats.org/officeDocument/2006/relationships/chart" Target="../charts/chart22.xml"/><Relationship Id="rId4" Type="http://schemas.openxmlformats.org/officeDocument/2006/relationships/chart" Target="../charts/chart2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6A3426-75AF-5B40-8230-C4DE69BFC991}"/>
              </a:ext>
            </a:extLst>
          </p:cNvPr>
          <p:cNvSpPr>
            <a:spLocks noGrp="1"/>
          </p:cNvSpPr>
          <p:nvPr>
            <p:ph type="title"/>
          </p:nvPr>
        </p:nvSpPr>
        <p:spPr/>
        <p:txBody>
          <a:bodyPr/>
          <a:lstStyle/>
          <a:p>
            <a:r>
              <a:rPr lang="en-US" dirty="0"/>
              <a:t>Basic analysis</a:t>
            </a:r>
            <a:br>
              <a:rPr lang="en-US" dirty="0"/>
            </a:br>
            <a:endParaRPr lang="en-US" dirty="0"/>
          </a:p>
        </p:txBody>
      </p:sp>
      <p:sp>
        <p:nvSpPr>
          <p:cNvPr id="46" name="Content Placeholder 45">
            <a:extLst>
              <a:ext uri="{FF2B5EF4-FFF2-40B4-BE49-F238E27FC236}">
                <a16:creationId xmlns:a16="http://schemas.microsoft.com/office/drawing/2014/main" id="{A3493969-0F8B-B1FF-B2BD-3EDAA225BCEC}"/>
              </a:ext>
            </a:extLst>
          </p:cNvPr>
          <p:cNvSpPr>
            <a:spLocks noGrp="1"/>
          </p:cNvSpPr>
          <p:nvPr>
            <p:ph sz="quarter" idx="15"/>
          </p:nvPr>
        </p:nvSpPr>
        <p:spPr/>
        <p:txBody>
          <a:bodyPr/>
          <a:lstStyle/>
          <a:p>
            <a:endParaRPr lang="en-US"/>
          </a:p>
        </p:txBody>
      </p:sp>
      <p:sp>
        <p:nvSpPr>
          <p:cNvPr id="47" name="Content Placeholder 46">
            <a:extLst>
              <a:ext uri="{FF2B5EF4-FFF2-40B4-BE49-F238E27FC236}">
                <a16:creationId xmlns:a16="http://schemas.microsoft.com/office/drawing/2014/main" id="{F844919E-DFA7-7C53-A3CB-ECE3FAD1CA08}"/>
              </a:ext>
            </a:extLst>
          </p:cNvPr>
          <p:cNvSpPr>
            <a:spLocks noGrp="1"/>
          </p:cNvSpPr>
          <p:nvPr>
            <p:ph sz="quarter" idx="16"/>
          </p:nvPr>
        </p:nvSpPr>
        <p:spPr/>
        <p:txBody>
          <a:bodyPr/>
          <a:lstStyle/>
          <a:p>
            <a:endParaRPr lang="en-US"/>
          </a:p>
        </p:txBody>
      </p:sp>
      <p:sp>
        <p:nvSpPr>
          <p:cNvPr id="48" name="Content Placeholder 47">
            <a:extLst>
              <a:ext uri="{FF2B5EF4-FFF2-40B4-BE49-F238E27FC236}">
                <a16:creationId xmlns:a16="http://schemas.microsoft.com/office/drawing/2014/main" id="{4FBE18B6-A5A7-FF8E-7AA6-9BC81FED3A41}"/>
              </a:ext>
            </a:extLst>
          </p:cNvPr>
          <p:cNvSpPr>
            <a:spLocks noGrp="1"/>
          </p:cNvSpPr>
          <p:nvPr>
            <p:ph sz="quarter" idx="17"/>
          </p:nvPr>
        </p:nvSpPr>
        <p:spPr/>
        <p:txBody>
          <a:bodyPr/>
          <a:lstStyle/>
          <a:p>
            <a:endParaRPr lang="en-US"/>
          </a:p>
        </p:txBody>
      </p:sp>
      <p:sp>
        <p:nvSpPr>
          <p:cNvPr id="49" name="Content Placeholder 48">
            <a:extLst>
              <a:ext uri="{FF2B5EF4-FFF2-40B4-BE49-F238E27FC236}">
                <a16:creationId xmlns:a16="http://schemas.microsoft.com/office/drawing/2014/main" id="{34EC3EEC-F527-9055-B524-A616DF45EFAB}"/>
              </a:ext>
            </a:extLst>
          </p:cNvPr>
          <p:cNvSpPr>
            <a:spLocks noGrp="1"/>
          </p:cNvSpPr>
          <p:nvPr>
            <p:ph sz="quarter" idx="18"/>
          </p:nvPr>
        </p:nvSpPr>
        <p:spPr/>
        <p:txBody>
          <a:bodyPr/>
          <a:lstStyle/>
          <a:p>
            <a:endParaRPr lang="en-US"/>
          </a:p>
        </p:txBody>
      </p:sp>
      <p:sp>
        <p:nvSpPr>
          <p:cNvPr id="50" name="Content Placeholder 49">
            <a:extLst>
              <a:ext uri="{FF2B5EF4-FFF2-40B4-BE49-F238E27FC236}">
                <a16:creationId xmlns:a16="http://schemas.microsoft.com/office/drawing/2014/main" id="{8F9BDB24-E8A2-B66D-443B-F03D6F1C41CA}"/>
              </a:ext>
            </a:extLst>
          </p:cNvPr>
          <p:cNvSpPr>
            <a:spLocks noGrp="1"/>
          </p:cNvSpPr>
          <p:nvPr>
            <p:ph sz="quarter" idx="19"/>
          </p:nvPr>
        </p:nvSpPr>
        <p:spPr/>
        <p:txBody>
          <a:bodyPr/>
          <a:lstStyle/>
          <a:p>
            <a:endParaRPr lang="en-US"/>
          </a:p>
        </p:txBody>
      </p:sp>
      <p:sp>
        <p:nvSpPr>
          <p:cNvPr id="51" name="Content Placeholder 50">
            <a:extLst>
              <a:ext uri="{FF2B5EF4-FFF2-40B4-BE49-F238E27FC236}">
                <a16:creationId xmlns:a16="http://schemas.microsoft.com/office/drawing/2014/main" id="{B0F25588-0AA8-191B-42EC-D91142B0439D}"/>
              </a:ext>
            </a:extLst>
          </p:cNvPr>
          <p:cNvSpPr>
            <a:spLocks noGrp="1"/>
          </p:cNvSpPr>
          <p:nvPr>
            <p:ph sz="quarter" idx="20"/>
          </p:nvPr>
        </p:nvSpPr>
        <p:spPr/>
        <p:txBody>
          <a:bodyPr/>
          <a:lstStyle/>
          <a:p>
            <a:endParaRPr lang="en-US"/>
          </a:p>
        </p:txBody>
      </p:sp>
      <p:graphicFrame>
        <p:nvGraphicFramePr>
          <p:cNvPr id="39" name="Chart Placeholder 38" descr="Pie chart">
            <a:extLst>
              <a:ext uri="{FF2B5EF4-FFF2-40B4-BE49-F238E27FC236}">
                <a16:creationId xmlns:a16="http://schemas.microsoft.com/office/drawing/2014/main" id="{3BF53D39-2E8B-862C-5AEE-E255996C69D1}"/>
              </a:ext>
            </a:extLst>
          </p:cNvPr>
          <p:cNvGraphicFramePr>
            <a:graphicFrameLocks noGrp="1"/>
          </p:cNvGraphicFramePr>
          <p:nvPr>
            <p:ph type="chart" sz="quarter" idx="23"/>
            <p:extLst>
              <p:ext uri="{D42A27DB-BD31-4B8C-83A1-F6EECF244321}">
                <p14:modId xmlns:p14="http://schemas.microsoft.com/office/powerpoint/2010/main" val="4074633695"/>
              </p:ext>
            </p:extLst>
          </p:nvPr>
        </p:nvGraphicFramePr>
        <p:xfrm>
          <a:off x="49213" y="4649788"/>
          <a:ext cx="2971800" cy="19748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0" name="Chart Placeholder 39" descr="Pie chart">
            <a:extLst>
              <a:ext uri="{FF2B5EF4-FFF2-40B4-BE49-F238E27FC236}">
                <a16:creationId xmlns:a16="http://schemas.microsoft.com/office/drawing/2014/main" id="{2DB1E141-2A44-7DC1-6BEC-B1E6F76286BC}"/>
              </a:ext>
            </a:extLst>
          </p:cNvPr>
          <p:cNvGraphicFramePr>
            <a:graphicFrameLocks noGrp="1"/>
          </p:cNvGraphicFramePr>
          <p:nvPr>
            <p:ph type="chart" sz="quarter" idx="24"/>
            <p:extLst>
              <p:ext uri="{D42A27DB-BD31-4B8C-83A1-F6EECF244321}">
                <p14:modId xmlns:p14="http://schemas.microsoft.com/office/powerpoint/2010/main" val="2650711055"/>
              </p:ext>
            </p:extLst>
          </p:nvPr>
        </p:nvGraphicFramePr>
        <p:xfrm>
          <a:off x="3121025" y="4649788"/>
          <a:ext cx="2971800" cy="19748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2" name="Chart Placeholder 41" descr="Pie chart">
            <a:extLst>
              <a:ext uri="{FF2B5EF4-FFF2-40B4-BE49-F238E27FC236}">
                <a16:creationId xmlns:a16="http://schemas.microsoft.com/office/drawing/2014/main" id="{3F5AAD59-0910-4AC2-9412-0143AB46E8EF}"/>
              </a:ext>
            </a:extLst>
          </p:cNvPr>
          <p:cNvGraphicFramePr>
            <a:graphicFrameLocks noGrp="1"/>
          </p:cNvGraphicFramePr>
          <p:nvPr>
            <p:ph type="chart" sz="quarter" idx="26"/>
            <p:extLst>
              <p:ext uri="{D42A27DB-BD31-4B8C-83A1-F6EECF244321}">
                <p14:modId xmlns:p14="http://schemas.microsoft.com/office/powerpoint/2010/main" val="3179885770"/>
              </p:ext>
            </p:extLst>
          </p:nvPr>
        </p:nvGraphicFramePr>
        <p:xfrm>
          <a:off x="9220200" y="4649788"/>
          <a:ext cx="2971800" cy="1974850"/>
        </p:xfrm>
        <a:graphic>
          <a:graphicData uri="http://schemas.openxmlformats.org/drawingml/2006/chart">
            <c:chart xmlns:c="http://schemas.openxmlformats.org/drawingml/2006/chart" xmlns:r="http://schemas.openxmlformats.org/officeDocument/2006/relationships" r:id="rId4"/>
          </a:graphicData>
        </a:graphic>
      </p:graphicFrame>
      <p:sp>
        <p:nvSpPr>
          <p:cNvPr id="3" name="Chart Placeholder 2">
            <a:extLst>
              <a:ext uri="{FF2B5EF4-FFF2-40B4-BE49-F238E27FC236}">
                <a16:creationId xmlns:a16="http://schemas.microsoft.com/office/drawing/2014/main" id="{978931EB-472D-3860-970D-73E86924FE12}"/>
              </a:ext>
            </a:extLst>
          </p:cNvPr>
          <p:cNvSpPr>
            <a:spLocks noGrp="1"/>
          </p:cNvSpPr>
          <p:nvPr>
            <p:ph type="chart" sz="quarter" idx="21"/>
          </p:nvPr>
        </p:nvSpPr>
        <p:spPr/>
      </p:sp>
      <p:graphicFrame>
        <p:nvGraphicFramePr>
          <p:cNvPr id="6" name="Object 5">
            <a:extLst>
              <a:ext uri="{FF2B5EF4-FFF2-40B4-BE49-F238E27FC236}">
                <a16:creationId xmlns:a16="http://schemas.microsoft.com/office/drawing/2014/main" id="{3CD26C32-F6CB-D228-77D1-CDD0ACF37D5A}"/>
              </a:ext>
            </a:extLst>
          </p:cNvPr>
          <p:cNvGraphicFramePr>
            <a:graphicFrameLocks noChangeAspect="1"/>
          </p:cNvGraphicFramePr>
          <p:nvPr>
            <p:extLst>
              <p:ext uri="{D42A27DB-BD31-4B8C-83A1-F6EECF244321}">
                <p14:modId xmlns:p14="http://schemas.microsoft.com/office/powerpoint/2010/main" val="763394802"/>
              </p:ext>
            </p:extLst>
          </p:nvPr>
        </p:nvGraphicFramePr>
        <p:xfrm>
          <a:off x="335360" y="990601"/>
          <a:ext cx="6269131" cy="2726431"/>
        </p:xfrm>
        <a:graphic>
          <a:graphicData uri="http://schemas.openxmlformats.org/presentationml/2006/ole">
            <mc:AlternateContent xmlns:mc="http://schemas.openxmlformats.org/markup-compatibility/2006">
              <mc:Choice xmlns:v="urn:schemas-microsoft-com:vml" Requires="v">
                <p:oleObj name="Worksheet" r:id="rId5" imgW="4602196" imgH="2316227" progId="Excel.Sheet.12">
                  <p:link updateAutomatic="1"/>
                </p:oleObj>
              </mc:Choice>
              <mc:Fallback>
                <p:oleObj name="Worksheet" r:id="rId5" imgW="4602196" imgH="2316227" progId="Excel.Sheet.12">
                  <p:link updateAutomatic="1"/>
                  <p:pic>
                    <p:nvPicPr>
                      <p:cNvPr id="6" name="Object 5">
                        <a:extLst>
                          <a:ext uri="{FF2B5EF4-FFF2-40B4-BE49-F238E27FC236}">
                            <a16:creationId xmlns:a16="http://schemas.microsoft.com/office/drawing/2014/main" id="{3CD26C32-F6CB-D228-77D1-CDD0ACF37D5A}"/>
                          </a:ext>
                        </a:extLst>
                      </p:cNvPr>
                      <p:cNvPicPr/>
                      <p:nvPr/>
                    </p:nvPicPr>
                    <p:blipFill>
                      <a:blip r:embed="rId6"/>
                      <a:stretch>
                        <a:fillRect/>
                      </a:stretch>
                    </p:blipFill>
                    <p:spPr>
                      <a:xfrm>
                        <a:off x="335360" y="990601"/>
                        <a:ext cx="6269131" cy="2726431"/>
                      </a:xfrm>
                      <a:prstGeom prst="rect">
                        <a:avLst/>
                      </a:prstGeom>
                    </p:spPr>
                  </p:pic>
                </p:oleObj>
              </mc:Fallback>
            </mc:AlternateContent>
          </a:graphicData>
        </a:graphic>
      </p:graphicFrame>
      <p:graphicFrame>
        <p:nvGraphicFramePr>
          <p:cNvPr id="9" name="Chart Placeholder 8">
            <a:extLst>
              <a:ext uri="{FF2B5EF4-FFF2-40B4-BE49-F238E27FC236}">
                <a16:creationId xmlns:a16="http://schemas.microsoft.com/office/drawing/2014/main" id="{E4E23AAC-746F-43F4-8BA2-AA9B462BB839}"/>
              </a:ext>
            </a:extLst>
          </p:cNvPr>
          <p:cNvGraphicFramePr>
            <a:graphicFrameLocks noGrp="1"/>
          </p:cNvGraphicFramePr>
          <p:nvPr>
            <p:ph type="chart" sz="quarter" idx="22"/>
            <p:extLst>
              <p:ext uri="{D42A27DB-BD31-4B8C-83A1-F6EECF244321}">
                <p14:modId xmlns:p14="http://schemas.microsoft.com/office/powerpoint/2010/main" val="4105393153"/>
              </p:ext>
            </p:extLst>
          </p:nvPr>
        </p:nvGraphicFramePr>
        <p:xfrm>
          <a:off x="7015163" y="838200"/>
          <a:ext cx="5273525" cy="36576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0" name="Chart 9">
            <a:extLst>
              <a:ext uri="{FF2B5EF4-FFF2-40B4-BE49-F238E27FC236}">
                <a16:creationId xmlns:a16="http://schemas.microsoft.com/office/drawing/2014/main" id="{5F9B5A52-53AB-4119-A79B-D9917D263B0D}"/>
              </a:ext>
            </a:extLst>
          </p:cNvPr>
          <p:cNvGraphicFramePr>
            <a:graphicFrameLocks/>
          </p:cNvGraphicFramePr>
          <p:nvPr>
            <p:extLst>
              <p:ext uri="{D42A27DB-BD31-4B8C-83A1-F6EECF244321}">
                <p14:modId xmlns:p14="http://schemas.microsoft.com/office/powerpoint/2010/main" val="1838291677"/>
              </p:ext>
            </p:extLst>
          </p:nvPr>
        </p:nvGraphicFramePr>
        <p:xfrm>
          <a:off x="326519" y="4676030"/>
          <a:ext cx="5672644" cy="227076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3" name="Chart 12">
            <a:extLst>
              <a:ext uri="{FF2B5EF4-FFF2-40B4-BE49-F238E27FC236}">
                <a16:creationId xmlns:a16="http://schemas.microsoft.com/office/drawing/2014/main" id="{261EEF3D-5294-4F10-9576-F3E14A94B2FC}"/>
              </a:ext>
            </a:extLst>
          </p:cNvPr>
          <p:cNvGraphicFramePr>
            <a:graphicFrameLocks/>
          </p:cNvGraphicFramePr>
          <p:nvPr>
            <p:extLst>
              <p:ext uri="{D42A27DB-BD31-4B8C-83A1-F6EECF244321}">
                <p14:modId xmlns:p14="http://schemas.microsoft.com/office/powerpoint/2010/main" val="2135354340"/>
              </p:ext>
            </p:extLst>
          </p:nvPr>
        </p:nvGraphicFramePr>
        <p:xfrm>
          <a:off x="6861810" y="4402773"/>
          <a:ext cx="4716780" cy="246888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233243381"/>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E083A7AC-CDEB-104D-D753-9604E3B8756D}"/>
              </a:ext>
            </a:extLst>
          </p:cNvPr>
          <p:cNvSpPr>
            <a:spLocks noGrp="1"/>
          </p:cNvSpPr>
          <p:nvPr>
            <p:ph type="title" idx="4294967295"/>
          </p:nvPr>
        </p:nvSpPr>
        <p:spPr>
          <a:xfrm>
            <a:off x="838200" y="365125"/>
            <a:ext cx="10515600" cy="1325563"/>
          </a:xfrm>
          <a:prstGeom prst="rect">
            <a:avLst/>
          </a:prstGeom>
        </p:spPr>
        <p:txBody>
          <a:bodyPr/>
          <a:lstStyle/>
          <a:p>
            <a:r>
              <a:rPr lang="en-US" dirty="0"/>
              <a:t>Instructions</a:t>
            </a:r>
          </a:p>
        </p:txBody>
      </p:sp>
      <p:sp>
        <p:nvSpPr>
          <p:cNvPr id="3" name="TextBox 2">
            <a:extLst>
              <a:ext uri="{FF2B5EF4-FFF2-40B4-BE49-F238E27FC236}">
                <a16:creationId xmlns:a16="http://schemas.microsoft.com/office/drawing/2014/main" id="{44596237-574A-5FD5-2B4B-2AE2083BFD23}"/>
              </a:ext>
            </a:extLst>
          </p:cNvPr>
          <p:cNvSpPr txBox="1"/>
          <p:nvPr/>
        </p:nvSpPr>
        <p:spPr>
          <a:xfrm>
            <a:off x="22966" y="980728"/>
            <a:ext cx="6505082" cy="5909310"/>
          </a:xfrm>
          <a:prstGeom prst="rect">
            <a:avLst/>
          </a:prstGeom>
          <a:noFill/>
        </p:spPr>
        <p:txBody>
          <a:bodyPr wrap="square" rtlCol="0">
            <a:spAutoFit/>
          </a:bodyPr>
          <a:lstStyle/>
          <a:p>
            <a:pPr algn="ctr"/>
            <a:r>
              <a:rPr lang="en-US" sz="1400" dirty="0">
                <a:latin typeface="Arial Rounded MT Bold" panose="020F0704030504030204" pitchFamily="34" charset="0"/>
              </a:rPr>
              <a:t>Analysis of customer feedback indicates a prevalent trend of negative sentiments towards call centers, with a notable abundance of neutral responses and a comparatively lower occurrence of positive and very positive feedback. This underscores the imperative for call centers to proactively enhance their service quality.</a:t>
            </a:r>
          </a:p>
          <a:p>
            <a:pPr algn="ctr"/>
            <a:endParaRPr lang="en-US" sz="1400" dirty="0">
              <a:latin typeface="Arial Rounded MT Bold" panose="020F0704030504030204" pitchFamily="34" charset="0"/>
            </a:endParaRPr>
          </a:p>
          <a:p>
            <a:pPr algn="ctr"/>
            <a:r>
              <a:rPr lang="en-US" sz="1400" dirty="0">
                <a:latin typeface="Arial Rounded MT Bold" panose="020F0704030504030204" pitchFamily="34" charset="0"/>
              </a:rPr>
              <a:t>A comprehensive examination of customer inquiries reveals that billing-related questions are the most frequently raised concerns, closely followed by payment-related queries and service outages. It is paramount for call centers to meticulously elucidate all facets of product billing to minimize the frequency of billing-related inquiries, given the substantial disparity between these queries and other grievances.</a:t>
            </a:r>
          </a:p>
          <a:p>
            <a:pPr algn="ctr"/>
            <a:endParaRPr lang="en-US" sz="1400" dirty="0">
              <a:latin typeface="Arial Rounded MT Bold" panose="020F0704030504030204" pitchFamily="34" charset="0"/>
            </a:endParaRPr>
          </a:p>
          <a:p>
            <a:pPr algn="ctr"/>
            <a:r>
              <a:rPr lang="en-US" sz="1400" dirty="0">
                <a:latin typeface="Arial Rounded MT Bold" panose="020F0704030504030204" pitchFamily="34" charset="0"/>
              </a:rPr>
              <a:t>Performance metrics indicate that the majority of tasks are accomplished within the Service Level Agreement (SLA), followed by those falling below SLA and, to a lesser extent, above SLA. While this is commendable, concerted efforts should be directed towards mitigating the number of SLA breaches, as persistent instances can potentially lead to critical issues, necessitating a proactive approach to curtail such occurrences.</a:t>
            </a:r>
          </a:p>
          <a:p>
            <a:pPr algn="ctr"/>
            <a:endParaRPr lang="en-US" sz="1400" dirty="0">
              <a:latin typeface="Arial Rounded MT Bold" panose="020F0704030504030204" pitchFamily="34" charset="0"/>
            </a:endParaRPr>
          </a:p>
          <a:p>
            <a:pPr algn="ctr"/>
            <a:r>
              <a:rPr lang="en-US" sz="1400" dirty="0">
                <a:latin typeface="Arial Rounded MT Bold" panose="020F0704030504030204" pitchFamily="34" charset="0"/>
              </a:rPr>
              <a:t>Geographically, the distribution of call centers reveals a concentration in the Within LA region, followed by Baltimore, Chicago, and Denver. It is advisable for companies to strategically expand their call center presence in their respective regions to optimize service levels and cater to regional nuances, thereby contributing to a more effective and localized customer support experience.</a:t>
            </a:r>
            <a:endParaRPr lang="en-IN" sz="1400" dirty="0">
              <a:latin typeface="Arial Rounded MT Bold" panose="020F0704030504030204" pitchFamily="34" charset="0"/>
            </a:endParaRPr>
          </a:p>
        </p:txBody>
      </p:sp>
      <p:sp>
        <p:nvSpPr>
          <p:cNvPr id="6" name="Rectangle 5">
            <a:extLst>
              <a:ext uri="{FF2B5EF4-FFF2-40B4-BE49-F238E27FC236}">
                <a16:creationId xmlns:a16="http://schemas.microsoft.com/office/drawing/2014/main" id="{F9F7911A-5726-DB95-D1DD-2F5D5D0584C9}"/>
              </a:ext>
            </a:extLst>
          </p:cNvPr>
          <p:cNvSpPr/>
          <p:nvPr/>
        </p:nvSpPr>
        <p:spPr>
          <a:xfrm>
            <a:off x="0" y="0"/>
            <a:ext cx="12192000" cy="47667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Findings Basic Analysis</a:t>
            </a:r>
          </a:p>
        </p:txBody>
      </p:sp>
      <p:pic>
        <p:nvPicPr>
          <p:cNvPr id="10" name="Picture 9">
            <a:extLst>
              <a:ext uri="{FF2B5EF4-FFF2-40B4-BE49-F238E27FC236}">
                <a16:creationId xmlns:a16="http://schemas.microsoft.com/office/drawing/2014/main" id="{EBADAB05-2D0F-A3ED-6F2C-9E618C07542D}"/>
              </a:ext>
            </a:extLst>
          </p:cNvPr>
          <p:cNvPicPr>
            <a:picLocks noChangeAspect="1"/>
          </p:cNvPicPr>
          <p:nvPr/>
        </p:nvPicPr>
        <p:blipFill>
          <a:blip r:embed="rId2"/>
          <a:stretch>
            <a:fillRect/>
          </a:stretch>
        </p:blipFill>
        <p:spPr>
          <a:xfrm>
            <a:off x="6672064" y="476671"/>
            <a:ext cx="5496970" cy="6192689"/>
          </a:xfrm>
          <a:prstGeom prst="rect">
            <a:avLst/>
          </a:prstGeom>
        </p:spPr>
      </p:pic>
    </p:spTree>
    <p:extLst>
      <p:ext uri="{BB962C8B-B14F-4D97-AF65-F5344CB8AC3E}">
        <p14:creationId xmlns:p14="http://schemas.microsoft.com/office/powerpoint/2010/main" val="917409932"/>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E41085-54B8-A50A-E9B1-4B3FD4C803F6}"/>
            </a:ext>
          </a:extLst>
        </p:cNvPr>
        <p:cNvGrpSpPr/>
        <p:nvPr/>
      </p:nvGrpSpPr>
      <p:grpSpPr>
        <a:xfrm>
          <a:off x="0" y="0"/>
          <a:ext cx="0" cy="0"/>
          <a:chOff x="0" y="0"/>
          <a:chExt cx="0" cy="0"/>
        </a:xfrm>
      </p:grpSpPr>
      <p:sp>
        <p:nvSpPr>
          <p:cNvPr id="26" name="Title 25">
            <a:extLst>
              <a:ext uri="{FF2B5EF4-FFF2-40B4-BE49-F238E27FC236}">
                <a16:creationId xmlns:a16="http://schemas.microsoft.com/office/drawing/2014/main" id="{7777D121-7A9A-4C02-73BF-E4DB28963A06}"/>
              </a:ext>
            </a:extLst>
          </p:cNvPr>
          <p:cNvSpPr>
            <a:spLocks noGrp="1"/>
          </p:cNvSpPr>
          <p:nvPr>
            <p:ph type="title"/>
          </p:nvPr>
        </p:nvSpPr>
        <p:spPr/>
        <p:txBody>
          <a:bodyPr/>
          <a:lstStyle/>
          <a:p>
            <a:r>
              <a:rPr lang="en-US" dirty="0"/>
              <a:t>Call Duration analysis</a:t>
            </a:r>
            <a:br>
              <a:rPr lang="en-US" dirty="0"/>
            </a:br>
            <a:br>
              <a:rPr lang="en-US" dirty="0"/>
            </a:br>
            <a:endParaRPr lang="en-US" dirty="0"/>
          </a:p>
        </p:txBody>
      </p:sp>
      <p:graphicFrame>
        <p:nvGraphicFramePr>
          <p:cNvPr id="39" name="Chart Placeholder 38" descr="Pie chart">
            <a:extLst>
              <a:ext uri="{FF2B5EF4-FFF2-40B4-BE49-F238E27FC236}">
                <a16:creationId xmlns:a16="http://schemas.microsoft.com/office/drawing/2014/main" id="{A3AECFDA-0FDF-26BA-0ED4-4E888B16C6E1}"/>
              </a:ext>
            </a:extLst>
          </p:cNvPr>
          <p:cNvGraphicFramePr>
            <a:graphicFrameLocks noGrp="1"/>
          </p:cNvGraphicFramePr>
          <p:nvPr>
            <p:ph type="chart" sz="quarter" idx="23"/>
          </p:nvPr>
        </p:nvGraphicFramePr>
        <p:xfrm>
          <a:off x="49213" y="4649788"/>
          <a:ext cx="2971800" cy="19748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0" name="Chart Placeholder 39" descr="Pie chart">
            <a:extLst>
              <a:ext uri="{FF2B5EF4-FFF2-40B4-BE49-F238E27FC236}">
                <a16:creationId xmlns:a16="http://schemas.microsoft.com/office/drawing/2014/main" id="{63C35A9F-ABBC-0D06-9BBE-4B183BC7BB94}"/>
              </a:ext>
            </a:extLst>
          </p:cNvPr>
          <p:cNvGraphicFramePr>
            <a:graphicFrameLocks noGrp="1"/>
          </p:cNvGraphicFramePr>
          <p:nvPr>
            <p:ph type="chart" sz="quarter" idx="24"/>
          </p:nvPr>
        </p:nvGraphicFramePr>
        <p:xfrm>
          <a:off x="3121025" y="4649788"/>
          <a:ext cx="2971800" cy="19748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2" name="Chart Placeholder 41" descr="Pie chart">
            <a:extLst>
              <a:ext uri="{FF2B5EF4-FFF2-40B4-BE49-F238E27FC236}">
                <a16:creationId xmlns:a16="http://schemas.microsoft.com/office/drawing/2014/main" id="{3CC4DAF3-32CD-02DF-BBBB-05C71F5FAEA1}"/>
              </a:ext>
            </a:extLst>
          </p:cNvPr>
          <p:cNvGraphicFramePr>
            <a:graphicFrameLocks noGrp="1"/>
          </p:cNvGraphicFramePr>
          <p:nvPr>
            <p:ph type="chart" sz="quarter" idx="26"/>
          </p:nvPr>
        </p:nvGraphicFramePr>
        <p:xfrm>
          <a:off x="9220200" y="4649788"/>
          <a:ext cx="2971800" cy="19748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Placeholder 1">
            <a:extLst>
              <a:ext uri="{FF2B5EF4-FFF2-40B4-BE49-F238E27FC236}">
                <a16:creationId xmlns:a16="http://schemas.microsoft.com/office/drawing/2014/main" id="{7BB61D25-E30B-4A4B-9D4A-865958742884}"/>
              </a:ext>
            </a:extLst>
          </p:cNvPr>
          <p:cNvGraphicFramePr>
            <a:graphicFrameLocks noGrp="1"/>
          </p:cNvGraphicFramePr>
          <p:nvPr>
            <p:ph type="chart" sz="quarter" idx="21"/>
          </p:nvPr>
        </p:nvGraphicFramePr>
        <p:xfrm>
          <a:off x="227013" y="838200"/>
          <a:ext cx="6540500" cy="297021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Chart 6">
            <a:extLst>
              <a:ext uri="{FF2B5EF4-FFF2-40B4-BE49-F238E27FC236}">
                <a16:creationId xmlns:a16="http://schemas.microsoft.com/office/drawing/2014/main" id="{A47E83AD-169A-4581-AF73-6A4050DF513C}"/>
              </a:ext>
            </a:extLst>
          </p:cNvPr>
          <p:cNvGraphicFramePr>
            <a:graphicFrameLocks/>
          </p:cNvGraphicFramePr>
          <p:nvPr>
            <p:extLst>
              <p:ext uri="{D42A27DB-BD31-4B8C-83A1-F6EECF244321}">
                <p14:modId xmlns:p14="http://schemas.microsoft.com/office/powerpoint/2010/main" val="1305818387"/>
              </p:ext>
            </p:extLst>
          </p:nvPr>
        </p:nvGraphicFramePr>
        <p:xfrm>
          <a:off x="6384031" y="1117356"/>
          <a:ext cx="5580955" cy="25146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Chart 7">
            <a:extLst>
              <a:ext uri="{FF2B5EF4-FFF2-40B4-BE49-F238E27FC236}">
                <a16:creationId xmlns:a16="http://schemas.microsoft.com/office/drawing/2014/main" id="{9EFA19F6-3107-41E9-BB54-ED33B0E54401}"/>
              </a:ext>
            </a:extLst>
          </p:cNvPr>
          <p:cNvGraphicFramePr>
            <a:graphicFrameLocks/>
          </p:cNvGraphicFramePr>
          <p:nvPr>
            <p:extLst>
              <p:ext uri="{D42A27DB-BD31-4B8C-83A1-F6EECF244321}">
                <p14:modId xmlns:p14="http://schemas.microsoft.com/office/powerpoint/2010/main" val="3985181747"/>
              </p:ext>
            </p:extLst>
          </p:nvPr>
        </p:nvGraphicFramePr>
        <p:xfrm>
          <a:off x="1505585" y="4550664"/>
          <a:ext cx="9174480" cy="238506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970195347"/>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1DE95F-65CD-0877-ADB6-7B04D8F68E97}"/>
            </a:ext>
          </a:extLst>
        </p:cNvPr>
        <p:cNvGrpSpPr/>
        <p:nvPr/>
      </p:nvGrpSpPr>
      <p:grpSpPr>
        <a:xfrm>
          <a:off x="0" y="0"/>
          <a:ext cx="0" cy="0"/>
          <a:chOff x="0" y="0"/>
          <a:chExt cx="0" cy="0"/>
        </a:xfrm>
      </p:grpSpPr>
      <p:sp>
        <p:nvSpPr>
          <p:cNvPr id="2" name="Title 1" hidden="1">
            <a:extLst>
              <a:ext uri="{FF2B5EF4-FFF2-40B4-BE49-F238E27FC236}">
                <a16:creationId xmlns:a16="http://schemas.microsoft.com/office/drawing/2014/main" id="{B9914F63-1E45-C3CC-8060-44A50DBA4CBE}"/>
              </a:ext>
            </a:extLst>
          </p:cNvPr>
          <p:cNvSpPr>
            <a:spLocks noGrp="1"/>
          </p:cNvSpPr>
          <p:nvPr>
            <p:ph type="title" idx="4294967295"/>
          </p:nvPr>
        </p:nvSpPr>
        <p:spPr>
          <a:xfrm>
            <a:off x="838200" y="365125"/>
            <a:ext cx="10515600" cy="1325563"/>
          </a:xfrm>
          <a:prstGeom prst="rect">
            <a:avLst/>
          </a:prstGeom>
        </p:spPr>
        <p:txBody>
          <a:bodyPr/>
          <a:lstStyle/>
          <a:p>
            <a:r>
              <a:rPr lang="en-US" dirty="0"/>
              <a:t>Instructions</a:t>
            </a:r>
          </a:p>
        </p:txBody>
      </p:sp>
      <p:sp>
        <p:nvSpPr>
          <p:cNvPr id="6" name="Rectangle 5">
            <a:extLst>
              <a:ext uri="{FF2B5EF4-FFF2-40B4-BE49-F238E27FC236}">
                <a16:creationId xmlns:a16="http://schemas.microsoft.com/office/drawing/2014/main" id="{A0F35CA9-C017-192F-2E86-0643944E222C}"/>
              </a:ext>
            </a:extLst>
          </p:cNvPr>
          <p:cNvSpPr/>
          <p:nvPr/>
        </p:nvSpPr>
        <p:spPr>
          <a:xfrm>
            <a:off x="0" y="0"/>
            <a:ext cx="12192000" cy="47667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Call duration analysis findings</a:t>
            </a:r>
          </a:p>
        </p:txBody>
      </p:sp>
      <p:pic>
        <p:nvPicPr>
          <p:cNvPr id="7" name="Picture 6">
            <a:extLst>
              <a:ext uri="{FF2B5EF4-FFF2-40B4-BE49-F238E27FC236}">
                <a16:creationId xmlns:a16="http://schemas.microsoft.com/office/drawing/2014/main" id="{2C86B98D-A267-9032-BAB3-7584714ACDA8}"/>
              </a:ext>
            </a:extLst>
          </p:cNvPr>
          <p:cNvPicPr>
            <a:picLocks noChangeAspect="1"/>
          </p:cNvPicPr>
          <p:nvPr/>
        </p:nvPicPr>
        <p:blipFill>
          <a:blip r:embed="rId2"/>
          <a:stretch>
            <a:fillRect/>
          </a:stretch>
        </p:blipFill>
        <p:spPr>
          <a:xfrm>
            <a:off x="6672064" y="600767"/>
            <a:ext cx="5519936" cy="6068593"/>
          </a:xfrm>
          <a:prstGeom prst="rect">
            <a:avLst/>
          </a:prstGeom>
        </p:spPr>
      </p:pic>
      <p:sp>
        <p:nvSpPr>
          <p:cNvPr id="8" name="TextBox 7">
            <a:extLst>
              <a:ext uri="{FF2B5EF4-FFF2-40B4-BE49-F238E27FC236}">
                <a16:creationId xmlns:a16="http://schemas.microsoft.com/office/drawing/2014/main" id="{29C4911D-7D54-0A14-9044-94A232C4AEA8}"/>
              </a:ext>
            </a:extLst>
          </p:cNvPr>
          <p:cNvSpPr txBox="1"/>
          <p:nvPr/>
        </p:nvSpPr>
        <p:spPr>
          <a:xfrm>
            <a:off x="263352" y="980728"/>
            <a:ext cx="6336704" cy="5109091"/>
          </a:xfrm>
          <a:prstGeom prst="rect">
            <a:avLst/>
          </a:prstGeom>
          <a:noFill/>
        </p:spPr>
        <p:txBody>
          <a:bodyPr wrap="square" rtlCol="0">
            <a:spAutoFit/>
          </a:bodyPr>
          <a:lstStyle/>
          <a:p>
            <a:r>
              <a:rPr lang="en-US" sz="1400" dirty="0">
                <a:latin typeface="Arial Rounded MT Bold" panose="020F0704030504030204" pitchFamily="34" charset="0"/>
              </a:rPr>
              <a:t>The predominant channel for customer engagement is through call centers, with the highest duration of interaction, followed by interactions with chatbots, emails, and web interactions. Notably, the most extensive duration is associated with calls, underscoring the significance of telephonic communication in customer interactions.</a:t>
            </a:r>
          </a:p>
          <a:p>
            <a:endParaRPr lang="en-US" sz="1400" dirty="0">
              <a:latin typeface="Arial Rounded MT Bold" panose="020F0704030504030204" pitchFamily="34" charset="0"/>
            </a:endParaRPr>
          </a:p>
          <a:p>
            <a:r>
              <a:rPr lang="en-US" sz="1400" dirty="0">
                <a:latin typeface="Arial Rounded MT Bold" panose="020F0704030504030204" pitchFamily="34" charset="0"/>
              </a:rPr>
              <a:t>A detailed examination of the nature of inquiries reveals that the highest amount of time is dedicated to addressing billing questions, followed by payment-related issues and service outages. It is imperative for companies to allocate adequate resources to address these prevalent concerns, while also ensuring sufficient attention is given to other queries to maintain the overall operational efficiency of the organization.</a:t>
            </a:r>
          </a:p>
          <a:p>
            <a:endParaRPr lang="en-US" sz="1400" dirty="0">
              <a:latin typeface="Arial Rounded MT Bold" panose="020F0704030504030204" pitchFamily="34" charset="0"/>
            </a:endParaRPr>
          </a:p>
          <a:p>
            <a:r>
              <a:rPr lang="en-US" sz="1400" dirty="0">
                <a:latin typeface="Arial Rounded MT Bold" panose="020F0704030504030204" pitchFamily="34" charset="0"/>
              </a:rPr>
              <a:t>In terms of geographical distribution, the highest duration of interactions is observed in the Within LA region, followed by Baltimore, Chicago, and Denver. Companies should strategically diversify their focus to regions beyond the current concentration, thereby fostering a more balanced and comprehensive approach to customer interactions. This approach ensures that service provision is optimized across various geographical areas, contributing to a more effective and equitable customer support experience.</a:t>
            </a:r>
            <a:endParaRPr lang="en-IN" sz="1400" dirty="0">
              <a:latin typeface="Arial Rounded MT Bold" panose="020F0704030504030204" pitchFamily="34" charset="0"/>
            </a:endParaRPr>
          </a:p>
          <a:p>
            <a:endParaRPr lang="en-IN" dirty="0"/>
          </a:p>
        </p:txBody>
      </p:sp>
    </p:spTree>
    <p:extLst>
      <p:ext uri="{BB962C8B-B14F-4D97-AF65-F5344CB8AC3E}">
        <p14:creationId xmlns:p14="http://schemas.microsoft.com/office/powerpoint/2010/main" val="4244739944"/>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E0686-A3F6-4F7B-0F0F-645A18AF174E}"/>
            </a:ext>
          </a:extLst>
        </p:cNvPr>
        <p:cNvGrpSpPr/>
        <p:nvPr/>
      </p:nvGrpSpPr>
      <p:grpSpPr>
        <a:xfrm>
          <a:off x="0" y="0"/>
          <a:ext cx="0" cy="0"/>
          <a:chOff x="0" y="0"/>
          <a:chExt cx="0" cy="0"/>
        </a:xfrm>
      </p:grpSpPr>
      <p:sp>
        <p:nvSpPr>
          <p:cNvPr id="26" name="Title 25">
            <a:extLst>
              <a:ext uri="{FF2B5EF4-FFF2-40B4-BE49-F238E27FC236}">
                <a16:creationId xmlns:a16="http://schemas.microsoft.com/office/drawing/2014/main" id="{29E51C0A-71C3-513D-2897-229B0C3540AA}"/>
              </a:ext>
            </a:extLst>
          </p:cNvPr>
          <p:cNvSpPr>
            <a:spLocks noGrp="1"/>
          </p:cNvSpPr>
          <p:nvPr>
            <p:ph type="title"/>
          </p:nvPr>
        </p:nvSpPr>
        <p:spPr/>
        <p:txBody>
          <a:bodyPr/>
          <a:lstStyle/>
          <a:p>
            <a:r>
              <a:rPr lang="en-US" dirty="0"/>
              <a:t>Response time analysis</a:t>
            </a:r>
            <a:br>
              <a:rPr lang="en-US" dirty="0"/>
            </a:br>
            <a:br>
              <a:rPr lang="en-US" dirty="0"/>
            </a:br>
            <a:br>
              <a:rPr lang="en-US" dirty="0"/>
            </a:br>
            <a:endParaRPr lang="en-US" dirty="0"/>
          </a:p>
        </p:txBody>
      </p:sp>
      <p:sp>
        <p:nvSpPr>
          <p:cNvPr id="46" name="Content Placeholder 45">
            <a:extLst>
              <a:ext uri="{FF2B5EF4-FFF2-40B4-BE49-F238E27FC236}">
                <a16:creationId xmlns:a16="http://schemas.microsoft.com/office/drawing/2014/main" id="{1E2A4648-A315-7B56-DB44-94B36BD23CF2}"/>
              </a:ext>
            </a:extLst>
          </p:cNvPr>
          <p:cNvSpPr>
            <a:spLocks noGrp="1"/>
          </p:cNvSpPr>
          <p:nvPr>
            <p:ph sz="quarter" idx="15"/>
          </p:nvPr>
        </p:nvSpPr>
        <p:spPr/>
        <p:txBody>
          <a:bodyPr/>
          <a:lstStyle/>
          <a:p>
            <a:endParaRPr lang="en-US"/>
          </a:p>
        </p:txBody>
      </p:sp>
      <p:sp>
        <p:nvSpPr>
          <p:cNvPr id="47" name="Content Placeholder 46">
            <a:extLst>
              <a:ext uri="{FF2B5EF4-FFF2-40B4-BE49-F238E27FC236}">
                <a16:creationId xmlns:a16="http://schemas.microsoft.com/office/drawing/2014/main" id="{BF7A35EF-6B71-942D-E87A-33BC0881E136}"/>
              </a:ext>
            </a:extLst>
          </p:cNvPr>
          <p:cNvSpPr>
            <a:spLocks noGrp="1"/>
          </p:cNvSpPr>
          <p:nvPr>
            <p:ph sz="quarter" idx="16"/>
          </p:nvPr>
        </p:nvSpPr>
        <p:spPr/>
        <p:txBody>
          <a:bodyPr/>
          <a:lstStyle/>
          <a:p>
            <a:endParaRPr lang="en-US"/>
          </a:p>
        </p:txBody>
      </p:sp>
      <p:sp>
        <p:nvSpPr>
          <p:cNvPr id="48" name="Content Placeholder 47">
            <a:extLst>
              <a:ext uri="{FF2B5EF4-FFF2-40B4-BE49-F238E27FC236}">
                <a16:creationId xmlns:a16="http://schemas.microsoft.com/office/drawing/2014/main" id="{5F8B9133-22CB-F701-AD0E-4D5EB6C5988B}"/>
              </a:ext>
            </a:extLst>
          </p:cNvPr>
          <p:cNvSpPr>
            <a:spLocks noGrp="1"/>
          </p:cNvSpPr>
          <p:nvPr>
            <p:ph sz="quarter" idx="17"/>
          </p:nvPr>
        </p:nvSpPr>
        <p:spPr/>
        <p:txBody>
          <a:bodyPr/>
          <a:lstStyle/>
          <a:p>
            <a:endParaRPr lang="en-US" dirty="0"/>
          </a:p>
        </p:txBody>
      </p:sp>
      <p:sp>
        <p:nvSpPr>
          <p:cNvPr id="49" name="Content Placeholder 48">
            <a:extLst>
              <a:ext uri="{FF2B5EF4-FFF2-40B4-BE49-F238E27FC236}">
                <a16:creationId xmlns:a16="http://schemas.microsoft.com/office/drawing/2014/main" id="{5F3EC99B-97FE-5ADB-25B1-65761328A5F2}"/>
              </a:ext>
            </a:extLst>
          </p:cNvPr>
          <p:cNvSpPr>
            <a:spLocks noGrp="1"/>
          </p:cNvSpPr>
          <p:nvPr>
            <p:ph sz="quarter" idx="18"/>
          </p:nvPr>
        </p:nvSpPr>
        <p:spPr/>
        <p:txBody>
          <a:bodyPr/>
          <a:lstStyle/>
          <a:p>
            <a:endParaRPr lang="en-US"/>
          </a:p>
        </p:txBody>
      </p:sp>
      <p:sp>
        <p:nvSpPr>
          <p:cNvPr id="50" name="Content Placeholder 49">
            <a:extLst>
              <a:ext uri="{FF2B5EF4-FFF2-40B4-BE49-F238E27FC236}">
                <a16:creationId xmlns:a16="http://schemas.microsoft.com/office/drawing/2014/main" id="{FCBB0F80-15AC-7A0C-DA05-F7F4F13E4E62}"/>
              </a:ext>
            </a:extLst>
          </p:cNvPr>
          <p:cNvSpPr>
            <a:spLocks noGrp="1"/>
          </p:cNvSpPr>
          <p:nvPr>
            <p:ph sz="quarter" idx="19"/>
          </p:nvPr>
        </p:nvSpPr>
        <p:spPr/>
        <p:txBody>
          <a:bodyPr/>
          <a:lstStyle/>
          <a:p>
            <a:endParaRPr lang="en-US"/>
          </a:p>
        </p:txBody>
      </p:sp>
      <p:sp>
        <p:nvSpPr>
          <p:cNvPr id="51" name="Content Placeholder 50">
            <a:extLst>
              <a:ext uri="{FF2B5EF4-FFF2-40B4-BE49-F238E27FC236}">
                <a16:creationId xmlns:a16="http://schemas.microsoft.com/office/drawing/2014/main" id="{3E82B20F-667D-1019-9468-27D6247FE196}"/>
              </a:ext>
            </a:extLst>
          </p:cNvPr>
          <p:cNvSpPr>
            <a:spLocks noGrp="1"/>
          </p:cNvSpPr>
          <p:nvPr>
            <p:ph sz="quarter" idx="20"/>
          </p:nvPr>
        </p:nvSpPr>
        <p:spPr/>
        <p:txBody>
          <a:bodyPr/>
          <a:lstStyle/>
          <a:p>
            <a:endParaRPr lang="en-US"/>
          </a:p>
        </p:txBody>
      </p:sp>
      <p:graphicFrame>
        <p:nvGraphicFramePr>
          <p:cNvPr id="39" name="Chart Placeholder 38" descr="Pie chart">
            <a:extLst>
              <a:ext uri="{FF2B5EF4-FFF2-40B4-BE49-F238E27FC236}">
                <a16:creationId xmlns:a16="http://schemas.microsoft.com/office/drawing/2014/main" id="{649C1587-FF7B-531E-2A4C-6348C656983D}"/>
              </a:ext>
            </a:extLst>
          </p:cNvPr>
          <p:cNvGraphicFramePr>
            <a:graphicFrameLocks noGrp="1"/>
          </p:cNvGraphicFramePr>
          <p:nvPr>
            <p:ph type="chart" sz="quarter" idx="23"/>
          </p:nvPr>
        </p:nvGraphicFramePr>
        <p:xfrm>
          <a:off x="49213" y="4649788"/>
          <a:ext cx="2971800" cy="19748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0" name="Chart Placeholder 39" descr="Pie chart">
            <a:extLst>
              <a:ext uri="{FF2B5EF4-FFF2-40B4-BE49-F238E27FC236}">
                <a16:creationId xmlns:a16="http://schemas.microsoft.com/office/drawing/2014/main" id="{07635677-9A6D-E456-8C52-DBE399972371}"/>
              </a:ext>
            </a:extLst>
          </p:cNvPr>
          <p:cNvGraphicFramePr>
            <a:graphicFrameLocks noGrp="1"/>
          </p:cNvGraphicFramePr>
          <p:nvPr>
            <p:ph type="chart" sz="quarter" idx="24"/>
          </p:nvPr>
        </p:nvGraphicFramePr>
        <p:xfrm>
          <a:off x="3121025" y="4649788"/>
          <a:ext cx="2971800" cy="19748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2" name="Chart Placeholder 41" descr="Pie chart">
            <a:extLst>
              <a:ext uri="{FF2B5EF4-FFF2-40B4-BE49-F238E27FC236}">
                <a16:creationId xmlns:a16="http://schemas.microsoft.com/office/drawing/2014/main" id="{B5BBEDD0-D898-C09B-7AB8-99F303C11673}"/>
              </a:ext>
            </a:extLst>
          </p:cNvPr>
          <p:cNvGraphicFramePr>
            <a:graphicFrameLocks noGrp="1"/>
          </p:cNvGraphicFramePr>
          <p:nvPr>
            <p:ph type="chart" sz="quarter" idx="26"/>
          </p:nvPr>
        </p:nvGraphicFramePr>
        <p:xfrm>
          <a:off x="9220200" y="4649788"/>
          <a:ext cx="2971800" cy="19748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Placeholder 4">
            <a:extLst>
              <a:ext uri="{FF2B5EF4-FFF2-40B4-BE49-F238E27FC236}">
                <a16:creationId xmlns:a16="http://schemas.microsoft.com/office/drawing/2014/main" id="{CB9D93C0-C50F-4254-8751-D9D35EF20FFB}"/>
              </a:ext>
            </a:extLst>
          </p:cNvPr>
          <p:cNvGraphicFramePr>
            <a:graphicFrameLocks noGrp="1"/>
          </p:cNvGraphicFramePr>
          <p:nvPr>
            <p:ph type="chart" sz="quarter" idx="21"/>
            <p:extLst>
              <p:ext uri="{D42A27DB-BD31-4B8C-83A1-F6EECF244321}">
                <p14:modId xmlns:p14="http://schemas.microsoft.com/office/powerpoint/2010/main" val="385055638"/>
              </p:ext>
            </p:extLst>
          </p:nvPr>
        </p:nvGraphicFramePr>
        <p:xfrm>
          <a:off x="430645" y="723105"/>
          <a:ext cx="6013003" cy="297021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6" name="Chart 5">
            <a:extLst>
              <a:ext uri="{FF2B5EF4-FFF2-40B4-BE49-F238E27FC236}">
                <a16:creationId xmlns:a16="http://schemas.microsoft.com/office/drawing/2014/main" id="{43D6DCF4-9B39-463F-83F2-CFEDFF6027F3}"/>
              </a:ext>
            </a:extLst>
          </p:cNvPr>
          <p:cNvGraphicFramePr>
            <a:graphicFrameLocks/>
          </p:cNvGraphicFramePr>
          <p:nvPr>
            <p:extLst>
              <p:ext uri="{D42A27DB-BD31-4B8C-83A1-F6EECF244321}">
                <p14:modId xmlns:p14="http://schemas.microsoft.com/office/powerpoint/2010/main" val="1602236719"/>
              </p:ext>
            </p:extLst>
          </p:nvPr>
        </p:nvGraphicFramePr>
        <p:xfrm>
          <a:off x="6672065" y="838200"/>
          <a:ext cx="5316734" cy="304691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Chart 8">
            <a:extLst>
              <a:ext uri="{FF2B5EF4-FFF2-40B4-BE49-F238E27FC236}">
                <a16:creationId xmlns:a16="http://schemas.microsoft.com/office/drawing/2014/main" id="{5F390CD3-2713-4623-A48E-67B0A10DD8B2}"/>
              </a:ext>
            </a:extLst>
          </p:cNvPr>
          <p:cNvGraphicFramePr>
            <a:graphicFrameLocks/>
          </p:cNvGraphicFramePr>
          <p:nvPr>
            <p:extLst>
              <p:ext uri="{D42A27DB-BD31-4B8C-83A1-F6EECF244321}">
                <p14:modId xmlns:p14="http://schemas.microsoft.com/office/powerpoint/2010/main" val="3620850016"/>
              </p:ext>
            </p:extLst>
          </p:nvPr>
        </p:nvGraphicFramePr>
        <p:xfrm>
          <a:off x="839416" y="4540346"/>
          <a:ext cx="10585176" cy="22098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16615673"/>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80B7E1-6A1F-DD61-9700-62101863B768}"/>
            </a:ext>
          </a:extLst>
        </p:cNvPr>
        <p:cNvGrpSpPr/>
        <p:nvPr/>
      </p:nvGrpSpPr>
      <p:grpSpPr>
        <a:xfrm>
          <a:off x="0" y="0"/>
          <a:ext cx="0" cy="0"/>
          <a:chOff x="0" y="0"/>
          <a:chExt cx="0" cy="0"/>
        </a:xfrm>
      </p:grpSpPr>
      <p:sp>
        <p:nvSpPr>
          <p:cNvPr id="2" name="Title 1" hidden="1">
            <a:extLst>
              <a:ext uri="{FF2B5EF4-FFF2-40B4-BE49-F238E27FC236}">
                <a16:creationId xmlns:a16="http://schemas.microsoft.com/office/drawing/2014/main" id="{B2D07526-2635-AF50-6866-BB1179A66FB7}"/>
              </a:ext>
            </a:extLst>
          </p:cNvPr>
          <p:cNvSpPr>
            <a:spLocks noGrp="1"/>
          </p:cNvSpPr>
          <p:nvPr>
            <p:ph type="title" idx="4294967295"/>
          </p:nvPr>
        </p:nvSpPr>
        <p:spPr>
          <a:xfrm>
            <a:off x="838200" y="365125"/>
            <a:ext cx="10515600" cy="1325563"/>
          </a:xfrm>
          <a:prstGeom prst="rect">
            <a:avLst/>
          </a:prstGeom>
        </p:spPr>
        <p:txBody>
          <a:bodyPr/>
          <a:lstStyle/>
          <a:p>
            <a:r>
              <a:rPr lang="en-US" dirty="0"/>
              <a:t>Instructions</a:t>
            </a:r>
          </a:p>
        </p:txBody>
      </p:sp>
      <p:sp>
        <p:nvSpPr>
          <p:cNvPr id="6" name="Rectangle 5">
            <a:extLst>
              <a:ext uri="{FF2B5EF4-FFF2-40B4-BE49-F238E27FC236}">
                <a16:creationId xmlns:a16="http://schemas.microsoft.com/office/drawing/2014/main" id="{18285C8D-FB41-BD2B-85D8-6838AF42249C}"/>
              </a:ext>
            </a:extLst>
          </p:cNvPr>
          <p:cNvSpPr/>
          <p:nvPr/>
        </p:nvSpPr>
        <p:spPr>
          <a:xfrm>
            <a:off x="0" y="0"/>
            <a:ext cx="12192000" cy="47667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Response time analysis</a:t>
            </a:r>
          </a:p>
        </p:txBody>
      </p:sp>
      <p:pic>
        <p:nvPicPr>
          <p:cNvPr id="4" name="Picture 3">
            <a:extLst>
              <a:ext uri="{FF2B5EF4-FFF2-40B4-BE49-F238E27FC236}">
                <a16:creationId xmlns:a16="http://schemas.microsoft.com/office/drawing/2014/main" id="{739F27BB-919E-BB29-2802-69C7B1ED5ABE}"/>
              </a:ext>
            </a:extLst>
          </p:cNvPr>
          <p:cNvPicPr>
            <a:picLocks noChangeAspect="1"/>
          </p:cNvPicPr>
          <p:nvPr/>
        </p:nvPicPr>
        <p:blipFill>
          <a:blip r:embed="rId2"/>
          <a:stretch>
            <a:fillRect/>
          </a:stretch>
        </p:blipFill>
        <p:spPr>
          <a:xfrm>
            <a:off x="6960096" y="626237"/>
            <a:ext cx="5112568" cy="6115131"/>
          </a:xfrm>
          <a:prstGeom prst="rect">
            <a:avLst/>
          </a:prstGeom>
        </p:spPr>
      </p:pic>
      <p:sp>
        <p:nvSpPr>
          <p:cNvPr id="11" name="TextBox 10">
            <a:extLst>
              <a:ext uri="{FF2B5EF4-FFF2-40B4-BE49-F238E27FC236}">
                <a16:creationId xmlns:a16="http://schemas.microsoft.com/office/drawing/2014/main" id="{A6FEB7AB-89D4-6672-F64C-49E03EEC0702}"/>
              </a:ext>
            </a:extLst>
          </p:cNvPr>
          <p:cNvSpPr txBox="1"/>
          <p:nvPr/>
        </p:nvSpPr>
        <p:spPr>
          <a:xfrm>
            <a:off x="407368" y="1556792"/>
            <a:ext cx="6264696" cy="4093428"/>
          </a:xfrm>
          <a:prstGeom prst="rect">
            <a:avLst/>
          </a:prstGeom>
          <a:noFill/>
        </p:spPr>
        <p:txBody>
          <a:bodyPr wrap="square" rtlCol="0">
            <a:spAutoFit/>
          </a:bodyPr>
          <a:lstStyle/>
          <a:p>
            <a:r>
              <a:rPr lang="en-US" sz="1400" dirty="0">
                <a:latin typeface="Arial Rounded MT Bold" panose="020F0704030504030204" pitchFamily="34" charset="0"/>
              </a:rPr>
              <a:t>While the majority of call centers are diligently striving to conduct their operations within the stipulated Service Level Agreements (SLA), the presence of a considerable number of SLA misses poses a noteworthy concern. These discrepancies have the potential to elicit negative responses from customers, highlighting the imperative for call centers to proactively address and mitigate instances of SLA hits.</a:t>
            </a:r>
          </a:p>
          <a:p>
            <a:endParaRPr lang="en-US" sz="1400" dirty="0">
              <a:latin typeface="Arial Rounded MT Bold" panose="020F0704030504030204" pitchFamily="34" charset="0"/>
            </a:endParaRPr>
          </a:p>
          <a:p>
            <a:r>
              <a:rPr lang="en-US" sz="1400" dirty="0">
                <a:latin typeface="Arial Rounded MT Bold" panose="020F0704030504030204" pitchFamily="34" charset="0"/>
              </a:rPr>
              <a:t>Across various communication channels, the overall performance is commendable, with a substantial portion of tasks completed within the designated SLA. However, the persistence of a significant number of SLA misses and hits remains a challenge, posing a risk to the overall quality of operations. It is essential for call centers to focus on refining their processes and minimizing SLA breaches to ensure a consistent and high-quality service delivery across all channels. This proactive approach is vital for sustaining positive customer experiences and upholding operational excellence.</a:t>
            </a:r>
            <a:endParaRPr lang="en-IN" sz="1400" dirty="0">
              <a:latin typeface="Arial Rounded MT Bold" panose="020F0704030504030204" pitchFamily="34" charset="0"/>
            </a:endParaRPr>
          </a:p>
          <a:p>
            <a:endParaRPr lang="en-IN" dirty="0"/>
          </a:p>
          <a:p>
            <a:endParaRPr lang="en-IN" dirty="0"/>
          </a:p>
        </p:txBody>
      </p:sp>
    </p:spTree>
    <p:extLst>
      <p:ext uri="{BB962C8B-B14F-4D97-AF65-F5344CB8AC3E}">
        <p14:creationId xmlns:p14="http://schemas.microsoft.com/office/powerpoint/2010/main" val="1126850978"/>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7E3709-41B6-256A-4A66-B4348FBE3702}"/>
            </a:ext>
          </a:extLst>
        </p:cNvPr>
        <p:cNvGrpSpPr/>
        <p:nvPr/>
      </p:nvGrpSpPr>
      <p:grpSpPr>
        <a:xfrm>
          <a:off x="0" y="0"/>
          <a:ext cx="0" cy="0"/>
          <a:chOff x="0" y="0"/>
          <a:chExt cx="0" cy="0"/>
        </a:xfrm>
      </p:grpSpPr>
      <p:sp>
        <p:nvSpPr>
          <p:cNvPr id="26" name="Title 25">
            <a:extLst>
              <a:ext uri="{FF2B5EF4-FFF2-40B4-BE49-F238E27FC236}">
                <a16:creationId xmlns:a16="http://schemas.microsoft.com/office/drawing/2014/main" id="{E5DBCB99-7114-5386-DE8F-4291DCAE2ED3}"/>
              </a:ext>
            </a:extLst>
          </p:cNvPr>
          <p:cNvSpPr>
            <a:spLocks noGrp="1"/>
          </p:cNvSpPr>
          <p:nvPr>
            <p:ph type="title"/>
          </p:nvPr>
        </p:nvSpPr>
        <p:spPr/>
        <p:txBody>
          <a:bodyPr/>
          <a:lstStyle/>
          <a:p>
            <a:r>
              <a:rPr lang="en-US" dirty="0"/>
              <a:t>Score Analysis</a:t>
            </a:r>
            <a:br>
              <a:rPr lang="en-US" dirty="0"/>
            </a:br>
            <a:br>
              <a:rPr lang="en-US" dirty="0"/>
            </a:br>
            <a:br>
              <a:rPr lang="en-US" dirty="0"/>
            </a:br>
            <a:br>
              <a:rPr lang="en-US" dirty="0"/>
            </a:br>
            <a:endParaRPr lang="en-US" dirty="0"/>
          </a:p>
        </p:txBody>
      </p:sp>
      <p:sp>
        <p:nvSpPr>
          <p:cNvPr id="46" name="Content Placeholder 45">
            <a:extLst>
              <a:ext uri="{FF2B5EF4-FFF2-40B4-BE49-F238E27FC236}">
                <a16:creationId xmlns:a16="http://schemas.microsoft.com/office/drawing/2014/main" id="{36347E5C-BFF2-9147-70CA-64C273F7660C}"/>
              </a:ext>
            </a:extLst>
          </p:cNvPr>
          <p:cNvSpPr>
            <a:spLocks noGrp="1"/>
          </p:cNvSpPr>
          <p:nvPr>
            <p:ph sz="quarter" idx="15"/>
          </p:nvPr>
        </p:nvSpPr>
        <p:spPr>
          <a:xfrm>
            <a:off x="296049" y="4256408"/>
            <a:ext cx="990600" cy="393380"/>
          </a:xfrm>
        </p:spPr>
        <p:txBody>
          <a:bodyPr/>
          <a:lstStyle/>
          <a:p>
            <a:endParaRPr lang="en-US"/>
          </a:p>
        </p:txBody>
      </p:sp>
      <p:sp>
        <p:nvSpPr>
          <p:cNvPr id="47" name="Content Placeholder 46">
            <a:extLst>
              <a:ext uri="{FF2B5EF4-FFF2-40B4-BE49-F238E27FC236}">
                <a16:creationId xmlns:a16="http://schemas.microsoft.com/office/drawing/2014/main" id="{DFEFF7EE-BFA1-27D0-BB7E-D8AF70E3F763}"/>
              </a:ext>
            </a:extLst>
          </p:cNvPr>
          <p:cNvSpPr>
            <a:spLocks noGrp="1"/>
          </p:cNvSpPr>
          <p:nvPr>
            <p:ph sz="quarter" idx="16"/>
          </p:nvPr>
        </p:nvSpPr>
        <p:spPr/>
        <p:txBody>
          <a:bodyPr/>
          <a:lstStyle/>
          <a:p>
            <a:endParaRPr lang="en-US"/>
          </a:p>
        </p:txBody>
      </p:sp>
      <p:sp>
        <p:nvSpPr>
          <p:cNvPr id="48" name="Content Placeholder 47">
            <a:extLst>
              <a:ext uri="{FF2B5EF4-FFF2-40B4-BE49-F238E27FC236}">
                <a16:creationId xmlns:a16="http://schemas.microsoft.com/office/drawing/2014/main" id="{9635F08B-FD6B-B36E-90A5-FF9BCDF013AD}"/>
              </a:ext>
            </a:extLst>
          </p:cNvPr>
          <p:cNvSpPr>
            <a:spLocks noGrp="1"/>
          </p:cNvSpPr>
          <p:nvPr>
            <p:ph sz="quarter" idx="17"/>
          </p:nvPr>
        </p:nvSpPr>
        <p:spPr/>
        <p:txBody>
          <a:bodyPr/>
          <a:lstStyle/>
          <a:p>
            <a:endParaRPr lang="en-US" dirty="0"/>
          </a:p>
        </p:txBody>
      </p:sp>
      <p:sp>
        <p:nvSpPr>
          <p:cNvPr id="49" name="Content Placeholder 48">
            <a:extLst>
              <a:ext uri="{FF2B5EF4-FFF2-40B4-BE49-F238E27FC236}">
                <a16:creationId xmlns:a16="http://schemas.microsoft.com/office/drawing/2014/main" id="{B51486C3-8D20-70FF-67BE-49C19EC0E2EA}"/>
              </a:ext>
            </a:extLst>
          </p:cNvPr>
          <p:cNvSpPr>
            <a:spLocks noGrp="1"/>
          </p:cNvSpPr>
          <p:nvPr>
            <p:ph sz="quarter" idx="18"/>
          </p:nvPr>
        </p:nvSpPr>
        <p:spPr/>
        <p:txBody>
          <a:bodyPr/>
          <a:lstStyle/>
          <a:p>
            <a:endParaRPr lang="en-US"/>
          </a:p>
        </p:txBody>
      </p:sp>
      <p:sp>
        <p:nvSpPr>
          <p:cNvPr id="50" name="Content Placeholder 49">
            <a:extLst>
              <a:ext uri="{FF2B5EF4-FFF2-40B4-BE49-F238E27FC236}">
                <a16:creationId xmlns:a16="http://schemas.microsoft.com/office/drawing/2014/main" id="{4721B424-E72E-CBAA-D054-3870FBBA0863}"/>
              </a:ext>
            </a:extLst>
          </p:cNvPr>
          <p:cNvSpPr>
            <a:spLocks noGrp="1"/>
          </p:cNvSpPr>
          <p:nvPr>
            <p:ph sz="quarter" idx="19"/>
          </p:nvPr>
        </p:nvSpPr>
        <p:spPr/>
        <p:txBody>
          <a:bodyPr/>
          <a:lstStyle/>
          <a:p>
            <a:endParaRPr lang="en-US"/>
          </a:p>
        </p:txBody>
      </p:sp>
      <p:sp>
        <p:nvSpPr>
          <p:cNvPr id="51" name="Content Placeholder 50">
            <a:extLst>
              <a:ext uri="{FF2B5EF4-FFF2-40B4-BE49-F238E27FC236}">
                <a16:creationId xmlns:a16="http://schemas.microsoft.com/office/drawing/2014/main" id="{01136FB7-2A13-959C-3212-8ED9595B5EB1}"/>
              </a:ext>
            </a:extLst>
          </p:cNvPr>
          <p:cNvSpPr>
            <a:spLocks noGrp="1"/>
          </p:cNvSpPr>
          <p:nvPr>
            <p:ph sz="quarter" idx="20"/>
          </p:nvPr>
        </p:nvSpPr>
        <p:spPr/>
        <p:txBody>
          <a:bodyPr/>
          <a:lstStyle/>
          <a:p>
            <a:endParaRPr lang="en-US"/>
          </a:p>
        </p:txBody>
      </p:sp>
      <p:graphicFrame>
        <p:nvGraphicFramePr>
          <p:cNvPr id="39" name="Chart Placeholder 38" descr="Pie chart">
            <a:extLst>
              <a:ext uri="{FF2B5EF4-FFF2-40B4-BE49-F238E27FC236}">
                <a16:creationId xmlns:a16="http://schemas.microsoft.com/office/drawing/2014/main" id="{76B7B617-1E8E-7B38-9C6A-4FCA56F9764A}"/>
              </a:ext>
            </a:extLst>
          </p:cNvPr>
          <p:cNvGraphicFramePr>
            <a:graphicFrameLocks noGrp="1"/>
          </p:cNvGraphicFramePr>
          <p:nvPr>
            <p:ph type="chart" sz="quarter" idx="23"/>
          </p:nvPr>
        </p:nvGraphicFramePr>
        <p:xfrm>
          <a:off x="49213" y="4649788"/>
          <a:ext cx="2971800" cy="19748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0" name="Chart Placeholder 39" descr="Pie chart">
            <a:extLst>
              <a:ext uri="{FF2B5EF4-FFF2-40B4-BE49-F238E27FC236}">
                <a16:creationId xmlns:a16="http://schemas.microsoft.com/office/drawing/2014/main" id="{B62ACDDE-FF61-3244-EAF0-B89DADBEFD06}"/>
              </a:ext>
            </a:extLst>
          </p:cNvPr>
          <p:cNvGraphicFramePr>
            <a:graphicFrameLocks noGrp="1"/>
          </p:cNvGraphicFramePr>
          <p:nvPr>
            <p:ph type="chart" sz="quarter" idx="24"/>
          </p:nvPr>
        </p:nvGraphicFramePr>
        <p:xfrm>
          <a:off x="3121025" y="4649788"/>
          <a:ext cx="2971800" cy="19748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2" name="Chart Placeholder 41" descr="Pie chart">
            <a:extLst>
              <a:ext uri="{FF2B5EF4-FFF2-40B4-BE49-F238E27FC236}">
                <a16:creationId xmlns:a16="http://schemas.microsoft.com/office/drawing/2014/main" id="{5070FAB8-5F04-782E-16A2-6690360E5ACE}"/>
              </a:ext>
            </a:extLst>
          </p:cNvPr>
          <p:cNvGraphicFramePr>
            <a:graphicFrameLocks noGrp="1"/>
          </p:cNvGraphicFramePr>
          <p:nvPr>
            <p:ph type="chart" sz="quarter" idx="26"/>
          </p:nvPr>
        </p:nvGraphicFramePr>
        <p:xfrm>
          <a:off x="9220200" y="4649788"/>
          <a:ext cx="2971800" cy="19748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a:extLst>
              <a:ext uri="{FF2B5EF4-FFF2-40B4-BE49-F238E27FC236}">
                <a16:creationId xmlns:a16="http://schemas.microsoft.com/office/drawing/2014/main" id="{14A883F4-EB94-4AF8-8159-0722FDFAF803}"/>
              </a:ext>
            </a:extLst>
          </p:cNvPr>
          <p:cNvGraphicFramePr>
            <a:graphicFrameLocks/>
          </p:cNvGraphicFramePr>
          <p:nvPr>
            <p:extLst>
              <p:ext uri="{D42A27DB-BD31-4B8C-83A1-F6EECF244321}">
                <p14:modId xmlns:p14="http://schemas.microsoft.com/office/powerpoint/2010/main" val="1962870589"/>
              </p:ext>
            </p:extLst>
          </p:nvPr>
        </p:nvGraphicFramePr>
        <p:xfrm>
          <a:off x="479376" y="581597"/>
          <a:ext cx="10965180" cy="278892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Chart 6">
            <a:extLst>
              <a:ext uri="{FF2B5EF4-FFF2-40B4-BE49-F238E27FC236}">
                <a16:creationId xmlns:a16="http://schemas.microsoft.com/office/drawing/2014/main" id="{D7B611A3-C634-413E-A7D2-3A36670025F2}"/>
              </a:ext>
            </a:extLst>
          </p:cNvPr>
          <p:cNvGraphicFramePr>
            <a:graphicFrameLocks/>
          </p:cNvGraphicFramePr>
          <p:nvPr>
            <p:extLst>
              <p:ext uri="{D42A27DB-BD31-4B8C-83A1-F6EECF244321}">
                <p14:modId xmlns:p14="http://schemas.microsoft.com/office/powerpoint/2010/main" val="1516076084"/>
              </p:ext>
            </p:extLst>
          </p:nvPr>
        </p:nvGraphicFramePr>
        <p:xfrm>
          <a:off x="452314" y="4235133"/>
          <a:ext cx="11087100" cy="280416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091875040"/>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71F317-8CCF-5859-4BA8-8ECBA75BAEE1}"/>
            </a:ext>
          </a:extLst>
        </p:cNvPr>
        <p:cNvGrpSpPr/>
        <p:nvPr/>
      </p:nvGrpSpPr>
      <p:grpSpPr>
        <a:xfrm>
          <a:off x="0" y="0"/>
          <a:ext cx="0" cy="0"/>
          <a:chOff x="0" y="0"/>
          <a:chExt cx="0" cy="0"/>
        </a:xfrm>
      </p:grpSpPr>
      <p:sp>
        <p:nvSpPr>
          <p:cNvPr id="2" name="Title 1" hidden="1">
            <a:extLst>
              <a:ext uri="{FF2B5EF4-FFF2-40B4-BE49-F238E27FC236}">
                <a16:creationId xmlns:a16="http://schemas.microsoft.com/office/drawing/2014/main" id="{41F0108E-867A-2A2B-7307-CDF706A2858A}"/>
              </a:ext>
            </a:extLst>
          </p:cNvPr>
          <p:cNvSpPr>
            <a:spLocks noGrp="1"/>
          </p:cNvSpPr>
          <p:nvPr>
            <p:ph type="title" idx="4294967295"/>
          </p:nvPr>
        </p:nvSpPr>
        <p:spPr>
          <a:xfrm>
            <a:off x="838200" y="365125"/>
            <a:ext cx="10515600" cy="1325563"/>
          </a:xfrm>
          <a:prstGeom prst="rect">
            <a:avLst/>
          </a:prstGeom>
        </p:spPr>
        <p:txBody>
          <a:bodyPr/>
          <a:lstStyle/>
          <a:p>
            <a:r>
              <a:rPr lang="en-US" dirty="0"/>
              <a:t>Instructions</a:t>
            </a:r>
          </a:p>
        </p:txBody>
      </p:sp>
      <p:sp>
        <p:nvSpPr>
          <p:cNvPr id="6" name="Rectangle 5">
            <a:extLst>
              <a:ext uri="{FF2B5EF4-FFF2-40B4-BE49-F238E27FC236}">
                <a16:creationId xmlns:a16="http://schemas.microsoft.com/office/drawing/2014/main" id="{8E8466E4-51EE-CC7B-4E82-7BA04BCEE5BF}"/>
              </a:ext>
            </a:extLst>
          </p:cNvPr>
          <p:cNvSpPr/>
          <p:nvPr/>
        </p:nvSpPr>
        <p:spPr>
          <a:xfrm>
            <a:off x="0" y="0"/>
            <a:ext cx="12192000" cy="47667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Score analysis findings</a:t>
            </a:r>
          </a:p>
        </p:txBody>
      </p:sp>
      <p:sp>
        <p:nvSpPr>
          <p:cNvPr id="11" name="TextBox 10">
            <a:extLst>
              <a:ext uri="{FF2B5EF4-FFF2-40B4-BE49-F238E27FC236}">
                <a16:creationId xmlns:a16="http://schemas.microsoft.com/office/drawing/2014/main" id="{C6F8F6A9-381B-84AF-CFBD-5C5A1AFE236E}"/>
              </a:ext>
            </a:extLst>
          </p:cNvPr>
          <p:cNvSpPr txBox="1"/>
          <p:nvPr/>
        </p:nvSpPr>
        <p:spPr>
          <a:xfrm>
            <a:off x="263352" y="1988840"/>
            <a:ext cx="6264696" cy="4093428"/>
          </a:xfrm>
          <a:prstGeom prst="rect">
            <a:avLst/>
          </a:prstGeom>
          <a:noFill/>
        </p:spPr>
        <p:txBody>
          <a:bodyPr wrap="square" rtlCol="0">
            <a:spAutoFit/>
          </a:bodyPr>
          <a:lstStyle/>
          <a:p>
            <a:r>
              <a:rPr lang="en-US" sz="1400" dirty="0">
                <a:latin typeface="Arial Rounded MT Bold" panose="020F0704030504030204" pitchFamily="34" charset="0"/>
              </a:rPr>
              <a:t>Los Angeles (LA) stands out with the highest number of received ratings, followed by Baltimore, Chicago, and Denver. This distribution may be attributed to the prevalence of call centers in these respective areas, suggesting a correlation between the number of call centers and the volume of customer ratings.</a:t>
            </a:r>
          </a:p>
          <a:p>
            <a:endParaRPr lang="en-US" sz="1400" dirty="0">
              <a:latin typeface="Arial Rounded MT Bold" panose="020F0704030504030204" pitchFamily="34" charset="0"/>
            </a:endParaRPr>
          </a:p>
          <a:p>
            <a:r>
              <a:rPr lang="en-US" sz="1400" dirty="0">
                <a:latin typeface="Arial Rounded MT Bold" panose="020F0704030504030204" pitchFamily="34" charset="0"/>
              </a:rPr>
              <a:t>Across all communication channels, the predominant trend in customer reviews indicates the highest occurrence of neutral responses, followed by positive, very negative, and very positive feedback. Notably, the substantial prevalence of negative reviews may be indicative of challenges such as a high incidence of SLA hits and misses, an undue emphasis on billing-related queries at the expense of other concerns, or an uneven distribution of call centers within the specified regions. Addressing these issues systematically and prioritizing a balanced approach to customer service could contribute to a more favorable overall customer sentiment and improved ratings.</a:t>
            </a:r>
            <a:endParaRPr lang="en-IN" sz="1400" dirty="0">
              <a:latin typeface="Arial Rounded MT Bold" panose="020F0704030504030204" pitchFamily="34" charset="0"/>
            </a:endParaRPr>
          </a:p>
          <a:p>
            <a:endParaRPr lang="en-IN" dirty="0"/>
          </a:p>
          <a:p>
            <a:endParaRPr lang="en-IN" dirty="0"/>
          </a:p>
        </p:txBody>
      </p:sp>
      <p:pic>
        <p:nvPicPr>
          <p:cNvPr id="5" name="Picture 4">
            <a:extLst>
              <a:ext uri="{FF2B5EF4-FFF2-40B4-BE49-F238E27FC236}">
                <a16:creationId xmlns:a16="http://schemas.microsoft.com/office/drawing/2014/main" id="{235F414E-0A86-413C-4CD6-A6392FB10A46}"/>
              </a:ext>
            </a:extLst>
          </p:cNvPr>
          <p:cNvPicPr>
            <a:picLocks noChangeAspect="1"/>
          </p:cNvPicPr>
          <p:nvPr/>
        </p:nvPicPr>
        <p:blipFill>
          <a:blip r:embed="rId2"/>
          <a:stretch>
            <a:fillRect/>
          </a:stretch>
        </p:blipFill>
        <p:spPr>
          <a:xfrm>
            <a:off x="6960096" y="692696"/>
            <a:ext cx="5213702" cy="6048672"/>
          </a:xfrm>
          <a:prstGeom prst="rect">
            <a:avLst/>
          </a:prstGeom>
        </p:spPr>
      </p:pic>
    </p:spTree>
    <p:extLst>
      <p:ext uri="{BB962C8B-B14F-4D97-AF65-F5344CB8AC3E}">
        <p14:creationId xmlns:p14="http://schemas.microsoft.com/office/powerpoint/2010/main" val="1791193251"/>
      </p:ext>
    </p:extLst>
  </p:cSld>
  <p:clrMapOvr>
    <a:masterClrMapping/>
  </p:clrMapOvr>
  <p:transition spd="slow">
    <p:randomBar dir="vert"/>
  </p:transition>
</p:sld>
</file>

<file path=ppt/theme/theme1.xml><?xml version="1.0" encoding="utf-8"?>
<a:theme xmlns:a="http://schemas.openxmlformats.org/drawingml/2006/main" name="Office Theme">
  <a:themeElements>
    <a:clrScheme name="Custom 32">
      <a:dk1>
        <a:srgbClr val="000000"/>
      </a:dk1>
      <a:lt1>
        <a:srgbClr val="FFFFFF"/>
      </a:lt1>
      <a:dk2>
        <a:srgbClr val="212745"/>
      </a:dk2>
      <a:lt2>
        <a:srgbClr val="FFFFFF"/>
      </a:lt2>
      <a:accent1>
        <a:srgbClr val="6E22C8"/>
      </a:accent1>
      <a:accent2>
        <a:srgbClr val="5ECCF3"/>
      </a:accent2>
      <a:accent3>
        <a:srgbClr val="91DC32"/>
      </a:accent3>
      <a:accent4>
        <a:srgbClr val="F5CD47"/>
      </a:accent4>
      <a:accent5>
        <a:srgbClr val="FF8021"/>
      </a:accent5>
      <a:accent6>
        <a:srgbClr val="F14124"/>
      </a:accent6>
      <a:hlink>
        <a:srgbClr val="285889"/>
      </a:hlink>
      <a:folHlink>
        <a:srgbClr val="59A8D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34119396_win32_fixed" id="{9752CC43-185E-4B47-A06D-D66092DF23E1}" vid="{8A476BE9-2239-4714-8F56-CBB6052DED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F1E09FC7-D568-44D6-A761-D23991022B7F}">
  <ds:schemaRefs>
    <ds:schemaRef ds:uri="http://schemas.microsoft.com/sharepoint/v3/contenttype/forms"/>
  </ds:schemaRefs>
</ds:datastoreItem>
</file>

<file path=customXml/itemProps2.xml><?xml version="1.0" encoding="utf-8"?>
<ds:datastoreItem xmlns:ds="http://schemas.openxmlformats.org/officeDocument/2006/customXml" ds:itemID="{1DF3741A-85AB-4DE8-81FF-6A68ACDAAB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1FE072-372F-4202-955B-11389CCEAF1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Facet</Template>
  <TotalTime>81</TotalTime>
  <Words>798</Words>
  <Application>Microsoft Office PowerPoint</Application>
  <PresentationFormat>Widescreen</PresentationFormat>
  <Paragraphs>37</Paragraphs>
  <Slides>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Links</vt:lpstr>
      </vt:variant>
      <vt:variant>
        <vt:i4>1</vt:i4>
      </vt:variant>
      <vt:variant>
        <vt:lpstr>Slide Titles</vt:lpstr>
      </vt:variant>
      <vt:variant>
        <vt:i4>8</vt:i4>
      </vt:variant>
    </vt:vector>
  </HeadingPairs>
  <TitlesOfParts>
    <vt:vector size="14" baseType="lpstr">
      <vt:lpstr>Arial</vt:lpstr>
      <vt:lpstr>Arial Narrow</vt:lpstr>
      <vt:lpstr>Arial Rounded MT Bold</vt:lpstr>
      <vt:lpstr>Calibri</vt:lpstr>
      <vt:lpstr>Office Theme</vt:lpstr>
      <vt:lpstr>https://d.docs.live.net/40c49d80da0dcf8f/Desktop/excel%20portflio/Call_Center_data%20(1)%20(1).xlsx!basic%20anylsis!%5bCall_Center_data%20(1)%20(1).xlsx%5dbasic%20anylsis%20Chart%201</vt:lpstr>
      <vt:lpstr>Basic analysis </vt:lpstr>
      <vt:lpstr>Instructions</vt:lpstr>
      <vt:lpstr>Call Duration analysis  </vt:lpstr>
      <vt:lpstr>Instructions</vt:lpstr>
      <vt:lpstr>Response time analysis   </vt:lpstr>
      <vt:lpstr>Instructions</vt:lpstr>
      <vt:lpstr>Score Analysis    </vt:lpstr>
      <vt:lpstr>Instructions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analysis </dc:title>
  <dc:subject/>
  <dc:creator>dhruv wadhwa</dc:creator>
  <cp:keywords/>
  <dc:description/>
  <cp:lastModifiedBy>dhruv wadhwa</cp:lastModifiedBy>
  <cp:revision>4</cp:revision>
  <dcterms:created xsi:type="dcterms:W3CDTF">2024-02-17T11:42:39Z</dcterms:created>
  <dcterms:modified xsi:type="dcterms:W3CDTF">2024-02-18T20:23:51Z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