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801EF-4848-48EB-9E30-FBA3DA1A90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8457C78-4D22-4D3A-A08C-CAE221B4C548}">
      <dgm:prSet/>
      <dgm:spPr/>
      <dgm:t>
        <a:bodyPr/>
        <a:lstStyle/>
        <a:p>
          <a:r>
            <a:rPr lang="en-US"/>
            <a:t>I looked at the manually scraped data and it seemed similar to the other texts that the scraper has collected, so we’re good in that sense.</a:t>
          </a:r>
        </a:p>
      </dgm:t>
    </dgm:pt>
    <dgm:pt modelId="{7B36A3C2-F839-4350-AAD3-7FFDD393CE14}" type="parTrans" cxnId="{5F9CE042-17C1-4544-B155-77B2DBC3E3DC}">
      <dgm:prSet/>
      <dgm:spPr/>
      <dgm:t>
        <a:bodyPr/>
        <a:lstStyle/>
        <a:p>
          <a:endParaRPr lang="en-US"/>
        </a:p>
      </dgm:t>
    </dgm:pt>
    <dgm:pt modelId="{8FB44638-AE4F-43C7-BB1A-230ECB8EB8C0}" type="sibTrans" cxnId="{5F9CE042-17C1-4544-B155-77B2DBC3E3DC}">
      <dgm:prSet/>
      <dgm:spPr/>
      <dgm:t>
        <a:bodyPr/>
        <a:lstStyle/>
        <a:p>
          <a:endParaRPr lang="en-US"/>
        </a:p>
      </dgm:t>
    </dgm:pt>
    <dgm:pt modelId="{CD17F820-C357-4353-9703-61EA52EBBD4D}">
      <dgm:prSet/>
      <dgm:spPr/>
      <dgm:t>
        <a:bodyPr/>
        <a:lstStyle/>
        <a:p>
          <a:r>
            <a:rPr lang="en-US"/>
            <a:t>I still had to clean it though: I had to remove the empty rows and populate the organization column fully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. Moreover, I had to remove all the newline characters that were literally everywhere in the text (not Marco’s fault).</a:t>
          </a:r>
        </a:p>
      </dgm:t>
    </dgm:pt>
    <dgm:pt modelId="{475D05FA-15D4-4BC3-8E14-7E7F97022D55}" type="parTrans" cxnId="{96BCFB06-4647-4C20-AEF5-C4A958CE0FF0}">
      <dgm:prSet/>
      <dgm:spPr/>
      <dgm:t>
        <a:bodyPr/>
        <a:lstStyle/>
        <a:p>
          <a:endParaRPr lang="en-US"/>
        </a:p>
      </dgm:t>
    </dgm:pt>
    <dgm:pt modelId="{02696C02-A43D-4ECE-80ED-2B428F302137}" type="sibTrans" cxnId="{96BCFB06-4647-4C20-AEF5-C4A958CE0FF0}">
      <dgm:prSet/>
      <dgm:spPr/>
      <dgm:t>
        <a:bodyPr/>
        <a:lstStyle/>
        <a:p>
          <a:endParaRPr lang="en-US"/>
        </a:p>
      </dgm:t>
    </dgm:pt>
    <dgm:pt modelId="{624C643A-92B3-465C-A743-A093114F8ACE}">
      <dgm:prSet/>
      <dgm:spPr/>
      <dgm:t>
        <a:bodyPr/>
        <a:lstStyle/>
        <a:p>
          <a:r>
            <a:rPr lang="en-US" dirty="0"/>
            <a:t>I merged the cleaned data in the Excel file with the rest of the data in the csv file so that now, we have a complete corpus of documents that has at least one text/website for each organization (also available on the Google Drive).</a:t>
          </a:r>
        </a:p>
      </dgm:t>
    </dgm:pt>
    <dgm:pt modelId="{08C3D74C-4204-43E4-AB9B-F6D7AE194969}" type="parTrans" cxnId="{9BF7A4E0-0161-4DFA-94BC-9B51C21545C8}">
      <dgm:prSet/>
      <dgm:spPr/>
      <dgm:t>
        <a:bodyPr/>
        <a:lstStyle/>
        <a:p>
          <a:endParaRPr lang="en-US"/>
        </a:p>
      </dgm:t>
    </dgm:pt>
    <dgm:pt modelId="{0A2A587B-449E-4A59-8810-D7706393125B}" type="sibTrans" cxnId="{9BF7A4E0-0161-4DFA-94BC-9B51C21545C8}">
      <dgm:prSet/>
      <dgm:spPr/>
      <dgm:t>
        <a:bodyPr/>
        <a:lstStyle/>
        <a:p>
          <a:endParaRPr lang="en-US"/>
        </a:p>
      </dgm:t>
    </dgm:pt>
    <dgm:pt modelId="{3B7D973E-35B3-47FE-BBCB-2482AA400A27}" type="pres">
      <dgm:prSet presAssocID="{E1B801EF-4848-48EB-9E30-FBA3DA1A90CE}" presName="root" presStyleCnt="0">
        <dgm:presLayoutVars>
          <dgm:dir/>
          <dgm:resizeHandles val="exact"/>
        </dgm:presLayoutVars>
      </dgm:prSet>
      <dgm:spPr/>
    </dgm:pt>
    <dgm:pt modelId="{0EC64E47-EEE4-4A30-9F5C-7A58274AF0C3}" type="pres">
      <dgm:prSet presAssocID="{78457C78-4D22-4D3A-A08C-CAE221B4C548}" presName="compNode" presStyleCnt="0"/>
      <dgm:spPr/>
    </dgm:pt>
    <dgm:pt modelId="{8744B545-AC1F-4430-82EB-47BF117AC573}" type="pres">
      <dgm:prSet presAssocID="{78457C78-4D22-4D3A-A08C-CAE221B4C548}" presName="bgRect" presStyleLbl="bgShp" presStyleIdx="0" presStyleCnt="3"/>
      <dgm:spPr/>
    </dgm:pt>
    <dgm:pt modelId="{76E1D0E6-BC61-4E7A-B1E1-5DAF6F5EE71F}" type="pres">
      <dgm:prSet presAssocID="{78457C78-4D22-4D3A-A08C-CAE221B4C5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ssors"/>
        </a:ext>
      </dgm:extLst>
    </dgm:pt>
    <dgm:pt modelId="{0C262331-B400-43C8-B2F0-DEE5130C5E83}" type="pres">
      <dgm:prSet presAssocID="{78457C78-4D22-4D3A-A08C-CAE221B4C548}" presName="spaceRect" presStyleCnt="0"/>
      <dgm:spPr/>
    </dgm:pt>
    <dgm:pt modelId="{3AB54668-96A1-46FB-BB39-143863ACAC1F}" type="pres">
      <dgm:prSet presAssocID="{78457C78-4D22-4D3A-A08C-CAE221B4C548}" presName="parTx" presStyleLbl="revTx" presStyleIdx="0" presStyleCnt="3">
        <dgm:presLayoutVars>
          <dgm:chMax val="0"/>
          <dgm:chPref val="0"/>
        </dgm:presLayoutVars>
      </dgm:prSet>
      <dgm:spPr/>
    </dgm:pt>
    <dgm:pt modelId="{4BECEEE9-61F7-4217-9555-491D3B2990C7}" type="pres">
      <dgm:prSet presAssocID="{8FB44638-AE4F-43C7-BB1A-230ECB8EB8C0}" presName="sibTrans" presStyleCnt="0"/>
      <dgm:spPr/>
    </dgm:pt>
    <dgm:pt modelId="{4F14270D-D545-4F1B-AB3A-418C694D983D}" type="pres">
      <dgm:prSet presAssocID="{CD17F820-C357-4353-9703-61EA52EBBD4D}" presName="compNode" presStyleCnt="0"/>
      <dgm:spPr/>
    </dgm:pt>
    <dgm:pt modelId="{9078B72E-6D56-45FC-B8D2-C8FE7D479907}" type="pres">
      <dgm:prSet presAssocID="{CD17F820-C357-4353-9703-61EA52EBBD4D}" presName="bgRect" presStyleLbl="bgShp" presStyleIdx="1" presStyleCnt="3"/>
      <dgm:spPr/>
    </dgm:pt>
    <dgm:pt modelId="{F0BB76D7-EF3E-4047-8AF4-C7E531F3315B}" type="pres">
      <dgm:prSet presAssocID="{CD17F820-C357-4353-9703-61EA52EBBD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1336A3A-2BD9-4F44-A19B-8FB92143CA3F}" type="pres">
      <dgm:prSet presAssocID="{CD17F820-C357-4353-9703-61EA52EBBD4D}" presName="spaceRect" presStyleCnt="0"/>
      <dgm:spPr/>
    </dgm:pt>
    <dgm:pt modelId="{A252974F-2782-4C7C-ADE7-B916EFB12E38}" type="pres">
      <dgm:prSet presAssocID="{CD17F820-C357-4353-9703-61EA52EBBD4D}" presName="parTx" presStyleLbl="revTx" presStyleIdx="1" presStyleCnt="3">
        <dgm:presLayoutVars>
          <dgm:chMax val="0"/>
          <dgm:chPref val="0"/>
        </dgm:presLayoutVars>
      </dgm:prSet>
      <dgm:spPr/>
    </dgm:pt>
    <dgm:pt modelId="{E5BBB596-5C29-4E19-9E6B-57780D05DE76}" type="pres">
      <dgm:prSet presAssocID="{02696C02-A43D-4ECE-80ED-2B428F302137}" presName="sibTrans" presStyleCnt="0"/>
      <dgm:spPr/>
    </dgm:pt>
    <dgm:pt modelId="{1115EB05-8E34-4E57-A823-C0CE120B4780}" type="pres">
      <dgm:prSet presAssocID="{624C643A-92B3-465C-A743-A093114F8ACE}" presName="compNode" presStyleCnt="0"/>
      <dgm:spPr/>
    </dgm:pt>
    <dgm:pt modelId="{36CC0DD0-1345-40E2-80BB-6967C865FE0B}" type="pres">
      <dgm:prSet presAssocID="{624C643A-92B3-465C-A743-A093114F8ACE}" presName="bgRect" presStyleLbl="bgShp" presStyleIdx="2" presStyleCnt="3"/>
      <dgm:spPr/>
    </dgm:pt>
    <dgm:pt modelId="{DD5626B4-72E9-4A07-946B-6482C50F9756}" type="pres">
      <dgm:prSet presAssocID="{624C643A-92B3-465C-A743-A093114F8A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4EF4831-D9F0-4128-AA9B-00A5BB834A6E}" type="pres">
      <dgm:prSet presAssocID="{624C643A-92B3-465C-A743-A093114F8ACE}" presName="spaceRect" presStyleCnt="0"/>
      <dgm:spPr/>
    </dgm:pt>
    <dgm:pt modelId="{2E28B7D3-F1AC-499D-9820-735E49F2F155}" type="pres">
      <dgm:prSet presAssocID="{624C643A-92B3-465C-A743-A093114F8AC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6BCFB06-4647-4C20-AEF5-C4A958CE0FF0}" srcId="{E1B801EF-4848-48EB-9E30-FBA3DA1A90CE}" destId="{CD17F820-C357-4353-9703-61EA52EBBD4D}" srcOrd="1" destOrd="0" parTransId="{475D05FA-15D4-4BC3-8E14-7E7F97022D55}" sibTransId="{02696C02-A43D-4ECE-80ED-2B428F302137}"/>
    <dgm:cxn modelId="{B4F94A2D-5514-4436-B644-05832FDCDD2C}" type="presOf" srcId="{624C643A-92B3-465C-A743-A093114F8ACE}" destId="{2E28B7D3-F1AC-499D-9820-735E49F2F155}" srcOrd="0" destOrd="0" presId="urn:microsoft.com/office/officeart/2018/2/layout/IconVerticalSolidList"/>
    <dgm:cxn modelId="{5F9CE042-17C1-4544-B155-77B2DBC3E3DC}" srcId="{E1B801EF-4848-48EB-9E30-FBA3DA1A90CE}" destId="{78457C78-4D22-4D3A-A08C-CAE221B4C548}" srcOrd="0" destOrd="0" parTransId="{7B36A3C2-F839-4350-AAD3-7FFDD393CE14}" sibTransId="{8FB44638-AE4F-43C7-BB1A-230ECB8EB8C0}"/>
    <dgm:cxn modelId="{DD97DC4C-2CED-40FC-AEA7-A0B8428F868B}" type="presOf" srcId="{E1B801EF-4848-48EB-9E30-FBA3DA1A90CE}" destId="{3B7D973E-35B3-47FE-BBCB-2482AA400A27}" srcOrd="0" destOrd="0" presId="urn:microsoft.com/office/officeart/2018/2/layout/IconVerticalSolidList"/>
    <dgm:cxn modelId="{A62ACB8D-CFCB-468D-96E7-D559737DBB32}" type="presOf" srcId="{78457C78-4D22-4D3A-A08C-CAE221B4C548}" destId="{3AB54668-96A1-46FB-BB39-143863ACAC1F}" srcOrd="0" destOrd="0" presId="urn:microsoft.com/office/officeart/2018/2/layout/IconVerticalSolidList"/>
    <dgm:cxn modelId="{576393CC-26FE-4533-8088-07E9DD886BF2}" type="presOf" srcId="{CD17F820-C357-4353-9703-61EA52EBBD4D}" destId="{A252974F-2782-4C7C-ADE7-B916EFB12E38}" srcOrd="0" destOrd="0" presId="urn:microsoft.com/office/officeart/2018/2/layout/IconVerticalSolidList"/>
    <dgm:cxn modelId="{9BF7A4E0-0161-4DFA-94BC-9B51C21545C8}" srcId="{E1B801EF-4848-48EB-9E30-FBA3DA1A90CE}" destId="{624C643A-92B3-465C-A743-A093114F8ACE}" srcOrd="2" destOrd="0" parTransId="{08C3D74C-4204-43E4-AB9B-F6D7AE194969}" sibTransId="{0A2A587B-449E-4A59-8810-D7706393125B}"/>
    <dgm:cxn modelId="{6A6E6A1C-F860-4C5D-A28D-D88D72C25504}" type="presParOf" srcId="{3B7D973E-35B3-47FE-BBCB-2482AA400A27}" destId="{0EC64E47-EEE4-4A30-9F5C-7A58274AF0C3}" srcOrd="0" destOrd="0" presId="urn:microsoft.com/office/officeart/2018/2/layout/IconVerticalSolidList"/>
    <dgm:cxn modelId="{356D0C7F-AB50-4D2E-93D4-D3F3B91F1A64}" type="presParOf" srcId="{0EC64E47-EEE4-4A30-9F5C-7A58274AF0C3}" destId="{8744B545-AC1F-4430-82EB-47BF117AC573}" srcOrd="0" destOrd="0" presId="urn:microsoft.com/office/officeart/2018/2/layout/IconVerticalSolidList"/>
    <dgm:cxn modelId="{889B3061-597D-4E1B-A073-401F875B1747}" type="presParOf" srcId="{0EC64E47-EEE4-4A30-9F5C-7A58274AF0C3}" destId="{76E1D0E6-BC61-4E7A-B1E1-5DAF6F5EE71F}" srcOrd="1" destOrd="0" presId="urn:microsoft.com/office/officeart/2018/2/layout/IconVerticalSolidList"/>
    <dgm:cxn modelId="{E48A9753-E994-4E9A-9076-746394BC8D06}" type="presParOf" srcId="{0EC64E47-EEE4-4A30-9F5C-7A58274AF0C3}" destId="{0C262331-B400-43C8-B2F0-DEE5130C5E83}" srcOrd="2" destOrd="0" presId="urn:microsoft.com/office/officeart/2018/2/layout/IconVerticalSolidList"/>
    <dgm:cxn modelId="{30353586-CAC2-4B8B-BC14-4EC41DF624BE}" type="presParOf" srcId="{0EC64E47-EEE4-4A30-9F5C-7A58274AF0C3}" destId="{3AB54668-96A1-46FB-BB39-143863ACAC1F}" srcOrd="3" destOrd="0" presId="urn:microsoft.com/office/officeart/2018/2/layout/IconVerticalSolidList"/>
    <dgm:cxn modelId="{38AFCC46-482C-438F-8B44-5DA3F39A6D39}" type="presParOf" srcId="{3B7D973E-35B3-47FE-BBCB-2482AA400A27}" destId="{4BECEEE9-61F7-4217-9555-491D3B2990C7}" srcOrd="1" destOrd="0" presId="urn:microsoft.com/office/officeart/2018/2/layout/IconVerticalSolidList"/>
    <dgm:cxn modelId="{487DF93D-F407-4977-B473-A52E0B20DD35}" type="presParOf" srcId="{3B7D973E-35B3-47FE-BBCB-2482AA400A27}" destId="{4F14270D-D545-4F1B-AB3A-418C694D983D}" srcOrd="2" destOrd="0" presId="urn:microsoft.com/office/officeart/2018/2/layout/IconVerticalSolidList"/>
    <dgm:cxn modelId="{EE336EF5-1B3E-44C7-97CD-950EF655CD7B}" type="presParOf" srcId="{4F14270D-D545-4F1B-AB3A-418C694D983D}" destId="{9078B72E-6D56-45FC-B8D2-C8FE7D479907}" srcOrd="0" destOrd="0" presId="urn:microsoft.com/office/officeart/2018/2/layout/IconVerticalSolidList"/>
    <dgm:cxn modelId="{17592538-CC5F-4538-89EA-CA579AF137EA}" type="presParOf" srcId="{4F14270D-D545-4F1B-AB3A-418C694D983D}" destId="{F0BB76D7-EF3E-4047-8AF4-C7E531F3315B}" srcOrd="1" destOrd="0" presId="urn:microsoft.com/office/officeart/2018/2/layout/IconVerticalSolidList"/>
    <dgm:cxn modelId="{C11EF91F-A91E-4BBA-AE15-4260E4CAD85E}" type="presParOf" srcId="{4F14270D-D545-4F1B-AB3A-418C694D983D}" destId="{81336A3A-2BD9-4F44-A19B-8FB92143CA3F}" srcOrd="2" destOrd="0" presId="urn:microsoft.com/office/officeart/2018/2/layout/IconVerticalSolidList"/>
    <dgm:cxn modelId="{7923A6D9-391F-4D1E-B33B-41D75AF39BC7}" type="presParOf" srcId="{4F14270D-D545-4F1B-AB3A-418C694D983D}" destId="{A252974F-2782-4C7C-ADE7-B916EFB12E38}" srcOrd="3" destOrd="0" presId="urn:microsoft.com/office/officeart/2018/2/layout/IconVerticalSolidList"/>
    <dgm:cxn modelId="{1A703C16-EECE-42A7-906A-85BC15EB691E}" type="presParOf" srcId="{3B7D973E-35B3-47FE-BBCB-2482AA400A27}" destId="{E5BBB596-5C29-4E19-9E6B-57780D05DE76}" srcOrd="3" destOrd="0" presId="urn:microsoft.com/office/officeart/2018/2/layout/IconVerticalSolidList"/>
    <dgm:cxn modelId="{F7BD6632-AE20-4270-B0AB-2D6621C38C11}" type="presParOf" srcId="{3B7D973E-35B3-47FE-BBCB-2482AA400A27}" destId="{1115EB05-8E34-4E57-A823-C0CE120B4780}" srcOrd="4" destOrd="0" presId="urn:microsoft.com/office/officeart/2018/2/layout/IconVerticalSolidList"/>
    <dgm:cxn modelId="{0D660F8E-EBED-4CFF-94E6-A67BA5498393}" type="presParOf" srcId="{1115EB05-8E34-4E57-A823-C0CE120B4780}" destId="{36CC0DD0-1345-40E2-80BB-6967C865FE0B}" srcOrd="0" destOrd="0" presId="urn:microsoft.com/office/officeart/2018/2/layout/IconVerticalSolidList"/>
    <dgm:cxn modelId="{10FF8F0D-51F1-4547-8373-BC565DDA69F7}" type="presParOf" srcId="{1115EB05-8E34-4E57-A823-C0CE120B4780}" destId="{DD5626B4-72E9-4A07-946B-6482C50F9756}" srcOrd="1" destOrd="0" presId="urn:microsoft.com/office/officeart/2018/2/layout/IconVerticalSolidList"/>
    <dgm:cxn modelId="{FEB40EA6-528C-46A7-A5D6-81D7FD9F5DCB}" type="presParOf" srcId="{1115EB05-8E34-4E57-A823-C0CE120B4780}" destId="{D4EF4831-D9F0-4128-AA9B-00A5BB834A6E}" srcOrd="2" destOrd="0" presId="urn:microsoft.com/office/officeart/2018/2/layout/IconVerticalSolidList"/>
    <dgm:cxn modelId="{46E25303-C4DD-48FB-9E9E-21F1D7155705}" type="presParOf" srcId="{1115EB05-8E34-4E57-A823-C0CE120B4780}" destId="{2E28B7D3-F1AC-499D-9820-735E49F2F1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4B545-AC1F-4430-82EB-47BF117AC573}">
      <dsp:nvSpPr>
        <dsp:cNvPr id="0" name=""/>
        <dsp:cNvSpPr/>
      </dsp:nvSpPr>
      <dsp:spPr>
        <a:xfrm>
          <a:off x="0" y="465"/>
          <a:ext cx="11029950" cy="10895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1D0E6-BC61-4E7A-B1E1-5DAF6F5EE71F}">
      <dsp:nvSpPr>
        <dsp:cNvPr id="0" name=""/>
        <dsp:cNvSpPr/>
      </dsp:nvSpPr>
      <dsp:spPr>
        <a:xfrm>
          <a:off x="329582" y="245609"/>
          <a:ext cx="599240" cy="5992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54668-96A1-46FB-BB39-143863ACAC1F}">
      <dsp:nvSpPr>
        <dsp:cNvPr id="0" name=""/>
        <dsp:cNvSpPr/>
      </dsp:nvSpPr>
      <dsp:spPr>
        <a:xfrm>
          <a:off x="1258405" y="465"/>
          <a:ext cx="9771544" cy="108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08" tIns="115308" rIns="115308" bIns="1153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 looked at the manually scraped data and it seemed similar to the other texts that the scraper has collected, so we’re good in that sense.</a:t>
          </a:r>
        </a:p>
      </dsp:txBody>
      <dsp:txXfrm>
        <a:off x="1258405" y="465"/>
        <a:ext cx="9771544" cy="1089528"/>
      </dsp:txXfrm>
    </dsp:sp>
    <dsp:sp modelId="{9078B72E-6D56-45FC-B8D2-C8FE7D479907}">
      <dsp:nvSpPr>
        <dsp:cNvPr id="0" name=""/>
        <dsp:cNvSpPr/>
      </dsp:nvSpPr>
      <dsp:spPr>
        <a:xfrm>
          <a:off x="0" y="1362376"/>
          <a:ext cx="11029950" cy="10895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B76D7-EF3E-4047-8AF4-C7E531F3315B}">
      <dsp:nvSpPr>
        <dsp:cNvPr id="0" name=""/>
        <dsp:cNvSpPr/>
      </dsp:nvSpPr>
      <dsp:spPr>
        <a:xfrm>
          <a:off x="329582" y="1607520"/>
          <a:ext cx="599240" cy="5992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2974F-2782-4C7C-ADE7-B916EFB12E38}">
      <dsp:nvSpPr>
        <dsp:cNvPr id="0" name=""/>
        <dsp:cNvSpPr/>
      </dsp:nvSpPr>
      <dsp:spPr>
        <a:xfrm>
          <a:off x="1258405" y="1362376"/>
          <a:ext cx="9771544" cy="108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08" tIns="115308" rIns="115308" bIns="1153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 still had to clean it though: I had to remove the empty rows and populate the organization column fully </a:t>
          </a:r>
          <a:r>
            <a:rPr lang="en-US" sz="2100" kern="1200">
              <a:sym typeface="Wingdings" panose="05000000000000000000" pitchFamily="2" charset="2"/>
            </a:rPr>
            <a:t></a:t>
          </a:r>
          <a:r>
            <a:rPr lang="en-US" sz="2100" kern="1200"/>
            <a:t> . Moreover, I had to remove all the newline characters that were literally everywhere in the text (not Marco’s fault).</a:t>
          </a:r>
        </a:p>
      </dsp:txBody>
      <dsp:txXfrm>
        <a:off x="1258405" y="1362376"/>
        <a:ext cx="9771544" cy="1089528"/>
      </dsp:txXfrm>
    </dsp:sp>
    <dsp:sp modelId="{36CC0DD0-1345-40E2-80BB-6967C865FE0B}">
      <dsp:nvSpPr>
        <dsp:cNvPr id="0" name=""/>
        <dsp:cNvSpPr/>
      </dsp:nvSpPr>
      <dsp:spPr>
        <a:xfrm>
          <a:off x="0" y="2724286"/>
          <a:ext cx="11029950" cy="10895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626B4-72E9-4A07-946B-6482C50F9756}">
      <dsp:nvSpPr>
        <dsp:cNvPr id="0" name=""/>
        <dsp:cNvSpPr/>
      </dsp:nvSpPr>
      <dsp:spPr>
        <a:xfrm>
          <a:off x="329582" y="2969430"/>
          <a:ext cx="599240" cy="5992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8B7D3-F1AC-499D-9820-735E49F2F155}">
      <dsp:nvSpPr>
        <dsp:cNvPr id="0" name=""/>
        <dsp:cNvSpPr/>
      </dsp:nvSpPr>
      <dsp:spPr>
        <a:xfrm>
          <a:off x="1258405" y="2724286"/>
          <a:ext cx="9771544" cy="108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08" tIns="115308" rIns="115308" bIns="1153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 merged the cleaned data in the Excel file with the rest of the data in the csv file so that now, we have a complete corpus of documents that has at least one text/website for each organization (also available on the Google Drive).</a:t>
          </a:r>
        </a:p>
      </dsp:txBody>
      <dsp:txXfrm>
        <a:off x="1258405" y="2724286"/>
        <a:ext cx="9771544" cy="1089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8C5FF-E8B8-7C46-AF5E-B971BC4E636F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9809-3C66-0945-B681-B983510F0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9809-3C66-0945-B681-B983510F0A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0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0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2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3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3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3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9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1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9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8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578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0EA2A-26F4-654A-BB92-74C3444E7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38" y="971166"/>
            <a:ext cx="4019136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IAD/Blockchain project update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16/09/2021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312D6-EED3-CB49-959F-44EA35A0A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200" dirty="0"/>
              <a:t>Stefan </a:t>
            </a:r>
            <a:r>
              <a:rPr lang="en-US" sz="2200" dirty="0" err="1"/>
              <a:t>roata</a:t>
            </a:r>
            <a:endParaRPr lang="en-US" sz="2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White bulbs with a yellow one standing out">
            <a:extLst>
              <a:ext uri="{FF2B5EF4-FFF2-40B4-BE49-F238E27FC236}">
                <a16:creationId xmlns:a16="http://schemas.microsoft.com/office/drawing/2014/main" id="{CC235F00-9757-425C-8401-26D7AC2FDD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2" r="2125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46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DFDE-DA96-3D46-ABCF-3DAF4241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/>
              <a:t>1. Integrating the manually scraped data from marco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B6DB07E-AE80-4443-8CEB-2D0E3BBAC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32931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19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F945-C0DD-9B4E-9F92-0ECC904E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Having gotten all the data, I re-did all the previous visualizations (available on google drive)</a:t>
            </a:r>
          </a:p>
        </p:txBody>
      </p:sp>
      <p:pic>
        <p:nvPicPr>
          <p:cNvPr id="5" name="Content Placeholder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7F42C259-D874-3F46-AF56-8649069FD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247" y="1890876"/>
            <a:ext cx="9839506" cy="4967124"/>
          </a:xfrm>
        </p:spPr>
      </p:pic>
    </p:spTree>
    <p:extLst>
      <p:ext uri="{BB962C8B-B14F-4D97-AF65-F5344CB8AC3E}">
        <p14:creationId xmlns:p14="http://schemas.microsoft.com/office/powerpoint/2010/main" val="57418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4C26-6917-F140-8A78-24773089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Language detection and translation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1376512-AE53-084C-B2E0-9673435BC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90876"/>
            <a:ext cx="1904833" cy="4799580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5A3F0F-724C-C841-B6E4-088E66268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1890876"/>
            <a:ext cx="9599160" cy="47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0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A850-0645-C04B-B425-FA06BEE4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Language detection problems (help please)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F1245-6E5D-944B-8DA8-E131F0C8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81498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 tried multiple python language detectors/translators and ran into a bunch of problems: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spacy – this is the one I tried first, and I barely got it to work, because one recent update of this package ruined the usual syntax of the language detector object instantiation (to be read as, the code I found online is not applicable anymore </a:t>
            </a:r>
            <a:r>
              <a:rPr lang="en-US" dirty="0">
                <a:sym typeface="Wingdings" pitchFamily="2" charset="2"/>
              </a:rPr>
              <a:t>); nevertheless, I found a way around it, and I could use it, but it’s moving really slow</a:t>
            </a:r>
          </a:p>
          <a:p>
            <a:pPr>
              <a:buFont typeface="Wingdings" pitchFamily="2" charset="2"/>
              <a:buChar char="v"/>
            </a:pPr>
            <a:r>
              <a:rPr lang="en-US" dirty="0" err="1">
                <a:sym typeface="Wingdings" pitchFamily="2" charset="2"/>
              </a:rPr>
              <a:t>textblob</a:t>
            </a:r>
            <a:r>
              <a:rPr lang="en-US" dirty="0">
                <a:sym typeface="Wingdings" pitchFamily="2" charset="2"/>
              </a:rPr>
              <a:t> – this was the easiest to use, but I encountered an error that I could not fix (other people are having the same problem too); basically, this package sometimes calls this remote server via HTTP but sometimes, the connection is bad and I get a 404 or 405 error.  To date, there is no way to work around this, I just have to wait and hope that the connection to the server will just … fix itself?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ym typeface="Wingdings" pitchFamily="2" charset="2"/>
              </a:rPr>
              <a:t>pycld2 – the only package that is actually running properly!! I generate the language detection data using this one. It is fast, but not so reliable: 34 websites contain some non-UTF8 characters (which is really weird), so they could not be translated. Furthermore, the package was not able to infer the language of another 3 websites (not because of the UTF encoding in this case). We might have to fill those manually.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ym typeface="Wingdings" pitchFamily="2" charset="2"/>
              </a:rPr>
              <a:t>Google translate package: I heard it’s better and faster than the others, but I also got word of some translation reliability problems (Brendan?) – should I be using this instead of pycld2 or not?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I am open to suggestions about this. I will also ask </a:t>
            </a:r>
            <a:r>
              <a:rPr lang="en-US" dirty="0" err="1">
                <a:sym typeface="Wingdings" pitchFamily="2" charset="2"/>
              </a:rPr>
              <a:t>Xuewei</a:t>
            </a:r>
            <a:r>
              <a:rPr lang="en-US" dirty="0">
                <a:sym typeface="Wingdings" pitchFamily="2" charset="2"/>
              </a:rPr>
              <a:t> for some recommendations on this.</a:t>
            </a: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7252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9D385-91E5-A144-8A76-6B393A71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5. Let’s talk about sentences (and tokenizing text into sentences)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F5F40-E72D-7E44-B439-F3BFEE6E9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I heard your concerns about generating a lot of ”garbage” data, and I agree, but I don’t think that splitting it into sentences would cut it for 3 main reasons:</a:t>
            </a:r>
          </a:p>
          <a:p>
            <a:pPr marL="0" indent="0">
              <a:buNone/>
            </a:pPr>
            <a:r>
              <a:rPr lang="en-US" dirty="0"/>
              <a:t>1. Most sentence tokenizer work just like regular expressions, and they are unlikely to realize that the first 20+ words of a text of ours are actually not part of a sentence. Take, for example, the </a:t>
            </a:r>
            <a:r>
              <a:rPr lang="en-US" dirty="0" err="1"/>
              <a:t>nltk</a:t>
            </a:r>
            <a:r>
              <a:rPr lang="en-US" dirty="0"/>
              <a:t> sentence tokenizer that is pre-trained and state-of-the-art (at least for Python). I tried it and… the result looks disappointing:</a:t>
            </a:r>
          </a:p>
        </p:txBody>
      </p:sp>
    </p:spTree>
    <p:extLst>
      <p:ext uri="{BB962C8B-B14F-4D97-AF65-F5344CB8AC3E}">
        <p14:creationId xmlns:p14="http://schemas.microsoft.com/office/powerpoint/2010/main" val="286077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7A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0841647-87D4-264B-ACBE-6680419AF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486" y="643467"/>
            <a:ext cx="83150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4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2105D-6153-B845-AD74-DB00CF14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5. Let’s talk about sentences (and tokenizing text into sentences)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228F1-BCD8-A54B-8FDB-8CFF1FF11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2. Second reason is what I already mentioned on Slack, and I still stand by this:  </a:t>
            </a:r>
            <a:r>
              <a:rPr lang="en-SG" dirty="0"/>
              <a:t>a necessary step before running LDA is to strip all text (including the full sentences!!) of their words and put them in a sort of dictionary where each key represents a particular word, and each value the frequency of that particular word in the text.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b="1" dirty="0"/>
              <a:t>In short, LDA pre-processing gets rid of the sentence (or sentence-like) structures anyway by splitting them up into their components.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b="1" dirty="0"/>
              <a:t>So I wouldn't worry about the difference between texts in sentences and texts not in sentences for the purposes of our task.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dirty="0"/>
              <a:t>3. If we only keep the text that is grouped into sentences, we risk losing some organizations along the way. If some organizations only have 2-3 websites, it is possible that none of the information on those websites is grouped into sentences.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7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0212-F622-1B46-B8F7-855A66C6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Brendan’s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C0C2-9229-8146-9A23-B0941AD0D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One possibility is to use a package that identifies sentence syntax to make sure that we only keep sentences that contain some minimum criteria (noun, verb, adjective, etc.) </a:t>
            </a:r>
            <a:r>
              <a:rPr lang="en-SG" dirty="0"/>
              <a:t>– </a:t>
            </a:r>
            <a:r>
              <a:rPr lang="en-SG" dirty="0">
                <a:solidFill>
                  <a:srgbClr val="C00000"/>
                </a:solidFill>
              </a:rPr>
              <a:t>COMMENT</a:t>
            </a:r>
            <a:r>
              <a:rPr lang="en-SG"/>
              <a:t>:  a </a:t>
            </a:r>
            <a:r>
              <a:rPr lang="en-SG" dirty="0"/>
              <a:t>lot of POS taggers would still consider unconnected words as valid parts of speech (e.g.  Take the beginning of a landing page: “About Us Contact Climate Policy …” would still be classified as ‘Preposition Pronoun Noun Noun’ or something similar, even though this is not a valid sentence!</a:t>
            </a:r>
          </a:p>
          <a:p>
            <a:r>
              <a:rPr lang="en-SG" b="1" dirty="0"/>
              <a:t>Another possibility would be to only keep text strings that follow a capitalization pattern - so something like grabbing text only where a string with the first letter capitalized is followed by other strings with no capitalization </a:t>
            </a:r>
            <a:r>
              <a:rPr lang="en-SG" dirty="0"/>
              <a:t>(before a sentence identifier, like ".") – </a:t>
            </a:r>
            <a:r>
              <a:rPr lang="en-SG" dirty="0">
                <a:solidFill>
                  <a:srgbClr val="C00000"/>
                </a:solidFill>
              </a:rPr>
              <a:t>COMMENT</a:t>
            </a:r>
            <a:r>
              <a:rPr lang="en-SG" dirty="0"/>
              <a:t>: I like this idea, but what about a sentence like: </a:t>
            </a:r>
          </a:p>
          <a:p>
            <a:pPr marL="0" indent="0">
              <a:buNone/>
            </a:pPr>
            <a:r>
              <a:rPr lang="en-SG" dirty="0"/>
              <a:t>								“</a:t>
            </a:r>
            <a:r>
              <a:rPr lang="en-SG" b="1" dirty="0"/>
              <a:t>T</a:t>
            </a:r>
            <a:r>
              <a:rPr lang="en-SG" dirty="0"/>
              <a:t>herefore </a:t>
            </a:r>
            <a:r>
              <a:rPr lang="en-SG" b="1" dirty="0"/>
              <a:t>S</a:t>
            </a:r>
            <a:r>
              <a:rPr lang="en-SG" dirty="0"/>
              <a:t>ingapore is a very modern city”.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374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LeftStep">
      <a:dk1>
        <a:srgbClr val="000000"/>
      </a:dk1>
      <a:lt1>
        <a:srgbClr val="FFFFFF"/>
      </a:lt1>
      <a:dk2>
        <a:srgbClr val="321C1C"/>
      </a:dk2>
      <a:lt2>
        <a:srgbClr val="F1F0F3"/>
      </a:lt2>
      <a:accent1>
        <a:srgbClr val="87AB36"/>
      </a:accent1>
      <a:accent2>
        <a:srgbClr val="AFA02C"/>
      </a:accent2>
      <a:accent3>
        <a:srgbClr val="CE8441"/>
      </a:accent3>
      <a:accent4>
        <a:srgbClr val="BD3830"/>
      </a:accent4>
      <a:accent5>
        <a:srgbClr val="CE4174"/>
      </a:accent5>
      <a:accent6>
        <a:srgbClr val="BD309D"/>
      </a:accent6>
      <a:hlink>
        <a:srgbClr val="7956C6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955</Words>
  <Application>Microsoft Macintosh PowerPoint</Application>
  <PresentationFormat>Widescreen</PresentationFormat>
  <Paragraphs>28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Wingdings</vt:lpstr>
      <vt:lpstr>Wingdings 2</vt:lpstr>
      <vt:lpstr>DividendVTI</vt:lpstr>
      <vt:lpstr>IAD/Blockchain project update 16/09/2021</vt:lpstr>
      <vt:lpstr>1. Integrating the manually scraped data from marco</vt:lpstr>
      <vt:lpstr>2. Having gotten all the data, I re-did all the previous visualizations (available on google drive)</vt:lpstr>
      <vt:lpstr>3. Language detection and translation</vt:lpstr>
      <vt:lpstr>4. Language detection problems (help please)</vt:lpstr>
      <vt:lpstr>5. Let’s talk about sentences (and tokenizing text into sentences)</vt:lpstr>
      <vt:lpstr>PowerPoint Presentation</vt:lpstr>
      <vt:lpstr>5. Let’s talk about sentences (and tokenizing text into sentences)</vt:lpstr>
      <vt:lpstr>Brendan’s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IAD/Blockchain project update 16/09/2021</dc:title>
  <dc:creator>Stefan-Cristian Roata</dc:creator>
  <cp:lastModifiedBy>Stefan-Cristian Roata</cp:lastModifiedBy>
  <cp:revision>2</cp:revision>
  <dcterms:created xsi:type="dcterms:W3CDTF">2021-09-16T12:11:01Z</dcterms:created>
  <dcterms:modified xsi:type="dcterms:W3CDTF">2021-09-16T12:55:19Z</dcterms:modified>
</cp:coreProperties>
</file>