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980BA-7750-E043-849E-0C266CB44F1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568FC-5A37-9149-BF88-E39C450E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8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568FC-5A37-9149-BF88-E39C450E5B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5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0BAC2-C268-423D-A8BB-70B08593C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268DC-F414-E54D-A622-C0ECC8304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Stefan-Cristian </a:t>
            </a:r>
            <a:r>
              <a:rPr lang="en-US" dirty="0" err="1"/>
              <a:t>Roata</a:t>
            </a:r>
            <a:endParaRPr lang="en-US" dirty="0"/>
          </a:p>
          <a:p>
            <a:pPr algn="l"/>
            <a:r>
              <a:rPr lang="en-US" dirty="0"/>
              <a:t>23 September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23EE-69DC-134C-94B1-FB27F3D6E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IAD/Blockchain Project Update</a:t>
            </a:r>
          </a:p>
        </p:txBody>
      </p:sp>
    </p:spTree>
    <p:extLst>
      <p:ext uri="{BB962C8B-B14F-4D97-AF65-F5344CB8AC3E}">
        <p14:creationId xmlns:p14="http://schemas.microsoft.com/office/powerpoint/2010/main" val="29275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C66F755-1AF9-4597-9F20-B8F2651D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1" r="10236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6FE1-EA19-DB4C-9B5C-73DA9E31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3100"/>
            <a:ext cx="5991225" cy="45720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SG" sz="1400" dirty="0"/>
              <a:t>A. Applying the Unicode normalization function to get rid of (most of) the weird characters, like \xa3, \xa16, \xa17 etc – this action probably removed most of them, but not all of them. At this point, I still cannot be sure, because I don’t know all the non-UTF characters (they are hundreds of them, and not all of them have the \</a:t>
            </a:r>
            <a:r>
              <a:rPr lang="en-SG" sz="1400" dirty="0" err="1"/>
              <a:t>xa</a:t>
            </a:r>
            <a:r>
              <a:rPr lang="en-SG" sz="1400" dirty="0"/>
              <a:t> prefix)</a:t>
            </a:r>
          </a:p>
          <a:p>
            <a:pPr>
              <a:lnSpc>
                <a:spcPct val="115000"/>
              </a:lnSpc>
            </a:pPr>
            <a:r>
              <a:rPr lang="en-SG" sz="1400" dirty="0"/>
              <a:t>B. After Unicode normalization, I got rid of other non-UTF characters manually (I just found those while browsing through the texts): \u200b</a:t>
            </a:r>
          </a:p>
          <a:p>
            <a:pPr>
              <a:lnSpc>
                <a:spcPct val="115000"/>
              </a:lnSpc>
            </a:pPr>
            <a:r>
              <a:rPr lang="en-SG" sz="1400" dirty="0"/>
              <a:t>C. Replacing tabs with space</a:t>
            </a:r>
          </a:p>
          <a:p>
            <a:pPr>
              <a:lnSpc>
                <a:spcPct val="115000"/>
              </a:lnSpc>
            </a:pPr>
            <a:r>
              <a:rPr lang="en-SG" sz="1400" dirty="0"/>
              <a:t>D. Removing any links (beginning with either http/https or www.)</a:t>
            </a:r>
          </a:p>
          <a:p>
            <a:pPr>
              <a:lnSpc>
                <a:spcPct val="115000"/>
              </a:lnSpc>
            </a:pPr>
            <a:r>
              <a:rPr lang="en-SG" sz="1400" dirty="0"/>
              <a:t>E. Removing double spaces resulting from link deletion</a:t>
            </a:r>
          </a:p>
          <a:p>
            <a:pPr>
              <a:lnSpc>
                <a:spcPct val="115000"/>
              </a:lnSpc>
            </a:pPr>
            <a:r>
              <a:rPr lang="en-SG" sz="1400" dirty="0"/>
              <a:t>F. Removing Wikipedia references (anything between [...])</a:t>
            </a:r>
          </a:p>
          <a:p>
            <a:pPr>
              <a:lnSpc>
                <a:spcPct val="115000"/>
              </a:lnSpc>
            </a:pPr>
            <a:r>
              <a:rPr lang="en-SG" sz="1400" dirty="0"/>
              <a:t>G. Deleting texts that were empty/unintelligible (3 of them were like that) – we still have other texts from the corresponding organizations of those 3 texts that I deleted, so we’re good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A34AE-B0C8-4F49-920F-A53900D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1. Data Cleaning</a:t>
            </a:r>
          </a:p>
        </p:txBody>
      </p:sp>
    </p:spTree>
    <p:extLst>
      <p:ext uri="{BB962C8B-B14F-4D97-AF65-F5344CB8AC3E}">
        <p14:creationId xmlns:p14="http://schemas.microsoft.com/office/powerpoint/2010/main" val="7797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8D48-FDDB-C149-8DF9-AC7825F5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More data cleaning (specifically, word separation)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19BE-8BE7-A84B-952D-7CCC3679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Some words were joined together when they were read by the scraper, and they shouldn’t have been. I have found several such patterns throughout the text:</a:t>
            </a:r>
          </a:p>
          <a:p>
            <a:pPr marL="514350" indent="-514350">
              <a:buAutoNum type="arabicPeriod"/>
            </a:pPr>
            <a:r>
              <a:rPr lang="en-SG" dirty="0"/>
              <a:t>Small letter + Big Letter conjoined (e.g. “</a:t>
            </a:r>
            <a:r>
              <a:rPr lang="en-SG" dirty="0" err="1"/>
              <a:t>TheRain</a:t>
            </a:r>
            <a:r>
              <a:rPr lang="en-SG" dirty="0"/>
              <a:t> in Spain </a:t>
            </a:r>
            <a:r>
              <a:rPr lang="en-SG" dirty="0" err="1"/>
              <a:t>isTerrible</a:t>
            </a:r>
            <a:r>
              <a:rPr lang="en-SG" dirty="0"/>
              <a:t>”)</a:t>
            </a:r>
          </a:p>
          <a:p>
            <a:pPr marL="514350" indent="-514350">
              <a:buAutoNum type="arabicPeriod"/>
            </a:pPr>
            <a:r>
              <a:rPr lang="en-SG" dirty="0"/>
              <a:t>Number + Big Letter (e.g. 2020Integrated policy)</a:t>
            </a:r>
          </a:p>
          <a:p>
            <a:pPr marL="514350" indent="-514350">
              <a:buAutoNum type="arabicPeriod"/>
            </a:pPr>
            <a:r>
              <a:rPr lang="en-SG" dirty="0"/>
              <a:t>Unspaced references (e.g. "[1]Make Believe[2]Match”) – mostly from Wikipedia</a:t>
            </a:r>
          </a:p>
          <a:p>
            <a:pPr marL="514350" indent="-514350">
              <a:buAutoNum type="arabicPeriod"/>
            </a:pPr>
            <a:r>
              <a:rPr lang="en-SG" dirty="0"/>
              <a:t>“)” + Big Letter: "(IIED)Founded1973; 48 years ago (1973)Founder Barbara Ward Type”</a:t>
            </a:r>
          </a:p>
          <a:p>
            <a:pPr marL="514350" indent="-514350">
              <a:buAutoNum type="arabicPeriod"/>
            </a:pPr>
            <a:r>
              <a:rPr lang="en-SG" dirty="0"/>
              <a:t>Small letter + number: "Founded1973”</a:t>
            </a:r>
          </a:p>
          <a:p>
            <a:pPr marL="514350" indent="-514350">
              <a:buAutoNum type="arabicPeriod"/>
            </a:pPr>
            <a:r>
              <a:rPr lang="en-SG" dirty="0"/>
              <a:t>Small letter + “(“: "Belgium(Wallonia)"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5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D0B-D4A5-4743-BA50-662EDE97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Addressing questions that you asked 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2AC-A70A-0B4A-A09B-A38A072A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How much do frequent/infrequent words affect the results of LDA analysis?</a:t>
            </a:r>
          </a:p>
          <a:p>
            <a:r>
              <a:rPr lang="en-US" sz="1600" dirty="0"/>
              <a:t>Previously, I was trying to explain that LDA uses what looks like a TF-IDF matrix and uses IDF as a measure of frequency. </a:t>
            </a:r>
            <a:r>
              <a:rPr lang="en-US" sz="1600" b="1" dirty="0"/>
              <a:t>I was completely wrong.</a:t>
            </a:r>
          </a:p>
          <a:p>
            <a:r>
              <a:rPr lang="en-US" sz="1600" dirty="0"/>
              <a:t>It turns out, in the original paper by </a:t>
            </a:r>
            <a:r>
              <a:rPr lang="en-US" sz="1600" dirty="0" err="1"/>
              <a:t>Blei</a:t>
            </a:r>
            <a:r>
              <a:rPr lang="en-US" sz="1600" dirty="0"/>
              <a:t> et al. (2003), the authors describe how the original TF-IDF approached had a lot of shortcomings, so that is why they tried to implement the LDA algorithm without it. </a:t>
            </a:r>
          </a:p>
          <a:p>
            <a:r>
              <a:rPr lang="en-SG" sz="1600" dirty="0"/>
              <a:t>In other words, we can think of LDA as a probabilistic model that tries to estimate probability distributions for topics in documents and words in topics. The weighting of TF-IDF is not necessary for this. It might even be detrimental: consider one document that talks about bikes and another document that talks about helmets; these 2 would be quite far apart in the TF-IDF representation, On the other hand, since helmets and bicycles frequently co-occur in articles they are likely to come from the same topic, so the LDA representation of these documents would be close.</a:t>
            </a:r>
          </a:p>
          <a:p>
            <a:r>
              <a:rPr lang="en-SG" sz="1600" dirty="0"/>
              <a:t>Nevertheless, there are implementations of LDA in python and other programming languages that take a TF-IDF matrix as input. I will not be using that, because the original paper advises against this.</a:t>
            </a:r>
          </a:p>
        </p:txBody>
      </p:sp>
    </p:spTree>
    <p:extLst>
      <p:ext uri="{BB962C8B-B14F-4D97-AF65-F5344CB8AC3E}">
        <p14:creationId xmlns:p14="http://schemas.microsoft.com/office/powerpoint/2010/main" val="359262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218-6964-BB4B-90C6-39384C25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does LDA actually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CFF4-0936-B84F-9392-4D1BF1B3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269179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Now, what LDA actually uses is </a:t>
            </a:r>
            <a:r>
              <a:rPr lang="en-SG" b="1" dirty="0"/>
              <a:t>regular term-document frequency </a:t>
            </a:r>
            <a:r>
              <a:rPr lang="en-SG" dirty="0"/>
              <a:t>via the bag of words representation (which does not look like a TF-IDF matrix). </a:t>
            </a:r>
          </a:p>
          <a:p>
            <a:pPr marL="0" indent="0">
              <a:buNone/>
            </a:pPr>
            <a:r>
              <a:rPr lang="en-SG" dirty="0"/>
              <a:t>Example of bag-of-words representation: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DDC0C-45DD-2040-8B96-DA51B098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32" y="4762995"/>
            <a:ext cx="73660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C2174-494B-4C4A-8583-B68308C10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32" y="5571095"/>
            <a:ext cx="81153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C7DAA-ECD1-C342-B984-F517CA81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2" y="6031387"/>
            <a:ext cx="3810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4146-F4C9-CA49-9ABF-FFB2DDD7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is the actual answer to the question: </a:t>
            </a:r>
            <a:r>
              <a:rPr lang="en-US" b="1" dirty="0"/>
              <a:t>How much do frequent/infrequent words affect the results of LDA analysis?</a:t>
            </a:r>
            <a:br>
              <a:rPr lang="en-US" b="1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3708-1D4D-DF45-AC15-9CF092E6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more frequent words will probably be part of more than 1 topic (i.e. the intersection of some of the topics will contain words that are generally more frequent across the whole corpus)</a:t>
            </a:r>
          </a:p>
          <a:p>
            <a:r>
              <a:rPr lang="en-US" dirty="0"/>
              <a:t>Infrequent words will appear in less topics (perhaps 1 or 2 topics). They will not be given considerably more importance just because they are rare (like in TF-IDF).</a:t>
            </a:r>
          </a:p>
        </p:txBody>
      </p:sp>
    </p:spTree>
    <p:extLst>
      <p:ext uri="{BB962C8B-B14F-4D97-AF65-F5344CB8AC3E}">
        <p14:creationId xmlns:p14="http://schemas.microsoft.com/office/powerpoint/2010/main" val="185679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E41B-30BD-6F4A-BA5E-7DC4D13E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I’m currently at and why I need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5AA4-8C09-5348-933F-2CE36E50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 have already inferred the language of all foreign-language documents, either automatically using pycld2, or manually, by looking at the texts and inputting the language myself. Fortunately, I recognized every language among those: English, French, Spanish, Portuguese.</a:t>
            </a:r>
          </a:p>
          <a:p>
            <a:r>
              <a:rPr lang="en-US" dirty="0"/>
              <a:t>I have been trying to translate the documents that were not in English but I encountered a lot of issues:</a:t>
            </a:r>
          </a:p>
          <a:p>
            <a:pPr marL="514350" indent="-514350">
              <a:buAutoNum type="arabicPeriod"/>
            </a:pPr>
            <a:r>
              <a:rPr lang="en-US" dirty="0"/>
              <a:t>pyCLD2 (the package that I used to infer the language) does not provide language translation, only language detection</a:t>
            </a:r>
          </a:p>
          <a:p>
            <a:pPr marL="514350" indent="-514350">
              <a:buAutoNum type="arabicPeriod"/>
            </a:pPr>
            <a:r>
              <a:rPr lang="en-US" dirty="0"/>
              <a:t>google translate: yields errors when trying to translate large texts in bulk (I tried doing that); I still do not know how to fix it </a:t>
            </a:r>
          </a:p>
        </p:txBody>
      </p:sp>
    </p:spTree>
    <p:extLst>
      <p:ext uri="{BB962C8B-B14F-4D97-AF65-F5344CB8AC3E}">
        <p14:creationId xmlns:p14="http://schemas.microsoft.com/office/powerpoint/2010/main" val="185654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11F1-1D97-7641-A302-0F1BFB8B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5388-F456-6046-863C-9A635C19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990"/>
            <a:ext cx="10668000" cy="4952010"/>
          </a:xfrm>
        </p:spPr>
        <p:txBody>
          <a:bodyPr>
            <a:noAutofit/>
          </a:bodyPr>
          <a:lstStyle/>
          <a:p>
            <a:r>
              <a:rPr lang="en-US" sz="1600" dirty="0"/>
              <a:t>I found a new package (yay!) that works and that is reliable (to my knowledge), called </a:t>
            </a:r>
            <a:r>
              <a:rPr lang="en-US" sz="1600" b="1" dirty="0" err="1"/>
              <a:t>deep_translator</a:t>
            </a:r>
            <a:r>
              <a:rPr lang="en-US" sz="1600" dirty="0"/>
              <a:t>. It is working, BUT I cannot send texts that are larger than 5000 characters to be translated.  Currently, I have 269 foreign language texts that are over 5000 characters in length. The maximum length of such a text is 453476 characters… (more than 100 times larger than the allowed limit).</a:t>
            </a:r>
          </a:p>
          <a:p>
            <a:r>
              <a:rPr lang="en-US" sz="1600" dirty="0"/>
              <a:t>The google translate package translation functions also have a character limit of 5000, and (I think) there is a limited number of calls to the Google Translator API that you can make overall. Plus, I haven’t solved the error that keeps appearing yet. It just says “</a:t>
            </a:r>
            <a:r>
              <a:rPr lang="en-SG" sz="1600" b="1" dirty="0" err="1"/>
              <a:t>WriteError</a:t>
            </a:r>
            <a:r>
              <a:rPr lang="en-SG" sz="1600" b="1" dirty="0"/>
              <a:t>: [</a:t>
            </a:r>
            <a:r>
              <a:rPr lang="en-SG" sz="1600" b="1" dirty="0" err="1"/>
              <a:t>Errno</a:t>
            </a:r>
            <a:r>
              <a:rPr lang="en-SG" sz="1600" b="1" dirty="0"/>
              <a:t> 32] Broken pipe”. This is perhaps due to the fact that I am trying to translate hundreds of large texts in a short timespan. I will try to see whether making the program sleep for 5 seconds after translating each text makes any difference.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228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4443-BECE-5944-A4C8-233CB368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F988-A67F-A14C-B8E8-E296B3B3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Alternatives:</a:t>
            </a:r>
          </a:p>
          <a:p>
            <a:pPr marL="514350" indent="-514350">
              <a:buAutoNum type="arabicPeriod"/>
            </a:pPr>
            <a:r>
              <a:rPr lang="en-US" dirty="0"/>
              <a:t>There is another package that handles translation of large texts, such as </a:t>
            </a:r>
            <a:r>
              <a:rPr lang="en-US" dirty="0" err="1"/>
              <a:t>deepl</a:t>
            </a:r>
            <a:r>
              <a:rPr lang="en-US" dirty="0"/>
              <a:t>, but they have a limit of 500.000 characters across all texts that you want to translate using their service. The total number of characters across my foreign language texts is about 4 million…</a:t>
            </a:r>
          </a:p>
          <a:p>
            <a:pPr marL="514350" indent="-514350">
              <a:buAutoNum type="arabicPeriod"/>
            </a:pPr>
            <a:r>
              <a:rPr lang="en-US" dirty="0"/>
              <a:t>Programmatic approach: splitting each large texts in chunks of 2000/5000 characters, translating the chunks and then combining them together. The issue is that some meaning will definitely be lost (e.g. what if I break the text inside an actual word? Or midway through a valid sentence?)</a:t>
            </a:r>
          </a:p>
          <a:p>
            <a:pPr marL="514350" indent="-514350">
              <a:buAutoNum type="arabicPeriod"/>
            </a:pPr>
            <a:r>
              <a:rPr lang="en-US" dirty="0"/>
              <a:t>Switching to R (any recommendations for R packages that perform LARGE text translation?)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911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9"/>
      </a:accent1>
      <a:accent2>
        <a:srgbClr val="D517C6"/>
      </a:accent2>
      <a:accent3>
        <a:srgbClr val="A629E7"/>
      </a:accent3>
      <a:accent4>
        <a:srgbClr val="542A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1136</Words>
  <Application>Microsoft Macintosh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IAD/Blockchain Project Update</vt:lpstr>
      <vt:lpstr>1. Data Cleaning</vt:lpstr>
      <vt:lpstr>2. More data cleaning (specifically, word separation)</vt:lpstr>
      <vt:lpstr>3. Addressing questions that you asked previously</vt:lpstr>
      <vt:lpstr>So what does LDA actually use?</vt:lpstr>
      <vt:lpstr>So what is the actual answer to the question: How much do frequent/infrequent words affect the results of LDA analysis?  </vt:lpstr>
      <vt:lpstr>Where I’m currently at and why I need help</vt:lpstr>
      <vt:lpstr>THE MAIN ISSUE</vt:lpstr>
      <vt:lpstr>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IAD/Blockchain Project Update</dc:title>
  <dc:creator>Stefan-Cristian Roata</dc:creator>
  <cp:lastModifiedBy>Stefan-Cristian Roata</cp:lastModifiedBy>
  <cp:revision>7</cp:revision>
  <dcterms:created xsi:type="dcterms:W3CDTF">2021-09-23T09:57:55Z</dcterms:created>
  <dcterms:modified xsi:type="dcterms:W3CDTF">2021-09-23T12:50:34Z</dcterms:modified>
</cp:coreProperties>
</file>