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0" r:id="rId4"/>
    <p:sldId id="258"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6"/>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9/30/21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036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9/30/21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03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9/30/21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223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9/30/21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648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9/30/21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55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9/30/21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42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9/30/21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97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9/30/21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12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9/30/21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78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9/30/21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30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9/30/21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851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9/30/21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57830091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40EF4E-BBC4-6C46-B961-FE5BBF241CC4}"/>
              </a:ext>
            </a:extLst>
          </p:cNvPr>
          <p:cNvSpPr>
            <a:spLocks noGrp="1"/>
          </p:cNvSpPr>
          <p:nvPr>
            <p:ph type="ctrTitle"/>
          </p:nvPr>
        </p:nvSpPr>
        <p:spPr>
          <a:xfrm>
            <a:off x="793159" y="1377146"/>
            <a:ext cx="4076460" cy="3626217"/>
          </a:xfrm>
        </p:spPr>
        <p:txBody>
          <a:bodyPr anchor="b">
            <a:normAutofit/>
          </a:bodyPr>
          <a:lstStyle/>
          <a:p>
            <a:pPr algn="r"/>
            <a:r>
              <a:rPr lang="en-US" sz="2900">
                <a:solidFill>
                  <a:schemeClr val="bg1"/>
                </a:solidFill>
              </a:rPr>
              <a:t>IAD/Blockchain Project Update 30</a:t>
            </a:r>
            <a:r>
              <a:rPr lang="en-US" sz="2900" baseline="30000">
                <a:solidFill>
                  <a:schemeClr val="bg1"/>
                </a:solidFill>
              </a:rPr>
              <a:t>th</a:t>
            </a:r>
            <a:r>
              <a:rPr lang="en-US" sz="2900">
                <a:solidFill>
                  <a:schemeClr val="bg1"/>
                </a:solidFill>
              </a:rPr>
              <a:t> September</a:t>
            </a:r>
          </a:p>
        </p:txBody>
      </p:sp>
      <p:sp>
        <p:nvSpPr>
          <p:cNvPr id="3" name="Subtitle 2">
            <a:extLst>
              <a:ext uri="{FF2B5EF4-FFF2-40B4-BE49-F238E27FC236}">
                <a16:creationId xmlns:a16="http://schemas.microsoft.com/office/drawing/2014/main" id="{48223F7D-6828-E04B-82C2-8602773D9E9D}"/>
              </a:ext>
            </a:extLst>
          </p:cNvPr>
          <p:cNvSpPr>
            <a:spLocks noGrp="1"/>
          </p:cNvSpPr>
          <p:nvPr>
            <p:ph type="subTitle" idx="1"/>
          </p:nvPr>
        </p:nvSpPr>
        <p:spPr>
          <a:xfrm>
            <a:off x="793159" y="5170453"/>
            <a:ext cx="4076458" cy="990197"/>
          </a:xfrm>
        </p:spPr>
        <p:txBody>
          <a:bodyPr>
            <a:normAutofit/>
          </a:bodyPr>
          <a:lstStyle/>
          <a:p>
            <a:pPr algn="r"/>
            <a:r>
              <a:rPr lang="en-US" dirty="0">
                <a:solidFill>
                  <a:schemeClr val="bg1"/>
                </a:solidFill>
              </a:rPr>
              <a:t>Stefan </a:t>
            </a:r>
            <a:r>
              <a:rPr lang="en-US" dirty="0" err="1">
                <a:solidFill>
                  <a:schemeClr val="bg1"/>
                </a:solidFill>
              </a:rPr>
              <a:t>Roata</a:t>
            </a:r>
            <a:endParaRPr lang="en-US" dirty="0">
              <a:solidFill>
                <a:schemeClr val="bg1"/>
              </a:solidFill>
            </a:endParaRPr>
          </a:p>
        </p:txBody>
      </p:sp>
      <p:pic>
        <p:nvPicPr>
          <p:cNvPr id="4" name="Picture 3" descr="Abstract background of data">
            <a:extLst>
              <a:ext uri="{FF2B5EF4-FFF2-40B4-BE49-F238E27FC236}">
                <a16:creationId xmlns:a16="http://schemas.microsoft.com/office/drawing/2014/main" id="{F94585A2-A183-43C2-BD28-33CF43E5E4D8}"/>
              </a:ext>
            </a:extLst>
          </p:cNvPr>
          <p:cNvPicPr>
            <a:picLocks noChangeAspect="1"/>
          </p:cNvPicPr>
          <p:nvPr/>
        </p:nvPicPr>
        <p:blipFill rotWithShape="1">
          <a:blip r:embed="rId2">
            <a:duotone>
              <a:schemeClr val="accent2">
                <a:shade val="45000"/>
                <a:satMod val="135000"/>
              </a:schemeClr>
              <a:prstClr val="white"/>
            </a:duotone>
            <a:alphaModFix amt="51000"/>
          </a:blip>
          <a:srcRect l="18170" r="26589"/>
          <a:stretch/>
        </p:blipFill>
        <p:spPr>
          <a:xfrm>
            <a:off x="5457027" y="10"/>
            <a:ext cx="6734973" cy="6857990"/>
          </a:xfrm>
          <a:prstGeom prst="rect">
            <a:avLst/>
          </a:prstGeom>
        </p:spPr>
      </p:pic>
      <p:sp>
        <p:nvSpPr>
          <p:cNvPr id="11"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242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86C87855-80CF-804D-B161-2EC2174C0141}"/>
              </a:ext>
            </a:extLst>
          </p:cNvPr>
          <p:cNvSpPr>
            <a:spLocks noGrp="1"/>
          </p:cNvSpPr>
          <p:nvPr>
            <p:ph type="title"/>
          </p:nvPr>
        </p:nvSpPr>
        <p:spPr>
          <a:xfrm>
            <a:off x="1245072" y="1289765"/>
            <a:ext cx="3651101" cy="4270963"/>
          </a:xfrm>
        </p:spPr>
        <p:txBody>
          <a:bodyPr anchor="ctr">
            <a:normAutofit/>
          </a:bodyPr>
          <a:lstStyle/>
          <a:p>
            <a:pPr algn="ctr"/>
            <a:r>
              <a:rPr lang="en-US" sz="7200" dirty="0">
                <a:solidFill>
                  <a:schemeClr val="bg1"/>
                </a:solidFill>
              </a:rPr>
              <a:t>Recap from last week</a:t>
            </a:r>
            <a:endParaRPr lang="en-US" sz="7200">
              <a:solidFill>
                <a:schemeClr val="bg1"/>
              </a:solidFill>
            </a:endParaRPr>
          </a:p>
        </p:txBody>
      </p:sp>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7CF7D98C-239A-BF4E-81B7-E442D30671D7}"/>
              </a:ext>
            </a:extLst>
          </p:cNvPr>
          <p:cNvSpPr>
            <a:spLocks noGrp="1"/>
          </p:cNvSpPr>
          <p:nvPr>
            <p:ph idx="1"/>
          </p:nvPr>
        </p:nvSpPr>
        <p:spPr>
          <a:xfrm>
            <a:off x="6397038" y="381935"/>
            <a:ext cx="5189117" cy="6318903"/>
          </a:xfrm>
        </p:spPr>
        <p:txBody>
          <a:bodyPr anchor="ctr">
            <a:normAutofit fontScale="92500" lnSpcReduction="20000"/>
          </a:bodyPr>
          <a:lstStyle/>
          <a:p>
            <a:r>
              <a:rPr lang="en-US" sz="1800" dirty="0"/>
              <a:t>Last week, we have noticed that our collection of extracted websites contains foreign language texts that are very large (between 1000 and 400.000 characters).</a:t>
            </a:r>
          </a:p>
          <a:p>
            <a:r>
              <a:rPr lang="en-US" sz="1800" dirty="0"/>
              <a:t>Language translation using any python package requires that the texts be less than 5000 characters each. There were two proposed solutions for this:</a:t>
            </a:r>
          </a:p>
          <a:p>
            <a:pPr marL="0" indent="0">
              <a:buNone/>
            </a:pPr>
            <a:r>
              <a:rPr lang="en-US" sz="1800" dirty="0"/>
              <a:t>1. Splitting the long foreign language texts into chunks of 5000 characters, translating the chunks separately and then merging the translated chunks together to yield the desired translation</a:t>
            </a:r>
          </a:p>
          <a:p>
            <a:pPr marL="0" indent="0">
              <a:buNone/>
            </a:pPr>
            <a:r>
              <a:rPr lang="en-US" sz="1800" dirty="0"/>
              <a:t>2. Restricting each document (be it in a foreign language or in English) to 5000 characters each</a:t>
            </a:r>
          </a:p>
          <a:p>
            <a:r>
              <a:rPr lang="en-US" sz="1800" b="1" dirty="0"/>
              <a:t>By deliberation, we have decided to stick with the second solution. For this, we have </a:t>
            </a:r>
            <a:r>
              <a:rPr lang="en-US" sz="1800" b="1" dirty="0" err="1"/>
              <a:t>enviosioned</a:t>
            </a:r>
            <a:r>
              <a:rPr lang="en-US" sz="1800" b="1" dirty="0"/>
              <a:t> a model validation pipeline described as follows:</a:t>
            </a:r>
          </a:p>
          <a:p>
            <a:pPr marL="342900" indent="-342900">
              <a:buAutoNum type="arabicPeriod"/>
            </a:pPr>
            <a:r>
              <a:rPr lang="en-US" sz="1800" b="1" dirty="0"/>
              <a:t>Run LDA only on the English texts for the moment, without truncating them to 5000 characters</a:t>
            </a:r>
          </a:p>
          <a:p>
            <a:pPr marL="342900" indent="-342900">
              <a:buAutoNum type="arabicPeriod"/>
            </a:pPr>
            <a:r>
              <a:rPr lang="en-US" sz="1800" b="1" dirty="0"/>
              <a:t>Run LDA only on English texts, but truncate each of those to only 5000 characters</a:t>
            </a:r>
          </a:p>
          <a:p>
            <a:pPr marL="0" indent="0">
              <a:buNone/>
            </a:pPr>
            <a:r>
              <a:rPr lang="en-US" sz="1800" dirty="0"/>
              <a:t>We wanted to see whether the 2 resulting topic models are different, so that we can know the impact of reducing the number of characters on general topic distribution.</a:t>
            </a:r>
          </a:p>
        </p:txBody>
      </p:sp>
      <p:sp>
        <p:nvSpPr>
          <p:cNvPr id="3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3" name="Straight Connector 3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749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FC30AA-14D1-D546-8DE8-6478C70AA138}"/>
              </a:ext>
            </a:extLst>
          </p:cNvPr>
          <p:cNvSpPr>
            <a:spLocks noGrp="1"/>
          </p:cNvSpPr>
          <p:nvPr>
            <p:ph type="title"/>
          </p:nvPr>
        </p:nvSpPr>
        <p:spPr>
          <a:xfrm>
            <a:off x="793159" y="1377146"/>
            <a:ext cx="4076460" cy="3626217"/>
          </a:xfrm>
        </p:spPr>
        <p:txBody>
          <a:bodyPr vert="horz" lIns="91440" tIns="45720" rIns="91440" bIns="45720" rtlCol="0" anchor="b">
            <a:normAutofit/>
          </a:bodyPr>
          <a:lstStyle/>
          <a:p>
            <a:pPr algn="r"/>
            <a:r>
              <a:rPr lang="en-US" sz="4500" b="1" i="0" kern="1200" cap="all" baseline="0">
                <a:solidFill>
                  <a:schemeClr val="bg1"/>
                </a:solidFill>
                <a:latin typeface="+mj-lt"/>
                <a:ea typeface="+mj-ea"/>
                <a:cs typeface="+mj-cs"/>
              </a:rPr>
              <a:t>1. NON-TRUNCATED DATA</a:t>
            </a:r>
          </a:p>
        </p:txBody>
      </p:sp>
      <p:pic>
        <p:nvPicPr>
          <p:cNvPr id="4" name="Picture 3" descr="Graph">
            <a:extLst>
              <a:ext uri="{FF2B5EF4-FFF2-40B4-BE49-F238E27FC236}">
                <a16:creationId xmlns:a16="http://schemas.microsoft.com/office/drawing/2014/main" id="{2161CC33-490A-44D6-B925-5835FEE30400}"/>
              </a:ext>
            </a:extLst>
          </p:cNvPr>
          <p:cNvPicPr>
            <a:picLocks noChangeAspect="1"/>
          </p:cNvPicPr>
          <p:nvPr/>
        </p:nvPicPr>
        <p:blipFill rotWithShape="1">
          <a:blip r:embed="rId2">
            <a:duotone>
              <a:schemeClr val="accent2">
                <a:shade val="45000"/>
                <a:satMod val="135000"/>
              </a:schemeClr>
              <a:prstClr val="white"/>
            </a:duotone>
            <a:alphaModFix amt="51000"/>
          </a:blip>
          <a:srcRect l="12804" r="25817"/>
          <a:stretch/>
        </p:blipFill>
        <p:spPr>
          <a:xfrm>
            <a:off x="5457027" y="10"/>
            <a:ext cx="6734973" cy="6857990"/>
          </a:xfrm>
          <a:prstGeom prst="rect">
            <a:avLst/>
          </a:prstGeom>
        </p:spPr>
      </p:pic>
      <p:sp>
        <p:nvSpPr>
          <p:cNvPr id="21"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3"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25" name="Straight Connector 2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64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9DD08-4C7D-0545-9211-17DC3003C351}"/>
              </a:ext>
            </a:extLst>
          </p:cNvPr>
          <p:cNvSpPr>
            <a:spLocks noGrp="1"/>
          </p:cNvSpPr>
          <p:nvPr>
            <p:ph type="title"/>
          </p:nvPr>
        </p:nvSpPr>
        <p:spPr/>
        <p:txBody>
          <a:bodyPr/>
          <a:lstStyle/>
          <a:p>
            <a:r>
              <a:rPr lang="en-US" dirty="0"/>
              <a:t>Brief Data Preprocessing Step</a:t>
            </a:r>
          </a:p>
        </p:txBody>
      </p:sp>
      <p:sp>
        <p:nvSpPr>
          <p:cNvPr id="3" name="Content Placeholder 2">
            <a:extLst>
              <a:ext uri="{FF2B5EF4-FFF2-40B4-BE49-F238E27FC236}">
                <a16:creationId xmlns:a16="http://schemas.microsoft.com/office/drawing/2014/main" id="{631F82D3-2430-E648-9CC8-EEEEBEB062D1}"/>
              </a:ext>
            </a:extLst>
          </p:cNvPr>
          <p:cNvSpPr>
            <a:spLocks noGrp="1"/>
          </p:cNvSpPr>
          <p:nvPr>
            <p:ph idx="1"/>
          </p:nvPr>
        </p:nvSpPr>
        <p:spPr>
          <a:xfrm>
            <a:off x="838200" y="1825624"/>
            <a:ext cx="11353800" cy="4875213"/>
          </a:xfrm>
        </p:spPr>
        <p:txBody>
          <a:bodyPr>
            <a:normAutofit lnSpcReduction="10000"/>
          </a:bodyPr>
          <a:lstStyle/>
          <a:p>
            <a:r>
              <a:rPr lang="en-US" dirty="0"/>
              <a:t>Tokenize the texts and remove the </a:t>
            </a:r>
            <a:r>
              <a:rPr lang="en-US" dirty="0" err="1"/>
              <a:t>stopwords</a:t>
            </a:r>
            <a:r>
              <a:rPr lang="en-US" dirty="0"/>
              <a:t> </a:t>
            </a:r>
          </a:p>
          <a:p>
            <a:pPr marL="0" indent="0">
              <a:buNone/>
            </a:pPr>
            <a:r>
              <a:rPr lang="en-US" dirty="0"/>
              <a:t>!!! The </a:t>
            </a:r>
            <a:r>
              <a:rPr lang="en-US" dirty="0" err="1"/>
              <a:t>stopwords</a:t>
            </a:r>
            <a:r>
              <a:rPr lang="en-US" dirty="0"/>
              <a:t> list needs to be updated too. What I have so far is the standard stop word list that comes with the NLTK python package, plus the following words:</a:t>
            </a:r>
          </a:p>
          <a:p>
            <a:pPr marL="0" indent="0">
              <a:buNone/>
            </a:pPr>
            <a:endParaRPr lang="en-US" dirty="0"/>
          </a:p>
          <a:p>
            <a:pPr marL="0" indent="0">
              <a:buNone/>
            </a:pPr>
            <a:endParaRPr lang="en-US" dirty="0"/>
          </a:p>
          <a:p>
            <a:r>
              <a:rPr lang="en-US" dirty="0"/>
              <a:t>Make bigrams and trigrams for the pairs of 2 and 3 words that appear often enough in the texts</a:t>
            </a:r>
          </a:p>
          <a:p>
            <a:r>
              <a:rPr lang="en-US" dirty="0"/>
              <a:t>Lemmatize the tokens (i.e. reduce related words to the same common root; e.g. walking -&gt; walk)</a:t>
            </a:r>
          </a:p>
        </p:txBody>
      </p:sp>
      <p:pic>
        <p:nvPicPr>
          <p:cNvPr id="5" name="Picture 4">
            <a:extLst>
              <a:ext uri="{FF2B5EF4-FFF2-40B4-BE49-F238E27FC236}">
                <a16:creationId xmlns:a16="http://schemas.microsoft.com/office/drawing/2014/main" id="{E76873C1-762F-0D41-8B2F-D43D69506DB9}"/>
              </a:ext>
            </a:extLst>
          </p:cNvPr>
          <p:cNvPicPr>
            <a:picLocks noChangeAspect="1"/>
          </p:cNvPicPr>
          <p:nvPr/>
        </p:nvPicPr>
        <p:blipFill>
          <a:blip r:embed="rId2"/>
          <a:stretch>
            <a:fillRect/>
          </a:stretch>
        </p:blipFill>
        <p:spPr>
          <a:xfrm>
            <a:off x="838200" y="3641725"/>
            <a:ext cx="11328400" cy="1003300"/>
          </a:xfrm>
          <a:prstGeom prst="rect">
            <a:avLst/>
          </a:prstGeom>
        </p:spPr>
      </p:pic>
    </p:spTree>
    <p:extLst>
      <p:ext uri="{BB962C8B-B14F-4D97-AF65-F5344CB8AC3E}">
        <p14:creationId xmlns:p14="http://schemas.microsoft.com/office/powerpoint/2010/main" val="217200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FFC7-3191-2940-9B2C-B62F69E145B4}"/>
              </a:ext>
            </a:extLst>
          </p:cNvPr>
          <p:cNvSpPr>
            <a:spLocks noGrp="1"/>
          </p:cNvSpPr>
          <p:nvPr>
            <p:ph type="title"/>
          </p:nvPr>
        </p:nvSpPr>
        <p:spPr/>
        <p:txBody>
          <a:bodyPr>
            <a:normAutofit fontScale="90000"/>
          </a:bodyPr>
          <a:lstStyle/>
          <a:p>
            <a:r>
              <a:rPr lang="en-US" dirty="0"/>
              <a:t>Model Selection using Cross-Validation based on UMass Coherence Score</a:t>
            </a:r>
          </a:p>
        </p:txBody>
      </p:sp>
      <p:pic>
        <p:nvPicPr>
          <p:cNvPr id="5" name="Content Placeholder 4" descr="Chart, line chart&#10;&#10;Description automatically generated">
            <a:extLst>
              <a:ext uri="{FF2B5EF4-FFF2-40B4-BE49-F238E27FC236}">
                <a16:creationId xmlns:a16="http://schemas.microsoft.com/office/drawing/2014/main" id="{3083A398-5F2B-5547-A1E4-5EE0B18B0DCD}"/>
              </a:ext>
            </a:extLst>
          </p:cNvPr>
          <p:cNvPicPr>
            <a:picLocks noGrp="1" noChangeAspect="1"/>
          </p:cNvPicPr>
          <p:nvPr>
            <p:ph idx="1"/>
          </p:nvPr>
        </p:nvPicPr>
        <p:blipFill>
          <a:blip r:embed="rId2"/>
          <a:stretch>
            <a:fillRect/>
          </a:stretch>
        </p:blipFill>
        <p:spPr>
          <a:xfrm>
            <a:off x="1028700" y="1690688"/>
            <a:ext cx="10215562" cy="5107781"/>
          </a:xfrm>
        </p:spPr>
      </p:pic>
    </p:spTree>
    <p:extLst>
      <p:ext uri="{BB962C8B-B14F-4D97-AF65-F5344CB8AC3E}">
        <p14:creationId xmlns:p14="http://schemas.microsoft.com/office/powerpoint/2010/main" val="939748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D0CED-C70E-4C44-B033-FDAED38109CA}"/>
              </a:ext>
            </a:extLst>
          </p:cNvPr>
          <p:cNvSpPr>
            <a:spLocks noGrp="1"/>
          </p:cNvSpPr>
          <p:nvPr>
            <p:ph type="title"/>
          </p:nvPr>
        </p:nvSpPr>
        <p:spPr/>
        <p:txBody>
          <a:bodyPr>
            <a:normAutofit fontScale="90000"/>
          </a:bodyPr>
          <a:lstStyle/>
          <a:p>
            <a:r>
              <a:rPr lang="en-US" dirty="0"/>
              <a:t>Model Parameters for each choice of k-topics</a:t>
            </a:r>
          </a:p>
        </p:txBody>
      </p:sp>
      <p:pic>
        <p:nvPicPr>
          <p:cNvPr id="5" name="Content Placeholder 4" descr="Text, letter&#10;&#10;Description automatically generated">
            <a:extLst>
              <a:ext uri="{FF2B5EF4-FFF2-40B4-BE49-F238E27FC236}">
                <a16:creationId xmlns:a16="http://schemas.microsoft.com/office/drawing/2014/main" id="{CC323DF9-91E8-6D4D-8DEC-6792355A20F0}"/>
              </a:ext>
            </a:extLst>
          </p:cNvPr>
          <p:cNvPicPr>
            <a:picLocks noGrp="1" noChangeAspect="1"/>
          </p:cNvPicPr>
          <p:nvPr>
            <p:ph idx="1"/>
          </p:nvPr>
        </p:nvPicPr>
        <p:blipFill>
          <a:blip r:embed="rId2"/>
          <a:stretch>
            <a:fillRect/>
          </a:stretch>
        </p:blipFill>
        <p:spPr>
          <a:xfrm>
            <a:off x="838200" y="1580804"/>
            <a:ext cx="11247216" cy="1976783"/>
          </a:xfrm>
        </p:spPr>
      </p:pic>
      <p:sp>
        <p:nvSpPr>
          <p:cNvPr id="6" name="TextBox 5">
            <a:extLst>
              <a:ext uri="{FF2B5EF4-FFF2-40B4-BE49-F238E27FC236}">
                <a16:creationId xmlns:a16="http://schemas.microsoft.com/office/drawing/2014/main" id="{E6EA1827-31CF-5F41-B588-7ACDC24EC9A8}"/>
              </a:ext>
            </a:extLst>
          </p:cNvPr>
          <p:cNvSpPr txBox="1"/>
          <p:nvPr/>
        </p:nvSpPr>
        <p:spPr>
          <a:xfrm>
            <a:off x="776287" y="3838409"/>
            <a:ext cx="11309129" cy="1938992"/>
          </a:xfrm>
          <a:prstGeom prst="rect">
            <a:avLst/>
          </a:prstGeom>
          <a:noFill/>
        </p:spPr>
        <p:txBody>
          <a:bodyPr wrap="square" rtlCol="0">
            <a:spAutoFit/>
          </a:bodyPr>
          <a:lstStyle/>
          <a:p>
            <a:r>
              <a:rPr lang="en-US" sz="2400" dirty="0"/>
              <a:t>Topic readability can be increased by doing one of 3 things:</a:t>
            </a:r>
          </a:p>
          <a:p>
            <a:pPr marL="285750" indent="-285750">
              <a:buFont typeface="Arial" panose="020B0604020202020204" pitchFamily="34" charset="0"/>
              <a:buChar char="•"/>
            </a:pPr>
            <a:r>
              <a:rPr lang="en-US" sz="2400" dirty="0"/>
              <a:t>Changing the number of topics</a:t>
            </a:r>
          </a:p>
          <a:p>
            <a:pPr marL="285750" indent="-285750">
              <a:buFont typeface="Arial" panose="020B0604020202020204" pitchFamily="34" charset="0"/>
              <a:buChar char="•"/>
            </a:pPr>
            <a:r>
              <a:rPr lang="en-US" sz="2400" dirty="0"/>
              <a:t>Increasing number of passes (10 passes each for 50 models tried took 1.5 hours on the clock)</a:t>
            </a:r>
          </a:p>
          <a:p>
            <a:pPr marL="285750" indent="-285750">
              <a:buFont typeface="Arial" panose="020B0604020202020204" pitchFamily="34" charset="0"/>
              <a:buChar char="•"/>
            </a:pPr>
            <a:r>
              <a:rPr lang="en-US" sz="2400" dirty="0"/>
              <a:t>Decreasing chunk size</a:t>
            </a:r>
          </a:p>
        </p:txBody>
      </p:sp>
    </p:spTree>
    <p:extLst>
      <p:ext uri="{BB962C8B-B14F-4D97-AF65-F5344CB8AC3E}">
        <p14:creationId xmlns:p14="http://schemas.microsoft.com/office/powerpoint/2010/main" val="2489377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73AD-3685-7242-B120-6265A9879E92}"/>
              </a:ext>
            </a:extLst>
          </p:cNvPr>
          <p:cNvSpPr>
            <a:spLocks noGrp="1"/>
          </p:cNvSpPr>
          <p:nvPr>
            <p:ph type="title"/>
          </p:nvPr>
        </p:nvSpPr>
        <p:spPr/>
        <p:txBody>
          <a:bodyPr/>
          <a:lstStyle/>
          <a:p>
            <a:r>
              <a:rPr lang="en-US" dirty="0"/>
              <a:t>Chosen number of topics: 15 or 16</a:t>
            </a:r>
          </a:p>
        </p:txBody>
      </p:sp>
      <p:sp>
        <p:nvSpPr>
          <p:cNvPr id="3" name="Content Placeholder 2">
            <a:extLst>
              <a:ext uri="{FF2B5EF4-FFF2-40B4-BE49-F238E27FC236}">
                <a16:creationId xmlns:a16="http://schemas.microsoft.com/office/drawing/2014/main" id="{45F587BF-1E9B-384D-A40B-5053229183A1}"/>
              </a:ext>
            </a:extLst>
          </p:cNvPr>
          <p:cNvSpPr>
            <a:spLocks noGrp="1"/>
          </p:cNvSpPr>
          <p:nvPr>
            <p:ph idx="1"/>
          </p:nvPr>
        </p:nvSpPr>
        <p:spPr>
          <a:xfrm>
            <a:off x="838200" y="1825624"/>
            <a:ext cx="11084626" cy="4848307"/>
          </a:xfrm>
        </p:spPr>
        <p:txBody>
          <a:bodyPr>
            <a:normAutofit fontScale="77500" lnSpcReduction="20000"/>
          </a:bodyPr>
          <a:lstStyle/>
          <a:p>
            <a:r>
              <a:rPr lang="en-US" dirty="0"/>
              <a:t>A number of topics equal to 45 was deemed not appropriate, because the number is a bit too large (it might be interesting to visualize though)</a:t>
            </a:r>
          </a:p>
          <a:p>
            <a:r>
              <a:rPr lang="en-US" dirty="0"/>
              <a:t>The first step to visualizing the topic distributions: </a:t>
            </a:r>
            <a:r>
              <a:rPr lang="en-US" dirty="0" err="1"/>
              <a:t>pyLDAvis</a:t>
            </a:r>
            <a:endParaRPr lang="en-US" dirty="0"/>
          </a:p>
          <a:p>
            <a:r>
              <a:rPr lang="en-US" dirty="0"/>
              <a:t>Interpreting the lambda slider: </a:t>
            </a:r>
          </a:p>
          <a:p>
            <a:pPr marL="0" indent="0">
              <a:buNone/>
            </a:pPr>
            <a:r>
              <a:rPr lang="en-US" dirty="0"/>
              <a:t>You can adjust the words displayed in the bar chart for a topic by adjusting the </a:t>
            </a:r>
            <a:r>
              <a:rPr lang="el-GR" dirty="0"/>
              <a:t>λ (</a:t>
            </a:r>
            <a:r>
              <a:rPr lang="en-US" dirty="0"/>
              <a:t>lambda) slider. </a:t>
            </a:r>
            <a:r>
              <a:rPr lang="en-US" b="1" dirty="0"/>
              <a:t>Adjusting lambda to values close to 0 highlights potentially rare but more exclusive terms for the selected topic. Larger lambda values (closer to 1) highlight more frequently occurring terms in the document that might not be exclusive to the topic. </a:t>
            </a:r>
            <a:r>
              <a:rPr lang="en-US" dirty="0"/>
              <a:t>The authors of this visualization found in a user study that a </a:t>
            </a:r>
            <a:r>
              <a:rPr lang="el-GR" dirty="0"/>
              <a:t>λ </a:t>
            </a:r>
            <a:r>
              <a:rPr lang="en-US" dirty="0"/>
              <a:t>value close to 0.6 was optimal for interpreting the topics, although they expected this value to change based on the data and individual topics. </a:t>
            </a:r>
          </a:p>
          <a:p>
            <a:r>
              <a:rPr lang="en-US" dirty="0"/>
              <a:t>Other resources: txt files with the composition of each topic (on Slack)</a:t>
            </a:r>
          </a:p>
          <a:p>
            <a:r>
              <a:rPr lang="en-US" dirty="0"/>
              <a:t>Open nontruncated_15topics_pyLDAvis.html and nontruncated_16topics_pyLDAvis.html</a:t>
            </a:r>
          </a:p>
        </p:txBody>
      </p:sp>
    </p:spTree>
    <p:extLst>
      <p:ext uri="{BB962C8B-B14F-4D97-AF65-F5344CB8AC3E}">
        <p14:creationId xmlns:p14="http://schemas.microsoft.com/office/powerpoint/2010/main" val="2255699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FC89-8CC8-F640-98A8-4DFAAD09225C}"/>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69670CB6-A3CB-C34A-9692-39A032836E72}"/>
              </a:ext>
            </a:extLst>
          </p:cNvPr>
          <p:cNvSpPr>
            <a:spLocks noGrp="1"/>
          </p:cNvSpPr>
          <p:nvPr>
            <p:ph idx="1"/>
          </p:nvPr>
        </p:nvSpPr>
        <p:spPr>
          <a:xfrm>
            <a:off x="838200" y="1825625"/>
            <a:ext cx="10515600" cy="4667250"/>
          </a:xfrm>
        </p:spPr>
        <p:txBody>
          <a:bodyPr>
            <a:normAutofit fontScale="77500" lnSpcReduction="20000"/>
          </a:bodyPr>
          <a:lstStyle/>
          <a:p>
            <a:r>
              <a:rPr lang="en-US" dirty="0"/>
              <a:t>For either one of the models, the last 3 topics of each are repeated (i.e. they overlap entirely) and are full of gibberish words. This is bound to happen if the chosen number of topics is too large. To change readability of the topics, either one of the following things can be done to the models:</a:t>
            </a:r>
          </a:p>
          <a:p>
            <a:pPr marL="0" indent="0">
              <a:buNone/>
            </a:pPr>
            <a:r>
              <a:rPr lang="en-US" dirty="0"/>
              <a:t>Necessary steps:</a:t>
            </a:r>
          </a:p>
          <a:p>
            <a:pPr marL="514350" indent="-514350">
              <a:buAutoNum type="arabicPeriod"/>
            </a:pPr>
            <a:r>
              <a:rPr lang="en-US" dirty="0"/>
              <a:t>Update the stop words list to include the gibberish words</a:t>
            </a:r>
          </a:p>
          <a:p>
            <a:pPr marL="514350" indent="-514350">
              <a:buAutoNum type="arabicPeriod"/>
            </a:pPr>
            <a:r>
              <a:rPr lang="en-US" dirty="0"/>
              <a:t>Increasing the “number of passes” parameter</a:t>
            </a:r>
          </a:p>
          <a:p>
            <a:pPr marL="514350" indent="-514350">
              <a:buAutoNum type="arabicPeriod"/>
            </a:pPr>
            <a:r>
              <a:rPr lang="en-US" dirty="0"/>
              <a:t>Increasing chunk size</a:t>
            </a:r>
          </a:p>
          <a:p>
            <a:pPr marL="0" indent="0">
              <a:buNone/>
            </a:pPr>
            <a:endParaRPr lang="en-US" dirty="0"/>
          </a:p>
          <a:p>
            <a:pPr marL="0" indent="0">
              <a:buNone/>
            </a:pPr>
            <a:r>
              <a:rPr lang="en-US" b="1" dirty="0"/>
              <a:t>Question: </a:t>
            </a:r>
            <a:r>
              <a:rPr lang="en-US" i="1" dirty="0"/>
              <a:t>Should I just update the parameters of the current models (15t/16t)? Or should I re-run the selection process for </a:t>
            </a:r>
            <a:r>
              <a:rPr lang="en-US" i="1" dirty="0" err="1"/>
              <a:t>k_topics</a:t>
            </a:r>
            <a:r>
              <a:rPr lang="en-US" i="1" dirty="0"/>
              <a:t> = 1…50 again with the new parameters?</a:t>
            </a:r>
          </a:p>
          <a:p>
            <a:pPr marL="0" indent="0">
              <a:buNone/>
            </a:pPr>
            <a:r>
              <a:rPr lang="en-US" i="1" dirty="0"/>
              <a:t> (Think about computation time as well)</a:t>
            </a:r>
            <a:r>
              <a:rPr lang="en-US" b="1" dirty="0"/>
              <a:t>.</a:t>
            </a:r>
          </a:p>
        </p:txBody>
      </p:sp>
    </p:spTree>
    <p:extLst>
      <p:ext uri="{BB962C8B-B14F-4D97-AF65-F5344CB8AC3E}">
        <p14:creationId xmlns:p14="http://schemas.microsoft.com/office/powerpoint/2010/main" val="2216666106"/>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40</TotalTime>
  <Words>679</Words>
  <Application>Microsoft Macintosh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Nova</vt:lpstr>
      <vt:lpstr>GradientVTI</vt:lpstr>
      <vt:lpstr>IAD/Blockchain Project Update 30th September</vt:lpstr>
      <vt:lpstr>Recap from last week</vt:lpstr>
      <vt:lpstr>1. NON-TRUNCATED DATA</vt:lpstr>
      <vt:lpstr>Brief Data Preprocessing Step</vt:lpstr>
      <vt:lpstr>Model Selection using Cross-Validation based on UMass Coherence Score</vt:lpstr>
      <vt:lpstr>Model Parameters for each choice of k-topics</vt:lpstr>
      <vt:lpstr>Chosen number of topics: 15 or 16</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IAD/Blockchain Project Update 30th September</dc:title>
  <dc:creator>Stefan-Cristian Roata</dc:creator>
  <cp:lastModifiedBy>Stefan-Cristian Roata</cp:lastModifiedBy>
  <cp:revision>3</cp:revision>
  <dcterms:created xsi:type="dcterms:W3CDTF">2021-09-30T12:25:38Z</dcterms:created>
  <dcterms:modified xsi:type="dcterms:W3CDTF">2021-09-30T13:06:21Z</dcterms:modified>
</cp:coreProperties>
</file>