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C3FCA-1D7B-45D2-AD89-EBAFAB832CD9}"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6A2C3A5-F616-46E7-A190-C43E8D981A5B}">
      <dgm:prSet/>
      <dgm:spPr/>
      <dgm:t>
        <a:bodyPr/>
        <a:lstStyle/>
        <a:p>
          <a:r>
            <a:rPr lang="en-US"/>
            <a:t>Like always, I computed the pyLDAvis visualizations in html format so that we can visualize the topics more easily.</a:t>
          </a:r>
        </a:p>
      </dgm:t>
    </dgm:pt>
    <dgm:pt modelId="{DB0FD918-6CD8-4C2F-9CDE-D7FEDA2D0B44}" type="parTrans" cxnId="{6DF92140-5D14-4540-B109-8AD151E00714}">
      <dgm:prSet/>
      <dgm:spPr/>
      <dgm:t>
        <a:bodyPr/>
        <a:lstStyle/>
        <a:p>
          <a:endParaRPr lang="en-US"/>
        </a:p>
      </dgm:t>
    </dgm:pt>
    <dgm:pt modelId="{744BC84C-7A78-4253-B4FB-76BEAE797F40}" type="sibTrans" cxnId="{6DF92140-5D14-4540-B109-8AD151E00714}">
      <dgm:prSet/>
      <dgm:spPr/>
      <dgm:t>
        <a:bodyPr/>
        <a:lstStyle/>
        <a:p>
          <a:endParaRPr lang="en-US"/>
        </a:p>
      </dgm:t>
    </dgm:pt>
    <dgm:pt modelId="{450D934A-9308-44C2-A0BF-708D7A2D55FE}">
      <dgm:prSet/>
      <dgm:spPr/>
      <dgm:t>
        <a:bodyPr/>
        <a:lstStyle/>
        <a:p>
          <a:r>
            <a:rPr lang="en-US" dirty="0"/>
            <a:t>For the 4-topic model, I am observing 2 topics related to education, one related to climate and the other related to geography/European geography</a:t>
          </a:r>
        </a:p>
      </dgm:t>
    </dgm:pt>
    <dgm:pt modelId="{976D2427-3FAA-4081-BF9C-E4CCCC60192F}" type="parTrans" cxnId="{9066456B-2549-46E9-A0FC-F6700D99F3DE}">
      <dgm:prSet/>
      <dgm:spPr/>
      <dgm:t>
        <a:bodyPr/>
        <a:lstStyle/>
        <a:p>
          <a:endParaRPr lang="en-US"/>
        </a:p>
      </dgm:t>
    </dgm:pt>
    <dgm:pt modelId="{2AE4A7C2-6D6F-4131-A31B-2BBCCC0E67A6}" type="sibTrans" cxnId="{9066456B-2549-46E9-A0FC-F6700D99F3DE}">
      <dgm:prSet/>
      <dgm:spPr/>
      <dgm:t>
        <a:bodyPr/>
        <a:lstStyle/>
        <a:p>
          <a:endParaRPr lang="en-US"/>
        </a:p>
      </dgm:t>
    </dgm:pt>
    <dgm:pt modelId="{7B28C592-F901-40CB-BA75-22257EB4A232}">
      <dgm:prSet/>
      <dgm:spPr/>
      <dgm:t>
        <a:bodyPr/>
        <a:lstStyle/>
        <a:p>
          <a:r>
            <a:rPr lang="en-US"/>
            <a:t>For the other 2 models (the one with 16 and the one with 32 topics), we still have some trash topics with unintelligible words/words that don’t appear to be in English. But, the good part is that the rest of the topics actually look fine and, for the most part, also make sense intuitively.</a:t>
          </a:r>
        </a:p>
      </dgm:t>
    </dgm:pt>
    <dgm:pt modelId="{7F901F4D-814D-4EA2-B87F-1B3CF9E82AFC}" type="parTrans" cxnId="{041746C8-88D5-4E71-BC72-8823D3143ED5}">
      <dgm:prSet/>
      <dgm:spPr/>
      <dgm:t>
        <a:bodyPr/>
        <a:lstStyle/>
        <a:p>
          <a:endParaRPr lang="en-US"/>
        </a:p>
      </dgm:t>
    </dgm:pt>
    <dgm:pt modelId="{A899C310-1422-467E-A375-87BBBE0D61C9}" type="sibTrans" cxnId="{041746C8-88D5-4E71-BC72-8823D3143ED5}">
      <dgm:prSet/>
      <dgm:spPr/>
      <dgm:t>
        <a:bodyPr/>
        <a:lstStyle/>
        <a:p>
          <a:endParaRPr lang="en-US"/>
        </a:p>
      </dgm:t>
    </dgm:pt>
    <dgm:pt modelId="{9464998F-72FB-5D49-9C2E-D27515E10563}" type="pres">
      <dgm:prSet presAssocID="{4B7C3FCA-1D7B-45D2-AD89-EBAFAB832CD9}" presName="vert0" presStyleCnt="0">
        <dgm:presLayoutVars>
          <dgm:dir/>
          <dgm:animOne val="branch"/>
          <dgm:animLvl val="lvl"/>
        </dgm:presLayoutVars>
      </dgm:prSet>
      <dgm:spPr/>
    </dgm:pt>
    <dgm:pt modelId="{CB96E166-8741-F840-80C5-F87B91F93FE9}" type="pres">
      <dgm:prSet presAssocID="{76A2C3A5-F616-46E7-A190-C43E8D981A5B}" presName="thickLine" presStyleLbl="alignNode1" presStyleIdx="0" presStyleCnt="3"/>
      <dgm:spPr/>
    </dgm:pt>
    <dgm:pt modelId="{783B2E53-1DD0-8441-B4B6-3AFD4E9584BC}" type="pres">
      <dgm:prSet presAssocID="{76A2C3A5-F616-46E7-A190-C43E8D981A5B}" presName="horz1" presStyleCnt="0"/>
      <dgm:spPr/>
    </dgm:pt>
    <dgm:pt modelId="{E71A8967-1577-2943-A267-F7CD9271795A}" type="pres">
      <dgm:prSet presAssocID="{76A2C3A5-F616-46E7-A190-C43E8D981A5B}" presName="tx1" presStyleLbl="revTx" presStyleIdx="0" presStyleCnt="3"/>
      <dgm:spPr/>
    </dgm:pt>
    <dgm:pt modelId="{45B67AE4-AE4F-AB4D-AB3F-D2F5A8738C1A}" type="pres">
      <dgm:prSet presAssocID="{76A2C3A5-F616-46E7-A190-C43E8D981A5B}" presName="vert1" presStyleCnt="0"/>
      <dgm:spPr/>
    </dgm:pt>
    <dgm:pt modelId="{800254FF-5B8F-C640-A03A-1A883E189975}" type="pres">
      <dgm:prSet presAssocID="{450D934A-9308-44C2-A0BF-708D7A2D55FE}" presName="thickLine" presStyleLbl="alignNode1" presStyleIdx="1" presStyleCnt="3"/>
      <dgm:spPr/>
    </dgm:pt>
    <dgm:pt modelId="{7F824A3E-A5C7-DB4C-A088-6754ADCDBA1C}" type="pres">
      <dgm:prSet presAssocID="{450D934A-9308-44C2-A0BF-708D7A2D55FE}" presName="horz1" presStyleCnt="0"/>
      <dgm:spPr/>
    </dgm:pt>
    <dgm:pt modelId="{6E3F46E8-C20D-2E4D-9D6F-92B0EA520E31}" type="pres">
      <dgm:prSet presAssocID="{450D934A-9308-44C2-A0BF-708D7A2D55FE}" presName="tx1" presStyleLbl="revTx" presStyleIdx="1" presStyleCnt="3"/>
      <dgm:spPr/>
    </dgm:pt>
    <dgm:pt modelId="{E1B79CB3-682A-8E48-8F02-F7469B77B5A6}" type="pres">
      <dgm:prSet presAssocID="{450D934A-9308-44C2-A0BF-708D7A2D55FE}" presName="vert1" presStyleCnt="0"/>
      <dgm:spPr/>
    </dgm:pt>
    <dgm:pt modelId="{3BF3B65C-2B36-9B4C-9B8B-EC6C4434FF43}" type="pres">
      <dgm:prSet presAssocID="{7B28C592-F901-40CB-BA75-22257EB4A232}" presName="thickLine" presStyleLbl="alignNode1" presStyleIdx="2" presStyleCnt="3"/>
      <dgm:spPr/>
    </dgm:pt>
    <dgm:pt modelId="{320295BC-AAB8-0B43-877D-42DEE89172A9}" type="pres">
      <dgm:prSet presAssocID="{7B28C592-F901-40CB-BA75-22257EB4A232}" presName="horz1" presStyleCnt="0"/>
      <dgm:spPr/>
    </dgm:pt>
    <dgm:pt modelId="{D6F4327D-3E84-F542-B062-FE1FD3365DBD}" type="pres">
      <dgm:prSet presAssocID="{7B28C592-F901-40CB-BA75-22257EB4A232}" presName="tx1" presStyleLbl="revTx" presStyleIdx="2" presStyleCnt="3"/>
      <dgm:spPr/>
    </dgm:pt>
    <dgm:pt modelId="{41E5C779-13C2-8546-9CDE-BE521F1BB8C6}" type="pres">
      <dgm:prSet presAssocID="{7B28C592-F901-40CB-BA75-22257EB4A232}" presName="vert1" presStyleCnt="0"/>
      <dgm:spPr/>
    </dgm:pt>
  </dgm:ptLst>
  <dgm:cxnLst>
    <dgm:cxn modelId="{8C7CA412-6065-7E49-A489-D92142461A28}" type="presOf" srcId="{450D934A-9308-44C2-A0BF-708D7A2D55FE}" destId="{6E3F46E8-C20D-2E4D-9D6F-92B0EA520E31}" srcOrd="0" destOrd="0" presId="urn:microsoft.com/office/officeart/2008/layout/LinedList"/>
    <dgm:cxn modelId="{6DF92140-5D14-4540-B109-8AD151E00714}" srcId="{4B7C3FCA-1D7B-45D2-AD89-EBAFAB832CD9}" destId="{76A2C3A5-F616-46E7-A190-C43E8D981A5B}" srcOrd="0" destOrd="0" parTransId="{DB0FD918-6CD8-4C2F-9CDE-D7FEDA2D0B44}" sibTransId="{744BC84C-7A78-4253-B4FB-76BEAE797F40}"/>
    <dgm:cxn modelId="{9066456B-2549-46E9-A0FC-F6700D99F3DE}" srcId="{4B7C3FCA-1D7B-45D2-AD89-EBAFAB832CD9}" destId="{450D934A-9308-44C2-A0BF-708D7A2D55FE}" srcOrd="1" destOrd="0" parTransId="{976D2427-3FAA-4081-BF9C-E4CCCC60192F}" sibTransId="{2AE4A7C2-6D6F-4131-A31B-2BBCCC0E67A6}"/>
    <dgm:cxn modelId="{6E90539E-2B38-004C-AF9E-4AAC7923259B}" type="presOf" srcId="{76A2C3A5-F616-46E7-A190-C43E8D981A5B}" destId="{E71A8967-1577-2943-A267-F7CD9271795A}" srcOrd="0" destOrd="0" presId="urn:microsoft.com/office/officeart/2008/layout/LinedList"/>
    <dgm:cxn modelId="{9AB7E5B5-C99E-B241-ABCD-CC55B85B85B3}" type="presOf" srcId="{7B28C592-F901-40CB-BA75-22257EB4A232}" destId="{D6F4327D-3E84-F542-B062-FE1FD3365DBD}" srcOrd="0" destOrd="0" presId="urn:microsoft.com/office/officeart/2008/layout/LinedList"/>
    <dgm:cxn modelId="{041746C8-88D5-4E71-BC72-8823D3143ED5}" srcId="{4B7C3FCA-1D7B-45D2-AD89-EBAFAB832CD9}" destId="{7B28C592-F901-40CB-BA75-22257EB4A232}" srcOrd="2" destOrd="0" parTransId="{7F901F4D-814D-4EA2-B87F-1B3CF9E82AFC}" sibTransId="{A899C310-1422-467E-A375-87BBBE0D61C9}"/>
    <dgm:cxn modelId="{D4EB60CE-000F-4347-97BB-D2D65388A648}" type="presOf" srcId="{4B7C3FCA-1D7B-45D2-AD89-EBAFAB832CD9}" destId="{9464998F-72FB-5D49-9C2E-D27515E10563}" srcOrd="0" destOrd="0" presId="urn:microsoft.com/office/officeart/2008/layout/LinedList"/>
    <dgm:cxn modelId="{EF4EC706-9C75-174F-87F6-338B62B728A2}" type="presParOf" srcId="{9464998F-72FB-5D49-9C2E-D27515E10563}" destId="{CB96E166-8741-F840-80C5-F87B91F93FE9}" srcOrd="0" destOrd="0" presId="urn:microsoft.com/office/officeart/2008/layout/LinedList"/>
    <dgm:cxn modelId="{5931E362-09C4-294B-A698-D706FC17280F}" type="presParOf" srcId="{9464998F-72FB-5D49-9C2E-D27515E10563}" destId="{783B2E53-1DD0-8441-B4B6-3AFD4E9584BC}" srcOrd="1" destOrd="0" presId="urn:microsoft.com/office/officeart/2008/layout/LinedList"/>
    <dgm:cxn modelId="{7588F550-601F-8C4E-8489-152D07911EE4}" type="presParOf" srcId="{783B2E53-1DD0-8441-B4B6-3AFD4E9584BC}" destId="{E71A8967-1577-2943-A267-F7CD9271795A}" srcOrd="0" destOrd="0" presId="urn:microsoft.com/office/officeart/2008/layout/LinedList"/>
    <dgm:cxn modelId="{9A5081C5-C63A-5445-86A4-46141E5180BF}" type="presParOf" srcId="{783B2E53-1DD0-8441-B4B6-3AFD4E9584BC}" destId="{45B67AE4-AE4F-AB4D-AB3F-D2F5A8738C1A}" srcOrd="1" destOrd="0" presId="urn:microsoft.com/office/officeart/2008/layout/LinedList"/>
    <dgm:cxn modelId="{A257C497-3FD6-594C-AA1E-35195897B263}" type="presParOf" srcId="{9464998F-72FB-5D49-9C2E-D27515E10563}" destId="{800254FF-5B8F-C640-A03A-1A883E189975}" srcOrd="2" destOrd="0" presId="urn:microsoft.com/office/officeart/2008/layout/LinedList"/>
    <dgm:cxn modelId="{7EBAFF84-53E2-EE44-8915-D94636C3B0FA}" type="presParOf" srcId="{9464998F-72FB-5D49-9C2E-D27515E10563}" destId="{7F824A3E-A5C7-DB4C-A088-6754ADCDBA1C}" srcOrd="3" destOrd="0" presId="urn:microsoft.com/office/officeart/2008/layout/LinedList"/>
    <dgm:cxn modelId="{6FCAC081-3820-7E4A-8718-5E889AD42E26}" type="presParOf" srcId="{7F824A3E-A5C7-DB4C-A088-6754ADCDBA1C}" destId="{6E3F46E8-C20D-2E4D-9D6F-92B0EA520E31}" srcOrd="0" destOrd="0" presId="urn:microsoft.com/office/officeart/2008/layout/LinedList"/>
    <dgm:cxn modelId="{B3DC1DCA-306B-C44E-ACBF-179CA9E8685E}" type="presParOf" srcId="{7F824A3E-A5C7-DB4C-A088-6754ADCDBA1C}" destId="{E1B79CB3-682A-8E48-8F02-F7469B77B5A6}" srcOrd="1" destOrd="0" presId="urn:microsoft.com/office/officeart/2008/layout/LinedList"/>
    <dgm:cxn modelId="{FAB63F6E-B968-F140-BF9A-3591FB92D920}" type="presParOf" srcId="{9464998F-72FB-5D49-9C2E-D27515E10563}" destId="{3BF3B65C-2B36-9B4C-9B8B-EC6C4434FF43}" srcOrd="4" destOrd="0" presId="urn:microsoft.com/office/officeart/2008/layout/LinedList"/>
    <dgm:cxn modelId="{CA7FCFE9-CBC3-B342-96B6-2EFF4A4E5233}" type="presParOf" srcId="{9464998F-72FB-5D49-9C2E-D27515E10563}" destId="{320295BC-AAB8-0B43-877D-42DEE89172A9}" srcOrd="5" destOrd="0" presId="urn:microsoft.com/office/officeart/2008/layout/LinedList"/>
    <dgm:cxn modelId="{EB1E0E4C-2212-AD46-A723-3AD4C21BE75A}" type="presParOf" srcId="{320295BC-AAB8-0B43-877D-42DEE89172A9}" destId="{D6F4327D-3E84-F542-B062-FE1FD3365DBD}" srcOrd="0" destOrd="0" presId="urn:microsoft.com/office/officeart/2008/layout/LinedList"/>
    <dgm:cxn modelId="{B2774916-7EFA-DD42-8699-C4B500F8816F}" type="presParOf" srcId="{320295BC-AAB8-0B43-877D-42DEE89172A9}" destId="{41E5C779-13C2-8546-9CDE-BE521F1BB8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6E166-8741-F840-80C5-F87B91F93FE9}">
      <dsp:nvSpPr>
        <dsp:cNvPr id="0" name=""/>
        <dsp:cNvSpPr/>
      </dsp:nvSpPr>
      <dsp:spPr>
        <a:xfrm>
          <a:off x="0" y="2458"/>
          <a:ext cx="613223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A8967-1577-2943-A267-F7CD9271795A}">
      <dsp:nvSpPr>
        <dsp:cNvPr id="0" name=""/>
        <dsp:cNvSpPr/>
      </dsp:nvSpPr>
      <dsp:spPr>
        <a:xfrm>
          <a:off x="0" y="2458"/>
          <a:ext cx="6132236" cy="1676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Like always, I computed the pyLDAvis visualizations in html format so that we can visualize the topics more easily.</a:t>
          </a:r>
        </a:p>
      </dsp:txBody>
      <dsp:txXfrm>
        <a:off x="0" y="2458"/>
        <a:ext cx="6132236" cy="1676683"/>
      </dsp:txXfrm>
    </dsp:sp>
    <dsp:sp modelId="{800254FF-5B8F-C640-A03A-1A883E189975}">
      <dsp:nvSpPr>
        <dsp:cNvPr id="0" name=""/>
        <dsp:cNvSpPr/>
      </dsp:nvSpPr>
      <dsp:spPr>
        <a:xfrm>
          <a:off x="0" y="1679141"/>
          <a:ext cx="6132236" cy="0"/>
        </a:xfrm>
        <a:prstGeom prst="line">
          <a:avLst/>
        </a:prstGeom>
        <a:solidFill>
          <a:schemeClr val="accent5">
            <a:hueOff val="-759058"/>
            <a:satOff val="1671"/>
            <a:lumOff val="-2353"/>
            <a:alphaOff val="0"/>
          </a:schemeClr>
        </a:solidFill>
        <a:ln w="12700" cap="flat" cmpd="sng" algn="ctr">
          <a:solidFill>
            <a:schemeClr val="accent5">
              <a:hueOff val="-759058"/>
              <a:satOff val="167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F46E8-C20D-2E4D-9D6F-92B0EA520E31}">
      <dsp:nvSpPr>
        <dsp:cNvPr id="0" name=""/>
        <dsp:cNvSpPr/>
      </dsp:nvSpPr>
      <dsp:spPr>
        <a:xfrm>
          <a:off x="0" y="1679141"/>
          <a:ext cx="6132236" cy="1676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the 4-topic model, I am observing 2 topics related to education, one related to climate and the other related to geography/European geography</a:t>
          </a:r>
        </a:p>
      </dsp:txBody>
      <dsp:txXfrm>
        <a:off x="0" y="1679141"/>
        <a:ext cx="6132236" cy="1676683"/>
      </dsp:txXfrm>
    </dsp:sp>
    <dsp:sp modelId="{3BF3B65C-2B36-9B4C-9B8B-EC6C4434FF43}">
      <dsp:nvSpPr>
        <dsp:cNvPr id="0" name=""/>
        <dsp:cNvSpPr/>
      </dsp:nvSpPr>
      <dsp:spPr>
        <a:xfrm>
          <a:off x="0" y="3355824"/>
          <a:ext cx="6132236" cy="0"/>
        </a:xfrm>
        <a:prstGeom prst="line">
          <a:avLst/>
        </a:prstGeom>
        <a:solidFill>
          <a:schemeClr val="accent5">
            <a:hueOff val="-1518117"/>
            <a:satOff val="3341"/>
            <a:lumOff val="-4706"/>
            <a:alphaOff val="0"/>
          </a:schemeClr>
        </a:solidFill>
        <a:ln w="12700" cap="flat" cmpd="sng" algn="ctr">
          <a:solidFill>
            <a:schemeClr val="accent5">
              <a:hueOff val="-1518117"/>
              <a:satOff val="3341"/>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4327D-3E84-F542-B062-FE1FD3365DBD}">
      <dsp:nvSpPr>
        <dsp:cNvPr id="0" name=""/>
        <dsp:cNvSpPr/>
      </dsp:nvSpPr>
      <dsp:spPr>
        <a:xfrm>
          <a:off x="0" y="3355824"/>
          <a:ext cx="6132236" cy="1676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For the other 2 models (the one with 16 and the one with 32 topics), we still have some trash topics with unintelligible words/words that don’t appear to be in English. But, the good part is that the rest of the topics actually look fine and, for the most part, also make sense intuitively.</a:t>
          </a:r>
        </a:p>
      </dsp:txBody>
      <dsp:txXfrm>
        <a:off x="0" y="3355824"/>
        <a:ext cx="6132236" cy="16766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12:25:02.455"/>
    </inkml:context>
    <inkml:brush xml:id="br0">
      <inkml:brushProperty name="width" value="0.05" units="cm"/>
      <inkml:brushProperty name="height" value="0.05" units="cm"/>
      <inkml:brushProperty name="color" value="#E71224"/>
    </inkml:brush>
  </inkml:definitions>
  <inkml:trace contextRef="#ctx0" brushRef="#br0">232 0 24575,'-73'29'0,"48"-18"0,-43 23 0,54-1 0,12-17 0,-12 17 0,13-23 0,-8 0 0,8 0 0,-8-4 0,8 3 0,-3-4 0,-1 5 0,4 0 0,-3 0 0,4-1 0,0 1 0,0 0 0,0 0 0,0 0 0,0 1 0,0-1 0,0 0 0,0 0 0,0 0 0,5 0 0,0-4 0,5 3 0,1-4 0,-1 5 0,0 1 0,0-6 0,0 4 0,6-3 0,-4 0 0,3 4 0,-4-5 0,-1 1 0,6 4 0,-5-4 0,5 0 0,-6 3 0,0-8 0,1 8 0,-1-8 0,0 4 0,0-1 0,1-3 0,-1 9 0,0-9 0,0 3 0,1-4 0,-1 0 0,0 5 0,0-4 0,0 4 0,0-5 0,1 0 0,-1 0 0,0 0 0,-1 0 0,2 0 0,-1 0 0,0 0 0,0 0 0,0 0 0,0 0 0,0 0 0,0 0 0,1 0 0,-2-5 0,1 0 0,0-5 0,-4 0 0,3 0 0,-8-1 0,8 6 0,-8-4 0,4 3 0,-5-4 0,0-1 0,0 1 0,0 0 0,0 0 0,0-1 0,0 1 0,0-6 0,0 5 0,0-5 0,0 0 0,0 5 0,0-11 0,0 11 0,0-5 0,0 6 0,0-6 0,0 4 0,0-3 0,0 4 0,-5 1 0,4 0 0,-8 0 0,8 0 0,-8 4 0,8-3 0,-8 3 0,8-4 0,-8 4 0,8-3 0,-9 8 0,9-8 0,-8 8 0,4-8 0,-5 3 0,-1 1 0,2 0 0,-2 5 0,1 0 0,0 0 0,0 0 0,0 0 0,0 0 0,0 0 0,-1 0 0,1 0 0,0 0 0,0 0 0,0 0 0,0 0 0,0 0 0,0 0 0,0 0 0,0 0 0,1 0 0,-1 0 0,0 0 0,0 5 0,5 0 0,1 1 0,4-2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12:25:07.914"/>
    </inkml:context>
    <inkml:brush xml:id="br0">
      <inkml:brushProperty name="width" value="0.05" units="cm"/>
      <inkml:brushProperty name="height" value="0.05" units="cm"/>
      <inkml:brushProperty name="color" value="#E71224"/>
    </inkml:brush>
  </inkml:definitions>
  <inkml:trace contextRef="#ctx0" brushRef="#br0">223 23 24575,'-4'-6'0,"-2"6"0,-4 6 0,0 4 0,0 0 0,0 1 0,-1-1 0,6 0 0,-5 0 0,5 1 0,-5-1 0,-1 0 0,6 0 0,-4-4 0,3 3 0,-4-8 0,4 8 0,-3-8 0,8 9 0,-8-9 0,3 3 0,0 1 0,-3-4 0,4 4 0,-6-5 0,2 0 0,-1 0 0,5 4 0,0 1 0,5 6 0,0-2 0,0 1 0,0 0 0,0 1 0,0-1 0,0 0 0,0 0 0,5 1 0,1-1 0,4 0 0,0 0 0,0 1 0,1-1 0,-1 0 0,0 0 0,0 1 0,0-1 0,1-4 0,-1 3 0,0-8 0,0 8 0,1-8 0,-1 8 0,0-3 0,0-1 0,1 5 0,-6-5 0,4 1 0,-3 3 0,4-8 0,0 8 0,0-8 0,-1 8 0,1-8 0,0 3 0,0-4 0,0 0 0,0 0 0,0 0 0,0 0 0,0 0 0,0 0 0,0 0 0,1 0 0,-1 0 0,0 0 0,0 0 0,0-4 0,1 2 0,-1-7 0,5 8 0,-3-8 0,4 8 0,-6-8 0,0 8 0,1-8 0,-1 8 0,0-8 0,0 7 0,0-7 0,0 4 0,0-5 0,0-1 0,-4 1 0,3 5 0,-8-4 0,8 3 0,-8-4 0,4 0 0,-5-6 0,0 5 0,4-5 0,-2 6 0,2-6 0,-4 4 0,0-4 0,0 1 0,0 3 0,0-4 0,0 1 0,0 3 0,0-4 0,0 0 0,0 5 0,-4-5 0,-2 6 0,-4 0 0,4-1 0,-3 1 0,3 0 0,-4 4 0,0-3 0,0 3 0,-1 1 0,1-4 0,0 8 0,0-4 0,-1 0 0,-4 4 0,3-3 0,-8 4 0,8 0 0,-3 0 0,5 0 0,0 0 0,0 0 0,-1 0 0,1 0 0,0 0 0,0 0 0,0 0 0,0 0 0,-1 0 0,1 0 0,0 0 0,0 0 0,0 0 0,-1 0 0,1 0 0,0 0 0,0 0 0,-1 0 0,1 0 0,0 4 0,0 2 0,4 4 0,2-5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12:25:10.329"/>
    </inkml:context>
    <inkml:brush xml:id="br0">
      <inkml:brushProperty name="width" value="0.05" units="cm"/>
      <inkml:brushProperty name="height" value="0.05" units="cm"/>
      <inkml:brushProperty name="color" value="#E71224"/>
    </inkml:brush>
  </inkml:definitions>
  <inkml:trace contextRef="#ctx0" brushRef="#br0">111 0 24575,'-5'10'0,"4"0"0,-8-5 0,8 4 0,-8-3 0,3 4 0,0 0 0,-2-4 0,6 3 0,-7-8 0,8 8 0,-8-4 0,8 5 0,-8 0 0,8 0 0,-3 0 0,4 0 0,0 0 0,-5 0 0,4-1 0,-3 1 0,0-4 0,3 2 0,-4-3 0,1 1 0,3 3 0,-3-4 0,4 5 0,0 0 0,0 0 0,0 0 0,0 0 0,0 0 0,0-1 0,0 1 0,0 0 0,4 0 0,2 0 0,4 0 0,0 0 0,0-5 0,0 4 0,0-3 0,0 4 0,1-4 0,-1 3 0,-5-4 0,4 1 0,-3 3 0,0-3 0,3-1 0,-8 4 0,8-7 0,-3 7 0,0-4 0,2 1 0,-7 3 0,8-3 0,-8 4 0,9-5 0,-9 4 0,8-7 0,-8 6 0,8-7 0,-8 8 0,8-8 0,-8 9 0,8-9 0,-4 3 0,5-4 0,0 0 0,0 0 0,0 0 0,0 0 0,0 0 0,0 0 0,0 0 0,0-4 0,0 3 0,1-9 0,-1 5 0,0-1 0,-5-2 0,0 7 0,-5-4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12:25:14.047"/>
    </inkml:context>
    <inkml:brush xml:id="br0">
      <inkml:brushProperty name="width" value="0.05" units="cm"/>
      <inkml:brushProperty name="height" value="0.05" units="cm"/>
      <inkml:brushProperty name="color" value="#E71224"/>
    </inkml:brush>
  </inkml:definitions>
  <inkml:trace contextRef="#ctx0" brushRef="#br0">0 11 24575,'15'0'0,"-4"0"0,9 0 0,-8 0 0,3-5 0,-4 4 0,4-3 0,-3 4 0,4 0 0,-6 0 0,0 0 0,0 0 0,0 0 0,0 0 0,0 0 0,0 0 0,0 0 0,-1 0 0,1 0 0,-1 0 0,1 0 0,-1 0 0,1 0 0,-1 0 0,1 0 0,-5 4 0,4 2 0,-4 4 0,1-1 0,2-3 0,-6 3 0,7-4 0,-4 5 0,5 0 0,-5 0 0,4-4 0,-8 3 0,9-4 0,-5 5 0,5 0 0,-5 0 0,0 0 0,-1 0 0,-3 0 0,3 0 0,-4 0 0,5 1 0,-4-1 0,4 0 0,-5 0 0,4 0 0,-3 0 0,3 0 0,-4 1 0,0-1 0,0 0 0,0 0 0,0 0 0,0 1 0,0-1 0,0 0 0,0 0 0,0 1 0,0-1 0,0 0 0,0 0 0,0 0 0,0 0 0,0 0 0,0 0 0,-4-4 0,-2 2 0,-4-7 0,5 8 0,-4-8 0,3 8 0,-4-8 0,0 4 0,4-1 0,-3-3 0,4 4 0,-5-5 0,-1 4 0,1-3 0,0 4 0,0-5 0,0 0 0,1 0 0,3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10/26/21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77906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1083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8536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5005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0117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584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2228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343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574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37050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10/26/21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22586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10/26/21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573976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CF579-681D-4246-908B-1CE8A46FD81E}"/>
              </a:ext>
            </a:extLst>
          </p:cNvPr>
          <p:cNvSpPr>
            <a:spLocks noGrp="1"/>
          </p:cNvSpPr>
          <p:nvPr>
            <p:ph type="ctrTitle"/>
          </p:nvPr>
        </p:nvSpPr>
        <p:spPr>
          <a:xfrm>
            <a:off x="7587182" y="893935"/>
            <a:ext cx="3756670" cy="3339390"/>
          </a:xfrm>
        </p:spPr>
        <p:txBody>
          <a:bodyPr anchor="b">
            <a:normAutofit/>
          </a:bodyPr>
          <a:lstStyle/>
          <a:p>
            <a:r>
              <a:rPr lang="en-US" sz="4200" dirty="0"/>
              <a:t>IAD/Blockchain Project Update</a:t>
            </a:r>
            <a:br>
              <a:rPr lang="en-US" sz="4200" dirty="0"/>
            </a:br>
            <a:endParaRPr lang="en-US" sz="4200" dirty="0"/>
          </a:p>
        </p:txBody>
      </p:sp>
      <p:sp>
        <p:nvSpPr>
          <p:cNvPr id="3" name="Subtitle 2">
            <a:extLst>
              <a:ext uri="{FF2B5EF4-FFF2-40B4-BE49-F238E27FC236}">
                <a16:creationId xmlns:a16="http://schemas.microsoft.com/office/drawing/2014/main" id="{1F193C2E-141D-2646-A34C-AB5DD25CBB8F}"/>
              </a:ext>
            </a:extLst>
          </p:cNvPr>
          <p:cNvSpPr>
            <a:spLocks noGrp="1"/>
          </p:cNvSpPr>
          <p:nvPr>
            <p:ph type="subTitle" idx="1"/>
          </p:nvPr>
        </p:nvSpPr>
        <p:spPr>
          <a:xfrm>
            <a:off x="7587181" y="4382814"/>
            <a:ext cx="3756669" cy="1403837"/>
          </a:xfrm>
        </p:spPr>
        <p:txBody>
          <a:bodyPr anchor="t">
            <a:normAutofit/>
          </a:bodyPr>
          <a:lstStyle/>
          <a:p>
            <a:r>
              <a:rPr lang="en-US" dirty="0"/>
              <a:t>26 October 2021</a:t>
            </a:r>
          </a:p>
          <a:p>
            <a:r>
              <a:rPr lang="en-US" dirty="0"/>
              <a:t>Stefan </a:t>
            </a:r>
            <a:r>
              <a:rPr lang="en-US" dirty="0" err="1"/>
              <a:t>Roata</a:t>
            </a:r>
            <a:endParaRPr lang="en-US" dirty="0"/>
          </a:p>
        </p:txBody>
      </p:sp>
      <p:pic>
        <p:nvPicPr>
          <p:cNvPr id="4" name="Picture 3">
            <a:extLst>
              <a:ext uri="{FF2B5EF4-FFF2-40B4-BE49-F238E27FC236}">
                <a16:creationId xmlns:a16="http://schemas.microsoft.com/office/drawing/2014/main" id="{E5800DCA-02ED-4ADF-A1B8-A0C5EB53D23F}"/>
              </a:ext>
            </a:extLst>
          </p:cNvPr>
          <p:cNvPicPr>
            <a:picLocks noChangeAspect="1"/>
          </p:cNvPicPr>
          <p:nvPr/>
        </p:nvPicPr>
        <p:blipFill rotWithShape="1">
          <a:blip r:embed="rId2"/>
          <a:srcRect l="33637" r="9920"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4773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CA06E-A047-734A-9ED3-80F9050307B9}"/>
              </a:ext>
            </a:extLst>
          </p:cNvPr>
          <p:cNvSpPr>
            <a:spLocks noGrp="1"/>
          </p:cNvSpPr>
          <p:nvPr>
            <p:ph type="title"/>
          </p:nvPr>
        </p:nvSpPr>
        <p:spPr>
          <a:xfrm>
            <a:off x="1068496" y="1063256"/>
            <a:ext cx="10355403" cy="1540106"/>
          </a:xfrm>
        </p:spPr>
        <p:txBody>
          <a:bodyPr>
            <a:normAutofit fontScale="90000"/>
          </a:bodyPr>
          <a:lstStyle/>
          <a:p>
            <a:r>
              <a:rPr lang="en-US" dirty="0"/>
              <a:t>What I managed to do the previous week</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D9AB7B-2543-B74C-BFA5-BE7043FA4FC4}"/>
              </a:ext>
            </a:extLst>
          </p:cNvPr>
          <p:cNvSpPr>
            <a:spLocks noGrp="1"/>
          </p:cNvSpPr>
          <p:nvPr>
            <p:ph idx="1"/>
          </p:nvPr>
        </p:nvSpPr>
        <p:spPr>
          <a:xfrm>
            <a:off x="1068495" y="2933390"/>
            <a:ext cx="10455285" cy="3326733"/>
          </a:xfrm>
        </p:spPr>
        <p:txBody>
          <a:bodyPr>
            <a:normAutofit lnSpcReduction="10000"/>
          </a:bodyPr>
          <a:lstStyle/>
          <a:p>
            <a:pPr marL="0" indent="0">
              <a:buNone/>
            </a:pPr>
            <a:r>
              <a:rPr lang="en-SG" dirty="0"/>
              <a:t>1. Consolidated the final dataset by merging the translated and truncated texts from prof Hsu with the truncated texts in English </a:t>
            </a:r>
          </a:p>
          <a:p>
            <a:pPr marL="0" indent="0">
              <a:buNone/>
            </a:pPr>
            <a:r>
              <a:rPr lang="en-SG" dirty="0"/>
              <a:t>2. Created an improved script for the LDA pipeline by adding 2 functions: a function that removes words less than 3 characters in the corpus and a function that "</a:t>
            </a:r>
            <a:r>
              <a:rPr lang="en-SG" dirty="0" err="1"/>
              <a:t>americanizes</a:t>
            </a:r>
            <a:r>
              <a:rPr lang="en-SG" dirty="0"/>
              <a:t>" all British English words </a:t>
            </a:r>
          </a:p>
          <a:p>
            <a:pPr marL="0" indent="0">
              <a:buNone/>
            </a:pPr>
            <a:r>
              <a:rPr lang="en-SG" dirty="0"/>
              <a:t>3. On this consolidated final dataset, I ran the cross-validation algorithm for maximizing coherence across models and further selected the models with 4, 16 and 30 topics respectively 4. Generated coherence plot 5. </a:t>
            </a:r>
          </a:p>
          <a:p>
            <a:pPr marL="0" indent="0">
              <a:buNone/>
            </a:pPr>
            <a:r>
              <a:rPr lang="en-SG" dirty="0"/>
              <a:t>4. Saved the final models for easy access later</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897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97F369C5-D5C0-3D4A-8A1B-D02C19CD7607}"/>
              </a:ext>
            </a:extLst>
          </p:cNvPr>
          <p:cNvPicPr>
            <a:picLocks noChangeAspect="1"/>
          </p:cNvPicPr>
          <p:nvPr/>
        </p:nvPicPr>
        <p:blipFill>
          <a:blip r:embed="rId2"/>
          <a:stretch>
            <a:fillRect/>
          </a:stretch>
        </p:blipFill>
        <p:spPr>
          <a:xfrm>
            <a:off x="0" y="381000"/>
            <a:ext cx="12192000" cy="609600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8A0E0015-B538-1041-AC16-FE4ACF86EC52}"/>
                  </a:ext>
                </a:extLst>
              </p14:cNvPr>
              <p14:cNvContentPartPr/>
              <p14:nvPr/>
            </p14:nvContentPartPr>
            <p14:xfrm>
              <a:off x="2395822" y="1523565"/>
              <a:ext cx="192240" cy="184320"/>
            </p14:xfrm>
          </p:contentPart>
        </mc:Choice>
        <mc:Fallback>
          <p:pic>
            <p:nvPicPr>
              <p:cNvPr id="8" name="Ink 7">
                <a:extLst>
                  <a:ext uri="{FF2B5EF4-FFF2-40B4-BE49-F238E27FC236}">
                    <a16:creationId xmlns:a16="http://schemas.microsoft.com/office/drawing/2014/main" id="{8A0E0015-B538-1041-AC16-FE4ACF86EC52}"/>
                  </a:ext>
                </a:extLst>
              </p:cNvPr>
              <p:cNvPicPr/>
              <p:nvPr/>
            </p:nvPicPr>
            <p:blipFill>
              <a:blip r:embed="rId4"/>
              <a:stretch>
                <a:fillRect/>
              </a:stretch>
            </p:blipFill>
            <p:spPr>
              <a:xfrm>
                <a:off x="2387182" y="1514565"/>
                <a:ext cx="2098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D91F0EE0-F185-6E45-BE0E-B1AB4312551E}"/>
                  </a:ext>
                </a:extLst>
              </p14:cNvPr>
              <p14:cNvContentPartPr/>
              <p14:nvPr/>
            </p14:nvContentPartPr>
            <p14:xfrm>
              <a:off x="4484182" y="2409165"/>
              <a:ext cx="216720" cy="169560"/>
            </p14:xfrm>
          </p:contentPart>
        </mc:Choice>
        <mc:Fallback>
          <p:pic>
            <p:nvPicPr>
              <p:cNvPr id="9" name="Ink 8">
                <a:extLst>
                  <a:ext uri="{FF2B5EF4-FFF2-40B4-BE49-F238E27FC236}">
                    <a16:creationId xmlns:a16="http://schemas.microsoft.com/office/drawing/2014/main" id="{D91F0EE0-F185-6E45-BE0E-B1AB4312551E}"/>
                  </a:ext>
                </a:extLst>
              </p:cNvPr>
              <p:cNvPicPr/>
              <p:nvPr/>
            </p:nvPicPr>
            <p:blipFill>
              <a:blip r:embed="rId6"/>
              <a:stretch>
                <a:fillRect/>
              </a:stretch>
            </p:blipFill>
            <p:spPr>
              <a:xfrm>
                <a:off x="4475182" y="2400525"/>
                <a:ext cx="2343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2067DAC5-EF2F-0244-A949-8F918F610CE7}"/>
                  </a:ext>
                </a:extLst>
              </p14:cNvPr>
              <p14:cNvContentPartPr/>
              <p14:nvPr/>
            </p14:nvContentPartPr>
            <p14:xfrm>
              <a:off x="6969622" y="1982925"/>
              <a:ext cx="131040" cy="190800"/>
            </p14:xfrm>
          </p:contentPart>
        </mc:Choice>
        <mc:Fallback>
          <p:pic>
            <p:nvPicPr>
              <p:cNvPr id="10" name="Ink 9">
                <a:extLst>
                  <a:ext uri="{FF2B5EF4-FFF2-40B4-BE49-F238E27FC236}">
                    <a16:creationId xmlns:a16="http://schemas.microsoft.com/office/drawing/2014/main" id="{2067DAC5-EF2F-0244-A949-8F918F610CE7}"/>
                  </a:ext>
                </a:extLst>
              </p:cNvPr>
              <p:cNvPicPr/>
              <p:nvPr/>
            </p:nvPicPr>
            <p:blipFill>
              <a:blip r:embed="rId8"/>
              <a:stretch>
                <a:fillRect/>
              </a:stretch>
            </p:blipFill>
            <p:spPr>
              <a:xfrm>
                <a:off x="6960982" y="1973925"/>
                <a:ext cx="1486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22A04963-C64D-494D-A8B5-BF407660553C}"/>
                  </a:ext>
                </a:extLst>
              </p14:cNvPr>
              <p14:cNvContentPartPr/>
              <p14:nvPr/>
            </p14:nvContentPartPr>
            <p14:xfrm>
              <a:off x="6997702" y="2008125"/>
              <a:ext cx="151920" cy="174240"/>
            </p14:xfrm>
          </p:contentPart>
        </mc:Choice>
        <mc:Fallback>
          <p:pic>
            <p:nvPicPr>
              <p:cNvPr id="11" name="Ink 10">
                <a:extLst>
                  <a:ext uri="{FF2B5EF4-FFF2-40B4-BE49-F238E27FC236}">
                    <a16:creationId xmlns:a16="http://schemas.microsoft.com/office/drawing/2014/main" id="{22A04963-C64D-494D-A8B5-BF407660553C}"/>
                  </a:ext>
                </a:extLst>
              </p:cNvPr>
              <p:cNvPicPr/>
              <p:nvPr/>
            </p:nvPicPr>
            <p:blipFill>
              <a:blip r:embed="rId10"/>
              <a:stretch>
                <a:fillRect/>
              </a:stretch>
            </p:blipFill>
            <p:spPr>
              <a:xfrm>
                <a:off x="6988702" y="1999485"/>
                <a:ext cx="169560" cy="191880"/>
              </a:xfrm>
              <a:prstGeom prst="rect">
                <a:avLst/>
              </a:prstGeom>
            </p:spPr>
          </p:pic>
        </mc:Fallback>
      </mc:AlternateContent>
    </p:spTree>
    <p:extLst>
      <p:ext uri="{BB962C8B-B14F-4D97-AF65-F5344CB8AC3E}">
        <p14:creationId xmlns:p14="http://schemas.microsoft.com/office/powerpoint/2010/main" val="264926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EF957-F6BB-024F-9C28-C10801661A8A}"/>
              </a:ext>
            </a:extLst>
          </p:cNvPr>
          <p:cNvSpPr>
            <a:spLocks noGrp="1"/>
          </p:cNvSpPr>
          <p:nvPr>
            <p:ph type="title"/>
          </p:nvPr>
        </p:nvSpPr>
        <p:spPr>
          <a:xfrm>
            <a:off x="1078992" y="1063255"/>
            <a:ext cx="3575304" cy="4807541"/>
          </a:xfrm>
        </p:spPr>
        <p:txBody>
          <a:bodyPr>
            <a:normAutofit/>
          </a:bodyPr>
          <a:lstStyle/>
          <a:p>
            <a:r>
              <a:rPr lang="en-US" sz="4700" err="1"/>
              <a:t>pyLDAvis</a:t>
            </a:r>
            <a:r>
              <a:rPr lang="en-US" sz="4700"/>
              <a:t> visualizations</a:t>
            </a:r>
          </a:p>
        </p:txBody>
      </p:sp>
      <p:cxnSp>
        <p:nvCxnSpPr>
          <p:cNvPr id="20" name="Straight Connector 19">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E1C21117-D00E-42CA-B23B-E6B073BD5EB5}"/>
              </a:ext>
            </a:extLst>
          </p:cNvPr>
          <p:cNvGraphicFramePr>
            <a:graphicFrameLocks noGrp="1"/>
          </p:cNvGraphicFramePr>
          <p:nvPr>
            <p:ph idx="1"/>
            <p:extLst>
              <p:ext uri="{D42A27DB-BD31-4B8C-83A1-F6EECF244321}">
                <p14:modId xmlns:p14="http://schemas.microsoft.com/office/powerpoint/2010/main" val="1774573509"/>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35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82E50-461D-B246-BA61-6FC2901F4159}"/>
              </a:ext>
            </a:extLst>
          </p:cNvPr>
          <p:cNvSpPr>
            <a:spLocks noGrp="1"/>
          </p:cNvSpPr>
          <p:nvPr>
            <p:ph type="title"/>
          </p:nvPr>
        </p:nvSpPr>
        <p:spPr>
          <a:xfrm>
            <a:off x="758952" y="420625"/>
            <a:ext cx="10667998" cy="1326814"/>
          </a:xfrm>
        </p:spPr>
        <p:txBody>
          <a:bodyPr anchor="ctr">
            <a:normAutofit/>
          </a:bodyPr>
          <a:lstStyle/>
          <a:p>
            <a:r>
              <a:rPr lang="en-US" dirty="0"/>
              <a:t>Next Steps</a:t>
            </a:r>
          </a:p>
        </p:txBody>
      </p:sp>
      <p:cxnSp>
        <p:nvCxnSpPr>
          <p:cNvPr id="11" name="Straight Connector 10">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White puzzle with one red piece">
            <a:extLst>
              <a:ext uri="{FF2B5EF4-FFF2-40B4-BE49-F238E27FC236}">
                <a16:creationId xmlns:a16="http://schemas.microsoft.com/office/drawing/2014/main" id="{393250FF-A939-4FC4-B5B7-C1D71C325AAB}"/>
              </a:ext>
            </a:extLst>
          </p:cNvPr>
          <p:cNvPicPr>
            <a:picLocks noChangeAspect="1"/>
          </p:cNvPicPr>
          <p:nvPr/>
        </p:nvPicPr>
        <p:blipFill rotWithShape="1">
          <a:blip r:embed="rId2"/>
          <a:srcRect l="5434" r="3831"/>
          <a:stretch/>
        </p:blipFill>
        <p:spPr>
          <a:xfrm>
            <a:off x="20" y="2202302"/>
            <a:ext cx="7534635" cy="4670981"/>
          </a:xfrm>
          <a:prstGeom prst="rect">
            <a:avLst/>
          </a:prstGeom>
        </p:spPr>
      </p:pic>
      <p:sp>
        <p:nvSpPr>
          <p:cNvPr id="3" name="Content Placeholder 2">
            <a:extLst>
              <a:ext uri="{FF2B5EF4-FFF2-40B4-BE49-F238E27FC236}">
                <a16:creationId xmlns:a16="http://schemas.microsoft.com/office/drawing/2014/main" id="{F251AE66-2DD1-3A48-A18C-E8887DDCBACC}"/>
              </a:ext>
            </a:extLst>
          </p:cNvPr>
          <p:cNvSpPr>
            <a:spLocks noGrp="1"/>
          </p:cNvSpPr>
          <p:nvPr>
            <p:ph idx="1"/>
          </p:nvPr>
        </p:nvSpPr>
        <p:spPr>
          <a:xfrm>
            <a:off x="7534655" y="2202316"/>
            <a:ext cx="4303314" cy="4235059"/>
          </a:xfrm>
        </p:spPr>
        <p:txBody>
          <a:bodyPr>
            <a:normAutofit lnSpcReduction="10000"/>
          </a:bodyPr>
          <a:lstStyle/>
          <a:p>
            <a:r>
              <a:rPr lang="en-US" dirty="0"/>
              <a:t>Perhaps we could now start tuning the parameters a bit further or try a new coherence measure. The most commonly used ones are the </a:t>
            </a:r>
            <a:r>
              <a:rPr lang="en-US" dirty="0" err="1"/>
              <a:t>u_mass</a:t>
            </a:r>
            <a:r>
              <a:rPr lang="en-US" dirty="0"/>
              <a:t> coherence measure (that we are using right now) and the other is </a:t>
            </a:r>
            <a:r>
              <a:rPr lang="en-US" dirty="0" err="1"/>
              <a:t>c_v</a:t>
            </a:r>
            <a:r>
              <a:rPr lang="en-US" dirty="0"/>
              <a:t>. I could possibly try the </a:t>
            </a:r>
            <a:r>
              <a:rPr lang="en-US" dirty="0" err="1"/>
              <a:t>c_v</a:t>
            </a:r>
            <a:r>
              <a:rPr lang="en-US" dirty="0"/>
              <a:t> measure and see if it discovers any new feasible number of topics for the model.</a:t>
            </a:r>
          </a:p>
          <a:p>
            <a:r>
              <a:rPr lang="en-US" dirty="0"/>
              <a:t>I am open to any other ideas as well.</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1655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C73A9-24FA-B043-B25B-4FEE34AD2853}"/>
              </a:ext>
            </a:extLst>
          </p:cNvPr>
          <p:cNvSpPr>
            <a:spLocks noGrp="1"/>
          </p:cNvSpPr>
          <p:nvPr>
            <p:ph type="title"/>
          </p:nvPr>
        </p:nvSpPr>
        <p:spPr/>
        <p:txBody>
          <a:bodyPr>
            <a:normAutofit/>
          </a:bodyPr>
          <a:lstStyle/>
          <a:p>
            <a:pPr algn="ctr"/>
            <a:r>
              <a:rPr lang="en-US" sz="7200" dirty="0"/>
              <a:t>THANK YOU!</a:t>
            </a:r>
          </a:p>
        </p:txBody>
      </p:sp>
    </p:spTree>
    <p:extLst>
      <p:ext uri="{BB962C8B-B14F-4D97-AF65-F5344CB8AC3E}">
        <p14:creationId xmlns:p14="http://schemas.microsoft.com/office/powerpoint/2010/main" val="2128858171"/>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223B2F"/>
      </a:dk2>
      <a:lt2>
        <a:srgbClr val="E8E4E2"/>
      </a:lt2>
      <a:accent1>
        <a:srgbClr val="63AAD1"/>
      </a:accent1>
      <a:accent2>
        <a:srgbClr val="56B1AC"/>
      </a:accent2>
      <a:accent3>
        <a:srgbClr val="62B18B"/>
      </a:accent3>
      <a:accent4>
        <a:srgbClr val="58B562"/>
      </a:accent4>
      <a:accent5>
        <a:srgbClr val="7EB068"/>
      </a:accent5>
      <a:accent6>
        <a:srgbClr val="94AC54"/>
      </a:accent6>
      <a:hlink>
        <a:srgbClr val="A7775C"/>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112</TotalTime>
  <Words>325</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Sitka Banner</vt:lpstr>
      <vt:lpstr>HeadlinesVTI</vt:lpstr>
      <vt:lpstr>IAD/Blockchain Project Update </vt:lpstr>
      <vt:lpstr>What I managed to do the previous week</vt:lpstr>
      <vt:lpstr>PowerPoint Presentation</vt:lpstr>
      <vt:lpstr>pyLDAvis visualizations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IAD/Blockchain Project Update </dc:title>
  <dc:creator>Stefan-Cristian Roata</dc:creator>
  <cp:lastModifiedBy>Stefan-Cristian Roata</cp:lastModifiedBy>
  <cp:revision>3</cp:revision>
  <dcterms:created xsi:type="dcterms:W3CDTF">2021-10-26T12:20:42Z</dcterms:created>
  <dcterms:modified xsi:type="dcterms:W3CDTF">2021-10-26T14:13:11Z</dcterms:modified>
</cp:coreProperties>
</file>