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4" r:id="rId1"/>
  </p:sldMasterIdLst>
  <p:notesMasterIdLst>
    <p:notesMasterId r:id="rId20"/>
  </p:notesMasterIdLst>
  <p:sldIdLst>
    <p:sldId id="256" r:id="rId2"/>
    <p:sldId id="275" r:id="rId3"/>
    <p:sldId id="257" r:id="rId4"/>
    <p:sldId id="277" r:id="rId5"/>
    <p:sldId id="262" r:id="rId6"/>
    <p:sldId id="261" r:id="rId7"/>
    <p:sldId id="264" r:id="rId8"/>
    <p:sldId id="265" r:id="rId9"/>
    <p:sldId id="263" r:id="rId10"/>
    <p:sldId id="267" r:id="rId11"/>
    <p:sldId id="260" r:id="rId12"/>
    <p:sldId id="268" r:id="rId13"/>
    <p:sldId id="271" r:id="rId14"/>
    <p:sldId id="273" r:id="rId15"/>
    <p:sldId id="272" r:id="rId16"/>
    <p:sldId id="269"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p:restoredTop sz="94648"/>
  </p:normalViewPr>
  <p:slideViewPr>
    <p:cSldViewPr snapToGrid="0">
      <p:cViewPr varScale="1">
        <p:scale>
          <a:sx n="117" d="100"/>
          <a:sy n="117"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58CE0-C932-514F-8BC5-D1963E78AF7E}" type="datetimeFigureOut">
              <a:rPr lang="en-TH" smtClean="0"/>
              <a:t>10/15/22</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E45E0-3FB3-BE41-A9B5-471CBAB2E8D1}" type="slidenum">
              <a:rPr lang="en-TH" smtClean="0"/>
              <a:t>‹#›</a:t>
            </a:fld>
            <a:endParaRPr lang="en-TH"/>
          </a:p>
        </p:txBody>
      </p:sp>
    </p:spTree>
    <p:extLst>
      <p:ext uri="{BB962C8B-B14F-4D97-AF65-F5344CB8AC3E}">
        <p14:creationId xmlns:p14="http://schemas.microsoft.com/office/powerpoint/2010/main" val="246971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6</a:t>
            </a:fld>
            <a:endParaRPr lang="en-TH"/>
          </a:p>
        </p:txBody>
      </p:sp>
    </p:spTree>
    <p:extLst>
      <p:ext uri="{BB962C8B-B14F-4D97-AF65-F5344CB8AC3E}">
        <p14:creationId xmlns:p14="http://schemas.microsoft.com/office/powerpoint/2010/main" val="142858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7</a:t>
            </a:fld>
            <a:endParaRPr lang="en-TH"/>
          </a:p>
        </p:txBody>
      </p:sp>
    </p:spTree>
    <p:extLst>
      <p:ext uri="{BB962C8B-B14F-4D97-AF65-F5344CB8AC3E}">
        <p14:creationId xmlns:p14="http://schemas.microsoft.com/office/powerpoint/2010/main" val="304190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8</a:t>
            </a:fld>
            <a:endParaRPr lang="en-TH"/>
          </a:p>
        </p:txBody>
      </p:sp>
    </p:spTree>
    <p:extLst>
      <p:ext uri="{BB962C8B-B14F-4D97-AF65-F5344CB8AC3E}">
        <p14:creationId xmlns:p14="http://schemas.microsoft.com/office/powerpoint/2010/main" val="286054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9</a:t>
            </a:fld>
            <a:endParaRPr lang="en-TH"/>
          </a:p>
        </p:txBody>
      </p:sp>
    </p:spTree>
    <p:extLst>
      <p:ext uri="{BB962C8B-B14F-4D97-AF65-F5344CB8AC3E}">
        <p14:creationId xmlns:p14="http://schemas.microsoft.com/office/powerpoint/2010/main" val="342662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10</a:t>
            </a:fld>
            <a:endParaRPr lang="en-TH"/>
          </a:p>
        </p:txBody>
      </p:sp>
    </p:spTree>
    <p:extLst>
      <p:ext uri="{BB962C8B-B14F-4D97-AF65-F5344CB8AC3E}">
        <p14:creationId xmlns:p14="http://schemas.microsoft.com/office/powerpoint/2010/main" val="1057029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16</a:t>
            </a:fld>
            <a:endParaRPr lang="en-TH"/>
          </a:p>
        </p:txBody>
      </p:sp>
    </p:spTree>
    <p:extLst>
      <p:ext uri="{BB962C8B-B14F-4D97-AF65-F5344CB8AC3E}">
        <p14:creationId xmlns:p14="http://schemas.microsoft.com/office/powerpoint/2010/main" val="372584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17</a:t>
            </a:fld>
            <a:endParaRPr lang="en-TH"/>
          </a:p>
        </p:txBody>
      </p:sp>
    </p:spTree>
    <p:extLst>
      <p:ext uri="{BB962C8B-B14F-4D97-AF65-F5344CB8AC3E}">
        <p14:creationId xmlns:p14="http://schemas.microsoft.com/office/powerpoint/2010/main" val="377416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1. </a:t>
            </a:r>
            <a:r>
              <a:rPr lang="en-US" dirty="0"/>
              <a:t>https://www.net0tracker.org/</a:t>
            </a:r>
            <a:r>
              <a:rPr lang="en-US" dirty="0" err="1"/>
              <a:t>faq.html</a:t>
            </a:r>
            <a:r>
              <a:rPr lang="en-US" dirty="0"/>
              <a:t>/#methodology</a:t>
            </a:r>
            <a:endParaRPr lang="en-TH" dirty="0"/>
          </a:p>
        </p:txBody>
      </p:sp>
      <p:sp>
        <p:nvSpPr>
          <p:cNvPr id="4" name="Slide Number Placeholder 3"/>
          <p:cNvSpPr>
            <a:spLocks noGrp="1"/>
          </p:cNvSpPr>
          <p:nvPr>
            <p:ph type="sldNum" sz="quarter" idx="5"/>
          </p:nvPr>
        </p:nvSpPr>
        <p:spPr/>
        <p:txBody>
          <a:bodyPr/>
          <a:lstStyle/>
          <a:p>
            <a:fld id="{218E45E0-3FB3-BE41-A9B5-471CBAB2E8D1}" type="slidenum">
              <a:rPr lang="en-TH" smtClean="0"/>
              <a:t>18</a:t>
            </a:fld>
            <a:endParaRPr lang="en-TH"/>
          </a:p>
        </p:txBody>
      </p:sp>
    </p:spTree>
    <p:extLst>
      <p:ext uri="{BB962C8B-B14F-4D97-AF65-F5344CB8AC3E}">
        <p14:creationId xmlns:p14="http://schemas.microsoft.com/office/powerpoint/2010/main" val="118526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1037B-AE6C-E344-A779-FA772C416BE0}" type="datetimeFigureOut">
              <a:rPr lang="en-TH" smtClean="0"/>
              <a:t>10/15/22</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31462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1037B-AE6C-E344-A779-FA772C416BE0}" type="datetimeFigureOut">
              <a:rPr lang="en-TH" smtClean="0"/>
              <a:t>10/15/22</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365079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1037B-AE6C-E344-A779-FA772C416BE0}" type="datetimeFigureOut">
              <a:rPr lang="en-TH" smtClean="0"/>
              <a:t>10/15/22</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127993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1037B-AE6C-E344-A779-FA772C416BE0}" type="datetimeFigureOut">
              <a:rPr lang="en-TH" smtClean="0"/>
              <a:t>10/15/22</a:t>
            </a:fld>
            <a:endParaRPr lang="en-TH"/>
          </a:p>
        </p:txBody>
      </p:sp>
      <p:sp>
        <p:nvSpPr>
          <p:cNvPr id="8" name="Footer Placeholder 7"/>
          <p:cNvSpPr>
            <a:spLocks noGrp="1"/>
          </p:cNvSpPr>
          <p:nvPr>
            <p:ph type="ftr" sz="quarter" idx="11"/>
          </p:nvPr>
        </p:nvSpPr>
        <p:spPr/>
        <p:txBody>
          <a:bodyPr/>
          <a:lstStyle/>
          <a:p>
            <a:endParaRPr lang="en-TH"/>
          </a:p>
        </p:txBody>
      </p:sp>
      <p:sp>
        <p:nvSpPr>
          <p:cNvPr id="9" name="Slide Number Placeholder 8"/>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192694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1037B-AE6C-E344-A779-FA772C416BE0}" type="datetimeFigureOut">
              <a:rPr lang="en-TH" smtClean="0"/>
              <a:t>10/15/22</a:t>
            </a:fld>
            <a:endParaRPr lang="en-TH"/>
          </a:p>
        </p:txBody>
      </p:sp>
      <p:sp>
        <p:nvSpPr>
          <p:cNvPr id="5" name="Footer Placeholder 4"/>
          <p:cNvSpPr>
            <a:spLocks noGrp="1"/>
          </p:cNvSpPr>
          <p:nvPr>
            <p:ph type="ftr" sz="quarter" idx="11"/>
          </p:nvPr>
        </p:nvSpPr>
        <p:spPr/>
        <p:txBody>
          <a:bodyPr/>
          <a:lstStyle/>
          <a:p>
            <a:endParaRPr lang="en-TH"/>
          </a:p>
        </p:txBody>
      </p:sp>
      <p:sp>
        <p:nvSpPr>
          <p:cNvPr id="6" name="Slide Number Placeholder 5"/>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317289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51037B-AE6C-E344-A779-FA772C416BE0}" type="datetimeFigureOut">
              <a:rPr lang="en-TH" smtClean="0"/>
              <a:t>10/15/22</a:t>
            </a:fld>
            <a:endParaRPr lang="en-TH"/>
          </a:p>
        </p:txBody>
      </p:sp>
      <p:sp>
        <p:nvSpPr>
          <p:cNvPr id="9" name="Footer Placeholder 8"/>
          <p:cNvSpPr>
            <a:spLocks noGrp="1"/>
          </p:cNvSpPr>
          <p:nvPr>
            <p:ph type="ftr" sz="quarter" idx="11"/>
          </p:nvPr>
        </p:nvSpPr>
        <p:spPr/>
        <p:txBody>
          <a:bodyPr/>
          <a:lstStyle/>
          <a:p>
            <a:endParaRPr lang="en-TH"/>
          </a:p>
        </p:txBody>
      </p:sp>
      <p:sp>
        <p:nvSpPr>
          <p:cNvPr id="10" name="Slide Number Placeholder 9"/>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207364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51037B-AE6C-E344-A779-FA772C416BE0}" type="datetimeFigureOut">
              <a:rPr lang="en-TH" smtClean="0"/>
              <a:t>10/15/22</a:t>
            </a:fld>
            <a:endParaRPr lang="en-TH"/>
          </a:p>
        </p:txBody>
      </p:sp>
      <p:sp>
        <p:nvSpPr>
          <p:cNvPr id="8" name="Footer Placeholder 7"/>
          <p:cNvSpPr>
            <a:spLocks noGrp="1"/>
          </p:cNvSpPr>
          <p:nvPr>
            <p:ph type="ftr" sz="quarter" idx="11"/>
          </p:nvPr>
        </p:nvSpPr>
        <p:spPr/>
        <p:txBody>
          <a:bodyPr/>
          <a:lstStyle/>
          <a:p>
            <a:endParaRPr lang="en-TH"/>
          </a:p>
        </p:txBody>
      </p:sp>
      <p:sp>
        <p:nvSpPr>
          <p:cNvPr id="9" name="Slide Number Placeholder 8"/>
          <p:cNvSpPr>
            <a:spLocks noGrp="1"/>
          </p:cNvSpPr>
          <p:nvPr>
            <p:ph type="sldNum" sz="quarter" idx="12"/>
          </p:nvPr>
        </p:nvSpPr>
        <p:spPr/>
        <p:txBody>
          <a:bodyPr/>
          <a:lstStyle/>
          <a:p>
            <a:fld id="{472A120D-A61B-2340-BFD5-877D309A7CC1}" type="slidenum">
              <a:rPr lang="en-TH" smtClean="0"/>
              <a:t>‹#›</a:t>
            </a:fld>
            <a:endParaRPr lang="en-TH"/>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9249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1037B-AE6C-E344-A779-FA772C416BE0}" type="datetimeFigureOut">
              <a:rPr lang="en-TH" smtClean="0"/>
              <a:t>10/15/22</a:t>
            </a:fld>
            <a:endParaRPr lang="en-TH"/>
          </a:p>
        </p:txBody>
      </p:sp>
      <p:sp>
        <p:nvSpPr>
          <p:cNvPr id="4" name="Footer Placeholder 3"/>
          <p:cNvSpPr>
            <a:spLocks noGrp="1"/>
          </p:cNvSpPr>
          <p:nvPr>
            <p:ph type="ftr" sz="quarter" idx="11"/>
          </p:nvPr>
        </p:nvSpPr>
        <p:spPr/>
        <p:txBody>
          <a:bodyPr/>
          <a:lstStyle/>
          <a:p>
            <a:endParaRPr lang="en-TH"/>
          </a:p>
        </p:txBody>
      </p:sp>
      <p:sp>
        <p:nvSpPr>
          <p:cNvPr id="5" name="Slide Number Placeholder 4"/>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25601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1037B-AE6C-E344-A779-FA772C416BE0}" type="datetimeFigureOut">
              <a:rPr lang="en-TH" smtClean="0"/>
              <a:t>10/15/22</a:t>
            </a:fld>
            <a:endParaRPr lang="en-TH"/>
          </a:p>
        </p:txBody>
      </p:sp>
      <p:sp>
        <p:nvSpPr>
          <p:cNvPr id="3" name="Footer Placeholder 2"/>
          <p:cNvSpPr>
            <a:spLocks noGrp="1"/>
          </p:cNvSpPr>
          <p:nvPr>
            <p:ph type="ftr" sz="quarter" idx="11"/>
          </p:nvPr>
        </p:nvSpPr>
        <p:spPr/>
        <p:txBody>
          <a:bodyPr/>
          <a:lstStyle/>
          <a:p>
            <a:endParaRPr lang="en-TH"/>
          </a:p>
        </p:txBody>
      </p:sp>
      <p:sp>
        <p:nvSpPr>
          <p:cNvPr id="4" name="Slide Number Placeholder 3"/>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341966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151037B-AE6C-E344-A779-FA772C416BE0}" type="datetimeFigureOut">
              <a:rPr lang="en-TH" smtClean="0"/>
              <a:t>10/15/22</a:t>
            </a:fld>
            <a:endParaRPr lang="en-TH"/>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TH"/>
          </a:p>
        </p:txBody>
      </p:sp>
      <p:sp>
        <p:nvSpPr>
          <p:cNvPr id="11" name="Slide Number Placeholder 10"/>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100168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151037B-AE6C-E344-A779-FA772C416BE0}" type="datetimeFigureOut">
              <a:rPr lang="en-TH" smtClean="0"/>
              <a:t>10/15/22</a:t>
            </a:fld>
            <a:endParaRPr lang="en-TH"/>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472A120D-A61B-2340-BFD5-877D309A7CC1}" type="slidenum">
              <a:rPr lang="en-TH" smtClean="0"/>
              <a:t>‹#›</a:t>
            </a:fld>
            <a:endParaRPr lang="en-TH"/>
          </a:p>
        </p:txBody>
      </p:sp>
    </p:spTree>
    <p:extLst>
      <p:ext uri="{BB962C8B-B14F-4D97-AF65-F5344CB8AC3E}">
        <p14:creationId xmlns:p14="http://schemas.microsoft.com/office/powerpoint/2010/main" val="26175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51037B-AE6C-E344-A779-FA772C416BE0}" type="datetimeFigureOut">
              <a:rPr lang="en-TH" smtClean="0"/>
              <a:t>10/15/22</a:t>
            </a:fld>
            <a:endParaRPr lang="en-TH"/>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TH"/>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72A120D-A61B-2340-BFD5-877D309A7CC1}" type="slidenum">
              <a:rPr lang="en-TH" smtClean="0"/>
              <a:t>‹#›</a:t>
            </a:fld>
            <a:endParaRPr lang="en-TH"/>
          </a:p>
        </p:txBody>
      </p:sp>
    </p:spTree>
    <p:extLst>
      <p:ext uri="{BB962C8B-B14F-4D97-AF65-F5344CB8AC3E}">
        <p14:creationId xmlns:p14="http://schemas.microsoft.com/office/powerpoint/2010/main" val="371960352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zerotracker.net/analysis"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zerotracker.net/"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4C84-7271-E341-7CF6-A32A1BC5405D}"/>
              </a:ext>
            </a:extLst>
          </p:cNvPr>
          <p:cNvSpPr>
            <a:spLocks noGrp="1"/>
          </p:cNvSpPr>
          <p:nvPr>
            <p:ph type="ctrTitle"/>
          </p:nvPr>
        </p:nvSpPr>
        <p:spPr/>
        <p:txBody>
          <a:bodyPr>
            <a:normAutofit/>
          </a:bodyPr>
          <a:lstStyle/>
          <a:p>
            <a:r>
              <a:rPr lang="en-TH" dirty="0"/>
              <a:t>Global Stocktake ClimateDatathon 2022</a:t>
            </a:r>
          </a:p>
        </p:txBody>
      </p:sp>
      <p:sp>
        <p:nvSpPr>
          <p:cNvPr id="3" name="Subtitle 2">
            <a:extLst>
              <a:ext uri="{FF2B5EF4-FFF2-40B4-BE49-F238E27FC236}">
                <a16:creationId xmlns:a16="http://schemas.microsoft.com/office/drawing/2014/main" id="{595E6C1C-68BC-408E-D8A9-2314B83F1F88}"/>
              </a:ext>
            </a:extLst>
          </p:cNvPr>
          <p:cNvSpPr>
            <a:spLocks noGrp="1"/>
          </p:cNvSpPr>
          <p:nvPr>
            <p:ph type="subTitle" idx="1"/>
          </p:nvPr>
        </p:nvSpPr>
        <p:spPr/>
        <p:txBody>
          <a:bodyPr>
            <a:normAutofit/>
          </a:bodyPr>
          <a:lstStyle/>
          <a:p>
            <a:r>
              <a:rPr lang="en-TH" dirty="0"/>
              <a:t>Team name: Utopia</a:t>
            </a:r>
          </a:p>
          <a:p>
            <a:r>
              <a:rPr lang="en-TH" dirty="0"/>
              <a:t> Members</a:t>
            </a:r>
            <a:r>
              <a:rPr lang="en-TH"/>
              <a:t>: Ratanon </a:t>
            </a:r>
            <a:r>
              <a:rPr lang="en-TH" dirty="0"/>
              <a:t>Suksumrun</a:t>
            </a:r>
            <a:r>
              <a:rPr lang="en-TH"/>
              <a:t>, Jidapa </a:t>
            </a:r>
            <a:r>
              <a:rPr lang="en-TH" dirty="0"/>
              <a:t>Tangsuksavangporn, </a:t>
            </a:r>
            <a:r>
              <a:rPr lang="en-TH"/>
              <a:t>Kalayachat Vichitkarnchana</a:t>
            </a:r>
            <a:r>
              <a:rPr lang="en-US" dirty="0"/>
              <a:t>, </a:t>
            </a:r>
            <a:r>
              <a:rPr lang="en-TH"/>
              <a:t>Chesed Mercado</a:t>
            </a:r>
            <a:endParaRPr lang="en-TH" dirty="0"/>
          </a:p>
        </p:txBody>
      </p:sp>
    </p:spTree>
    <p:extLst>
      <p:ext uri="{BB962C8B-B14F-4D97-AF65-F5344CB8AC3E}">
        <p14:creationId xmlns:p14="http://schemas.microsoft.com/office/powerpoint/2010/main" val="12332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InDUSTRY EMISSIONS SCOPE SCORECARD</a:t>
            </a:r>
          </a:p>
        </p:txBody>
      </p:sp>
      <p:sp>
        <p:nvSpPr>
          <p:cNvPr id="3" name="Content Placeholder 2">
            <a:extLst>
              <a:ext uri="{FF2B5EF4-FFF2-40B4-BE49-F238E27FC236}">
                <a16:creationId xmlns:a16="http://schemas.microsoft.com/office/drawing/2014/main" id="{99B46F58-7B6A-2E0B-19CC-9A46037F8EF8}"/>
              </a:ext>
            </a:extLst>
          </p:cNvPr>
          <p:cNvSpPr>
            <a:spLocks noGrp="1"/>
          </p:cNvSpPr>
          <p:nvPr>
            <p:ph idx="1"/>
          </p:nvPr>
        </p:nvSpPr>
        <p:spPr>
          <a:xfrm>
            <a:off x="6968067" y="1613578"/>
            <a:ext cx="5088465" cy="5015822"/>
          </a:xfrm>
        </p:spPr>
        <p:txBody>
          <a:bodyPr/>
          <a:lstStyle/>
          <a:p>
            <a:r>
              <a:rPr lang="en-TH" dirty="0"/>
              <a:t>Another way to track ambition for leaders and winners is to interact with the Tableau dashboard to filter out the end target texts that each of the groups has disclosed.</a:t>
            </a:r>
          </a:p>
          <a:p>
            <a:r>
              <a:rPr lang="en-TH" dirty="0"/>
              <a:t>The word cloud shows the frequency of the end target text, which can be used to search the most common words within the end target text filter.</a:t>
            </a:r>
          </a:p>
          <a:p>
            <a:r>
              <a:rPr lang="en-TH" dirty="0"/>
              <a:t>Great examples for companies’ end target text such as Asahi Holding and AXA has shown </a:t>
            </a:r>
            <a:r>
              <a:rPr lang="en-TH" b="1" u="sng" dirty="0"/>
              <a:t>detailed examples and methods</a:t>
            </a:r>
            <a:r>
              <a:rPr lang="en-TH" dirty="0"/>
              <a:t> on how to reduce GHG emissions. </a:t>
            </a:r>
          </a:p>
          <a:p>
            <a:r>
              <a:rPr lang="en-TH" dirty="0"/>
              <a:t>Using this dashboard can keep track of what the leaders and winners are disclosing to ensure that we can track their ambitions and commitments</a:t>
            </a:r>
          </a:p>
        </p:txBody>
      </p:sp>
      <p:pic>
        <p:nvPicPr>
          <p:cNvPr id="6" name="Picture 5">
            <a:extLst>
              <a:ext uri="{FF2B5EF4-FFF2-40B4-BE49-F238E27FC236}">
                <a16:creationId xmlns:a16="http://schemas.microsoft.com/office/drawing/2014/main" id="{2CABFED4-E7EC-E850-982F-FDA08BC5B8E3}"/>
              </a:ext>
            </a:extLst>
          </p:cNvPr>
          <p:cNvPicPr>
            <a:picLocks noChangeAspect="1"/>
          </p:cNvPicPr>
          <p:nvPr/>
        </p:nvPicPr>
        <p:blipFill>
          <a:blip r:embed="rId3"/>
          <a:stretch>
            <a:fillRect/>
          </a:stretch>
        </p:blipFill>
        <p:spPr>
          <a:xfrm>
            <a:off x="-135367" y="1348302"/>
            <a:ext cx="7336700" cy="4891133"/>
          </a:xfrm>
          <a:prstGeom prst="rect">
            <a:avLst/>
          </a:prstGeom>
        </p:spPr>
      </p:pic>
    </p:spTree>
    <p:extLst>
      <p:ext uri="{BB962C8B-B14F-4D97-AF65-F5344CB8AC3E}">
        <p14:creationId xmlns:p14="http://schemas.microsoft.com/office/powerpoint/2010/main" val="308713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8216-969B-DEA2-2CC0-BCE160E70391}"/>
              </a:ext>
            </a:extLst>
          </p:cNvPr>
          <p:cNvSpPr>
            <a:spLocks noGrp="1"/>
          </p:cNvSpPr>
          <p:nvPr>
            <p:ph type="title"/>
          </p:nvPr>
        </p:nvSpPr>
        <p:spPr/>
        <p:txBody>
          <a:bodyPr/>
          <a:lstStyle/>
          <a:p>
            <a:r>
              <a:rPr lang="en-US" dirty="0"/>
              <a:t>ROBUSTNESS Scorecard</a:t>
            </a:r>
            <a:endParaRPr lang="en-TH" dirty="0"/>
          </a:p>
        </p:txBody>
      </p:sp>
      <p:sp>
        <p:nvSpPr>
          <p:cNvPr id="3" name="Content Placeholder 2">
            <a:extLst>
              <a:ext uri="{FF2B5EF4-FFF2-40B4-BE49-F238E27FC236}">
                <a16:creationId xmlns:a16="http://schemas.microsoft.com/office/drawing/2014/main" id="{75DDA9CE-4305-BDA6-7D58-1D459E8A51FD}"/>
              </a:ext>
            </a:extLst>
          </p:cNvPr>
          <p:cNvSpPr>
            <a:spLocks noGrp="1"/>
          </p:cNvSpPr>
          <p:nvPr>
            <p:ph idx="1"/>
          </p:nvPr>
        </p:nvSpPr>
        <p:spPr>
          <a:xfrm>
            <a:off x="582217" y="2473153"/>
            <a:ext cx="11050149" cy="1529222"/>
          </a:xfrm>
        </p:spPr>
        <p:txBody>
          <a:bodyPr/>
          <a:lstStyle/>
          <a:p>
            <a:r>
              <a:rPr lang="en-US" b="1" dirty="0"/>
              <a:t>Robustness Scorecard</a:t>
            </a:r>
            <a:r>
              <a:rPr lang="en-US" dirty="0"/>
              <a:t> is an extensive approach to quantify the existing ambition and commitments of </a:t>
            </a:r>
            <a:r>
              <a:rPr lang="en-US" b="1" dirty="0"/>
              <a:t>company </a:t>
            </a:r>
            <a:r>
              <a:rPr lang="en-US" dirty="0"/>
              <a:t>actors towards Net Zero achievement.  This is built on top of the scope scorecard analysis from the previous slides. Building on top of the ‘starting line’ benchmark of the Race to Zero criteria and using the existing Net Zero Tracker database, the total score has been computed from 6 dimensions as follows:</a:t>
            </a:r>
            <a:endParaRPr lang="en-TH" dirty="0"/>
          </a:p>
        </p:txBody>
      </p:sp>
      <p:sp>
        <p:nvSpPr>
          <p:cNvPr id="4" name="Footer Placeholder 3">
            <a:extLst>
              <a:ext uri="{FF2B5EF4-FFF2-40B4-BE49-F238E27FC236}">
                <a16:creationId xmlns:a16="http://schemas.microsoft.com/office/drawing/2014/main" id="{6BB17AF3-85CC-4AEA-6402-4A2394BE3A80}"/>
              </a:ext>
            </a:extLst>
          </p:cNvPr>
          <p:cNvSpPr>
            <a:spLocks noGrp="1"/>
          </p:cNvSpPr>
          <p:nvPr>
            <p:ph type="ftr" sz="quarter" idx="11"/>
          </p:nvPr>
        </p:nvSpPr>
        <p:spPr>
          <a:xfrm>
            <a:off x="430968" y="6301994"/>
            <a:ext cx="5901189" cy="320040"/>
          </a:xfrm>
        </p:spPr>
        <p:txBody>
          <a:bodyPr/>
          <a:lstStyle/>
          <a:p>
            <a:r>
              <a:rPr lang="en-US" dirty="0"/>
              <a:t>Source: </a:t>
            </a:r>
            <a:r>
              <a:rPr lang="en-US" dirty="0">
                <a:hlinkClick r:id="rId2"/>
              </a:rPr>
              <a:t>https://zerotracker.net/analysis</a:t>
            </a:r>
            <a:r>
              <a:rPr lang="en-US" dirty="0"/>
              <a:t> NET ZERO STOCKTAKE 2022</a:t>
            </a:r>
            <a:endParaRPr lang="en-TH" dirty="0"/>
          </a:p>
        </p:txBody>
      </p:sp>
      <p:cxnSp>
        <p:nvCxnSpPr>
          <p:cNvPr id="7" name="Straight Connector 6">
            <a:extLst>
              <a:ext uri="{FF2B5EF4-FFF2-40B4-BE49-F238E27FC236}">
                <a16:creationId xmlns:a16="http://schemas.microsoft.com/office/drawing/2014/main" id="{56179813-0E41-FB7F-3324-5057B1F30FB5}"/>
              </a:ext>
            </a:extLst>
          </p:cNvPr>
          <p:cNvCxnSpPr/>
          <p:nvPr/>
        </p:nvCxnSpPr>
        <p:spPr>
          <a:xfrm>
            <a:off x="3011119" y="3672591"/>
            <a:ext cx="586115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254CDF5-AB6A-86AE-E081-057B5746BE8E}"/>
              </a:ext>
            </a:extLst>
          </p:cNvPr>
          <p:cNvGrpSpPr/>
          <p:nvPr/>
        </p:nvGrpSpPr>
        <p:grpSpPr>
          <a:xfrm>
            <a:off x="2359743" y="4085766"/>
            <a:ext cx="1221808" cy="1101076"/>
            <a:chOff x="3173858" y="3989770"/>
            <a:chExt cx="1221808" cy="1101076"/>
          </a:xfrm>
        </p:grpSpPr>
        <p:sp>
          <p:nvSpPr>
            <p:cNvPr id="24" name="Oval 23">
              <a:extLst>
                <a:ext uri="{FF2B5EF4-FFF2-40B4-BE49-F238E27FC236}">
                  <a16:creationId xmlns:a16="http://schemas.microsoft.com/office/drawing/2014/main" id="{23877433-0C0D-C281-4795-BF33390C5661}"/>
                </a:ext>
              </a:extLst>
            </p:cNvPr>
            <p:cNvSpPr/>
            <p:nvPr/>
          </p:nvSpPr>
          <p:spPr>
            <a:xfrm>
              <a:off x="317385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8729DC4-BB79-2AC3-825D-00764B4C139E}"/>
                </a:ext>
              </a:extLst>
            </p:cNvPr>
            <p:cNvPicPr>
              <a:picLocks noChangeAspect="1"/>
            </p:cNvPicPr>
            <p:nvPr/>
          </p:nvPicPr>
          <p:blipFill>
            <a:blip r:embed="rId3"/>
            <a:stretch>
              <a:fillRect/>
            </a:stretch>
          </p:blipFill>
          <p:spPr>
            <a:xfrm>
              <a:off x="3409538" y="4116316"/>
              <a:ext cx="767424" cy="767424"/>
            </a:xfrm>
            <a:prstGeom prst="rect">
              <a:avLst/>
            </a:prstGeom>
          </p:spPr>
        </p:pic>
      </p:grpSp>
      <p:grpSp>
        <p:nvGrpSpPr>
          <p:cNvPr id="28" name="Group 27">
            <a:extLst>
              <a:ext uri="{FF2B5EF4-FFF2-40B4-BE49-F238E27FC236}">
                <a16:creationId xmlns:a16="http://schemas.microsoft.com/office/drawing/2014/main" id="{D7CACAD8-4E89-E7E3-8380-1562124F3680}"/>
              </a:ext>
            </a:extLst>
          </p:cNvPr>
          <p:cNvGrpSpPr/>
          <p:nvPr/>
        </p:nvGrpSpPr>
        <p:grpSpPr>
          <a:xfrm>
            <a:off x="195213" y="4085766"/>
            <a:ext cx="1221808" cy="1101076"/>
            <a:chOff x="1009328" y="3989770"/>
            <a:chExt cx="1221808" cy="1101076"/>
          </a:xfrm>
        </p:grpSpPr>
        <p:sp>
          <p:nvSpPr>
            <p:cNvPr id="23" name="Oval 22">
              <a:extLst>
                <a:ext uri="{FF2B5EF4-FFF2-40B4-BE49-F238E27FC236}">
                  <a16:creationId xmlns:a16="http://schemas.microsoft.com/office/drawing/2014/main" id="{DA62E213-82E8-547B-AE5F-F0461493ECD1}"/>
                </a:ext>
              </a:extLst>
            </p:cNvPr>
            <p:cNvSpPr/>
            <p:nvPr/>
          </p:nvSpPr>
          <p:spPr>
            <a:xfrm>
              <a:off x="100932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1CE0C6-FA74-D8BC-8E3D-00F6F1C25E47}"/>
                </a:ext>
              </a:extLst>
            </p:cNvPr>
            <p:cNvPicPr>
              <a:picLocks noChangeAspect="1"/>
            </p:cNvPicPr>
            <p:nvPr/>
          </p:nvPicPr>
          <p:blipFill>
            <a:blip r:embed="rId4"/>
            <a:stretch>
              <a:fillRect/>
            </a:stretch>
          </p:blipFill>
          <p:spPr>
            <a:xfrm>
              <a:off x="1200837" y="4144549"/>
              <a:ext cx="767424" cy="767424"/>
            </a:xfrm>
            <a:prstGeom prst="rect">
              <a:avLst/>
            </a:prstGeom>
          </p:spPr>
        </p:pic>
      </p:grpSp>
      <p:grpSp>
        <p:nvGrpSpPr>
          <p:cNvPr id="30" name="Group 29">
            <a:extLst>
              <a:ext uri="{FF2B5EF4-FFF2-40B4-BE49-F238E27FC236}">
                <a16:creationId xmlns:a16="http://schemas.microsoft.com/office/drawing/2014/main" id="{AFF02BB0-93D7-0255-B1EC-EF66AC35CA65}"/>
              </a:ext>
            </a:extLst>
          </p:cNvPr>
          <p:cNvGrpSpPr/>
          <p:nvPr/>
        </p:nvGrpSpPr>
        <p:grpSpPr>
          <a:xfrm>
            <a:off x="4541248" y="4090531"/>
            <a:ext cx="1221808" cy="1101076"/>
            <a:chOff x="5355363" y="3994535"/>
            <a:chExt cx="1221808" cy="1101076"/>
          </a:xfrm>
        </p:grpSpPr>
        <p:sp>
          <p:nvSpPr>
            <p:cNvPr id="25" name="Oval 24">
              <a:extLst>
                <a:ext uri="{FF2B5EF4-FFF2-40B4-BE49-F238E27FC236}">
                  <a16:creationId xmlns:a16="http://schemas.microsoft.com/office/drawing/2014/main" id="{DBA3700F-9E5C-AF4B-66F4-5136DCBE4A9C}"/>
                </a:ext>
              </a:extLst>
            </p:cNvPr>
            <p:cNvSpPr/>
            <p:nvPr/>
          </p:nvSpPr>
          <p:spPr>
            <a:xfrm>
              <a:off x="5355363"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FB801E6-3CE7-4E42-FEEF-BB3EB8DD0078}"/>
                </a:ext>
              </a:extLst>
            </p:cNvPr>
            <p:cNvPicPr>
              <a:picLocks noChangeAspect="1"/>
            </p:cNvPicPr>
            <p:nvPr/>
          </p:nvPicPr>
          <p:blipFill>
            <a:blip r:embed="rId5"/>
            <a:stretch>
              <a:fillRect/>
            </a:stretch>
          </p:blipFill>
          <p:spPr>
            <a:xfrm>
              <a:off x="5564061" y="4150751"/>
              <a:ext cx="768096" cy="768096"/>
            </a:xfrm>
            <a:prstGeom prst="rect">
              <a:avLst/>
            </a:prstGeom>
          </p:spPr>
        </p:pic>
      </p:grpSp>
      <p:grpSp>
        <p:nvGrpSpPr>
          <p:cNvPr id="31" name="Group 30">
            <a:extLst>
              <a:ext uri="{FF2B5EF4-FFF2-40B4-BE49-F238E27FC236}">
                <a16:creationId xmlns:a16="http://schemas.microsoft.com/office/drawing/2014/main" id="{264CAAF9-8941-B81F-464A-BE8867F9AE83}"/>
              </a:ext>
            </a:extLst>
          </p:cNvPr>
          <p:cNvGrpSpPr/>
          <p:nvPr/>
        </p:nvGrpSpPr>
        <p:grpSpPr>
          <a:xfrm>
            <a:off x="6553722" y="4066523"/>
            <a:ext cx="1221808" cy="1101076"/>
            <a:chOff x="7367837" y="3970527"/>
            <a:chExt cx="1221808" cy="1101076"/>
          </a:xfrm>
        </p:grpSpPr>
        <p:sp>
          <p:nvSpPr>
            <p:cNvPr id="26" name="Oval 25">
              <a:extLst>
                <a:ext uri="{FF2B5EF4-FFF2-40B4-BE49-F238E27FC236}">
                  <a16:creationId xmlns:a16="http://schemas.microsoft.com/office/drawing/2014/main" id="{036BB1AA-D1D3-6F8E-D43A-4B974E2B3996}"/>
                </a:ext>
              </a:extLst>
            </p:cNvPr>
            <p:cNvSpPr/>
            <p:nvPr/>
          </p:nvSpPr>
          <p:spPr>
            <a:xfrm>
              <a:off x="7367837" y="3970527"/>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E74BD9C-BD5C-3BE8-85BE-70453034F464}"/>
                </a:ext>
              </a:extLst>
            </p:cNvPr>
            <p:cNvPicPr>
              <a:picLocks noChangeAspect="1"/>
            </p:cNvPicPr>
            <p:nvPr/>
          </p:nvPicPr>
          <p:blipFill>
            <a:blip r:embed="rId6"/>
            <a:stretch>
              <a:fillRect/>
            </a:stretch>
          </p:blipFill>
          <p:spPr>
            <a:xfrm>
              <a:off x="7638940" y="4130870"/>
              <a:ext cx="768096" cy="768096"/>
            </a:xfrm>
            <a:prstGeom prst="rect">
              <a:avLst/>
            </a:prstGeom>
          </p:spPr>
        </p:pic>
      </p:grpSp>
      <p:grpSp>
        <p:nvGrpSpPr>
          <p:cNvPr id="32" name="Group 31">
            <a:extLst>
              <a:ext uri="{FF2B5EF4-FFF2-40B4-BE49-F238E27FC236}">
                <a16:creationId xmlns:a16="http://schemas.microsoft.com/office/drawing/2014/main" id="{7F464978-0C1D-098E-88FD-D41DCECAD629}"/>
              </a:ext>
            </a:extLst>
          </p:cNvPr>
          <p:cNvGrpSpPr/>
          <p:nvPr/>
        </p:nvGrpSpPr>
        <p:grpSpPr>
          <a:xfrm>
            <a:off x="8642057" y="4115198"/>
            <a:ext cx="1221808" cy="1101076"/>
            <a:chOff x="9550800" y="3994535"/>
            <a:chExt cx="1221808" cy="1101076"/>
          </a:xfrm>
        </p:grpSpPr>
        <p:sp>
          <p:nvSpPr>
            <p:cNvPr id="27" name="Oval 26">
              <a:extLst>
                <a:ext uri="{FF2B5EF4-FFF2-40B4-BE49-F238E27FC236}">
                  <a16:creationId xmlns:a16="http://schemas.microsoft.com/office/drawing/2014/main" id="{2A8E17C4-DFF5-1F6E-C9EC-8EEE88C507E5}"/>
                </a:ext>
              </a:extLst>
            </p:cNvPr>
            <p:cNvSpPr/>
            <p:nvPr/>
          </p:nvSpPr>
          <p:spPr>
            <a:xfrm>
              <a:off x="9550800"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7530012-0AB7-8EC2-98B4-F619FA95FD62}"/>
                </a:ext>
              </a:extLst>
            </p:cNvPr>
            <p:cNvPicPr>
              <a:picLocks noChangeAspect="1"/>
            </p:cNvPicPr>
            <p:nvPr/>
          </p:nvPicPr>
          <p:blipFill>
            <a:blip r:embed="rId7"/>
            <a:stretch>
              <a:fillRect/>
            </a:stretch>
          </p:blipFill>
          <p:spPr>
            <a:xfrm>
              <a:off x="9777656" y="4143877"/>
              <a:ext cx="768096" cy="768096"/>
            </a:xfrm>
            <a:prstGeom prst="rect">
              <a:avLst/>
            </a:prstGeom>
          </p:spPr>
        </p:pic>
      </p:grpSp>
      <p:sp>
        <p:nvSpPr>
          <p:cNvPr id="18" name="TextBox 17">
            <a:extLst>
              <a:ext uri="{FF2B5EF4-FFF2-40B4-BE49-F238E27FC236}">
                <a16:creationId xmlns:a16="http://schemas.microsoft.com/office/drawing/2014/main" id="{F8798AC0-3002-71FF-B9A7-423FC246E144}"/>
              </a:ext>
            </a:extLst>
          </p:cNvPr>
          <p:cNvSpPr txBox="1"/>
          <p:nvPr/>
        </p:nvSpPr>
        <p:spPr>
          <a:xfrm>
            <a:off x="219489" y="5246977"/>
            <a:ext cx="1221809" cy="646331"/>
          </a:xfrm>
          <a:prstGeom prst="rect">
            <a:avLst/>
          </a:prstGeom>
          <a:noFill/>
        </p:spPr>
        <p:txBody>
          <a:bodyPr wrap="none" rtlCol="0">
            <a:spAutoFit/>
          </a:bodyPr>
          <a:lstStyle/>
          <a:p>
            <a:pPr algn="ctr"/>
            <a:r>
              <a:rPr lang="en-US" dirty="0"/>
              <a:t>Reporting </a:t>
            </a:r>
          </a:p>
          <a:p>
            <a:pPr algn="ctr"/>
            <a:r>
              <a:rPr lang="en-US" dirty="0"/>
              <a:t>Mechanism</a:t>
            </a:r>
          </a:p>
        </p:txBody>
      </p:sp>
      <p:sp>
        <p:nvSpPr>
          <p:cNvPr id="19" name="TextBox 18">
            <a:extLst>
              <a:ext uri="{FF2B5EF4-FFF2-40B4-BE49-F238E27FC236}">
                <a16:creationId xmlns:a16="http://schemas.microsoft.com/office/drawing/2014/main" id="{98990FF0-78D0-B835-0CD4-89A8EADAB5C5}"/>
              </a:ext>
            </a:extLst>
          </p:cNvPr>
          <p:cNvSpPr txBox="1"/>
          <p:nvPr/>
        </p:nvSpPr>
        <p:spPr>
          <a:xfrm>
            <a:off x="2086250" y="5246977"/>
            <a:ext cx="1849737" cy="646331"/>
          </a:xfrm>
          <a:prstGeom prst="rect">
            <a:avLst/>
          </a:prstGeom>
          <a:noFill/>
        </p:spPr>
        <p:txBody>
          <a:bodyPr wrap="none" rtlCol="0">
            <a:spAutoFit/>
          </a:bodyPr>
          <a:lstStyle/>
          <a:p>
            <a:r>
              <a:rPr lang="en-US" dirty="0"/>
              <a:t>Gasses Coverage </a:t>
            </a:r>
          </a:p>
          <a:p>
            <a:pPr algn="ctr"/>
            <a:r>
              <a:rPr lang="en-US" dirty="0"/>
              <a:t>Emission</a:t>
            </a:r>
          </a:p>
        </p:txBody>
      </p:sp>
      <p:sp>
        <p:nvSpPr>
          <p:cNvPr id="20" name="TextBox 19">
            <a:extLst>
              <a:ext uri="{FF2B5EF4-FFF2-40B4-BE49-F238E27FC236}">
                <a16:creationId xmlns:a16="http://schemas.microsoft.com/office/drawing/2014/main" id="{1EEF0A9B-5A85-5567-8FCD-6E74AB8E473B}"/>
              </a:ext>
            </a:extLst>
          </p:cNvPr>
          <p:cNvSpPr txBox="1"/>
          <p:nvPr/>
        </p:nvSpPr>
        <p:spPr>
          <a:xfrm>
            <a:off x="4314902" y="5246977"/>
            <a:ext cx="1629164" cy="646331"/>
          </a:xfrm>
          <a:prstGeom prst="rect">
            <a:avLst/>
          </a:prstGeom>
          <a:noFill/>
        </p:spPr>
        <p:txBody>
          <a:bodyPr wrap="none" rtlCol="0">
            <a:spAutoFit/>
          </a:bodyPr>
          <a:lstStyle/>
          <a:p>
            <a:pPr algn="ctr"/>
            <a:r>
              <a:rPr lang="en-US" dirty="0"/>
              <a:t>Carbon Credit </a:t>
            </a:r>
          </a:p>
          <a:p>
            <a:pPr algn="ctr"/>
            <a:r>
              <a:rPr lang="en-US" dirty="0"/>
              <a:t>Offsets</a:t>
            </a:r>
          </a:p>
        </p:txBody>
      </p:sp>
      <p:sp>
        <p:nvSpPr>
          <p:cNvPr id="21" name="TextBox 20">
            <a:extLst>
              <a:ext uri="{FF2B5EF4-FFF2-40B4-BE49-F238E27FC236}">
                <a16:creationId xmlns:a16="http://schemas.microsoft.com/office/drawing/2014/main" id="{7EA2D26E-127F-157D-1DD7-890818C4B6D5}"/>
              </a:ext>
            </a:extLst>
          </p:cNvPr>
          <p:cNvSpPr txBox="1"/>
          <p:nvPr/>
        </p:nvSpPr>
        <p:spPr>
          <a:xfrm>
            <a:off x="6483721" y="5385476"/>
            <a:ext cx="1366080" cy="369332"/>
          </a:xfrm>
          <a:prstGeom prst="rect">
            <a:avLst/>
          </a:prstGeom>
          <a:noFill/>
        </p:spPr>
        <p:txBody>
          <a:bodyPr wrap="none" rtlCol="0">
            <a:spAutoFit/>
          </a:bodyPr>
          <a:lstStyle/>
          <a:p>
            <a:pPr algn="ctr"/>
            <a:r>
              <a:rPr lang="en-US" dirty="0"/>
              <a:t>Defined Plan</a:t>
            </a:r>
          </a:p>
        </p:txBody>
      </p:sp>
      <p:sp>
        <p:nvSpPr>
          <p:cNvPr id="22" name="TextBox 21">
            <a:extLst>
              <a:ext uri="{FF2B5EF4-FFF2-40B4-BE49-F238E27FC236}">
                <a16:creationId xmlns:a16="http://schemas.microsoft.com/office/drawing/2014/main" id="{2E6B3419-8D3B-AE9B-6C87-134917374B71}"/>
              </a:ext>
            </a:extLst>
          </p:cNvPr>
          <p:cNvSpPr txBox="1"/>
          <p:nvPr/>
        </p:nvSpPr>
        <p:spPr>
          <a:xfrm>
            <a:off x="8665872" y="5385476"/>
            <a:ext cx="1428597" cy="369332"/>
          </a:xfrm>
          <a:prstGeom prst="rect">
            <a:avLst/>
          </a:prstGeom>
          <a:noFill/>
        </p:spPr>
        <p:txBody>
          <a:bodyPr wrap="none" rtlCol="0">
            <a:spAutoFit/>
          </a:bodyPr>
          <a:lstStyle/>
          <a:p>
            <a:pPr algn="ctr"/>
            <a:r>
              <a:rPr lang="en-US" dirty="0"/>
              <a:t>Memberships</a:t>
            </a:r>
          </a:p>
        </p:txBody>
      </p:sp>
      <p:grpSp>
        <p:nvGrpSpPr>
          <p:cNvPr id="33" name="Group 32">
            <a:extLst>
              <a:ext uri="{FF2B5EF4-FFF2-40B4-BE49-F238E27FC236}">
                <a16:creationId xmlns:a16="http://schemas.microsoft.com/office/drawing/2014/main" id="{97E6AAB8-ADFE-B3D8-7E1A-EE835F856BC0}"/>
              </a:ext>
            </a:extLst>
          </p:cNvPr>
          <p:cNvGrpSpPr/>
          <p:nvPr/>
        </p:nvGrpSpPr>
        <p:grpSpPr>
          <a:xfrm>
            <a:off x="2325131" y="4115198"/>
            <a:ext cx="1221808" cy="1101076"/>
            <a:chOff x="3173858" y="3989770"/>
            <a:chExt cx="1221808" cy="1101076"/>
          </a:xfrm>
        </p:grpSpPr>
        <p:sp>
          <p:nvSpPr>
            <p:cNvPr id="34" name="Oval 33">
              <a:extLst>
                <a:ext uri="{FF2B5EF4-FFF2-40B4-BE49-F238E27FC236}">
                  <a16:creationId xmlns:a16="http://schemas.microsoft.com/office/drawing/2014/main" id="{C3768FD7-2131-A1A7-B6D8-FD10B9EEA7D5}"/>
                </a:ext>
              </a:extLst>
            </p:cNvPr>
            <p:cNvSpPr/>
            <p:nvPr/>
          </p:nvSpPr>
          <p:spPr>
            <a:xfrm>
              <a:off x="317385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AD5105E0-A700-15F3-8FEC-3F3944DD1611}"/>
                </a:ext>
              </a:extLst>
            </p:cNvPr>
            <p:cNvPicPr>
              <a:picLocks noChangeAspect="1"/>
            </p:cNvPicPr>
            <p:nvPr/>
          </p:nvPicPr>
          <p:blipFill>
            <a:blip r:embed="rId3"/>
            <a:stretch>
              <a:fillRect/>
            </a:stretch>
          </p:blipFill>
          <p:spPr>
            <a:xfrm>
              <a:off x="3409538" y="4116316"/>
              <a:ext cx="767424" cy="767424"/>
            </a:xfrm>
            <a:prstGeom prst="rect">
              <a:avLst/>
            </a:prstGeom>
          </p:spPr>
        </p:pic>
      </p:grpSp>
      <p:grpSp>
        <p:nvGrpSpPr>
          <p:cNvPr id="36" name="Group 35">
            <a:extLst>
              <a:ext uri="{FF2B5EF4-FFF2-40B4-BE49-F238E27FC236}">
                <a16:creationId xmlns:a16="http://schemas.microsoft.com/office/drawing/2014/main" id="{CEE30D07-3B89-475A-31C8-EBECADE7E166}"/>
              </a:ext>
            </a:extLst>
          </p:cNvPr>
          <p:cNvGrpSpPr/>
          <p:nvPr/>
        </p:nvGrpSpPr>
        <p:grpSpPr>
          <a:xfrm>
            <a:off x="219489" y="4115198"/>
            <a:ext cx="1221808" cy="1101076"/>
            <a:chOff x="1009328" y="3989770"/>
            <a:chExt cx="1221808" cy="1101076"/>
          </a:xfrm>
        </p:grpSpPr>
        <p:sp>
          <p:nvSpPr>
            <p:cNvPr id="37" name="Oval 36">
              <a:extLst>
                <a:ext uri="{FF2B5EF4-FFF2-40B4-BE49-F238E27FC236}">
                  <a16:creationId xmlns:a16="http://schemas.microsoft.com/office/drawing/2014/main" id="{8CB779EE-8DAA-2B4B-5384-64EDED4EF2E0}"/>
                </a:ext>
              </a:extLst>
            </p:cNvPr>
            <p:cNvSpPr/>
            <p:nvPr/>
          </p:nvSpPr>
          <p:spPr>
            <a:xfrm>
              <a:off x="100932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3ECEE94-12B2-F3D9-3F9D-9DBAB59B6CDE}"/>
                </a:ext>
              </a:extLst>
            </p:cNvPr>
            <p:cNvPicPr>
              <a:picLocks noChangeAspect="1"/>
            </p:cNvPicPr>
            <p:nvPr/>
          </p:nvPicPr>
          <p:blipFill>
            <a:blip r:embed="rId4"/>
            <a:stretch>
              <a:fillRect/>
            </a:stretch>
          </p:blipFill>
          <p:spPr>
            <a:xfrm>
              <a:off x="1200837" y="4144549"/>
              <a:ext cx="767424" cy="767424"/>
            </a:xfrm>
            <a:prstGeom prst="rect">
              <a:avLst/>
            </a:prstGeom>
          </p:spPr>
        </p:pic>
      </p:grpSp>
      <p:grpSp>
        <p:nvGrpSpPr>
          <p:cNvPr id="39" name="Group 38">
            <a:extLst>
              <a:ext uri="{FF2B5EF4-FFF2-40B4-BE49-F238E27FC236}">
                <a16:creationId xmlns:a16="http://schemas.microsoft.com/office/drawing/2014/main" id="{81E2AC0B-03E1-BA2F-6DAE-B348FDD2C4CA}"/>
              </a:ext>
            </a:extLst>
          </p:cNvPr>
          <p:cNvGrpSpPr/>
          <p:nvPr/>
        </p:nvGrpSpPr>
        <p:grpSpPr>
          <a:xfrm>
            <a:off x="4430773" y="4115198"/>
            <a:ext cx="1221808" cy="1101076"/>
            <a:chOff x="5355363" y="3994535"/>
            <a:chExt cx="1221808" cy="1101076"/>
          </a:xfrm>
        </p:grpSpPr>
        <p:sp>
          <p:nvSpPr>
            <p:cNvPr id="40" name="Oval 39">
              <a:extLst>
                <a:ext uri="{FF2B5EF4-FFF2-40B4-BE49-F238E27FC236}">
                  <a16:creationId xmlns:a16="http://schemas.microsoft.com/office/drawing/2014/main" id="{65D573AB-E6C5-7791-4580-5C4898C515E6}"/>
                </a:ext>
              </a:extLst>
            </p:cNvPr>
            <p:cNvSpPr/>
            <p:nvPr/>
          </p:nvSpPr>
          <p:spPr>
            <a:xfrm>
              <a:off x="5355363"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F386C58-363F-1A92-BB19-65553BCB0BC5}"/>
                </a:ext>
              </a:extLst>
            </p:cNvPr>
            <p:cNvPicPr>
              <a:picLocks noChangeAspect="1"/>
            </p:cNvPicPr>
            <p:nvPr/>
          </p:nvPicPr>
          <p:blipFill>
            <a:blip r:embed="rId5"/>
            <a:stretch>
              <a:fillRect/>
            </a:stretch>
          </p:blipFill>
          <p:spPr>
            <a:xfrm>
              <a:off x="5564061" y="4150751"/>
              <a:ext cx="768096" cy="768096"/>
            </a:xfrm>
            <a:prstGeom prst="rect">
              <a:avLst/>
            </a:prstGeom>
          </p:spPr>
        </p:pic>
      </p:grpSp>
      <p:grpSp>
        <p:nvGrpSpPr>
          <p:cNvPr id="42" name="Group 41">
            <a:extLst>
              <a:ext uri="{FF2B5EF4-FFF2-40B4-BE49-F238E27FC236}">
                <a16:creationId xmlns:a16="http://schemas.microsoft.com/office/drawing/2014/main" id="{56A1BF04-19EA-19FB-9A5E-89441A9B275D}"/>
              </a:ext>
            </a:extLst>
          </p:cNvPr>
          <p:cNvGrpSpPr/>
          <p:nvPr/>
        </p:nvGrpSpPr>
        <p:grpSpPr>
          <a:xfrm>
            <a:off x="6536415" y="4115198"/>
            <a:ext cx="1221808" cy="1101076"/>
            <a:chOff x="7367837" y="3970527"/>
            <a:chExt cx="1221808" cy="1101076"/>
          </a:xfrm>
        </p:grpSpPr>
        <p:sp>
          <p:nvSpPr>
            <p:cNvPr id="43" name="Oval 42">
              <a:extLst>
                <a:ext uri="{FF2B5EF4-FFF2-40B4-BE49-F238E27FC236}">
                  <a16:creationId xmlns:a16="http://schemas.microsoft.com/office/drawing/2014/main" id="{19C7DD8F-0EBE-B2A7-5249-455E19634CD2}"/>
                </a:ext>
              </a:extLst>
            </p:cNvPr>
            <p:cNvSpPr/>
            <p:nvPr/>
          </p:nvSpPr>
          <p:spPr>
            <a:xfrm>
              <a:off x="7367837" y="3970527"/>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41559769-410D-8410-77D9-020407985478}"/>
                </a:ext>
              </a:extLst>
            </p:cNvPr>
            <p:cNvPicPr>
              <a:picLocks noChangeAspect="1"/>
            </p:cNvPicPr>
            <p:nvPr/>
          </p:nvPicPr>
          <p:blipFill>
            <a:blip r:embed="rId6"/>
            <a:stretch>
              <a:fillRect/>
            </a:stretch>
          </p:blipFill>
          <p:spPr>
            <a:xfrm>
              <a:off x="7638940" y="4130870"/>
              <a:ext cx="768096" cy="768096"/>
            </a:xfrm>
            <a:prstGeom prst="rect">
              <a:avLst/>
            </a:prstGeom>
          </p:spPr>
        </p:pic>
      </p:grpSp>
      <p:grpSp>
        <p:nvGrpSpPr>
          <p:cNvPr id="45" name="Group 44">
            <a:extLst>
              <a:ext uri="{FF2B5EF4-FFF2-40B4-BE49-F238E27FC236}">
                <a16:creationId xmlns:a16="http://schemas.microsoft.com/office/drawing/2014/main" id="{E5F83EF2-739B-9A1A-82AA-2ACA388E1CC9}"/>
              </a:ext>
            </a:extLst>
          </p:cNvPr>
          <p:cNvGrpSpPr/>
          <p:nvPr/>
        </p:nvGrpSpPr>
        <p:grpSpPr>
          <a:xfrm>
            <a:off x="10747701" y="4115198"/>
            <a:ext cx="1221808" cy="1101076"/>
            <a:chOff x="8363247" y="4167745"/>
            <a:chExt cx="1221808" cy="1101076"/>
          </a:xfrm>
        </p:grpSpPr>
        <p:sp>
          <p:nvSpPr>
            <p:cNvPr id="46" name="Oval 45">
              <a:extLst>
                <a:ext uri="{FF2B5EF4-FFF2-40B4-BE49-F238E27FC236}">
                  <a16:creationId xmlns:a16="http://schemas.microsoft.com/office/drawing/2014/main" id="{6982DC9C-44AE-A6A9-7D35-3137EC120C2B}"/>
                </a:ext>
              </a:extLst>
            </p:cNvPr>
            <p:cNvSpPr/>
            <p:nvPr/>
          </p:nvSpPr>
          <p:spPr>
            <a:xfrm>
              <a:off x="8363247" y="416774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3944F35A-B3E4-B055-2546-388039596CE8}"/>
                </a:ext>
              </a:extLst>
            </p:cNvPr>
            <p:cNvPicPr>
              <a:picLocks noChangeAspect="1"/>
            </p:cNvPicPr>
            <p:nvPr/>
          </p:nvPicPr>
          <p:blipFill>
            <a:blip r:embed="rId8"/>
            <a:stretch>
              <a:fillRect/>
            </a:stretch>
          </p:blipFill>
          <p:spPr>
            <a:xfrm>
              <a:off x="8588321" y="4349850"/>
              <a:ext cx="768096" cy="768096"/>
            </a:xfrm>
            <a:prstGeom prst="rect">
              <a:avLst/>
            </a:prstGeom>
          </p:spPr>
        </p:pic>
      </p:grpSp>
      <p:sp>
        <p:nvSpPr>
          <p:cNvPr id="48" name="TextBox 47">
            <a:extLst>
              <a:ext uri="{FF2B5EF4-FFF2-40B4-BE49-F238E27FC236}">
                <a16:creationId xmlns:a16="http://schemas.microsoft.com/office/drawing/2014/main" id="{D58D1C24-6922-2642-566B-668C291AADBD}"/>
              </a:ext>
            </a:extLst>
          </p:cNvPr>
          <p:cNvSpPr txBox="1"/>
          <p:nvPr/>
        </p:nvSpPr>
        <p:spPr>
          <a:xfrm>
            <a:off x="10691114" y="5398379"/>
            <a:ext cx="1339149" cy="369332"/>
          </a:xfrm>
          <a:prstGeom prst="rect">
            <a:avLst/>
          </a:prstGeom>
          <a:noFill/>
        </p:spPr>
        <p:txBody>
          <a:bodyPr wrap="none" rtlCol="0">
            <a:spAutoFit/>
          </a:bodyPr>
          <a:lstStyle/>
          <a:p>
            <a:pPr algn="ctr"/>
            <a:r>
              <a:rPr lang="en-US" dirty="0"/>
              <a:t>Scope 1, 2, 3</a:t>
            </a:r>
          </a:p>
        </p:txBody>
      </p:sp>
    </p:spTree>
    <p:extLst>
      <p:ext uri="{BB962C8B-B14F-4D97-AF65-F5344CB8AC3E}">
        <p14:creationId xmlns:p14="http://schemas.microsoft.com/office/powerpoint/2010/main" val="136815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DA9CE-4305-BDA6-7D58-1D459E8A51FD}"/>
              </a:ext>
            </a:extLst>
          </p:cNvPr>
          <p:cNvSpPr>
            <a:spLocks noGrp="1"/>
          </p:cNvSpPr>
          <p:nvPr>
            <p:ph idx="1"/>
          </p:nvPr>
        </p:nvSpPr>
        <p:spPr>
          <a:xfrm>
            <a:off x="373194" y="358776"/>
            <a:ext cx="11647356" cy="862402"/>
          </a:xfrm>
        </p:spPr>
        <p:txBody>
          <a:bodyPr>
            <a:normAutofit/>
          </a:bodyPr>
          <a:lstStyle/>
          <a:p>
            <a:pPr marL="0" indent="0">
              <a:buNone/>
            </a:pPr>
            <a:r>
              <a:rPr lang="en-US" sz="2800" b="1" dirty="0">
                <a:solidFill>
                  <a:schemeClr val="accent4"/>
                </a:solidFill>
              </a:rPr>
              <a:t>Leading</a:t>
            </a:r>
            <a:r>
              <a:rPr lang="en-US" sz="2800" b="1" dirty="0"/>
              <a:t> indicators that positively impact average score when...</a:t>
            </a:r>
            <a:endParaRPr lang="en-TH" sz="2800" dirty="0"/>
          </a:p>
        </p:txBody>
      </p:sp>
      <p:cxnSp>
        <p:nvCxnSpPr>
          <p:cNvPr id="7" name="Straight Connector 6">
            <a:extLst>
              <a:ext uri="{FF2B5EF4-FFF2-40B4-BE49-F238E27FC236}">
                <a16:creationId xmlns:a16="http://schemas.microsoft.com/office/drawing/2014/main" id="{56179813-0E41-FB7F-3324-5057B1F30FB5}"/>
              </a:ext>
            </a:extLst>
          </p:cNvPr>
          <p:cNvCxnSpPr>
            <a:cxnSpLocks/>
          </p:cNvCxnSpPr>
          <p:nvPr/>
        </p:nvCxnSpPr>
        <p:spPr>
          <a:xfrm>
            <a:off x="10144462" y="1390380"/>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8798AC0-3002-71FF-B9A7-423FC246E144}"/>
              </a:ext>
            </a:extLst>
          </p:cNvPr>
          <p:cNvSpPr txBox="1"/>
          <p:nvPr/>
        </p:nvSpPr>
        <p:spPr>
          <a:xfrm>
            <a:off x="8337662" y="2522159"/>
            <a:ext cx="1221809" cy="646331"/>
          </a:xfrm>
          <a:prstGeom prst="rect">
            <a:avLst/>
          </a:prstGeom>
          <a:noFill/>
        </p:spPr>
        <p:txBody>
          <a:bodyPr wrap="none" rtlCol="0">
            <a:spAutoFit/>
          </a:bodyPr>
          <a:lstStyle/>
          <a:p>
            <a:pPr algn="ctr"/>
            <a:r>
              <a:rPr lang="en-US" dirty="0"/>
              <a:t>Reporting </a:t>
            </a:r>
          </a:p>
          <a:p>
            <a:pPr algn="ctr"/>
            <a:r>
              <a:rPr lang="en-US" dirty="0"/>
              <a:t>Mechanism</a:t>
            </a:r>
          </a:p>
        </p:txBody>
      </p:sp>
      <p:grpSp>
        <p:nvGrpSpPr>
          <p:cNvPr id="36" name="Group 35">
            <a:extLst>
              <a:ext uri="{FF2B5EF4-FFF2-40B4-BE49-F238E27FC236}">
                <a16:creationId xmlns:a16="http://schemas.microsoft.com/office/drawing/2014/main" id="{CEE30D07-3B89-475A-31C8-EBECADE7E166}"/>
              </a:ext>
            </a:extLst>
          </p:cNvPr>
          <p:cNvGrpSpPr/>
          <p:nvPr/>
        </p:nvGrpSpPr>
        <p:grpSpPr>
          <a:xfrm>
            <a:off x="8337662" y="1390380"/>
            <a:ext cx="1221808" cy="1101076"/>
            <a:chOff x="1009328" y="3989770"/>
            <a:chExt cx="1221808" cy="1101076"/>
          </a:xfrm>
        </p:grpSpPr>
        <p:sp>
          <p:nvSpPr>
            <p:cNvPr id="37" name="Oval 36">
              <a:extLst>
                <a:ext uri="{FF2B5EF4-FFF2-40B4-BE49-F238E27FC236}">
                  <a16:creationId xmlns:a16="http://schemas.microsoft.com/office/drawing/2014/main" id="{8CB779EE-8DAA-2B4B-5384-64EDED4EF2E0}"/>
                </a:ext>
              </a:extLst>
            </p:cNvPr>
            <p:cNvSpPr/>
            <p:nvPr/>
          </p:nvSpPr>
          <p:spPr>
            <a:xfrm>
              <a:off x="100932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3ECEE94-12B2-F3D9-3F9D-9DBAB59B6CDE}"/>
                </a:ext>
              </a:extLst>
            </p:cNvPr>
            <p:cNvPicPr>
              <a:picLocks noChangeAspect="1"/>
            </p:cNvPicPr>
            <p:nvPr/>
          </p:nvPicPr>
          <p:blipFill>
            <a:blip r:embed="rId2"/>
            <a:stretch>
              <a:fillRect/>
            </a:stretch>
          </p:blipFill>
          <p:spPr>
            <a:xfrm>
              <a:off x="1200837" y="4144549"/>
              <a:ext cx="767424" cy="767424"/>
            </a:xfrm>
            <a:prstGeom prst="rect">
              <a:avLst/>
            </a:prstGeom>
          </p:spPr>
        </p:pic>
      </p:grpSp>
      <p:sp>
        <p:nvSpPr>
          <p:cNvPr id="10" name="TextBox 9">
            <a:extLst>
              <a:ext uri="{FF2B5EF4-FFF2-40B4-BE49-F238E27FC236}">
                <a16:creationId xmlns:a16="http://schemas.microsoft.com/office/drawing/2014/main" id="{EF3EC509-EED1-8321-0B67-0FA05A9F1B2D}"/>
              </a:ext>
            </a:extLst>
          </p:cNvPr>
          <p:cNvSpPr txBox="1"/>
          <p:nvPr/>
        </p:nvSpPr>
        <p:spPr>
          <a:xfrm>
            <a:off x="10490536" y="1574928"/>
            <a:ext cx="1304143" cy="707886"/>
          </a:xfrm>
          <a:prstGeom prst="rect">
            <a:avLst/>
          </a:prstGeom>
          <a:noFill/>
        </p:spPr>
        <p:txBody>
          <a:bodyPr wrap="square" rtlCol="0">
            <a:spAutoFit/>
          </a:bodyPr>
          <a:lstStyle/>
          <a:p>
            <a:r>
              <a:rPr lang="en-US" sz="4000" dirty="0"/>
              <a:t>17x</a:t>
            </a:r>
          </a:p>
        </p:txBody>
      </p:sp>
      <p:sp>
        <p:nvSpPr>
          <p:cNvPr id="21" name="TextBox 20">
            <a:extLst>
              <a:ext uri="{FF2B5EF4-FFF2-40B4-BE49-F238E27FC236}">
                <a16:creationId xmlns:a16="http://schemas.microsoft.com/office/drawing/2014/main" id="{D2718557-DBF5-8154-CCA7-AB12B4F42416}"/>
              </a:ext>
            </a:extLst>
          </p:cNvPr>
          <p:cNvSpPr txBox="1"/>
          <p:nvPr/>
        </p:nvSpPr>
        <p:spPr>
          <a:xfrm>
            <a:off x="8173522" y="3140211"/>
            <a:ext cx="1609671" cy="307777"/>
          </a:xfrm>
          <a:prstGeom prst="rect">
            <a:avLst/>
          </a:prstGeom>
          <a:noFill/>
        </p:spPr>
        <p:txBody>
          <a:bodyPr wrap="none" rtlCol="0">
            <a:spAutoFit/>
          </a:bodyPr>
          <a:lstStyle/>
          <a:p>
            <a:pPr algn="ctr"/>
            <a:r>
              <a:rPr lang="en-US" sz="1400" dirty="0"/>
              <a:t>Is Annual Reporting</a:t>
            </a:r>
          </a:p>
        </p:txBody>
      </p:sp>
      <p:grpSp>
        <p:nvGrpSpPr>
          <p:cNvPr id="12" name="Group 11">
            <a:extLst>
              <a:ext uri="{FF2B5EF4-FFF2-40B4-BE49-F238E27FC236}">
                <a16:creationId xmlns:a16="http://schemas.microsoft.com/office/drawing/2014/main" id="{1F22E006-00E0-4ECF-A6B4-4E613C74FDEC}"/>
              </a:ext>
            </a:extLst>
          </p:cNvPr>
          <p:cNvGrpSpPr/>
          <p:nvPr/>
        </p:nvGrpSpPr>
        <p:grpSpPr>
          <a:xfrm>
            <a:off x="4418752" y="1390380"/>
            <a:ext cx="1629164" cy="1802777"/>
            <a:chOff x="5129017" y="3994535"/>
            <a:chExt cx="1629164" cy="1802777"/>
          </a:xfrm>
        </p:grpSpPr>
        <p:grpSp>
          <p:nvGrpSpPr>
            <p:cNvPr id="14" name="Group 13">
              <a:extLst>
                <a:ext uri="{FF2B5EF4-FFF2-40B4-BE49-F238E27FC236}">
                  <a16:creationId xmlns:a16="http://schemas.microsoft.com/office/drawing/2014/main" id="{9D963632-3AAC-D550-8A01-72FE6AD08DB2}"/>
                </a:ext>
              </a:extLst>
            </p:cNvPr>
            <p:cNvGrpSpPr/>
            <p:nvPr/>
          </p:nvGrpSpPr>
          <p:grpSpPr>
            <a:xfrm>
              <a:off x="5355363" y="3994535"/>
              <a:ext cx="1221808" cy="1101076"/>
              <a:chOff x="5355363" y="3994535"/>
              <a:chExt cx="1221808" cy="1101076"/>
            </a:xfrm>
          </p:grpSpPr>
          <p:sp>
            <p:nvSpPr>
              <p:cNvPr id="48" name="Oval 47">
                <a:extLst>
                  <a:ext uri="{FF2B5EF4-FFF2-40B4-BE49-F238E27FC236}">
                    <a16:creationId xmlns:a16="http://schemas.microsoft.com/office/drawing/2014/main" id="{943180C1-3809-1782-613E-8142BA985074}"/>
                  </a:ext>
                </a:extLst>
              </p:cNvPr>
              <p:cNvSpPr/>
              <p:nvPr/>
            </p:nvSpPr>
            <p:spPr>
              <a:xfrm>
                <a:off x="5355363"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B5948E86-C8B7-B7BA-7D85-22CA35479AEE}"/>
                  </a:ext>
                </a:extLst>
              </p:cNvPr>
              <p:cNvPicPr>
                <a:picLocks noChangeAspect="1"/>
              </p:cNvPicPr>
              <p:nvPr/>
            </p:nvPicPr>
            <p:blipFill>
              <a:blip r:embed="rId3"/>
              <a:stretch>
                <a:fillRect/>
              </a:stretch>
            </p:blipFill>
            <p:spPr>
              <a:xfrm>
                <a:off x="5564061" y="4150751"/>
                <a:ext cx="768096" cy="768096"/>
              </a:xfrm>
              <a:prstGeom prst="rect">
                <a:avLst/>
              </a:prstGeom>
            </p:spPr>
          </p:pic>
        </p:grpSp>
        <p:sp>
          <p:nvSpPr>
            <p:cNvPr id="16" name="TextBox 15">
              <a:extLst>
                <a:ext uri="{FF2B5EF4-FFF2-40B4-BE49-F238E27FC236}">
                  <a16:creationId xmlns:a16="http://schemas.microsoft.com/office/drawing/2014/main" id="{3B9E73D1-A84A-A0CD-DF9D-821AEBBCA570}"/>
                </a:ext>
              </a:extLst>
            </p:cNvPr>
            <p:cNvSpPr txBox="1"/>
            <p:nvPr/>
          </p:nvSpPr>
          <p:spPr>
            <a:xfrm>
              <a:off x="5129017" y="5150981"/>
              <a:ext cx="1629164" cy="646331"/>
            </a:xfrm>
            <a:prstGeom prst="rect">
              <a:avLst/>
            </a:prstGeom>
            <a:noFill/>
          </p:spPr>
          <p:txBody>
            <a:bodyPr wrap="none" rtlCol="0">
              <a:spAutoFit/>
            </a:bodyPr>
            <a:lstStyle/>
            <a:p>
              <a:pPr algn="ctr"/>
              <a:r>
                <a:rPr lang="en-US" dirty="0"/>
                <a:t>Carbon Credit </a:t>
              </a:r>
            </a:p>
            <a:p>
              <a:pPr algn="ctr"/>
              <a:r>
                <a:rPr lang="en-US" dirty="0"/>
                <a:t>Offsets</a:t>
              </a:r>
            </a:p>
          </p:txBody>
        </p:sp>
        <p:grpSp>
          <p:nvGrpSpPr>
            <p:cNvPr id="45" name="Group 44">
              <a:extLst>
                <a:ext uri="{FF2B5EF4-FFF2-40B4-BE49-F238E27FC236}">
                  <a16:creationId xmlns:a16="http://schemas.microsoft.com/office/drawing/2014/main" id="{B7BAAD30-0B8E-D3B1-E551-7BD5CA59ECC8}"/>
                </a:ext>
              </a:extLst>
            </p:cNvPr>
            <p:cNvGrpSpPr/>
            <p:nvPr/>
          </p:nvGrpSpPr>
          <p:grpSpPr>
            <a:xfrm>
              <a:off x="5332695" y="4019202"/>
              <a:ext cx="1221808" cy="1101076"/>
              <a:chOff x="5355363" y="3994535"/>
              <a:chExt cx="1221808" cy="1101076"/>
            </a:xfrm>
          </p:grpSpPr>
          <p:sp>
            <p:nvSpPr>
              <p:cNvPr id="46" name="Oval 45">
                <a:extLst>
                  <a:ext uri="{FF2B5EF4-FFF2-40B4-BE49-F238E27FC236}">
                    <a16:creationId xmlns:a16="http://schemas.microsoft.com/office/drawing/2014/main" id="{F8A87440-6D8C-711F-FBDC-0CAAEB00A154}"/>
                  </a:ext>
                </a:extLst>
              </p:cNvPr>
              <p:cNvSpPr/>
              <p:nvPr/>
            </p:nvSpPr>
            <p:spPr>
              <a:xfrm>
                <a:off x="5355363"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67F5F8-B52A-7E74-035D-D15D7DF32785}"/>
                  </a:ext>
                </a:extLst>
              </p:cNvPr>
              <p:cNvPicPr>
                <a:picLocks noChangeAspect="1"/>
              </p:cNvPicPr>
              <p:nvPr/>
            </p:nvPicPr>
            <p:blipFill>
              <a:blip r:embed="rId3"/>
              <a:stretch>
                <a:fillRect/>
              </a:stretch>
            </p:blipFill>
            <p:spPr>
              <a:xfrm>
                <a:off x="5564061" y="4150751"/>
                <a:ext cx="768096" cy="768096"/>
              </a:xfrm>
              <a:prstGeom prst="rect">
                <a:avLst/>
              </a:prstGeom>
            </p:spPr>
          </p:pic>
        </p:grpSp>
      </p:grpSp>
      <p:cxnSp>
        <p:nvCxnSpPr>
          <p:cNvPr id="50" name="Straight Connector 49">
            <a:extLst>
              <a:ext uri="{FF2B5EF4-FFF2-40B4-BE49-F238E27FC236}">
                <a16:creationId xmlns:a16="http://schemas.microsoft.com/office/drawing/2014/main" id="{4929355F-8401-CAB6-9AC9-DEA86332E9B6}"/>
              </a:ext>
            </a:extLst>
          </p:cNvPr>
          <p:cNvCxnSpPr>
            <a:cxnSpLocks/>
          </p:cNvCxnSpPr>
          <p:nvPr/>
        </p:nvCxnSpPr>
        <p:spPr>
          <a:xfrm>
            <a:off x="6422106" y="1409590"/>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208373-764D-64D2-872A-E9E0D27E9140}"/>
              </a:ext>
            </a:extLst>
          </p:cNvPr>
          <p:cNvSpPr txBox="1"/>
          <p:nvPr/>
        </p:nvSpPr>
        <p:spPr>
          <a:xfrm>
            <a:off x="6808330" y="1724507"/>
            <a:ext cx="1304143" cy="707886"/>
          </a:xfrm>
          <a:prstGeom prst="rect">
            <a:avLst/>
          </a:prstGeom>
          <a:noFill/>
        </p:spPr>
        <p:txBody>
          <a:bodyPr wrap="square" rtlCol="0">
            <a:spAutoFit/>
          </a:bodyPr>
          <a:lstStyle/>
          <a:p>
            <a:r>
              <a:rPr lang="en-US" sz="4000" dirty="0"/>
              <a:t>17x</a:t>
            </a:r>
          </a:p>
        </p:txBody>
      </p:sp>
      <p:sp>
        <p:nvSpPr>
          <p:cNvPr id="22" name="TextBox 21">
            <a:extLst>
              <a:ext uri="{FF2B5EF4-FFF2-40B4-BE49-F238E27FC236}">
                <a16:creationId xmlns:a16="http://schemas.microsoft.com/office/drawing/2014/main" id="{712C8223-5A4B-AE65-1813-5ED6CC7CAE73}"/>
              </a:ext>
            </a:extLst>
          </p:cNvPr>
          <p:cNvSpPr txBox="1"/>
          <p:nvPr/>
        </p:nvSpPr>
        <p:spPr>
          <a:xfrm>
            <a:off x="4805832" y="3192840"/>
            <a:ext cx="792205" cy="307777"/>
          </a:xfrm>
          <a:prstGeom prst="rect">
            <a:avLst/>
          </a:prstGeom>
          <a:noFill/>
        </p:spPr>
        <p:txBody>
          <a:bodyPr wrap="none" rtlCol="0">
            <a:spAutoFit/>
          </a:bodyPr>
          <a:lstStyle/>
          <a:p>
            <a:pPr algn="ctr"/>
            <a:r>
              <a:rPr lang="en-US" sz="1400" dirty="0"/>
              <a:t>included</a:t>
            </a:r>
          </a:p>
        </p:txBody>
      </p:sp>
      <p:cxnSp>
        <p:nvCxnSpPr>
          <p:cNvPr id="56" name="Straight Connector 55">
            <a:extLst>
              <a:ext uri="{FF2B5EF4-FFF2-40B4-BE49-F238E27FC236}">
                <a16:creationId xmlns:a16="http://schemas.microsoft.com/office/drawing/2014/main" id="{31C1BC1D-AA29-1A92-A2A9-49D67FD83FB0}"/>
              </a:ext>
            </a:extLst>
          </p:cNvPr>
          <p:cNvCxnSpPr>
            <a:cxnSpLocks/>
          </p:cNvCxnSpPr>
          <p:nvPr/>
        </p:nvCxnSpPr>
        <p:spPr>
          <a:xfrm>
            <a:off x="2575226" y="3970414"/>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F14EEB9-2CC7-D0F2-FF11-75B2D0BDA278}"/>
              </a:ext>
            </a:extLst>
          </p:cNvPr>
          <p:cNvSpPr txBox="1"/>
          <p:nvPr/>
        </p:nvSpPr>
        <p:spPr>
          <a:xfrm>
            <a:off x="868628" y="5310094"/>
            <a:ext cx="1366080" cy="369332"/>
          </a:xfrm>
          <a:prstGeom prst="rect">
            <a:avLst/>
          </a:prstGeom>
          <a:noFill/>
        </p:spPr>
        <p:txBody>
          <a:bodyPr wrap="none" rtlCol="0">
            <a:spAutoFit/>
          </a:bodyPr>
          <a:lstStyle/>
          <a:p>
            <a:pPr algn="ctr"/>
            <a:r>
              <a:rPr lang="en-US" dirty="0"/>
              <a:t>Defined Plan</a:t>
            </a:r>
          </a:p>
        </p:txBody>
      </p:sp>
      <p:grpSp>
        <p:nvGrpSpPr>
          <p:cNvPr id="58" name="Group 57">
            <a:extLst>
              <a:ext uri="{FF2B5EF4-FFF2-40B4-BE49-F238E27FC236}">
                <a16:creationId xmlns:a16="http://schemas.microsoft.com/office/drawing/2014/main" id="{F54DE151-2F6A-DA1C-8096-1715A27F1478}"/>
              </a:ext>
            </a:extLst>
          </p:cNvPr>
          <p:cNvGrpSpPr/>
          <p:nvPr/>
        </p:nvGrpSpPr>
        <p:grpSpPr>
          <a:xfrm>
            <a:off x="940764" y="4039816"/>
            <a:ext cx="1221808" cy="1101076"/>
            <a:chOff x="7731531" y="3968592"/>
            <a:chExt cx="1221808" cy="1101076"/>
          </a:xfrm>
        </p:grpSpPr>
        <p:sp>
          <p:nvSpPr>
            <p:cNvPr id="59" name="Oval 58">
              <a:extLst>
                <a:ext uri="{FF2B5EF4-FFF2-40B4-BE49-F238E27FC236}">
                  <a16:creationId xmlns:a16="http://schemas.microsoft.com/office/drawing/2014/main" id="{2D6E8A17-1C0A-54CC-3FD2-DC6EEB18B2B0}"/>
                </a:ext>
              </a:extLst>
            </p:cNvPr>
            <p:cNvSpPr/>
            <p:nvPr/>
          </p:nvSpPr>
          <p:spPr>
            <a:xfrm>
              <a:off x="7731531" y="3968592"/>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75A3166A-FDB3-2182-7E5F-55E092BB5E8F}"/>
                </a:ext>
              </a:extLst>
            </p:cNvPr>
            <p:cNvPicPr>
              <a:picLocks noChangeAspect="1"/>
            </p:cNvPicPr>
            <p:nvPr/>
          </p:nvPicPr>
          <p:blipFill>
            <a:blip r:embed="rId4"/>
            <a:stretch>
              <a:fillRect/>
            </a:stretch>
          </p:blipFill>
          <p:spPr>
            <a:xfrm>
              <a:off x="7971906" y="4135082"/>
              <a:ext cx="768096" cy="768096"/>
            </a:xfrm>
            <a:prstGeom prst="rect">
              <a:avLst/>
            </a:prstGeom>
          </p:spPr>
        </p:pic>
      </p:grpSp>
      <p:sp>
        <p:nvSpPr>
          <p:cNvPr id="6" name="TextBox 5">
            <a:extLst>
              <a:ext uri="{FF2B5EF4-FFF2-40B4-BE49-F238E27FC236}">
                <a16:creationId xmlns:a16="http://schemas.microsoft.com/office/drawing/2014/main" id="{D03173A7-F895-1B34-5D73-BAB246645D52}"/>
              </a:ext>
            </a:extLst>
          </p:cNvPr>
          <p:cNvSpPr txBox="1"/>
          <p:nvPr/>
        </p:nvSpPr>
        <p:spPr>
          <a:xfrm>
            <a:off x="2879992" y="4236411"/>
            <a:ext cx="1428597" cy="707886"/>
          </a:xfrm>
          <a:prstGeom prst="rect">
            <a:avLst/>
          </a:prstGeom>
          <a:noFill/>
        </p:spPr>
        <p:txBody>
          <a:bodyPr wrap="square" rtlCol="0">
            <a:spAutoFit/>
          </a:bodyPr>
          <a:lstStyle/>
          <a:p>
            <a:r>
              <a:rPr lang="en-US" sz="4000" dirty="0"/>
              <a:t>15.1x</a:t>
            </a:r>
          </a:p>
        </p:txBody>
      </p:sp>
      <p:sp>
        <p:nvSpPr>
          <p:cNvPr id="24" name="TextBox 23">
            <a:extLst>
              <a:ext uri="{FF2B5EF4-FFF2-40B4-BE49-F238E27FC236}">
                <a16:creationId xmlns:a16="http://schemas.microsoft.com/office/drawing/2014/main" id="{73866A52-C61B-31EB-6E16-92DFCA4D2ABA}"/>
              </a:ext>
            </a:extLst>
          </p:cNvPr>
          <p:cNvSpPr txBox="1"/>
          <p:nvPr/>
        </p:nvSpPr>
        <p:spPr>
          <a:xfrm>
            <a:off x="1210264" y="5686060"/>
            <a:ext cx="601447" cy="307777"/>
          </a:xfrm>
          <a:prstGeom prst="rect">
            <a:avLst/>
          </a:prstGeom>
          <a:noFill/>
        </p:spPr>
        <p:txBody>
          <a:bodyPr wrap="none" rtlCol="0">
            <a:spAutoFit/>
          </a:bodyPr>
          <a:lstStyle/>
          <a:p>
            <a:pPr algn="ctr"/>
            <a:r>
              <a:rPr lang="en-US" sz="1400" dirty="0"/>
              <a:t>Exists</a:t>
            </a:r>
          </a:p>
        </p:txBody>
      </p:sp>
      <p:grpSp>
        <p:nvGrpSpPr>
          <p:cNvPr id="51" name="Group 50">
            <a:extLst>
              <a:ext uri="{FF2B5EF4-FFF2-40B4-BE49-F238E27FC236}">
                <a16:creationId xmlns:a16="http://schemas.microsoft.com/office/drawing/2014/main" id="{9FFDC86D-380E-72CF-CA3F-5294492E7870}"/>
              </a:ext>
            </a:extLst>
          </p:cNvPr>
          <p:cNvGrpSpPr/>
          <p:nvPr/>
        </p:nvGrpSpPr>
        <p:grpSpPr>
          <a:xfrm>
            <a:off x="4530515" y="4069246"/>
            <a:ext cx="1221808" cy="1101076"/>
            <a:chOff x="3173858" y="3989770"/>
            <a:chExt cx="1221808" cy="1101076"/>
          </a:xfrm>
        </p:grpSpPr>
        <p:sp>
          <p:nvSpPr>
            <p:cNvPr id="52" name="Oval 51">
              <a:extLst>
                <a:ext uri="{FF2B5EF4-FFF2-40B4-BE49-F238E27FC236}">
                  <a16:creationId xmlns:a16="http://schemas.microsoft.com/office/drawing/2014/main" id="{7CCD5975-0A3A-09A1-4101-D229A067B1D8}"/>
                </a:ext>
              </a:extLst>
            </p:cNvPr>
            <p:cNvSpPr/>
            <p:nvPr/>
          </p:nvSpPr>
          <p:spPr>
            <a:xfrm>
              <a:off x="317385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52">
              <a:extLst>
                <a:ext uri="{FF2B5EF4-FFF2-40B4-BE49-F238E27FC236}">
                  <a16:creationId xmlns:a16="http://schemas.microsoft.com/office/drawing/2014/main" id="{12ADEBD6-E02F-B3A5-2CED-95C6C8B24A9E}"/>
                </a:ext>
              </a:extLst>
            </p:cNvPr>
            <p:cNvPicPr>
              <a:picLocks noChangeAspect="1"/>
            </p:cNvPicPr>
            <p:nvPr/>
          </p:nvPicPr>
          <p:blipFill>
            <a:blip r:embed="rId5"/>
            <a:stretch>
              <a:fillRect/>
            </a:stretch>
          </p:blipFill>
          <p:spPr>
            <a:xfrm>
              <a:off x="3409538" y="4116316"/>
              <a:ext cx="767424" cy="767424"/>
            </a:xfrm>
            <a:prstGeom prst="rect">
              <a:avLst/>
            </a:prstGeom>
          </p:spPr>
        </p:pic>
      </p:grpSp>
      <p:sp>
        <p:nvSpPr>
          <p:cNvPr id="54" name="TextBox 53">
            <a:extLst>
              <a:ext uri="{FF2B5EF4-FFF2-40B4-BE49-F238E27FC236}">
                <a16:creationId xmlns:a16="http://schemas.microsoft.com/office/drawing/2014/main" id="{9B4D7959-323D-0633-5AD5-DB0FD4D5527A}"/>
              </a:ext>
            </a:extLst>
          </p:cNvPr>
          <p:cNvSpPr txBox="1"/>
          <p:nvPr/>
        </p:nvSpPr>
        <p:spPr>
          <a:xfrm>
            <a:off x="4257022" y="5230457"/>
            <a:ext cx="1849737" cy="646331"/>
          </a:xfrm>
          <a:prstGeom prst="rect">
            <a:avLst/>
          </a:prstGeom>
          <a:noFill/>
        </p:spPr>
        <p:txBody>
          <a:bodyPr wrap="none" rtlCol="0">
            <a:spAutoFit/>
          </a:bodyPr>
          <a:lstStyle/>
          <a:p>
            <a:r>
              <a:rPr lang="en-US" dirty="0"/>
              <a:t>Gasses Coverage </a:t>
            </a:r>
          </a:p>
          <a:p>
            <a:pPr algn="ctr"/>
            <a:r>
              <a:rPr lang="en-US" dirty="0"/>
              <a:t>Emission</a:t>
            </a:r>
          </a:p>
        </p:txBody>
      </p:sp>
      <p:cxnSp>
        <p:nvCxnSpPr>
          <p:cNvPr id="55" name="Straight Connector 54">
            <a:extLst>
              <a:ext uri="{FF2B5EF4-FFF2-40B4-BE49-F238E27FC236}">
                <a16:creationId xmlns:a16="http://schemas.microsoft.com/office/drawing/2014/main" id="{38E417A6-C085-F9EF-958A-0C504ABB6160}"/>
              </a:ext>
            </a:extLst>
          </p:cNvPr>
          <p:cNvCxnSpPr>
            <a:cxnSpLocks/>
          </p:cNvCxnSpPr>
          <p:nvPr/>
        </p:nvCxnSpPr>
        <p:spPr>
          <a:xfrm>
            <a:off x="6411625" y="3992390"/>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A57DB3-F70B-A1C4-2B28-D2FB1D2AB922}"/>
              </a:ext>
            </a:extLst>
          </p:cNvPr>
          <p:cNvSpPr txBox="1"/>
          <p:nvPr/>
        </p:nvSpPr>
        <p:spPr>
          <a:xfrm>
            <a:off x="6727132" y="4216413"/>
            <a:ext cx="1428597" cy="707886"/>
          </a:xfrm>
          <a:prstGeom prst="rect">
            <a:avLst/>
          </a:prstGeom>
          <a:noFill/>
        </p:spPr>
        <p:txBody>
          <a:bodyPr wrap="square" rtlCol="0">
            <a:spAutoFit/>
          </a:bodyPr>
          <a:lstStyle/>
          <a:p>
            <a:r>
              <a:rPr lang="en-US" sz="4000" dirty="0"/>
              <a:t>14.7x</a:t>
            </a:r>
          </a:p>
        </p:txBody>
      </p:sp>
      <p:sp>
        <p:nvSpPr>
          <p:cNvPr id="25" name="TextBox 24">
            <a:extLst>
              <a:ext uri="{FF2B5EF4-FFF2-40B4-BE49-F238E27FC236}">
                <a16:creationId xmlns:a16="http://schemas.microsoft.com/office/drawing/2014/main" id="{3064C08A-57E2-7658-14C7-9C833B1B0E62}"/>
              </a:ext>
            </a:extLst>
          </p:cNvPr>
          <p:cNvSpPr txBox="1"/>
          <p:nvPr/>
        </p:nvSpPr>
        <p:spPr>
          <a:xfrm>
            <a:off x="4116988" y="5847356"/>
            <a:ext cx="1991251" cy="307777"/>
          </a:xfrm>
          <a:prstGeom prst="rect">
            <a:avLst/>
          </a:prstGeom>
          <a:noFill/>
        </p:spPr>
        <p:txBody>
          <a:bodyPr wrap="none" rtlCol="0">
            <a:spAutoFit/>
          </a:bodyPr>
          <a:lstStyle/>
          <a:p>
            <a:pPr algn="ctr"/>
            <a:r>
              <a:rPr lang="en-US" sz="1400" dirty="0"/>
              <a:t>Is CO2 and other GHGs</a:t>
            </a:r>
          </a:p>
        </p:txBody>
      </p:sp>
      <p:cxnSp>
        <p:nvCxnSpPr>
          <p:cNvPr id="61" name="Straight Connector 60">
            <a:extLst>
              <a:ext uri="{FF2B5EF4-FFF2-40B4-BE49-F238E27FC236}">
                <a16:creationId xmlns:a16="http://schemas.microsoft.com/office/drawing/2014/main" id="{7A825D53-2BB5-0C91-B95D-80B438AD294D}"/>
              </a:ext>
            </a:extLst>
          </p:cNvPr>
          <p:cNvCxnSpPr>
            <a:cxnSpLocks/>
          </p:cNvCxnSpPr>
          <p:nvPr/>
        </p:nvCxnSpPr>
        <p:spPr>
          <a:xfrm>
            <a:off x="10119922" y="4049589"/>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69782B0C-8794-5A39-D2FA-68CAF5482B8F}"/>
              </a:ext>
            </a:extLst>
          </p:cNvPr>
          <p:cNvGrpSpPr/>
          <p:nvPr/>
        </p:nvGrpSpPr>
        <p:grpSpPr>
          <a:xfrm>
            <a:off x="8350867" y="4049589"/>
            <a:ext cx="1221808" cy="1101076"/>
            <a:chOff x="9550800" y="3994535"/>
            <a:chExt cx="1221808" cy="1101076"/>
          </a:xfrm>
        </p:grpSpPr>
        <p:sp>
          <p:nvSpPr>
            <p:cNvPr id="63" name="Oval 62">
              <a:extLst>
                <a:ext uri="{FF2B5EF4-FFF2-40B4-BE49-F238E27FC236}">
                  <a16:creationId xmlns:a16="http://schemas.microsoft.com/office/drawing/2014/main" id="{942F8ADE-6F23-FBF5-9595-F59EB963A229}"/>
                </a:ext>
              </a:extLst>
            </p:cNvPr>
            <p:cNvSpPr/>
            <p:nvPr/>
          </p:nvSpPr>
          <p:spPr>
            <a:xfrm>
              <a:off x="9550800"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BCD9241F-B09E-37E6-BA35-4B38F566B91E}"/>
                </a:ext>
              </a:extLst>
            </p:cNvPr>
            <p:cNvPicPr>
              <a:picLocks noChangeAspect="1"/>
            </p:cNvPicPr>
            <p:nvPr/>
          </p:nvPicPr>
          <p:blipFill>
            <a:blip r:embed="rId6"/>
            <a:stretch>
              <a:fillRect/>
            </a:stretch>
          </p:blipFill>
          <p:spPr>
            <a:xfrm>
              <a:off x="9777656" y="4143877"/>
              <a:ext cx="768096" cy="768096"/>
            </a:xfrm>
            <a:prstGeom prst="rect">
              <a:avLst/>
            </a:prstGeom>
          </p:spPr>
        </p:pic>
      </p:grpSp>
      <p:sp>
        <p:nvSpPr>
          <p:cNvPr id="65" name="TextBox 64">
            <a:extLst>
              <a:ext uri="{FF2B5EF4-FFF2-40B4-BE49-F238E27FC236}">
                <a16:creationId xmlns:a16="http://schemas.microsoft.com/office/drawing/2014/main" id="{F4FA00B5-5DFD-4806-FF68-51F54FC77D5E}"/>
              </a:ext>
            </a:extLst>
          </p:cNvPr>
          <p:cNvSpPr txBox="1"/>
          <p:nvPr/>
        </p:nvSpPr>
        <p:spPr>
          <a:xfrm>
            <a:off x="8247473" y="5319867"/>
            <a:ext cx="1428597" cy="369332"/>
          </a:xfrm>
          <a:prstGeom prst="rect">
            <a:avLst/>
          </a:prstGeom>
          <a:noFill/>
        </p:spPr>
        <p:txBody>
          <a:bodyPr wrap="none" rtlCol="0">
            <a:spAutoFit/>
          </a:bodyPr>
          <a:lstStyle/>
          <a:p>
            <a:pPr algn="ctr"/>
            <a:r>
              <a:rPr lang="en-US" dirty="0"/>
              <a:t>Memberships</a:t>
            </a:r>
          </a:p>
        </p:txBody>
      </p:sp>
      <p:sp>
        <p:nvSpPr>
          <p:cNvPr id="8" name="TextBox 7">
            <a:extLst>
              <a:ext uri="{FF2B5EF4-FFF2-40B4-BE49-F238E27FC236}">
                <a16:creationId xmlns:a16="http://schemas.microsoft.com/office/drawing/2014/main" id="{CB333263-AD0C-67FC-28C9-0292ABA4AC66}"/>
              </a:ext>
            </a:extLst>
          </p:cNvPr>
          <p:cNvSpPr txBox="1"/>
          <p:nvPr/>
        </p:nvSpPr>
        <p:spPr>
          <a:xfrm>
            <a:off x="10484607" y="4202832"/>
            <a:ext cx="1462674" cy="707886"/>
          </a:xfrm>
          <a:prstGeom prst="rect">
            <a:avLst/>
          </a:prstGeom>
          <a:noFill/>
        </p:spPr>
        <p:txBody>
          <a:bodyPr wrap="square" rtlCol="0">
            <a:spAutoFit/>
          </a:bodyPr>
          <a:lstStyle/>
          <a:p>
            <a:r>
              <a:rPr lang="en-US" sz="4000" dirty="0"/>
              <a:t>12.6x</a:t>
            </a:r>
          </a:p>
        </p:txBody>
      </p:sp>
      <p:sp>
        <p:nvSpPr>
          <p:cNvPr id="26" name="TextBox 25">
            <a:extLst>
              <a:ext uri="{FF2B5EF4-FFF2-40B4-BE49-F238E27FC236}">
                <a16:creationId xmlns:a16="http://schemas.microsoft.com/office/drawing/2014/main" id="{B79EC22F-2E96-0946-EDD7-33D36615859C}"/>
              </a:ext>
            </a:extLst>
          </p:cNvPr>
          <p:cNvSpPr txBox="1"/>
          <p:nvPr/>
        </p:nvSpPr>
        <p:spPr>
          <a:xfrm>
            <a:off x="8299410" y="5764879"/>
            <a:ext cx="1324722" cy="307777"/>
          </a:xfrm>
          <a:prstGeom prst="rect">
            <a:avLst/>
          </a:prstGeom>
          <a:noFill/>
        </p:spPr>
        <p:txBody>
          <a:bodyPr wrap="none" rtlCol="0">
            <a:spAutoFit/>
          </a:bodyPr>
          <a:lstStyle/>
          <a:p>
            <a:pPr algn="ctr"/>
            <a:r>
              <a:rPr lang="en-US" sz="1400" dirty="0"/>
              <a:t>Is Race to Zero</a:t>
            </a:r>
          </a:p>
        </p:txBody>
      </p:sp>
      <p:cxnSp>
        <p:nvCxnSpPr>
          <p:cNvPr id="2" name="Straight Connector 1">
            <a:extLst>
              <a:ext uri="{FF2B5EF4-FFF2-40B4-BE49-F238E27FC236}">
                <a16:creationId xmlns:a16="http://schemas.microsoft.com/office/drawing/2014/main" id="{D6AB9B44-AB09-6749-D48E-41AF9D70362B}"/>
              </a:ext>
            </a:extLst>
          </p:cNvPr>
          <p:cNvCxnSpPr>
            <a:cxnSpLocks/>
          </p:cNvCxnSpPr>
          <p:nvPr/>
        </p:nvCxnSpPr>
        <p:spPr>
          <a:xfrm>
            <a:off x="2574598" y="1491978"/>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0D56626-3AA2-59E0-6F3E-B62AD97AA974}"/>
              </a:ext>
            </a:extLst>
          </p:cNvPr>
          <p:cNvSpPr txBox="1"/>
          <p:nvPr/>
        </p:nvSpPr>
        <p:spPr>
          <a:xfrm>
            <a:off x="2934439" y="1823589"/>
            <a:ext cx="1522499" cy="707886"/>
          </a:xfrm>
          <a:prstGeom prst="rect">
            <a:avLst/>
          </a:prstGeom>
          <a:noFill/>
        </p:spPr>
        <p:txBody>
          <a:bodyPr wrap="square" rtlCol="0">
            <a:spAutoFit/>
          </a:bodyPr>
          <a:lstStyle/>
          <a:p>
            <a:r>
              <a:rPr lang="en-US" sz="4000" dirty="0"/>
              <a:t>20.7x</a:t>
            </a:r>
          </a:p>
        </p:txBody>
      </p:sp>
      <p:grpSp>
        <p:nvGrpSpPr>
          <p:cNvPr id="19" name="Group 18">
            <a:extLst>
              <a:ext uri="{FF2B5EF4-FFF2-40B4-BE49-F238E27FC236}">
                <a16:creationId xmlns:a16="http://schemas.microsoft.com/office/drawing/2014/main" id="{6585C574-2A07-5244-A355-69E1083511C9}"/>
              </a:ext>
            </a:extLst>
          </p:cNvPr>
          <p:cNvGrpSpPr/>
          <p:nvPr/>
        </p:nvGrpSpPr>
        <p:grpSpPr>
          <a:xfrm>
            <a:off x="902330" y="1492151"/>
            <a:ext cx="1221808" cy="1101076"/>
            <a:chOff x="8363247" y="4167745"/>
            <a:chExt cx="1221808" cy="1101076"/>
          </a:xfrm>
        </p:grpSpPr>
        <p:sp>
          <p:nvSpPr>
            <p:cNvPr id="17" name="Oval 16">
              <a:extLst>
                <a:ext uri="{FF2B5EF4-FFF2-40B4-BE49-F238E27FC236}">
                  <a16:creationId xmlns:a16="http://schemas.microsoft.com/office/drawing/2014/main" id="{79B33D43-F918-D52E-0902-CAB90FE53658}"/>
                </a:ext>
              </a:extLst>
            </p:cNvPr>
            <p:cNvSpPr/>
            <p:nvPr/>
          </p:nvSpPr>
          <p:spPr>
            <a:xfrm>
              <a:off x="8363247" y="416774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A9E932A-B3D6-0E6A-5066-C105C9641AAB}"/>
                </a:ext>
              </a:extLst>
            </p:cNvPr>
            <p:cNvPicPr>
              <a:picLocks noChangeAspect="1"/>
            </p:cNvPicPr>
            <p:nvPr/>
          </p:nvPicPr>
          <p:blipFill>
            <a:blip r:embed="rId7"/>
            <a:stretch>
              <a:fillRect/>
            </a:stretch>
          </p:blipFill>
          <p:spPr>
            <a:xfrm>
              <a:off x="8588321" y="4349850"/>
              <a:ext cx="768096" cy="768096"/>
            </a:xfrm>
            <a:prstGeom prst="rect">
              <a:avLst/>
            </a:prstGeom>
          </p:spPr>
        </p:pic>
      </p:grpSp>
      <p:sp>
        <p:nvSpPr>
          <p:cNvPr id="20" name="TextBox 19">
            <a:extLst>
              <a:ext uri="{FF2B5EF4-FFF2-40B4-BE49-F238E27FC236}">
                <a16:creationId xmlns:a16="http://schemas.microsoft.com/office/drawing/2014/main" id="{807FC290-9377-D3A2-90ED-A185F5E57180}"/>
              </a:ext>
            </a:extLst>
          </p:cNvPr>
          <p:cNvSpPr txBox="1"/>
          <p:nvPr/>
        </p:nvSpPr>
        <p:spPr>
          <a:xfrm>
            <a:off x="845743" y="2775332"/>
            <a:ext cx="1339149" cy="369332"/>
          </a:xfrm>
          <a:prstGeom prst="rect">
            <a:avLst/>
          </a:prstGeom>
          <a:noFill/>
        </p:spPr>
        <p:txBody>
          <a:bodyPr wrap="none" rtlCol="0">
            <a:spAutoFit/>
          </a:bodyPr>
          <a:lstStyle/>
          <a:p>
            <a:pPr algn="ctr"/>
            <a:r>
              <a:rPr lang="en-US" dirty="0"/>
              <a:t>Scope 1, 2, 3</a:t>
            </a:r>
          </a:p>
        </p:txBody>
      </p:sp>
      <p:sp>
        <p:nvSpPr>
          <p:cNvPr id="27" name="TextBox 26">
            <a:extLst>
              <a:ext uri="{FF2B5EF4-FFF2-40B4-BE49-F238E27FC236}">
                <a16:creationId xmlns:a16="http://schemas.microsoft.com/office/drawing/2014/main" id="{D7E39679-A69B-51A0-7756-E1A5DE883E0A}"/>
              </a:ext>
            </a:extLst>
          </p:cNvPr>
          <p:cNvSpPr txBox="1"/>
          <p:nvPr/>
        </p:nvSpPr>
        <p:spPr>
          <a:xfrm>
            <a:off x="994324" y="3209559"/>
            <a:ext cx="1034259" cy="307777"/>
          </a:xfrm>
          <a:prstGeom prst="rect">
            <a:avLst/>
          </a:prstGeom>
          <a:noFill/>
        </p:spPr>
        <p:txBody>
          <a:bodyPr wrap="none" rtlCol="0">
            <a:spAutoFit/>
          </a:bodyPr>
          <a:lstStyle/>
          <a:p>
            <a:pPr algn="ctr"/>
            <a:r>
              <a:rPr lang="en-US" sz="1400" dirty="0"/>
              <a:t>Is published</a:t>
            </a:r>
          </a:p>
        </p:txBody>
      </p:sp>
      <p:sp>
        <p:nvSpPr>
          <p:cNvPr id="35" name="TextBox 34">
            <a:extLst>
              <a:ext uri="{FF2B5EF4-FFF2-40B4-BE49-F238E27FC236}">
                <a16:creationId xmlns:a16="http://schemas.microsoft.com/office/drawing/2014/main" id="{8E196CE0-D971-254A-8AF5-D3DF4934E6C8}"/>
              </a:ext>
            </a:extLst>
          </p:cNvPr>
          <p:cNvSpPr txBox="1"/>
          <p:nvPr/>
        </p:nvSpPr>
        <p:spPr>
          <a:xfrm>
            <a:off x="2339420" y="1940918"/>
            <a:ext cx="493924" cy="432792"/>
          </a:xfrm>
          <a:prstGeom prst="ellipse">
            <a:avLst/>
          </a:prstGeom>
          <a:solidFill>
            <a:schemeClr val="accent4"/>
          </a:solidFill>
        </p:spPr>
        <p:txBody>
          <a:bodyPr wrap="none" rtlCol="0">
            <a:spAutoFit/>
          </a:bodyPr>
          <a:lstStyle/>
          <a:p>
            <a:pPr algn="ctr"/>
            <a:r>
              <a:rPr lang="en-US" sz="1400" dirty="0">
                <a:solidFill>
                  <a:schemeClr val="bg1"/>
                </a:solidFill>
              </a:rPr>
              <a:t>by</a:t>
            </a:r>
          </a:p>
        </p:txBody>
      </p:sp>
      <p:sp>
        <p:nvSpPr>
          <p:cNvPr id="44" name="TextBox 43">
            <a:extLst>
              <a:ext uri="{FF2B5EF4-FFF2-40B4-BE49-F238E27FC236}">
                <a16:creationId xmlns:a16="http://schemas.microsoft.com/office/drawing/2014/main" id="{C4D72323-DBE5-9397-FC8D-D6D218E3AE19}"/>
              </a:ext>
            </a:extLst>
          </p:cNvPr>
          <p:cNvSpPr txBox="1"/>
          <p:nvPr/>
        </p:nvSpPr>
        <p:spPr>
          <a:xfrm>
            <a:off x="2331599" y="4351495"/>
            <a:ext cx="493924" cy="432792"/>
          </a:xfrm>
          <a:prstGeom prst="ellipse">
            <a:avLst/>
          </a:prstGeom>
          <a:solidFill>
            <a:schemeClr val="accent4"/>
          </a:solidFill>
        </p:spPr>
        <p:txBody>
          <a:bodyPr wrap="none" rtlCol="0">
            <a:spAutoFit/>
          </a:bodyPr>
          <a:lstStyle/>
          <a:p>
            <a:pPr algn="ctr"/>
            <a:r>
              <a:rPr lang="en-US" sz="1400" dirty="0">
                <a:solidFill>
                  <a:schemeClr val="bg1"/>
                </a:solidFill>
              </a:rPr>
              <a:t>by</a:t>
            </a:r>
          </a:p>
        </p:txBody>
      </p:sp>
      <p:sp>
        <p:nvSpPr>
          <p:cNvPr id="66" name="TextBox 65">
            <a:extLst>
              <a:ext uri="{FF2B5EF4-FFF2-40B4-BE49-F238E27FC236}">
                <a16:creationId xmlns:a16="http://schemas.microsoft.com/office/drawing/2014/main" id="{0741A929-796D-F17E-D144-C776303EAA14}"/>
              </a:ext>
            </a:extLst>
          </p:cNvPr>
          <p:cNvSpPr txBox="1"/>
          <p:nvPr/>
        </p:nvSpPr>
        <p:spPr>
          <a:xfrm>
            <a:off x="6175144" y="1862069"/>
            <a:ext cx="493924" cy="432792"/>
          </a:xfrm>
          <a:prstGeom prst="ellipse">
            <a:avLst/>
          </a:prstGeom>
          <a:solidFill>
            <a:schemeClr val="accent4"/>
          </a:solidFill>
        </p:spPr>
        <p:txBody>
          <a:bodyPr wrap="none" rtlCol="0">
            <a:spAutoFit/>
          </a:bodyPr>
          <a:lstStyle/>
          <a:p>
            <a:pPr algn="ctr"/>
            <a:r>
              <a:rPr lang="en-US" sz="1400" dirty="0">
                <a:solidFill>
                  <a:schemeClr val="bg1"/>
                </a:solidFill>
              </a:rPr>
              <a:t>by</a:t>
            </a:r>
          </a:p>
        </p:txBody>
      </p:sp>
      <p:sp>
        <p:nvSpPr>
          <p:cNvPr id="67" name="TextBox 66">
            <a:extLst>
              <a:ext uri="{FF2B5EF4-FFF2-40B4-BE49-F238E27FC236}">
                <a16:creationId xmlns:a16="http://schemas.microsoft.com/office/drawing/2014/main" id="{E6DE5225-0CD4-697B-AA30-6C7B80D658B7}"/>
              </a:ext>
            </a:extLst>
          </p:cNvPr>
          <p:cNvSpPr txBox="1"/>
          <p:nvPr/>
        </p:nvSpPr>
        <p:spPr>
          <a:xfrm>
            <a:off x="6154285" y="4363108"/>
            <a:ext cx="493924" cy="432792"/>
          </a:xfrm>
          <a:prstGeom prst="ellipse">
            <a:avLst/>
          </a:prstGeom>
          <a:solidFill>
            <a:schemeClr val="accent4"/>
          </a:solidFill>
        </p:spPr>
        <p:txBody>
          <a:bodyPr wrap="none" rtlCol="0">
            <a:spAutoFit/>
          </a:bodyPr>
          <a:lstStyle/>
          <a:p>
            <a:pPr algn="ctr"/>
            <a:r>
              <a:rPr lang="en-US" sz="1400" dirty="0">
                <a:solidFill>
                  <a:schemeClr val="bg1"/>
                </a:solidFill>
              </a:rPr>
              <a:t>by</a:t>
            </a:r>
          </a:p>
        </p:txBody>
      </p:sp>
      <p:sp>
        <p:nvSpPr>
          <p:cNvPr id="68" name="TextBox 67">
            <a:extLst>
              <a:ext uri="{FF2B5EF4-FFF2-40B4-BE49-F238E27FC236}">
                <a16:creationId xmlns:a16="http://schemas.microsoft.com/office/drawing/2014/main" id="{47E3B423-77F8-5C80-DFE9-B834F6C6D5A5}"/>
              </a:ext>
            </a:extLst>
          </p:cNvPr>
          <p:cNvSpPr txBox="1"/>
          <p:nvPr/>
        </p:nvSpPr>
        <p:spPr>
          <a:xfrm>
            <a:off x="9872960" y="4403388"/>
            <a:ext cx="493924" cy="432792"/>
          </a:xfrm>
          <a:prstGeom prst="ellipse">
            <a:avLst/>
          </a:prstGeom>
          <a:solidFill>
            <a:schemeClr val="accent4"/>
          </a:solidFill>
        </p:spPr>
        <p:txBody>
          <a:bodyPr wrap="none" rtlCol="0">
            <a:spAutoFit/>
          </a:bodyPr>
          <a:lstStyle/>
          <a:p>
            <a:pPr algn="ctr"/>
            <a:r>
              <a:rPr lang="en-US" sz="1400" dirty="0">
                <a:solidFill>
                  <a:schemeClr val="bg1"/>
                </a:solidFill>
              </a:rPr>
              <a:t>by</a:t>
            </a:r>
          </a:p>
        </p:txBody>
      </p:sp>
      <p:sp>
        <p:nvSpPr>
          <p:cNvPr id="69" name="TextBox 68">
            <a:extLst>
              <a:ext uri="{FF2B5EF4-FFF2-40B4-BE49-F238E27FC236}">
                <a16:creationId xmlns:a16="http://schemas.microsoft.com/office/drawing/2014/main" id="{632435DA-DE11-164C-CE6E-9C133933DCDC}"/>
              </a:ext>
            </a:extLst>
          </p:cNvPr>
          <p:cNvSpPr txBox="1"/>
          <p:nvPr/>
        </p:nvSpPr>
        <p:spPr>
          <a:xfrm>
            <a:off x="9888140" y="1743362"/>
            <a:ext cx="493924" cy="432792"/>
          </a:xfrm>
          <a:prstGeom prst="ellipse">
            <a:avLst/>
          </a:prstGeom>
          <a:solidFill>
            <a:schemeClr val="accent4"/>
          </a:solidFill>
        </p:spPr>
        <p:txBody>
          <a:bodyPr wrap="none" rtlCol="0">
            <a:spAutoFit/>
          </a:bodyPr>
          <a:lstStyle/>
          <a:p>
            <a:pPr algn="ctr"/>
            <a:r>
              <a:rPr lang="en-US" sz="1400" dirty="0">
                <a:solidFill>
                  <a:schemeClr val="bg1"/>
                </a:solidFill>
              </a:rPr>
              <a:t>by</a:t>
            </a:r>
          </a:p>
        </p:txBody>
      </p:sp>
    </p:spTree>
    <p:extLst>
      <p:ext uri="{BB962C8B-B14F-4D97-AF65-F5344CB8AC3E}">
        <p14:creationId xmlns:p14="http://schemas.microsoft.com/office/powerpoint/2010/main" val="38608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DA9CE-4305-BDA6-7D58-1D459E8A51FD}"/>
              </a:ext>
            </a:extLst>
          </p:cNvPr>
          <p:cNvSpPr>
            <a:spLocks noGrp="1"/>
          </p:cNvSpPr>
          <p:nvPr>
            <p:ph idx="1"/>
          </p:nvPr>
        </p:nvSpPr>
        <p:spPr>
          <a:xfrm>
            <a:off x="373194" y="333108"/>
            <a:ext cx="12036519" cy="888070"/>
          </a:xfrm>
        </p:spPr>
        <p:txBody>
          <a:bodyPr>
            <a:normAutofit/>
          </a:bodyPr>
          <a:lstStyle/>
          <a:p>
            <a:pPr marL="0" indent="0">
              <a:buNone/>
            </a:pPr>
            <a:r>
              <a:rPr lang="en-US" sz="2800" b="1" dirty="0"/>
              <a:t>… versus </a:t>
            </a:r>
            <a:r>
              <a:rPr lang="en-US" sz="2800" b="1" dirty="0">
                <a:solidFill>
                  <a:schemeClr val="accent3">
                    <a:lumMod val="75000"/>
                  </a:schemeClr>
                </a:solidFill>
              </a:rPr>
              <a:t>Lagging</a:t>
            </a:r>
            <a:r>
              <a:rPr lang="en-US" sz="2800" b="1" dirty="0"/>
              <a:t> Indicators that reduce the average score when…</a:t>
            </a:r>
            <a:endParaRPr lang="en-TH" sz="2800" dirty="0"/>
          </a:p>
        </p:txBody>
      </p:sp>
      <p:cxnSp>
        <p:nvCxnSpPr>
          <p:cNvPr id="7" name="Straight Connector 6">
            <a:extLst>
              <a:ext uri="{FF2B5EF4-FFF2-40B4-BE49-F238E27FC236}">
                <a16:creationId xmlns:a16="http://schemas.microsoft.com/office/drawing/2014/main" id="{56179813-0E41-FB7F-3324-5057B1F30FB5}"/>
              </a:ext>
            </a:extLst>
          </p:cNvPr>
          <p:cNvCxnSpPr>
            <a:cxnSpLocks/>
          </p:cNvCxnSpPr>
          <p:nvPr/>
        </p:nvCxnSpPr>
        <p:spPr>
          <a:xfrm>
            <a:off x="6378225" y="1636482"/>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D7CACAD8-4E89-E7E3-8380-1562124F3680}"/>
              </a:ext>
            </a:extLst>
          </p:cNvPr>
          <p:cNvGrpSpPr/>
          <p:nvPr/>
        </p:nvGrpSpPr>
        <p:grpSpPr>
          <a:xfrm>
            <a:off x="4626965" y="1662347"/>
            <a:ext cx="1221808" cy="1101076"/>
            <a:chOff x="1009328" y="3989770"/>
            <a:chExt cx="1221808" cy="1101076"/>
          </a:xfrm>
        </p:grpSpPr>
        <p:sp>
          <p:nvSpPr>
            <p:cNvPr id="23" name="Oval 22">
              <a:extLst>
                <a:ext uri="{FF2B5EF4-FFF2-40B4-BE49-F238E27FC236}">
                  <a16:creationId xmlns:a16="http://schemas.microsoft.com/office/drawing/2014/main" id="{DA62E213-82E8-547B-AE5F-F0461493ECD1}"/>
                </a:ext>
              </a:extLst>
            </p:cNvPr>
            <p:cNvSpPr/>
            <p:nvPr/>
          </p:nvSpPr>
          <p:spPr>
            <a:xfrm>
              <a:off x="100932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1CE0C6-FA74-D8BC-8E3D-00F6F1C25E47}"/>
                </a:ext>
              </a:extLst>
            </p:cNvPr>
            <p:cNvPicPr>
              <a:picLocks noChangeAspect="1"/>
            </p:cNvPicPr>
            <p:nvPr/>
          </p:nvPicPr>
          <p:blipFill>
            <a:blip r:embed="rId2"/>
            <a:stretch>
              <a:fillRect/>
            </a:stretch>
          </p:blipFill>
          <p:spPr>
            <a:xfrm>
              <a:off x="1200837" y="4144549"/>
              <a:ext cx="767424" cy="767424"/>
            </a:xfrm>
            <a:prstGeom prst="rect">
              <a:avLst/>
            </a:prstGeom>
          </p:spPr>
        </p:pic>
      </p:grpSp>
      <p:sp>
        <p:nvSpPr>
          <p:cNvPr id="18" name="TextBox 17">
            <a:extLst>
              <a:ext uri="{FF2B5EF4-FFF2-40B4-BE49-F238E27FC236}">
                <a16:creationId xmlns:a16="http://schemas.microsoft.com/office/drawing/2014/main" id="{F8798AC0-3002-71FF-B9A7-423FC246E144}"/>
              </a:ext>
            </a:extLst>
          </p:cNvPr>
          <p:cNvSpPr txBox="1"/>
          <p:nvPr/>
        </p:nvSpPr>
        <p:spPr>
          <a:xfrm>
            <a:off x="4651241" y="2823558"/>
            <a:ext cx="1221809" cy="646331"/>
          </a:xfrm>
          <a:prstGeom prst="rect">
            <a:avLst/>
          </a:prstGeom>
          <a:noFill/>
        </p:spPr>
        <p:txBody>
          <a:bodyPr wrap="none" rtlCol="0">
            <a:spAutoFit/>
          </a:bodyPr>
          <a:lstStyle/>
          <a:p>
            <a:pPr algn="ctr"/>
            <a:r>
              <a:rPr lang="en-US" dirty="0"/>
              <a:t>Reporting </a:t>
            </a:r>
          </a:p>
          <a:p>
            <a:pPr algn="ctr"/>
            <a:r>
              <a:rPr lang="en-US" dirty="0"/>
              <a:t>Mechanism</a:t>
            </a:r>
          </a:p>
        </p:txBody>
      </p:sp>
      <p:grpSp>
        <p:nvGrpSpPr>
          <p:cNvPr id="36" name="Group 35">
            <a:extLst>
              <a:ext uri="{FF2B5EF4-FFF2-40B4-BE49-F238E27FC236}">
                <a16:creationId xmlns:a16="http://schemas.microsoft.com/office/drawing/2014/main" id="{CEE30D07-3B89-475A-31C8-EBECADE7E166}"/>
              </a:ext>
            </a:extLst>
          </p:cNvPr>
          <p:cNvGrpSpPr/>
          <p:nvPr/>
        </p:nvGrpSpPr>
        <p:grpSpPr>
          <a:xfrm>
            <a:off x="4659191" y="1691779"/>
            <a:ext cx="1221808" cy="1101076"/>
            <a:chOff x="1009328" y="3989770"/>
            <a:chExt cx="1221808" cy="1101076"/>
          </a:xfrm>
        </p:grpSpPr>
        <p:sp>
          <p:nvSpPr>
            <p:cNvPr id="37" name="Oval 36">
              <a:extLst>
                <a:ext uri="{FF2B5EF4-FFF2-40B4-BE49-F238E27FC236}">
                  <a16:creationId xmlns:a16="http://schemas.microsoft.com/office/drawing/2014/main" id="{8CB779EE-8DAA-2B4B-5384-64EDED4EF2E0}"/>
                </a:ext>
              </a:extLst>
            </p:cNvPr>
            <p:cNvSpPr/>
            <p:nvPr/>
          </p:nvSpPr>
          <p:spPr>
            <a:xfrm>
              <a:off x="100932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3ECEE94-12B2-F3D9-3F9D-9DBAB59B6CDE}"/>
                </a:ext>
              </a:extLst>
            </p:cNvPr>
            <p:cNvPicPr>
              <a:picLocks noChangeAspect="1"/>
            </p:cNvPicPr>
            <p:nvPr/>
          </p:nvPicPr>
          <p:blipFill>
            <a:blip r:embed="rId2"/>
            <a:stretch>
              <a:fillRect/>
            </a:stretch>
          </p:blipFill>
          <p:spPr>
            <a:xfrm>
              <a:off x="1200837" y="4144549"/>
              <a:ext cx="767424" cy="767424"/>
            </a:xfrm>
            <a:prstGeom prst="rect">
              <a:avLst/>
            </a:prstGeom>
          </p:spPr>
        </p:pic>
      </p:grpSp>
      <p:sp>
        <p:nvSpPr>
          <p:cNvPr id="10" name="TextBox 9">
            <a:extLst>
              <a:ext uri="{FF2B5EF4-FFF2-40B4-BE49-F238E27FC236}">
                <a16:creationId xmlns:a16="http://schemas.microsoft.com/office/drawing/2014/main" id="{EF3EC509-EED1-8321-0B67-0FA05A9F1B2D}"/>
              </a:ext>
            </a:extLst>
          </p:cNvPr>
          <p:cNvSpPr txBox="1"/>
          <p:nvPr/>
        </p:nvSpPr>
        <p:spPr>
          <a:xfrm>
            <a:off x="6636276" y="1893842"/>
            <a:ext cx="1431542" cy="707886"/>
          </a:xfrm>
          <a:prstGeom prst="rect">
            <a:avLst/>
          </a:prstGeom>
          <a:noFill/>
        </p:spPr>
        <p:txBody>
          <a:bodyPr wrap="square" rtlCol="0">
            <a:spAutoFit/>
          </a:bodyPr>
          <a:lstStyle/>
          <a:p>
            <a:r>
              <a:rPr lang="en-US" sz="4000" dirty="0"/>
              <a:t>14.9x</a:t>
            </a:r>
          </a:p>
        </p:txBody>
      </p:sp>
      <p:sp>
        <p:nvSpPr>
          <p:cNvPr id="21" name="TextBox 20">
            <a:extLst>
              <a:ext uri="{FF2B5EF4-FFF2-40B4-BE49-F238E27FC236}">
                <a16:creationId xmlns:a16="http://schemas.microsoft.com/office/drawing/2014/main" id="{D2718557-DBF5-8154-CCA7-AB12B4F42416}"/>
              </a:ext>
            </a:extLst>
          </p:cNvPr>
          <p:cNvSpPr txBox="1"/>
          <p:nvPr/>
        </p:nvSpPr>
        <p:spPr>
          <a:xfrm>
            <a:off x="4624125" y="3441610"/>
            <a:ext cx="1335623" cy="307777"/>
          </a:xfrm>
          <a:prstGeom prst="rect">
            <a:avLst/>
          </a:prstGeom>
          <a:noFill/>
        </p:spPr>
        <p:txBody>
          <a:bodyPr wrap="none" rtlCol="0">
            <a:spAutoFit/>
          </a:bodyPr>
          <a:lstStyle/>
          <a:p>
            <a:pPr algn="ctr"/>
            <a:r>
              <a:rPr lang="en-US" sz="1400" dirty="0"/>
              <a:t>Is Not Specified</a:t>
            </a:r>
          </a:p>
        </p:txBody>
      </p:sp>
      <p:grpSp>
        <p:nvGrpSpPr>
          <p:cNvPr id="12" name="Group 11">
            <a:extLst>
              <a:ext uri="{FF2B5EF4-FFF2-40B4-BE49-F238E27FC236}">
                <a16:creationId xmlns:a16="http://schemas.microsoft.com/office/drawing/2014/main" id="{1F22E006-00E0-4ECF-A6B4-4E613C74FDEC}"/>
              </a:ext>
            </a:extLst>
          </p:cNvPr>
          <p:cNvGrpSpPr/>
          <p:nvPr/>
        </p:nvGrpSpPr>
        <p:grpSpPr>
          <a:xfrm>
            <a:off x="8325869" y="1677416"/>
            <a:ext cx="1629164" cy="1802777"/>
            <a:chOff x="5129017" y="3994535"/>
            <a:chExt cx="1629164" cy="1802777"/>
          </a:xfrm>
        </p:grpSpPr>
        <p:grpSp>
          <p:nvGrpSpPr>
            <p:cNvPr id="14" name="Group 13">
              <a:extLst>
                <a:ext uri="{FF2B5EF4-FFF2-40B4-BE49-F238E27FC236}">
                  <a16:creationId xmlns:a16="http://schemas.microsoft.com/office/drawing/2014/main" id="{9D963632-3AAC-D550-8A01-72FE6AD08DB2}"/>
                </a:ext>
              </a:extLst>
            </p:cNvPr>
            <p:cNvGrpSpPr/>
            <p:nvPr/>
          </p:nvGrpSpPr>
          <p:grpSpPr>
            <a:xfrm>
              <a:off x="5355363" y="3994535"/>
              <a:ext cx="1221808" cy="1101076"/>
              <a:chOff x="5355363" y="3994535"/>
              <a:chExt cx="1221808" cy="1101076"/>
            </a:xfrm>
          </p:grpSpPr>
          <p:sp>
            <p:nvSpPr>
              <p:cNvPr id="48" name="Oval 47">
                <a:extLst>
                  <a:ext uri="{FF2B5EF4-FFF2-40B4-BE49-F238E27FC236}">
                    <a16:creationId xmlns:a16="http://schemas.microsoft.com/office/drawing/2014/main" id="{943180C1-3809-1782-613E-8142BA985074}"/>
                  </a:ext>
                </a:extLst>
              </p:cNvPr>
              <p:cNvSpPr/>
              <p:nvPr/>
            </p:nvSpPr>
            <p:spPr>
              <a:xfrm>
                <a:off x="5355363"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B5948E86-C8B7-B7BA-7D85-22CA35479AEE}"/>
                  </a:ext>
                </a:extLst>
              </p:cNvPr>
              <p:cNvPicPr>
                <a:picLocks noChangeAspect="1"/>
              </p:cNvPicPr>
              <p:nvPr/>
            </p:nvPicPr>
            <p:blipFill>
              <a:blip r:embed="rId3"/>
              <a:stretch>
                <a:fillRect/>
              </a:stretch>
            </p:blipFill>
            <p:spPr>
              <a:xfrm>
                <a:off x="5564061" y="4150751"/>
                <a:ext cx="768096" cy="768096"/>
              </a:xfrm>
              <a:prstGeom prst="rect">
                <a:avLst/>
              </a:prstGeom>
            </p:spPr>
          </p:pic>
        </p:grpSp>
        <p:sp>
          <p:nvSpPr>
            <p:cNvPr id="16" name="TextBox 15">
              <a:extLst>
                <a:ext uri="{FF2B5EF4-FFF2-40B4-BE49-F238E27FC236}">
                  <a16:creationId xmlns:a16="http://schemas.microsoft.com/office/drawing/2014/main" id="{3B9E73D1-A84A-A0CD-DF9D-821AEBBCA570}"/>
                </a:ext>
              </a:extLst>
            </p:cNvPr>
            <p:cNvSpPr txBox="1"/>
            <p:nvPr/>
          </p:nvSpPr>
          <p:spPr>
            <a:xfrm>
              <a:off x="5129017" y="5150981"/>
              <a:ext cx="1629164" cy="646331"/>
            </a:xfrm>
            <a:prstGeom prst="rect">
              <a:avLst/>
            </a:prstGeom>
            <a:noFill/>
          </p:spPr>
          <p:txBody>
            <a:bodyPr wrap="none" rtlCol="0">
              <a:spAutoFit/>
            </a:bodyPr>
            <a:lstStyle/>
            <a:p>
              <a:pPr algn="ctr"/>
              <a:r>
                <a:rPr lang="en-US" dirty="0"/>
                <a:t>Carbon Credit </a:t>
              </a:r>
            </a:p>
            <a:p>
              <a:pPr algn="ctr"/>
              <a:r>
                <a:rPr lang="en-US" dirty="0"/>
                <a:t>Offsets</a:t>
              </a:r>
            </a:p>
          </p:txBody>
        </p:sp>
        <p:grpSp>
          <p:nvGrpSpPr>
            <p:cNvPr id="45" name="Group 44">
              <a:extLst>
                <a:ext uri="{FF2B5EF4-FFF2-40B4-BE49-F238E27FC236}">
                  <a16:creationId xmlns:a16="http://schemas.microsoft.com/office/drawing/2014/main" id="{B7BAAD30-0B8E-D3B1-E551-7BD5CA59ECC8}"/>
                </a:ext>
              </a:extLst>
            </p:cNvPr>
            <p:cNvGrpSpPr/>
            <p:nvPr/>
          </p:nvGrpSpPr>
          <p:grpSpPr>
            <a:xfrm>
              <a:off x="5332695" y="4019202"/>
              <a:ext cx="1221808" cy="1101076"/>
              <a:chOff x="5355363" y="3994535"/>
              <a:chExt cx="1221808" cy="1101076"/>
            </a:xfrm>
          </p:grpSpPr>
          <p:sp>
            <p:nvSpPr>
              <p:cNvPr id="46" name="Oval 45">
                <a:extLst>
                  <a:ext uri="{FF2B5EF4-FFF2-40B4-BE49-F238E27FC236}">
                    <a16:creationId xmlns:a16="http://schemas.microsoft.com/office/drawing/2014/main" id="{F8A87440-6D8C-711F-FBDC-0CAAEB00A154}"/>
                  </a:ext>
                </a:extLst>
              </p:cNvPr>
              <p:cNvSpPr/>
              <p:nvPr/>
            </p:nvSpPr>
            <p:spPr>
              <a:xfrm>
                <a:off x="5355363"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67F5F8-B52A-7E74-035D-D15D7DF32785}"/>
                  </a:ext>
                </a:extLst>
              </p:cNvPr>
              <p:cNvPicPr>
                <a:picLocks noChangeAspect="1"/>
              </p:cNvPicPr>
              <p:nvPr/>
            </p:nvPicPr>
            <p:blipFill>
              <a:blip r:embed="rId3"/>
              <a:stretch>
                <a:fillRect/>
              </a:stretch>
            </p:blipFill>
            <p:spPr>
              <a:xfrm>
                <a:off x="5564061" y="4150751"/>
                <a:ext cx="768096" cy="768096"/>
              </a:xfrm>
              <a:prstGeom prst="rect">
                <a:avLst/>
              </a:prstGeom>
            </p:spPr>
          </p:pic>
        </p:grpSp>
      </p:grpSp>
      <p:cxnSp>
        <p:nvCxnSpPr>
          <p:cNvPr id="50" name="Straight Connector 49">
            <a:extLst>
              <a:ext uri="{FF2B5EF4-FFF2-40B4-BE49-F238E27FC236}">
                <a16:creationId xmlns:a16="http://schemas.microsoft.com/office/drawing/2014/main" id="{4929355F-8401-CAB6-9AC9-DEA86332E9B6}"/>
              </a:ext>
            </a:extLst>
          </p:cNvPr>
          <p:cNvCxnSpPr>
            <a:cxnSpLocks/>
          </p:cNvCxnSpPr>
          <p:nvPr/>
        </p:nvCxnSpPr>
        <p:spPr>
          <a:xfrm>
            <a:off x="10269711" y="1691779"/>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208373-764D-64D2-872A-E9E0D27E9140}"/>
              </a:ext>
            </a:extLst>
          </p:cNvPr>
          <p:cNvSpPr txBox="1"/>
          <p:nvPr/>
        </p:nvSpPr>
        <p:spPr>
          <a:xfrm>
            <a:off x="10548126" y="2034766"/>
            <a:ext cx="1380478" cy="707886"/>
          </a:xfrm>
          <a:prstGeom prst="rect">
            <a:avLst/>
          </a:prstGeom>
          <a:noFill/>
        </p:spPr>
        <p:txBody>
          <a:bodyPr wrap="square" rtlCol="0">
            <a:spAutoFit/>
          </a:bodyPr>
          <a:lstStyle/>
          <a:p>
            <a:r>
              <a:rPr lang="en-US" sz="4000" dirty="0"/>
              <a:t>14.9x</a:t>
            </a:r>
          </a:p>
        </p:txBody>
      </p:sp>
      <p:sp>
        <p:nvSpPr>
          <p:cNvPr id="22" name="TextBox 21">
            <a:extLst>
              <a:ext uri="{FF2B5EF4-FFF2-40B4-BE49-F238E27FC236}">
                <a16:creationId xmlns:a16="http://schemas.microsoft.com/office/drawing/2014/main" id="{712C8223-5A4B-AE65-1813-5ED6CC7CAE73}"/>
              </a:ext>
            </a:extLst>
          </p:cNvPr>
          <p:cNvSpPr txBox="1"/>
          <p:nvPr/>
        </p:nvSpPr>
        <p:spPr>
          <a:xfrm>
            <a:off x="8476442" y="3479876"/>
            <a:ext cx="1335623" cy="307777"/>
          </a:xfrm>
          <a:prstGeom prst="rect">
            <a:avLst/>
          </a:prstGeom>
          <a:noFill/>
        </p:spPr>
        <p:txBody>
          <a:bodyPr wrap="none" rtlCol="0">
            <a:spAutoFit/>
          </a:bodyPr>
          <a:lstStyle/>
          <a:p>
            <a:pPr algn="ctr"/>
            <a:r>
              <a:rPr lang="en-US" sz="1400" dirty="0"/>
              <a:t>Is Not Specified</a:t>
            </a:r>
          </a:p>
        </p:txBody>
      </p:sp>
      <p:cxnSp>
        <p:nvCxnSpPr>
          <p:cNvPr id="56" name="Straight Connector 55">
            <a:extLst>
              <a:ext uri="{FF2B5EF4-FFF2-40B4-BE49-F238E27FC236}">
                <a16:creationId xmlns:a16="http://schemas.microsoft.com/office/drawing/2014/main" id="{31C1BC1D-AA29-1A92-A2A9-49D67FD83FB0}"/>
              </a:ext>
            </a:extLst>
          </p:cNvPr>
          <p:cNvCxnSpPr>
            <a:cxnSpLocks/>
          </p:cNvCxnSpPr>
          <p:nvPr/>
        </p:nvCxnSpPr>
        <p:spPr>
          <a:xfrm>
            <a:off x="2486390" y="4099571"/>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F14EEB9-2CC7-D0F2-FF11-75B2D0BDA278}"/>
              </a:ext>
            </a:extLst>
          </p:cNvPr>
          <p:cNvSpPr txBox="1"/>
          <p:nvPr/>
        </p:nvSpPr>
        <p:spPr>
          <a:xfrm>
            <a:off x="858780" y="5441186"/>
            <a:ext cx="1366080" cy="369332"/>
          </a:xfrm>
          <a:prstGeom prst="rect">
            <a:avLst/>
          </a:prstGeom>
          <a:noFill/>
        </p:spPr>
        <p:txBody>
          <a:bodyPr wrap="none" rtlCol="0">
            <a:spAutoFit/>
          </a:bodyPr>
          <a:lstStyle/>
          <a:p>
            <a:pPr algn="ctr"/>
            <a:r>
              <a:rPr lang="en-US" dirty="0"/>
              <a:t>Defined Plan</a:t>
            </a:r>
          </a:p>
        </p:txBody>
      </p:sp>
      <p:grpSp>
        <p:nvGrpSpPr>
          <p:cNvPr id="58" name="Group 57">
            <a:extLst>
              <a:ext uri="{FF2B5EF4-FFF2-40B4-BE49-F238E27FC236}">
                <a16:creationId xmlns:a16="http://schemas.microsoft.com/office/drawing/2014/main" id="{F54DE151-2F6A-DA1C-8096-1715A27F1478}"/>
              </a:ext>
            </a:extLst>
          </p:cNvPr>
          <p:cNvGrpSpPr/>
          <p:nvPr/>
        </p:nvGrpSpPr>
        <p:grpSpPr>
          <a:xfrm>
            <a:off x="930916" y="4170908"/>
            <a:ext cx="1221808" cy="1101076"/>
            <a:chOff x="7621837" y="3970527"/>
            <a:chExt cx="1221808" cy="1101076"/>
          </a:xfrm>
        </p:grpSpPr>
        <p:sp>
          <p:nvSpPr>
            <p:cNvPr id="59" name="Oval 58">
              <a:extLst>
                <a:ext uri="{FF2B5EF4-FFF2-40B4-BE49-F238E27FC236}">
                  <a16:creationId xmlns:a16="http://schemas.microsoft.com/office/drawing/2014/main" id="{2D6E8A17-1C0A-54CC-3FD2-DC6EEB18B2B0}"/>
                </a:ext>
              </a:extLst>
            </p:cNvPr>
            <p:cNvSpPr/>
            <p:nvPr/>
          </p:nvSpPr>
          <p:spPr>
            <a:xfrm>
              <a:off x="7621837" y="3970527"/>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75A3166A-FDB3-2182-7E5F-55E092BB5E8F}"/>
                </a:ext>
              </a:extLst>
            </p:cNvPr>
            <p:cNvPicPr>
              <a:picLocks noChangeAspect="1"/>
            </p:cNvPicPr>
            <p:nvPr/>
          </p:nvPicPr>
          <p:blipFill>
            <a:blip r:embed="rId4"/>
            <a:stretch>
              <a:fillRect/>
            </a:stretch>
          </p:blipFill>
          <p:spPr>
            <a:xfrm>
              <a:off x="7892940" y="4130870"/>
              <a:ext cx="768096" cy="768096"/>
            </a:xfrm>
            <a:prstGeom prst="rect">
              <a:avLst/>
            </a:prstGeom>
          </p:spPr>
        </p:pic>
      </p:grpSp>
      <p:sp>
        <p:nvSpPr>
          <p:cNvPr id="6" name="TextBox 5">
            <a:extLst>
              <a:ext uri="{FF2B5EF4-FFF2-40B4-BE49-F238E27FC236}">
                <a16:creationId xmlns:a16="http://schemas.microsoft.com/office/drawing/2014/main" id="{D03173A7-F895-1B34-5D73-BAB246645D52}"/>
              </a:ext>
            </a:extLst>
          </p:cNvPr>
          <p:cNvSpPr txBox="1"/>
          <p:nvPr/>
        </p:nvSpPr>
        <p:spPr>
          <a:xfrm>
            <a:off x="2767104" y="4361356"/>
            <a:ext cx="1428597" cy="707886"/>
          </a:xfrm>
          <a:prstGeom prst="rect">
            <a:avLst/>
          </a:prstGeom>
          <a:noFill/>
        </p:spPr>
        <p:txBody>
          <a:bodyPr wrap="square" rtlCol="0">
            <a:spAutoFit/>
          </a:bodyPr>
          <a:lstStyle/>
          <a:p>
            <a:r>
              <a:rPr lang="en-US" sz="4000" dirty="0"/>
              <a:t>15x</a:t>
            </a:r>
          </a:p>
        </p:txBody>
      </p:sp>
      <p:sp>
        <p:nvSpPr>
          <p:cNvPr id="24" name="TextBox 23">
            <a:extLst>
              <a:ext uri="{FF2B5EF4-FFF2-40B4-BE49-F238E27FC236}">
                <a16:creationId xmlns:a16="http://schemas.microsoft.com/office/drawing/2014/main" id="{73866A52-C61B-31EB-6E16-92DFCA4D2ABA}"/>
              </a:ext>
            </a:extLst>
          </p:cNvPr>
          <p:cNvSpPr txBox="1"/>
          <p:nvPr/>
        </p:nvSpPr>
        <p:spPr>
          <a:xfrm>
            <a:off x="973593" y="5817152"/>
            <a:ext cx="1055097" cy="307777"/>
          </a:xfrm>
          <a:prstGeom prst="rect">
            <a:avLst/>
          </a:prstGeom>
          <a:noFill/>
        </p:spPr>
        <p:txBody>
          <a:bodyPr wrap="none" rtlCol="0">
            <a:spAutoFit/>
          </a:bodyPr>
          <a:lstStyle/>
          <a:p>
            <a:pPr algn="ctr"/>
            <a:r>
              <a:rPr lang="en-US" sz="1400" dirty="0"/>
              <a:t>Not existed</a:t>
            </a:r>
          </a:p>
        </p:txBody>
      </p:sp>
      <p:grpSp>
        <p:nvGrpSpPr>
          <p:cNvPr id="51" name="Group 50">
            <a:extLst>
              <a:ext uri="{FF2B5EF4-FFF2-40B4-BE49-F238E27FC236}">
                <a16:creationId xmlns:a16="http://schemas.microsoft.com/office/drawing/2014/main" id="{9FFDC86D-380E-72CF-CA3F-5294492E7870}"/>
              </a:ext>
            </a:extLst>
          </p:cNvPr>
          <p:cNvGrpSpPr/>
          <p:nvPr/>
        </p:nvGrpSpPr>
        <p:grpSpPr>
          <a:xfrm>
            <a:off x="4624933" y="4175832"/>
            <a:ext cx="1221808" cy="1101076"/>
            <a:chOff x="3173858" y="3989770"/>
            <a:chExt cx="1221808" cy="1101076"/>
          </a:xfrm>
        </p:grpSpPr>
        <p:sp>
          <p:nvSpPr>
            <p:cNvPr id="52" name="Oval 51">
              <a:extLst>
                <a:ext uri="{FF2B5EF4-FFF2-40B4-BE49-F238E27FC236}">
                  <a16:creationId xmlns:a16="http://schemas.microsoft.com/office/drawing/2014/main" id="{7CCD5975-0A3A-09A1-4101-D229A067B1D8}"/>
                </a:ext>
              </a:extLst>
            </p:cNvPr>
            <p:cNvSpPr/>
            <p:nvPr/>
          </p:nvSpPr>
          <p:spPr>
            <a:xfrm>
              <a:off x="3173858" y="3989770"/>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52">
              <a:extLst>
                <a:ext uri="{FF2B5EF4-FFF2-40B4-BE49-F238E27FC236}">
                  <a16:creationId xmlns:a16="http://schemas.microsoft.com/office/drawing/2014/main" id="{12ADEBD6-E02F-B3A5-2CED-95C6C8B24A9E}"/>
                </a:ext>
              </a:extLst>
            </p:cNvPr>
            <p:cNvPicPr>
              <a:picLocks noChangeAspect="1"/>
            </p:cNvPicPr>
            <p:nvPr/>
          </p:nvPicPr>
          <p:blipFill>
            <a:blip r:embed="rId5"/>
            <a:stretch>
              <a:fillRect/>
            </a:stretch>
          </p:blipFill>
          <p:spPr>
            <a:xfrm>
              <a:off x="3409538" y="4116316"/>
              <a:ext cx="767424" cy="767424"/>
            </a:xfrm>
            <a:prstGeom prst="rect">
              <a:avLst/>
            </a:prstGeom>
          </p:spPr>
        </p:pic>
      </p:grpSp>
      <p:sp>
        <p:nvSpPr>
          <p:cNvPr id="54" name="TextBox 53">
            <a:extLst>
              <a:ext uri="{FF2B5EF4-FFF2-40B4-BE49-F238E27FC236}">
                <a16:creationId xmlns:a16="http://schemas.microsoft.com/office/drawing/2014/main" id="{9B4D7959-323D-0633-5AD5-DB0FD4D5527A}"/>
              </a:ext>
            </a:extLst>
          </p:cNvPr>
          <p:cNvSpPr txBox="1"/>
          <p:nvPr/>
        </p:nvSpPr>
        <p:spPr>
          <a:xfrm>
            <a:off x="4340795" y="5337043"/>
            <a:ext cx="1849737" cy="646331"/>
          </a:xfrm>
          <a:prstGeom prst="rect">
            <a:avLst/>
          </a:prstGeom>
          <a:noFill/>
        </p:spPr>
        <p:txBody>
          <a:bodyPr wrap="none" rtlCol="0">
            <a:spAutoFit/>
          </a:bodyPr>
          <a:lstStyle/>
          <a:p>
            <a:r>
              <a:rPr lang="en-US" dirty="0"/>
              <a:t>Gasses Coverage </a:t>
            </a:r>
          </a:p>
          <a:p>
            <a:pPr algn="ctr"/>
            <a:r>
              <a:rPr lang="en-US" dirty="0"/>
              <a:t>Emission</a:t>
            </a:r>
          </a:p>
        </p:txBody>
      </p:sp>
      <p:cxnSp>
        <p:nvCxnSpPr>
          <p:cNvPr id="55" name="Straight Connector 54">
            <a:extLst>
              <a:ext uri="{FF2B5EF4-FFF2-40B4-BE49-F238E27FC236}">
                <a16:creationId xmlns:a16="http://schemas.microsoft.com/office/drawing/2014/main" id="{38E417A6-C085-F9EF-958A-0C504ABB6160}"/>
              </a:ext>
            </a:extLst>
          </p:cNvPr>
          <p:cNvCxnSpPr>
            <a:cxnSpLocks/>
          </p:cNvCxnSpPr>
          <p:nvPr/>
        </p:nvCxnSpPr>
        <p:spPr>
          <a:xfrm>
            <a:off x="6378225" y="4099571"/>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A57DB3-F70B-A1C4-2B28-D2FB1D2AB922}"/>
              </a:ext>
            </a:extLst>
          </p:cNvPr>
          <p:cNvSpPr txBox="1"/>
          <p:nvPr/>
        </p:nvSpPr>
        <p:spPr>
          <a:xfrm>
            <a:off x="6637748" y="4361356"/>
            <a:ext cx="1428597" cy="707886"/>
          </a:xfrm>
          <a:prstGeom prst="rect">
            <a:avLst/>
          </a:prstGeom>
          <a:noFill/>
        </p:spPr>
        <p:txBody>
          <a:bodyPr wrap="square" rtlCol="0">
            <a:spAutoFit/>
          </a:bodyPr>
          <a:lstStyle/>
          <a:p>
            <a:r>
              <a:rPr lang="en-US" sz="4000" dirty="0"/>
              <a:t>14.7x</a:t>
            </a:r>
          </a:p>
        </p:txBody>
      </p:sp>
      <p:sp>
        <p:nvSpPr>
          <p:cNvPr id="25" name="TextBox 24">
            <a:extLst>
              <a:ext uri="{FF2B5EF4-FFF2-40B4-BE49-F238E27FC236}">
                <a16:creationId xmlns:a16="http://schemas.microsoft.com/office/drawing/2014/main" id="{3064C08A-57E2-7658-14C7-9C833B1B0E62}"/>
              </a:ext>
            </a:extLst>
          </p:cNvPr>
          <p:cNvSpPr txBox="1"/>
          <p:nvPr/>
        </p:nvSpPr>
        <p:spPr>
          <a:xfrm>
            <a:off x="4601146" y="5953942"/>
            <a:ext cx="1335623" cy="307777"/>
          </a:xfrm>
          <a:prstGeom prst="rect">
            <a:avLst/>
          </a:prstGeom>
          <a:noFill/>
        </p:spPr>
        <p:txBody>
          <a:bodyPr wrap="none" rtlCol="0">
            <a:spAutoFit/>
          </a:bodyPr>
          <a:lstStyle/>
          <a:p>
            <a:pPr algn="ctr"/>
            <a:r>
              <a:rPr lang="en-US" sz="1400" dirty="0"/>
              <a:t>Is Not Specified</a:t>
            </a:r>
          </a:p>
        </p:txBody>
      </p:sp>
      <p:cxnSp>
        <p:nvCxnSpPr>
          <p:cNvPr id="61" name="Straight Connector 60">
            <a:extLst>
              <a:ext uri="{FF2B5EF4-FFF2-40B4-BE49-F238E27FC236}">
                <a16:creationId xmlns:a16="http://schemas.microsoft.com/office/drawing/2014/main" id="{7A825D53-2BB5-0C91-B95D-80B438AD294D}"/>
              </a:ext>
            </a:extLst>
          </p:cNvPr>
          <p:cNvCxnSpPr>
            <a:cxnSpLocks/>
          </p:cNvCxnSpPr>
          <p:nvPr/>
        </p:nvCxnSpPr>
        <p:spPr>
          <a:xfrm>
            <a:off x="10269711" y="4203404"/>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69782B0C-8794-5A39-D2FA-68CAF5482B8F}"/>
              </a:ext>
            </a:extLst>
          </p:cNvPr>
          <p:cNvGrpSpPr/>
          <p:nvPr/>
        </p:nvGrpSpPr>
        <p:grpSpPr>
          <a:xfrm>
            <a:off x="8638258" y="4203404"/>
            <a:ext cx="1221808" cy="1101076"/>
            <a:chOff x="9493650" y="3994535"/>
            <a:chExt cx="1221808" cy="1101076"/>
          </a:xfrm>
        </p:grpSpPr>
        <p:sp>
          <p:nvSpPr>
            <p:cNvPr id="63" name="Oval 62">
              <a:extLst>
                <a:ext uri="{FF2B5EF4-FFF2-40B4-BE49-F238E27FC236}">
                  <a16:creationId xmlns:a16="http://schemas.microsoft.com/office/drawing/2014/main" id="{942F8ADE-6F23-FBF5-9595-F59EB963A229}"/>
                </a:ext>
              </a:extLst>
            </p:cNvPr>
            <p:cNvSpPr/>
            <p:nvPr/>
          </p:nvSpPr>
          <p:spPr>
            <a:xfrm>
              <a:off x="9493650" y="399453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BCD9241F-B09E-37E6-BA35-4B38F566B91E}"/>
                </a:ext>
              </a:extLst>
            </p:cNvPr>
            <p:cNvPicPr>
              <a:picLocks noChangeAspect="1"/>
            </p:cNvPicPr>
            <p:nvPr/>
          </p:nvPicPr>
          <p:blipFill>
            <a:blip r:embed="rId6"/>
            <a:stretch>
              <a:fillRect/>
            </a:stretch>
          </p:blipFill>
          <p:spPr>
            <a:xfrm>
              <a:off x="9736802" y="4154878"/>
              <a:ext cx="768096" cy="768096"/>
            </a:xfrm>
            <a:prstGeom prst="rect">
              <a:avLst/>
            </a:prstGeom>
          </p:spPr>
        </p:pic>
      </p:grpSp>
      <p:sp>
        <p:nvSpPr>
          <p:cNvPr id="65" name="TextBox 64">
            <a:extLst>
              <a:ext uri="{FF2B5EF4-FFF2-40B4-BE49-F238E27FC236}">
                <a16:creationId xmlns:a16="http://schemas.microsoft.com/office/drawing/2014/main" id="{F4FA00B5-5DFD-4806-FF68-51F54FC77D5E}"/>
              </a:ext>
            </a:extLst>
          </p:cNvPr>
          <p:cNvSpPr txBox="1"/>
          <p:nvPr/>
        </p:nvSpPr>
        <p:spPr>
          <a:xfrm>
            <a:off x="8499766" y="5473682"/>
            <a:ext cx="1428597" cy="369332"/>
          </a:xfrm>
          <a:prstGeom prst="rect">
            <a:avLst/>
          </a:prstGeom>
          <a:noFill/>
        </p:spPr>
        <p:txBody>
          <a:bodyPr wrap="none" rtlCol="0">
            <a:spAutoFit/>
          </a:bodyPr>
          <a:lstStyle/>
          <a:p>
            <a:pPr algn="ctr"/>
            <a:r>
              <a:rPr lang="en-US" dirty="0"/>
              <a:t>Memberships</a:t>
            </a:r>
          </a:p>
        </p:txBody>
      </p:sp>
      <p:sp>
        <p:nvSpPr>
          <p:cNvPr id="8" name="TextBox 7">
            <a:extLst>
              <a:ext uri="{FF2B5EF4-FFF2-40B4-BE49-F238E27FC236}">
                <a16:creationId xmlns:a16="http://schemas.microsoft.com/office/drawing/2014/main" id="{CB333263-AD0C-67FC-28C9-0292ABA4AC66}"/>
              </a:ext>
            </a:extLst>
          </p:cNvPr>
          <p:cNvSpPr txBox="1"/>
          <p:nvPr/>
        </p:nvSpPr>
        <p:spPr>
          <a:xfrm>
            <a:off x="10529747" y="4372427"/>
            <a:ext cx="1462674" cy="707886"/>
          </a:xfrm>
          <a:prstGeom prst="rect">
            <a:avLst/>
          </a:prstGeom>
          <a:noFill/>
        </p:spPr>
        <p:txBody>
          <a:bodyPr wrap="square" rtlCol="0">
            <a:spAutoFit/>
          </a:bodyPr>
          <a:lstStyle/>
          <a:p>
            <a:r>
              <a:rPr lang="en-US" sz="4000" dirty="0"/>
              <a:t>10.8x</a:t>
            </a:r>
          </a:p>
        </p:txBody>
      </p:sp>
      <p:sp>
        <p:nvSpPr>
          <p:cNvPr id="26" name="TextBox 25">
            <a:extLst>
              <a:ext uri="{FF2B5EF4-FFF2-40B4-BE49-F238E27FC236}">
                <a16:creationId xmlns:a16="http://schemas.microsoft.com/office/drawing/2014/main" id="{B79EC22F-2E96-0946-EDD7-33D36615859C}"/>
              </a:ext>
            </a:extLst>
          </p:cNvPr>
          <p:cNvSpPr txBox="1"/>
          <p:nvPr/>
        </p:nvSpPr>
        <p:spPr>
          <a:xfrm>
            <a:off x="8546253" y="5858327"/>
            <a:ext cx="1335622" cy="307777"/>
          </a:xfrm>
          <a:prstGeom prst="rect">
            <a:avLst/>
          </a:prstGeom>
          <a:noFill/>
        </p:spPr>
        <p:txBody>
          <a:bodyPr wrap="none" rtlCol="0">
            <a:spAutoFit/>
          </a:bodyPr>
          <a:lstStyle/>
          <a:p>
            <a:pPr algn="ctr"/>
            <a:r>
              <a:rPr lang="en-US" sz="1400" dirty="0"/>
              <a:t>Is Not Specified</a:t>
            </a:r>
          </a:p>
        </p:txBody>
      </p:sp>
      <p:cxnSp>
        <p:nvCxnSpPr>
          <p:cNvPr id="2" name="Straight Connector 1">
            <a:extLst>
              <a:ext uri="{FF2B5EF4-FFF2-40B4-BE49-F238E27FC236}">
                <a16:creationId xmlns:a16="http://schemas.microsoft.com/office/drawing/2014/main" id="{D6AB9B44-AB09-6749-D48E-41AF9D70362B}"/>
              </a:ext>
            </a:extLst>
          </p:cNvPr>
          <p:cNvCxnSpPr>
            <a:cxnSpLocks/>
          </p:cNvCxnSpPr>
          <p:nvPr/>
        </p:nvCxnSpPr>
        <p:spPr>
          <a:xfrm>
            <a:off x="2486740" y="1657298"/>
            <a:ext cx="0" cy="1393860"/>
          </a:xfrm>
          <a:prstGeom prst="line">
            <a:avLst/>
          </a:prstGeom>
          <a:ln>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0D56626-3AA2-59E0-6F3E-B62AD97AA974}"/>
              </a:ext>
            </a:extLst>
          </p:cNvPr>
          <p:cNvSpPr txBox="1"/>
          <p:nvPr/>
        </p:nvSpPr>
        <p:spPr>
          <a:xfrm>
            <a:off x="2755804" y="1918509"/>
            <a:ext cx="1522499" cy="707886"/>
          </a:xfrm>
          <a:prstGeom prst="rect">
            <a:avLst/>
          </a:prstGeom>
          <a:noFill/>
        </p:spPr>
        <p:txBody>
          <a:bodyPr wrap="square" rtlCol="0">
            <a:spAutoFit/>
          </a:bodyPr>
          <a:lstStyle/>
          <a:p>
            <a:r>
              <a:rPr lang="en-US" sz="4000" dirty="0"/>
              <a:t>16.3x</a:t>
            </a:r>
          </a:p>
        </p:txBody>
      </p:sp>
      <p:grpSp>
        <p:nvGrpSpPr>
          <p:cNvPr id="19" name="Group 18">
            <a:extLst>
              <a:ext uri="{FF2B5EF4-FFF2-40B4-BE49-F238E27FC236}">
                <a16:creationId xmlns:a16="http://schemas.microsoft.com/office/drawing/2014/main" id="{6585C574-2A07-5244-A355-69E1083511C9}"/>
              </a:ext>
            </a:extLst>
          </p:cNvPr>
          <p:cNvGrpSpPr/>
          <p:nvPr/>
        </p:nvGrpSpPr>
        <p:grpSpPr>
          <a:xfrm>
            <a:off x="901556" y="1657471"/>
            <a:ext cx="1221808" cy="1101076"/>
            <a:chOff x="8363247" y="4167745"/>
            <a:chExt cx="1221808" cy="1101076"/>
          </a:xfrm>
        </p:grpSpPr>
        <p:sp>
          <p:nvSpPr>
            <p:cNvPr id="17" name="Oval 16">
              <a:extLst>
                <a:ext uri="{FF2B5EF4-FFF2-40B4-BE49-F238E27FC236}">
                  <a16:creationId xmlns:a16="http://schemas.microsoft.com/office/drawing/2014/main" id="{79B33D43-F918-D52E-0902-CAB90FE53658}"/>
                </a:ext>
              </a:extLst>
            </p:cNvPr>
            <p:cNvSpPr/>
            <p:nvPr/>
          </p:nvSpPr>
          <p:spPr>
            <a:xfrm>
              <a:off x="8363247" y="4167745"/>
              <a:ext cx="1221808" cy="110107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A9E932A-B3D6-0E6A-5066-C105C9641AAB}"/>
                </a:ext>
              </a:extLst>
            </p:cNvPr>
            <p:cNvPicPr>
              <a:picLocks noChangeAspect="1"/>
            </p:cNvPicPr>
            <p:nvPr/>
          </p:nvPicPr>
          <p:blipFill>
            <a:blip r:embed="rId7"/>
            <a:stretch>
              <a:fillRect/>
            </a:stretch>
          </p:blipFill>
          <p:spPr>
            <a:xfrm>
              <a:off x="8588321" y="4349850"/>
              <a:ext cx="768096" cy="768096"/>
            </a:xfrm>
            <a:prstGeom prst="rect">
              <a:avLst/>
            </a:prstGeom>
          </p:spPr>
        </p:pic>
      </p:grpSp>
      <p:sp>
        <p:nvSpPr>
          <p:cNvPr id="20" name="TextBox 19">
            <a:extLst>
              <a:ext uri="{FF2B5EF4-FFF2-40B4-BE49-F238E27FC236}">
                <a16:creationId xmlns:a16="http://schemas.microsoft.com/office/drawing/2014/main" id="{807FC290-9377-D3A2-90ED-A185F5E57180}"/>
              </a:ext>
            </a:extLst>
          </p:cNvPr>
          <p:cNvSpPr txBox="1"/>
          <p:nvPr/>
        </p:nvSpPr>
        <p:spPr>
          <a:xfrm>
            <a:off x="844969" y="2940652"/>
            <a:ext cx="1339149" cy="369332"/>
          </a:xfrm>
          <a:prstGeom prst="rect">
            <a:avLst/>
          </a:prstGeom>
          <a:noFill/>
        </p:spPr>
        <p:txBody>
          <a:bodyPr wrap="none" rtlCol="0">
            <a:spAutoFit/>
          </a:bodyPr>
          <a:lstStyle/>
          <a:p>
            <a:pPr algn="ctr"/>
            <a:r>
              <a:rPr lang="en-US" dirty="0"/>
              <a:t>Scope 1, 2, 3</a:t>
            </a:r>
          </a:p>
        </p:txBody>
      </p:sp>
      <p:sp>
        <p:nvSpPr>
          <p:cNvPr id="27" name="TextBox 26">
            <a:extLst>
              <a:ext uri="{FF2B5EF4-FFF2-40B4-BE49-F238E27FC236}">
                <a16:creationId xmlns:a16="http://schemas.microsoft.com/office/drawing/2014/main" id="{D7E39679-A69B-51A0-7756-E1A5DE883E0A}"/>
              </a:ext>
            </a:extLst>
          </p:cNvPr>
          <p:cNvSpPr txBox="1"/>
          <p:nvPr/>
        </p:nvSpPr>
        <p:spPr>
          <a:xfrm>
            <a:off x="819624" y="3374879"/>
            <a:ext cx="1382110" cy="307777"/>
          </a:xfrm>
          <a:prstGeom prst="rect">
            <a:avLst/>
          </a:prstGeom>
          <a:noFill/>
        </p:spPr>
        <p:txBody>
          <a:bodyPr wrap="none" rtlCol="0">
            <a:spAutoFit/>
          </a:bodyPr>
          <a:lstStyle/>
          <a:p>
            <a:pPr algn="ctr"/>
            <a:r>
              <a:rPr lang="en-US" sz="1400" dirty="0"/>
              <a:t>Is Not published</a:t>
            </a:r>
          </a:p>
        </p:txBody>
      </p:sp>
      <p:sp>
        <p:nvSpPr>
          <p:cNvPr id="34" name="TextBox 33">
            <a:extLst>
              <a:ext uri="{FF2B5EF4-FFF2-40B4-BE49-F238E27FC236}">
                <a16:creationId xmlns:a16="http://schemas.microsoft.com/office/drawing/2014/main" id="{B9E8073C-0C9F-AB47-217B-B3B5E3DB7060}"/>
              </a:ext>
            </a:extLst>
          </p:cNvPr>
          <p:cNvSpPr txBox="1"/>
          <p:nvPr/>
        </p:nvSpPr>
        <p:spPr>
          <a:xfrm>
            <a:off x="2241375" y="2062123"/>
            <a:ext cx="493924" cy="432792"/>
          </a:xfrm>
          <a:prstGeom prst="ellipse">
            <a:avLst/>
          </a:prstGeom>
          <a:solidFill>
            <a:schemeClr val="accent3">
              <a:lumMod val="60000"/>
              <a:lumOff val="40000"/>
            </a:schemeClr>
          </a:solidFill>
        </p:spPr>
        <p:txBody>
          <a:bodyPr wrap="none" rtlCol="0">
            <a:spAutoFit/>
          </a:bodyPr>
          <a:lstStyle/>
          <a:p>
            <a:pPr algn="ctr"/>
            <a:r>
              <a:rPr lang="en-US" sz="1400" dirty="0">
                <a:solidFill>
                  <a:schemeClr val="bg1"/>
                </a:solidFill>
              </a:rPr>
              <a:t>by</a:t>
            </a:r>
          </a:p>
        </p:txBody>
      </p:sp>
      <p:sp>
        <p:nvSpPr>
          <p:cNvPr id="35" name="TextBox 34">
            <a:extLst>
              <a:ext uri="{FF2B5EF4-FFF2-40B4-BE49-F238E27FC236}">
                <a16:creationId xmlns:a16="http://schemas.microsoft.com/office/drawing/2014/main" id="{BB055562-3088-B98F-B13D-69C9B7E6ACD0}"/>
              </a:ext>
            </a:extLst>
          </p:cNvPr>
          <p:cNvSpPr txBox="1"/>
          <p:nvPr/>
        </p:nvSpPr>
        <p:spPr>
          <a:xfrm>
            <a:off x="2244975" y="4498903"/>
            <a:ext cx="493924" cy="432792"/>
          </a:xfrm>
          <a:prstGeom prst="ellipse">
            <a:avLst/>
          </a:prstGeom>
          <a:solidFill>
            <a:schemeClr val="accent3">
              <a:lumMod val="60000"/>
              <a:lumOff val="40000"/>
            </a:schemeClr>
          </a:solidFill>
        </p:spPr>
        <p:txBody>
          <a:bodyPr wrap="none" rtlCol="0">
            <a:spAutoFit/>
          </a:bodyPr>
          <a:lstStyle/>
          <a:p>
            <a:pPr algn="ctr"/>
            <a:r>
              <a:rPr lang="en-US" sz="1400" dirty="0">
                <a:solidFill>
                  <a:schemeClr val="bg1"/>
                </a:solidFill>
              </a:rPr>
              <a:t>by</a:t>
            </a:r>
          </a:p>
        </p:txBody>
      </p:sp>
      <p:sp>
        <p:nvSpPr>
          <p:cNvPr id="39" name="TextBox 38">
            <a:extLst>
              <a:ext uri="{FF2B5EF4-FFF2-40B4-BE49-F238E27FC236}">
                <a16:creationId xmlns:a16="http://schemas.microsoft.com/office/drawing/2014/main" id="{FCD4E87D-E914-9C97-8F86-494F30EE3BB4}"/>
              </a:ext>
            </a:extLst>
          </p:cNvPr>
          <p:cNvSpPr txBox="1"/>
          <p:nvPr/>
        </p:nvSpPr>
        <p:spPr>
          <a:xfrm>
            <a:off x="6132860" y="2057248"/>
            <a:ext cx="493924" cy="432792"/>
          </a:xfrm>
          <a:prstGeom prst="ellipse">
            <a:avLst/>
          </a:prstGeom>
          <a:solidFill>
            <a:schemeClr val="accent3">
              <a:lumMod val="60000"/>
              <a:lumOff val="40000"/>
            </a:schemeClr>
          </a:solidFill>
        </p:spPr>
        <p:txBody>
          <a:bodyPr wrap="none" rtlCol="0">
            <a:spAutoFit/>
          </a:bodyPr>
          <a:lstStyle/>
          <a:p>
            <a:pPr algn="ctr"/>
            <a:r>
              <a:rPr lang="en-US" sz="1400" dirty="0">
                <a:solidFill>
                  <a:schemeClr val="bg1"/>
                </a:solidFill>
              </a:rPr>
              <a:t>by</a:t>
            </a:r>
          </a:p>
        </p:txBody>
      </p:sp>
      <p:sp>
        <p:nvSpPr>
          <p:cNvPr id="40" name="TextBox 39">
            <a:extLst>
              <a:ext uri="{FF2B5EF4-FFF2-40B4-BE49-F238E27FC236}">
                <a16:creationId xmlns:a16="http://schemas.microsoft.com/office/drawing/2014/main" id="{4B70B3BD-E24A-A458-FFB4-BDE7AE5EFAEF}"/>
              </a:ext>
            </a:extLst>
          </p:cNvPr>
          <p:cNvSpPr txBox="1"/>
          <p:nvPr/>
        </p:nvSpPr>
        <p:spPr>
          <a:xfrm>
            <a:off x="6134890" y="4526260"/>
            <a:ext cx="493924" cy="432792"/>
          </a:xfrm>
          <a:prstGeom prst="ellipse">
            <a:avLst/>
          </a:prstGeom>
          <a:solidFill>
            <a:schemeClr val="accent3">
              <a:lumMod val="60000"/>
              <a:lumOff val="40000"/>
            </a:schemeClr>
          </a:solidFill>
        </p:spPr>
        <p:txBody>
          <a:bodyPr wrap="none" rtlCol="0">
            <a:spAutoFit/>
          </a:bodyPr>
          <a:lstStyle/>
          <a:p>
            <a:pPr algn="ctr"/>
            <a:r>
              <a:rPr lang="en-US" sz="1400" dirty="0">
                <a:solidFill>
                  <a:schemeClr val="bg1"/>
                </a:solidFill>
              </a:rPr>
              <a:t>by</a:t>
            </a:r>
          </a:p>
        </p:txBody>
      </p:sp>
      <p:sp>
        <p:nvSpPr>
          <p:cNvPr id="41" name="TextBox 40">
            <a:extLst>
              <a:ext uri="{FF2B5EF4-FFF2-40B4-BE49-F238E27FC236}">
                <a16:creationId xmlns:a16="http://schemas.microsoft.com/office/drawing/2014/main" id="{91CBAD52-FED4-C517-9CA5-4F99B4FB1724}"/>
              </a:ext>
            </a:extLst>
          </p:cNvPr>
          <p:cNvSpPr txBox="1"/>
          <p:nvPr/>
        </p:nvSpPr>
        <p:spPr>
          <a:xfrm>
            <a:off x="10024344" y="2070694"/>
            <a:ext cx="493924" cy="432792"/>
          </a:xfrm>
          <a:prstGeom prst="ellipse">
            <a:avLst/>
          </a:prstGeom>
          <a:solidFill>
            <a:schemeClr val="accent3">
              <a:lumMod val="60000"/>
              <a:lumOff val="40000"/>
            </a:schemeClr>
          </a:solidFill>
        </p:spPr>
        <p:txBody>
          <a:bodyPr wrap="none" rtlCol="0">
            <a:spAutoFit/>
          </a:bodyPr>
          <a:lstStyle/>
          <a:p>
            <a:pPr algn="ctr"/>
            <a:r>
              <a:rPr lang="en-US" sz="1400" dirty="0">
                <a:solidFill>
                  <a:schemeClr val="bg1"/>
                </a:solidFill>
              </a:rPr>
              <a:t>by</a:t>
            </a:r>
          </a:p>
        </p:txBody>
      </p:sp>
      <p:sp>
        <p:nvSpPr>
          <p:cNvPr id="42" name="TextBox 41">
            <a:extLst>
              <a:ext uri="{FF2B5EF4-FFF2-40B4-BE49-F238E27FC236}">
                <a16:creationId xmlns:a16="http://schemas.microsoft.com/office/drawing/2014/main" id="{450680EE-9438-4D10-27C5-5A6C5D6A5B83}"/>
              </a:ext>
            </a:extLst>
          </p:cNvPr>
          <p:cNvSpPr txBox="1"/>
          <p:nvPr/>
        </p:nvSpPr>
        <p:spPr>
          <a:xfrm>
            <a:off x="10024344" y="4498903"/>
            <a:ext cx="493924" cy="432792"/>
          </a:xfrm>
          <a:prstGeom prst="ellipse">
            <a:avLst/>
          </a:prstGeom>
          <a:solidFill>
            <a:schemeClr val="accent3">
              <a:lumMod val="60000"/>
              <a:lumOff val="40000"/>
            </a:schemeClr>
          </a:solidFill>
        </p:spPr>
        <p:txBody>
          <a:bodyPr wrap="none" rtlCol="0">
            <a:spAutoFit/>
          </a:bodyPr>
          <a:lstStyle/>
          <a:p>
            <a:pPr algn="ctr"/>
            <a:r>
              <a:rPr lang="en-US" sz="1400" dirty="0">
                <a:solidFill>
                  <a:schemeClr val="bg1"/>
                </a:solidFill>
              </a:rPr>
              <a:t>by</a:t>
            </a:r>
          </a:p>
        </p:txBody>
      </p:sp>
    </p:spTree>
    <p:extLst>
      <p:ext uri="{BB962C8B-B14F-4D97-AF65-F5344CB8AC3E}">
        <p14:creationId xmlns:p14="http://schemas.microsoft.com/office/powerpoint/2010/main" val="258439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6DC3F7-108A-E531-4236-8EE318605D41}"/>
              </a:ext>
            </a:extLst>
          </p:cNvPr>
          <p:cNvPicPr>
            <a:picLocks noChangeAspect="1"/>
          </p:cNvPicPr>
          <p:nvPr/>
        </p:nvPicPr>
        <p:blipFill>
          <a:blip r:embed="rId2"/>
          <a:stretch>
            <a:fillRect/>
          </a:stretch>
        </p:blipFill>
        <p:spPr>
          <a:xfrm>
            <a:off x="266270" y="1022536"/>
            <a:ext cx="8120348" cy="5620534"/>
          </a:xfrm>
          <a:prstGeom prst="rect">
            <a:avLst/>
          </a:prstGeom>
        </p:spPr>
      </p:pic>
      <p:sp>
        <p:nvSpPr>
          <p:cNvPr id="2" name="Title 1">
            <a:extLst>
              <a:ext uri="{FF2B5EF4-FFF2-40B4-BE49-F238E27FC236}">
                <a16:creationId xmlns:a16="http://schemas.microsoft.com/office/drawing/2014/main" id="{91BCBE71-7980-2B2C-0A04-9B9D3207E034}"/>
              </a:ext>
            </a:extLst>
          </p:cNvPr>
          <p:cNvSpPr>
            <a:spLocks noGrp="1"/>
          </p:cNvSpPr>
          <p:nvPr>
            <p:ph type="title"/>
          </p:nvPr>
        </p:nvSpPr>
        <p:spPr>
          <a:xfrm>
            <a:off x="338787" y="247337"/>
            <a:ext cx="11038748" cy="701095"/>
          </a:xfrm>
        </p:spPr>
        <p:txBody>
          <a:bodyPr>
            <a:normAutofit fontScale="90000"/>
          </a:bodyPr>
          <a:lstStyle/>
          <a:p>
            <a:pPr algn="l"/>
            <a:r>
              <a:rPr lang="en-US" dirty="0"/>
              <a:t>Fossil fuel and power gen companies should improve reporting impact</a:t>
            </a:r>
          </a:p>
        </p:txBody>
      </p:sp>
      <p:sp>
        <p:nvSpPr>
          <p:cNvPr id="3" name="Content Placeholder 2">
            <a:extLst>
              <a:ext uri="{FF2B5EF4-FFF2-40B4-BE49-F238E27FC236}">
                <a16:creationId xmlns:a16="http://schemas.microsoft.com/office/drawing/2014/main" id="{2ED13549-24DB-BC93-501F-2FA8B3146F57}"/>
              </a:ext>
            </a:extLst>
          </p:cNvPr>
          <p:cNvSpPr>
            <a:spLocks noGrp="1"/>
          </p:cNvSpPr>
          <p:nvPr>
            <p:ph idx="1"/>
          </p:nvPr>
        </p:nvSpPr>
        <p:spPr>
          <a:xfrm>
            <a:off x="8336593" y="1012272"/>
            <a:ext cx="3713018" cy="5620534"/>
          </a:xfrm>
        </p:spPr>
        <p:txBody>
          <a:bodyPr>
            <a:normAutofit/>
          </a:bodyPr>
          <a:lstStyle/>
          <a:p>
            <a:r>
              <a:rPr lang="en-US" sz="1600" b="1" dirty="0"/>
              <a:t>Analysis: </a:t>
            </a:r>
            <a:r>
              <a:rPr lang="en-US" sz="1600" dirty="0"/>
              <a:t>The </a:t>
            </a:r>
            <a:r>
              <a:rPr lang="en-US" sz="1600" dirty="0" err="1"/>
              <a:t>Stocktake</a:t>
            </a:r>
            <a:r>
              <a:rPr lang="en-US" sz="1600" dirty="0"/>
              <a:t> report shows that </a:t>
            </a:r>
            <a:r>
              <a:rPr lang="en-US" sz="1600" b="1" u="sng" dirty="0"/>
              <a:t>49% of companies with net zero targets</a:t>
            </a:r>
            <a:r>
              <a:rPr lang="en-US" sz="1600" dirty="0"/>
              <a:t> are </a:t>
            </a:r>
            <a:r>
              <a:rPr lang="en-US" sz="1600" b="1" u="sng" dirty="0"/>
              <a:t>fossil fuel</a:t>
            </a:r>
            <a:r>
              <a:rPr lang="en-US" sz="1600" dirty="0"/>
              <a:t> companies. However, reporting impact is not proportional to the size of the targeting fossil fuel companies.</a:t>
            </a:r>
          </a:p>
          <a:p>
            <a:r>
              <a:rPr lang="en-US" sz="1600" dirty="0"/>
              <a:t>Fossil fuels and power gen reporting impact should be more significant due to the business nature of dealing with sources directly related to emissions.</a:t>
            </a:r>
          </a:p>
          <a:p>
            <a:r>
              <a:rPr lang="en-US" sz="1600" b="1" dirty="0"/>
              <a:t>Recommendation: </a:t>
            </a:r>
            <a:r>
              <a:rPr lang="en-US" sz="1600" dirty="0"/>
              <a:t>Despite its impact, coverage of fossil fuels and power generation data are more subtle than expected. Companies may improve their reporting standards and comply with stricter environmental policies based on this 6 scoring dimensions. This could also help enhancing their ESG score for future investment opportunities and reducing financing costs.</a:t>
            </a:r>
          </a:p>
        </p:txBody>
      </p:sp>
      <p:sp>
        <p:nvSpPr>
          <p:cNvPr id="6" name="Rectangle 5">
            <a:extLst>
              <a:ext uri="{FF2B5EF4-FFF2-40B4-BE49-F238E27FC236}">
                <a16:creationId xmlns:a16="http://schemas.microsoft.com/office/drawing/2014/main" id="{8B12E71E-3F28-ED51-A627-5B51C2E440F8}"/>
              </a:ext>
            </a:extLst>
          </p:cNvPr>
          <p:cNvSpPr/>
          <p:nvPr/>
        </p:nvSpPr>
        <p:spPr>
          <a:xfrm>
            <a:off x="505613" y="2499305"/>
            <a:ext cx="5647537" cy="3810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2A6D22-DC61-2A71-52E4-4F1E96DD2534}"/>
              </a:ext>
            </a:extLst>
          </p:cNvPr>
          <p:cNvSpPr/>
          <p:nvPr/>
        </p:nvSpPr>
        <p:spPr>
          <a:xfrm>
            <a:off x="505612" y="4580712"/>
            <a:ext cx="5647537" cy="3810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CC0F6F9-4306-F4D3-2B73-4A9AF9AE8F74}"/>
              </a:ext>
            </a:extLst>
          </p:cNvPr>
          <p:cNvPicPr>
            <a:picLocks noChangeAspect="1"/>
          </p:cNvPicPr>
          <p:nvPr/>
        </p:nvPicPr>
        <p:blipFill>
          <a:blip r:embed="rId3"/>
          <a:stretch>
            <a:fillRect/>
          </a:stretch>
        </p:blipFill>
        <p:spPr>
          <a:xfrm>
            <a:off x="6392493" y="2074892"/>
            <a:ext cx="1944100" cy="1610826"/>
          </a:xfrm>
          <a:prstGeom prst="rect">
            <a:avLst/>
          </a:prstGeom>
        </p:spPr>
      </p:pic>
    </p:spTree>
    <p:extLst>
      <p:ext uri="{BB962C8B-B14F-4D97-AF65-F5344CB8AC3E}">
        <p14:creationId xmlns:p14="http://schemas.microsoft.com/office/powerpoint/2010/main" val="415933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BE71-7980-2B2C-0A04-9B9D3207E034}"/>
              </a:ext>
            </a:extLst>
          </p:cNvPr>
          <p:cNvSpPr>
            <a:spLocks noGrp="1"/>
          </p:cNvSpPr>
          <p:nvPr>
            <p:ph type="title"/>
          </p:nvPr>
        </p:nvSpPr>
        <p:spPr>
          <a:xfrm>
            <a:off x="338787" y="247337"/>
            <a:ext cx="11038748" cy="701095"/>
          </a:xfrm>
        </p:spPr>
        <p:txBody>
          <a:bodyPr>
            <a:normAutofit fontScale="90000"/>
          </a:bodyPr>
          <a:lstStyle/>
          <a:p>
            <a:pPr algn="l"/>
            <a:r>
              <a:rPr lang="en-US" dirty="0"/>
              <a:t>Top 6 countries contribute 60% of total reporting impact globally</a:t>
            </a:r>
          </a:p>
        </p:txBody>
      </p:sp>
      <p:sp>
        <p:nvSpPr>
          <p:cNvPr id="3" name="Content Placeholder 2">
            <a:extLst>
              <a:ext uri="{FF2B5EF4-FFF2-40B4-BE49-F238E27FC236}">
                <a16:creationId xmlns:a16="http://schemas.microsoft.com/office/drawing/2014/main" id="{2ED13549-24DB-BC93-501F-2FA8B3146F57}"/>
              </a:ext>
            </a:extLst>
          </p:cNvPr>
          <p:cNvSpPr>
            <a:spLocks noGrp="1"/>
          </p:cNvSpPr>
          <p:nvPr>
            <p:ph idx="1"/>
          </p:nvPr>
        </p:nvSpPr>
        <p:spPr>
          <a:xfrm>
            <a:off x="8898340" y="1194422"/>
            <a:ext cx="3293660" cy="5276762"/>
          </a:xfrm>
        </p:spPr>
        <p:txBody>
          <a:bodyPr>
            <a:normAutofit/>
          </a:bodyPr>
          <a:lstStyle/>
          <a:p>
            <a:r>
              <a:rPr lang="en-US" b="1" dirty="0"/>
              <a:t>Analysis: </a:t>
            </a:r>
            <a:r>
              <a:rPr lang="en-US" dirty="0"/>
              <a:t>3% of country population (“company”) , USA, Japan, United Kingdom, France and Germany contribute to 60% of total scorecard.</a:t>
            </a:r>
          </a:p>
          <a:p>
            <a:r>
              <a:rPr lang="en-US" b="1" dirty="0"/>
              <a:t>Recommendation: </a:t>
            </a:r>
            <a:r>
              <a:rPr lang="en-US" dirty="0"/>
              <a:t>This implies that the best practices of reporting standards and requirements that facilitates the tracking of Net Zero Ambition are mainly from a few countries. Therefore, it is suggested that reports from companies of those countries could be used to set up initial guidelines and ESG initiative  plans for global collaboration.</a:t>
            </a:r>
          </a:p>
        </p:txBody>
      </p:sp>
      <p:pic>
        <p:nvPicPr>
          <p:cNvPr id="8" name="Picture 7">
            <a:extLst>
              <a:ext uri="{FF2B5EF4-FFF2-40B4-BE49-F238E27FC236}">
                <a16:creationId xmlns:a16="http://schemas.microsoft.com/office/drawing/2014/main" id="{3E3C43C3-43B7-40A8-03F7-EA32D9A53D94}"/>
              </a:ext>
            </a:extLst>
          </p:cNvPr>
          <p:cNvPicPr>
            <a:picLocks noChangeAspect="1"/>
          </p:cNvPicPr>
          <p:nvPr/>
        </p:nvPicPr>
        <p:blipFill>
          <a:blip r:embed="rId2"/>
          <a:stretch>
            <a:fillRect/>
          </a:stretch>
        </p:blipFill>
        <p:spPr>
          <a:xfrm>
            <a:off x="71666" y="1194422"/>
            <a:ext cx="8826674" cy="4915383"/>
          </a:xfrm>
          <a:prstGeom prst="rect">
            <a:avLst/>
          </a:prstGeom>
        </p:spPr>
      </p:pic>
    </p:spTree>
    <p:extLst>
      <p:ext uri="{BB962C8B-B14F-4D97-AF65-F5344CB8AC3E}">
        <p14:creationId xmlns:p14="http://schemas.microsoft.com/office/powerpoint/2010/main" val="206689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DNA CHART: Reduction VS BAU</a:t>
            </a:r>
          </a:p>
        </p:txBody>
      </p:sp>
      <p:sp>
        <p:nvSpPr>
          <p:cNvPr id="3" name="Content Placeholder 2">
            <a:extLst>
              <a:ext uri="{FF2B5EF4-FFF2-40B4-BE49-F238E27FC236}">
                <a16:creationId xmlns:a16="http://schemas.microsoft.com/office/drawing/2014/main" id="{99B46F58-7B6A-2E0B-19CC-9A46037F8EF8}"/>
              </a:ext>
            </a:extLst>
          </p:cNvPr>
          <p:cNvSpPr>
            <a:spLocks noGrp="1"/>
          </p:cNvSpPr>
          <p:nvPr>
            <p:ph idx="1"/>
          </p:nvPr>
        </p:nvSpPr>
        <p:spPr>
          <a:xfrm>
            <a:off x="254001" y="1681311"/>
            <a:ext cx="11751732" cy="5015822"/>
          </a:xfrm>
        </p:spPr>
        <p:txBody>
          <a:bodyPr/>
          <a:lstStyle/>
          <a:p>
            <a:r>
              <a:rPr lang="en-TH" dirty="0"/>
              <a:t>The hypothesis was to provide a dashboard to track entities using a DNA (Dumbbell) Chart to visualize the difference between the end/interim target emissions against the BAU emissions. This is done to keep the entities accountable for their Reduction vs BAU end/interim targets. </a:t>
            </a:r>
          </a:p>
          <a:p>
            <a:r>
              <a:rPr lang="en-TH" dirty="0"/>
              <a:t>Filters in this includes the entities’ membership and plan coverage to be able to screen the entities accordingly. The rationale for this is to visualize the consistency if the entities’ memberships and plan coverage </a:t>
            </a:r>
            <a:r>
              <a:rPr lang="en-TH" b="1" u="sng" dirty="0"/>
              <a:t>increased the distance</a:t>
            </a:r>
            <a:r>
              <a:rPr lang="en-TH" dirty="0"/>
              <a:t> between the target emissions and the BAU emissions. Further distance would indicate the entities’ ambition to stray away from the BAU emissions.</a:t>
            </a:r>
          </a:p>
          <a:p>
            <a:r>
              <a:rPr lang="en-TH" dirty="0"/>
              <a:t>The purpose of this section is to provide a best practice dashboard to visualize the difference between reduction vs BAU as means of new ways to visualize and interpret the data to support the entities’ with reduction vs BAU targets</a:t>
            </a:r>
          </a:p>
          <a:p>
            <a:r>
              <a:rPr lang="en-TH" dirty="0"/>
              <a:t>Link to access the DNA BAU Target dashboard: </a:t>
            </a:r>
            <a:r>
              <a:rPr lang="en-US" dirty="0"/>
              <a:t>https://</a:t>
            </a:r>
            <a:r>
              <a:rPr lang="en-US" dirty="0" err="1"/>
              <a:t>public.tableau.com</a:t>
            </a:r>
            <a:r>
              <a:rPr lang="en-US" dirty="0"/>
              <a:t>/app/profile/</a:t>
            </a:r>
            <a:r>
              <a:rPr lang="en-US" dirty="0" err="1"/>
              <a:t>tap.suksumrun</a:t>
            </a:r>
            <a:r>
              <a:rPr lang="en-US" dirty="0"/>
              <a:t>/viz/GlobalStockTakeNetZeroDatathon2022-Master/ScopeScorecardDashboard#2</a:t>
            </a:r>
            <a:endParaRPr lang="en-TH" dirty="0"/>
          </a:p>
        </p:txBody>
      </p:sp>
    </p:spTree>
    <p:extLst>
      <p:ext uri="{BB962C8B-B14F-4D97-AF65-F5344CB8AC3E}">
        <p14:creationId xmlns:p14="http://schemas.microsoft.com/office/powerpoint/2010/main" val="195339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DNA CHART: Reduction VS BAU</a:t>
            </a:r>
          </a:p>
        </p:txBody>
      </p:sp>
      <p:pic>
        <p:nvPicPr>
          <p:cNvPr id="12" name="slide2" descr="DNA BAU Target Dashboard">
            <a:extLst>
              <a:ext uri="{FF2B5EF4-FFF2-40B4-BE49-F238E27FC236}">
                <a16:creationId xmlns:a16="http://schemas.microsoft.com/office/drawing/2014/main" id="{1D9C0F95-0E04-DAD8-0E21-05DF5C53C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4778"/>
            <a:ext cx="12192000" cy="5369668"/>
          </a:xfrm>
          <a:prstGeom prst="rect">
            <a:avLst/>
          </a:prstGeom>
        </p:spPr>
      </p:pic>
    </p:spTree>
    <p:extLst>
      <p:ext uri="{BB962C8B-B14F-4D97-AF65-F5344CB8AC3E}">
        <p14:creationId xmlns:p14="http://schemas.microsoft.com/office/powerpoint/2010/main" val="168047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Bottomline</a:t>
            </a:r>
          </a:p>
        </p:txBody>
      </p:sp>
      <p:sp>
        <p:nvSpPr>
          <p:cNvPr id="3" name="Content Placeholder 2">
            <a:extLst>
              <a:ext uri="{FF2B5EF4-FFF2-40B4-BE49-F238E27FC236}">
                <a16:creationId xmlns:a16="http://schemas.microsoft.com/office/drawing/2014/main" id="{21F6A148-31E5-CF07-07FA-45BD882B3F14}"/>
              </a:ext>
            </a:extLst>
          </p:cNvPr>
          <p:cNvSpPr>
            <a:spLocks noGrp="1"/>
          </p:cNvSpPr>
          <p:nvPr>
            <p:ph idx="1"/>
          </p:nvPr>
        </p:nvSpPr>
        <p:spPr>
          <a:xfrm>
            <a:off x="254001" y="1681311"/>
            <a:ext cx="11751732" cy="5015822"/>
          </a:xfrm>
        </p:spPr>
        <p:txBody>
          <a:bodyPr/>
          <a:lstStyle/>
          <a:p>
            <a:r>
              <a:rPr lang="en-US" dirty="0"/>
              <a:t>From the previous set of analyses, it can be inferred that to track ambition in a more transparent way, companies and various actors should be enforced with a </a:t>
            </a:r>
            <a:r>
              <a:rPr lang="en-US" b="1" u="sng" dirty="0"/>
              <a:t>stringent environmental policy for company reporting</a:t>
            </a:r>
            <a:r>
              <a:rPr lang="en-US" dirty="0"/>
              <a:t> that prompts them to report more frequently to the governmental space. </a:t>
            </a:r>
          </a:p>
          <a:p>
            <a:r>
              <a:rPr lang="en-US" dirty="0"/>
              <a:t>This includes policy on scope and coverage, planning and reporting processes, more quantifiable standardized information on emissions for future improvements on company reporting standards.</a:t>
            </a:r>
          </a:p>
          <a:p>
            <a:r>
              <a:rPr lang="en-US" dirty="0"/>
              <a:t>Another outcome from this is to </a:t>
            </a:r>
            <a:r>
              <a:rPr lang="en-US" b="1" u="sng" dirty="0"/>
              <a:t>quantify the set of qualitative criteria</a:t>
            </a:r>
            <a:r>
              <a:rPr lang="en-US" dirty="0"/>
              <a:t> into a set of numerical visualizations to track the companies’ ambition in a much more data driven way.  This can also bring different ways of creating new visualization platforms and ideas for ambition tracking.</a:t>
            </a:r>
          </a:p>
          <a:p>
            <a:r>
              <a:rPr lang="en-US" dirty="0"/>
              <a:t> This is to provide an incentive to boost their ESG practices and policies so that companies can pursue more sustainable projects and be socially responsible.  Understanding this point can improve companies’ motivation to comply with better reporting regulations.</a:t>
            </a:r>
            <a:endParaRPr lang="en-TH" dirty="0"/>
          </a:p>
        </p:txBody>
      </p:sp>
    </p:spTree>
    <p:extLst>
      <p:ext uri="{BB962C8B-B14F-4D97-AF65-F5344CB8AC3E}">
        <p14:creationId xmlns:p14="http://schemas.microsoft.com/office/powerpoint/2010/main" val="178327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A415-6B0C-CE34-7F59-27C89E3D4D8B}"/>
              </a:ext>
            </a:extLst>
          </p:cNvPr>
          <p:cNvSpPr>
            <a:spLocks noGrp="1"/>
          </p:cNvSpPr>
          <p:nvPr>
            <p:ph type="title"/>
          </p:nvPr>
        </p:nvSpPr>
        <p:spPr>
          <a:xfrm>
            <a:off x="355001" y="394536"/>
            <a:ext cx="11327803" cy="1188720"/>
          </a:xfrm>
        </p:spPr>
        <p:txBody>
          <a:bodyPr/>
          <a:lstStyle/>
          <a:p>
            <a:r>
              <a:rPr lang="en-US" dirty="0" err="1"/>
              <a:t>AGenda</a:t>
            </a:r>
            <a:endParaRPr lang="en-TH" dirty="0"/>
          </a:p>
        </p:txBody>
      </p:sp>
      <p:sp>
        <p:nvSpPr>
          <p:cNvPr id="3" name="Content Placeholder 2">
            <a:extLst>
              <a:ext uri="{FF2B5EF4-FFF2-40B4-BE49-F238E27FC236}">
                <a16:creationId xmlns:a16="http://schemas.microsoft.com/office/drawing/2014/main" id="{1CC6A524-7C0A-0FE2-E8AB-B4B48B1C62C2}"/>
              </a:ext>
            </a:extLst>
          </p:cNvPr>
          <p:cNvSpPr>
            <a:spLocks noGrp="1"/>
          </p:cNvSpPr>
          <p:nvPr>
            <p:ph idx="1"/>
          </p:nvPr>
        </p:nvSpPr>
        <p:spPr>
          <a:xfrm>
            <a:off x="355001" y="1745159"/>
            <a:ext cx="7729728" cy="3101983"/>
          </a:xfrm>
        </p:spPr>
        <p:txBody>
          <a:bodyPr/>
          <a:lstStyle/>
          <a:p>
            <a:r>
              <a:rPr lang="en-TH" sz="2400" dirty="0"/>
              <a:t>Prompt Introduction</a:t>
            </a:r>
          </a:p>
          <a:p>
            <a:r>
              <a:rPr lang="en-TH" sz="2400" dirty="0"/>
              <a:t>Industry Emissions Scope scorecard</a:t>
            </a:r>
          </a:p>
          <a:p>
            <a:r>
              <a:rPr lang="en-TH" sz="2400" dirty="0"/>
              <a:t>Robustness Scorecard</a:t>
            </a:r>
          </a:p>
          <a:p>
            <a:r>
              <a:rPr lang="en-TH" sz="2400" dirty="0"/>
              <a:t>Bottomline</a:t>
            </a:r>
          </a:p>
          <a:p>
            <a:endParaRPr lang="en-TH" dirty="0"/>
          </a:p>
          <a:p>
            <a:endParaRPr lang="en-TH" dirty="0"/>
          </a:p>
          <a:p>
            <a:endParaRPr lang="en-TH" dirty="0"/>
          </a:p>
        </p:txBody>
      </p:sp>
    </p:spTree>
    <p:extLst>
      <p:ext uri="{BB962C8B-B14F-4D97-AF65-F5344CB8AC3E}">
        <p14:creationId xmlns:p14="http://schemas.microsoft.com/office/powerpoint/2010/main" val="29818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7F0D-3492-FDAF-E5FE-C50163B52A8E}"/>
              </a:ext>
            </a:extLst>
          </p:cNvPr>
          <p:cNvSpPr>
            <a:spLocks noGrp="1"/>
          </p:cNvSpPr>
          <p:nvPr>
            <p:ph type="title"/>
          </p:nvPr>
        </p:nvSpPr>
        <p:spPr>
          <a:xfrm>
            <a:off x="448733" y="278892"/>
            <a:ext cx="11497734" cy="1188720"/>
          </a:xfrm>
        </p:spPr>
        <p:txBody>
          <a:bodyPr/>
          <a:lstStyle/>
          <a:p>
            <a:r>
              <a:rPr lang="en-TH" dirty="0"/>
              <a:t>Prompt: </a:t>
            </a:r>
            <a:r>
              <a:rPr lang="en-US" dirty="0"/>
              <a:t>Net-Zero CO</a:t>
            </a:r>
            <a:r>
              <a:rPr lang="en-US" baseline="-25000" dirty="0"/>
              <a:t>2</a:t>
            </a:r>
            <a:r>
              <a:rPr lang="en-US" dirty="0"/>
              <a:t>eq and GHG Targets </a:t>
            </a:r>
            <a:endParaRPr lang="en-TH" dirty="0"/>
          </a:p>
        </p:txBody>
      </p:sp>
      <p:sp>
        <p:nvSpPr>
          <p:cNvPr id="3" name="Content Placeholder 2">
            <a:extLst>
              <a:ext uri="{FF2B5EF4-FFF2-40B4-BE49-F238E27FC236}">
                <a16:creationId xmlns:a16="http://schemas.microsoft.com/office/drawing/2014/main" id="{EE48E847-5696-EA31-07D1-2EEE5E5CC69B}"/>
              </a:ext>
            </a:extLst>
          </p:cNvPr>
          <p:cNvSpPr>
            <a:spLocks noGrp="1"/>
          </p:cNvSpPr>
          <p:nvPr>
            <p:ph idx="1"/>
          </p:nvPr>
        </p:nvSpPr>
        <p:spPr>
          <a:xfrm>
            <a:off x="448733" y="1732111"/>
            <a:ext cx="11192934" cy="4846997"/>
          </a:xfrm>
        </p:spPr>
        <p:txBody>
          <a:bodyPr/>
          <a:lstStyle/>
          <a:p>
            <a:r>
              <a:rPr lang="en-US" dirty="0"/>
              <a:t>The main goal of the prompt is to be able to address the big question of </a:t>
            </a:r>
            <a:r>
              <a:rPr lang="en-US" b="1" u="sng" dirty="0">
                <a:solidFill>
                  <a:srgbClr val="FF0000"/>
                </a:solidFill>
              </a:rPr>
              <a:t>“</a:t>
            </a:r>
            <a:r>
              <a:rPr lang="en-US" b="1" i="0" u="sng" dirty="0">
                <a:solidFill>
                  <a:srgbClr val="FF0000"/>
                </a:solidFill>
                <a:effectLst/>
                <a:latin typeface="DM Sans" panose="020F0502020204030204" pitchFamily="34" charset="0"/>
              </a:rPr>
              <a:t>How can analysis and visualization of publicly available data be used to further map the ambition of current net-zero CO2eq or GHG non-state actor targets/commitments?”</a:t>
            </a:r>
          </a:p>
          <a:p>
            <a:r>
              <a:rPr lang="en-US" dirty="0">
                <a:solidFill>
                  <a:schemeClr val="tx1">
                    <a:lumMod val="95000"/>
                    <a:lumOff val="5000"/>
                  </a:schemeClr>
                </a:solidFill>
              </a:rPr>
              <a:t>In this slide deck, we will be detailing our approaches on the prompt, using the Net Zero tracker dataset as the baseline. </a:t>
            </a:r>
          </a:p>
          <a:p>
            <a:r>
              <a:rPr lang="en-US" dirty="0">
                <a:solidFill>
                  <a:schemeClr val="tx1">
                    <a:lumMod val="95000"/>
                    <a:lumOff val="5000"/>
                  </a:schemeClr>
                </a:solidFill>
              </a:rPr>
              <a:t>This submission includes a Tableau Public and Power BI files that will detail the visualization and analysis that we would like to present</a:t>
            </a:r>
          </a:p>
        </p:txBody>
      </p:sp>
    </p:spTree>
    <p:extLst>
      <p:ext uri="{BB962C8B-B14F-4D97-AF65-F5344CB8AC3E}">
        <p14:creationId xmlns:p14="http://schemas.microsoft.com/office/powerpoint/2010/main" val="349964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699B1C1-5756-A18E-7180-41CD26964A68}"/>
              </a:ext>
            </a:extLst>
          </p:cNvPr>
          <p:cNvSpPr>
            <a:spLocks noGrp="1"/>
          </p:cNvSpPr>
          <p:nvPr>
            <p:ph idx="1"/>
          </p:nvPr>
        </p:nvSpPr>
        <p:spPr>
          <a:xfrm>
            <a:off x="254001" y="1681311"/>
            <a:ext cx="5537199" cy="5015822"/>
          </a:xfrm>
        </p:spPr>
        <p:txBody>
          <a:bodyPr>
            <a:normAutofit lnSpcReduction="10000"/>
          </a:bodyPr>
          <a:lstStyle/>
          <a:p>
            <a:r>
              <a:rPr lang="en-SG" b="0" i="0" dirty="0">
                <a:solidFill>
                  <a:srgbClr val="333333"/>
                </a:solidFill>
                <a:effectLst/>
                <a:latin typeface="Helvetica Neue" panose="02000503000000020004" pitchFamily="2" charset="0"/>
              </a:rPr>
              <a:t>Emission reduction targets are a key component of the mitigation ambition of NSAs. We created a notebook that visualizes the NetZero Tracker dataset which can be downloaded from </a:t>
            </a:r>
            <a:r>
              <a:rPr lang="en-SG" b="0" i="0" u="none" strike="noStrike" dirty="0">
                <a:solidFill>
                  <a:srgbClr val="337AB7"/>
                </a:solidFill>
                <a:effectLst/>
                <a:latin typeface="Helvetica Neue" panose="02000503000000020004" pitchFamily="2" charset="0"/>
                <a:hlinkClick r:id="rId2"/>
              </a:rPr>
              <a:t>https://zerotracker.net</a:t>
            </a:r>
            <a:r>
              <a:rPr lang="en-SG" b="0" i="0" dirty="0">
                <a:solidFill>
                  <a:srgbClr val="333333"/>
                </a:solidFill>
                <a:effectLst/>
                <a:latin typeface="Helvetica Neue" panose="02000503000000020004" pitchFamily="2" charset="0"/>
              </a:rPr>
              <a:t>. </a:t>
            </a:r>
          </a:p>
          <a:p>
            <a:r>
              <a:rPr lang="en-SG" dirty="0">
                <a:solidFill>
                  <a:srgbClr val="333333"/>
                </a:solidFill>
                <a:latin typeface="Helvetica Neue" panose="02000503000000020004" pitchFamily="2" charset="0"/>
              </a:rPr>
              <a:t>The analysis </a:t>
            </a:r>
            <a:r>
              <a:rPr lang="en-SG" u="none" strike="noStrike" dirty="0">
                <a:solidFill>
                  <a:srgbClr val="333333"/>
                </a:solidFill>
                <a:latin typeface="Helvetica Neue" panose="02000503000000020004" pitchFamily="2" charset="0"/>
              </a:rPr>
              <a:t>shows progress towards the target date by different types of NSAs (Cities, Regions, Companies), and allows a comparison of different NSAs.</a:t>
            </a:r>
          </a:p>
          <a:p>
            <a:pPr lvl="1"/>
            <a:r>
              <a:rPr lang="en-SG" dirty="0">
                <a:solidFill>
                  <a:srgbClr val="333333"/>
                </a:solidFill>
                <a:latin typeface="Helvetica Neue" panose="02000503000000020004" pitchFamily="2" charset="0"/>
              </a:rPr>
              <a:t>Baseline Year vs Target Year shows NSAs progress towards their respective target year.</a:t>
            </a:r>
          </a:p>
          <a:p>
            <a:pPr lvl="1"/>
            <a:r>
              <a:rPr lang="en-SG" dirty="0">
                <a:solidFill>
                  <a:srgbClr val="333333"/>
                </a:solidFill>
                <a:latin typeface="Helvetica Neue" panose="02000503000000020004" pitchFamily="2" charset="0"/>
              </a:rPr>
              <a:t>Percentage Time elapsed to status date shows how close they are to their target year. Assuming they are on track</a:t>
            </a:r>
          </a:p>
          <a:p>
            <a:pPr lvl="1"/>
            <a:r>
              <a:rPr lang="en-SG" dirty="0">
                <a:solidFill>
                  <a:srgbClr val="333333"/>
                </a:solidFill>
                <a:latin typeface="Helvetica Neue" panose="02000503000000020004" pitchFamily="2" charset="0"/>
              </a:rPr>
              <a:t>Status delay takes reference from the current year to track progress to target year. A high score on this graph represents NSAs that either need a status update (status is delayed).</a:t>
            </a:r>
          </a:p>
        </p:txBody>
      </p:sp>
      <p:sp>
        <p:nvSpPr>
          <p:cNvPr id="2" name="Title 1">
            <a:extLst>
              <a:ext uri="{FF2B5EF4-FFF2-40B4-BE49-F238E27FC236}">
                <a16:creationId xmlns:a16="http://schemas.microsoft.com/office/drawing/2014/main" id="{31DF7F0D-3492-FDAF-E5FE-C50163B52A8E}"/>
              </a:ext>
            </a:extLst>
          </p:cNvPr>
          <p:cNvSpPr>
            <a:spLocks noGrp="1"/>
          </p:cNvSpPr>
          <p:nvPr>
            <p:ph type="title"/>
          </p:nvPr>
        </p:nvSpPr>
        <p:spPr>
          <a:xfrm>
            <a:off x="448733" y="278892"/>
            <a:ext cx="11497734" cy="1188720"/>
          </a:xfrm>
        </p:spPr>
        <p:txBody>
          <a:bodyPr/>
          <a:lstStyle/>
          <a:p>
            <a:r>
              <a:rPr lang="en-US" dirty="0"/>
              <a:t>VISUALIZING EMISSION REDUCTIONS AMBITION</a:t>
            </a:r>
            <a:br>
              <a:rPr lang="en-US" dirty="0"/>
            </a:br>
            <a:r>
              <a:rPr lang="en-US" dirty="0"/>
              <a:t>BASED ON TARGET DATES</a:t>
            </a:r>
            <a:endParaRPr lang="en-TH" dirty="0"/>
          </a:p>
        </p:txBody>
      </p:sp>
      <p:pic>
        <p:nvPicPr>
          <p:cNvPr id="7" name="Picture 6">
            <a:extLst>
              <a:ext uri="{FF2B5EF4-FFF2-40B4-BE49-F238E27FC236}">
                <a16:creationId xmlns:a16="http://schemas.microsoft.com/office/drawing/2014/main" id="{1D369CC5-A955-D3F7-B97D-AA84DA134FE2}"/>
              </a:ext>
            </a:extLst>
          </p:cNvPr>
          <p:cNvPicPr>
            <a:picLocks noChangeAspect="1"/>
          </p:cNvPicPr>
          <p:nvPr/>
        </p:nvPicPr>
        <p:blipFill>
          <a:blip r:embed="rId3"/>
          <a:stretch>
            <a:fillRect/>
          </a:stretch>
        </p:blipFill>
        <p:spPr>
          <a:xfrm>
            <a:off x="6096000" y="2104212"/>
            <a:ext cx="4440894" cy="1307276"/>
          </a:xfrm>
          <a:prstGeom prst="rect">
            <a:avLst/>
          </a:prstGeom>
        </p:spPr>
      </p:pic>
      <p:pic>
        <p:nvPicPr>
          <p:cNvPr id="10" name="Picture 9">
            <a:extLst>
              <a:ext uri="{FF2B5EF4-FFF2-40B4-BE49-F238E27FC236}">
                <a16:creationId xmlns:a16="http://schemas.microsoft.com/office/drawing/2014/main" id="{26337414-833B-9969-0BEC-13E769EBF3D7}"/>
              </a:ext>
            </a:extLst>
          </p:cNvPr>
          <p:cNvPicPr>
            <a:picLocks noChangeAspect="1"/>
          </p:cNvPicPr>
          <p:nvPr/>
        </p:nvPicPr>
        <p:blipFill>
          <a:blip r:embed="rId4"/>
          <a:stretch>
            <a:fillRect/>
          </a:stretch>
        </p:blipFill>
        <p:spPr>
          <a:xfrm>
            <a:off x="6096000" y="5047204"/>
            <a:ext cx="4757057" cy="1049256"/>
          </a:xfrm>
          <a:prstGeom prst="rect">
            <a:avLst/>
          </a:prstGeom>
        </p:spPr>
      </p:pic>
      <p:pic>
        <p:nvPicPr>
          <p:cNvPr id="11" name="Picture 10">
            <a:extLst>
              <a:ext uri="{FF2B5EF4-FFF2-40B4-BE49-F238E27FC236}">
                <a16:creationId xmlns:a16="http://schemas.microsoft.com/office/drawing/2014/main" id="{98E2B16B-D8B6-F2BC-42D2-0F60557A74AC}"/>
              </a:ext>
            </a:extLst>
          </p:cNvPr>
          <p:cNvPicPr>
            <a:picLocks noChangeAspect="1"/>
          </p:cNvPicPr>
          <p:nvPr/>
        </p:nvPicPr>
        <p:blipFill>
          <a:blip r:embed="rId5"/>
          <a:stretch>
            <a:fillRect/>
          </a:stretch>
        </p:blipFill>
        <p:spPr>
          <a:xfrm>
            <a:off x="6096000" y="3627956"/>
            <a:ext cx="4974772" cy="1146391"/>
          </a:xfrm>
          <a:prstGeom prst="rect">
            <a:avLst/>
          </a:prstGeom>
        </p:spPr>
      </p:pic>
    </p:spTree>
    <p:extLst>
      <p:ext uri="{BB962C8B-B14F-4D97-AF65-F5344CB8AC3E}">
        <p14:creationId xmlns:p14="http://schemas.microsoft.com/office/powerpoint/2010/main" val="198423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InDUSTRY EMISSIONS SCOPE SCORECARD</a:t>
            </a:r>
          </a:p>
        </p:txBody>
      </p:sp>
      <p:pic>
        <p:nvPicPr>
          <p:cNvPr id="4" name="slide2" descr="Scope Scorecard Dashboard">
            <a:extLst>
              <a:ext uri="{FF2B5EF4-FFF2-40B4-BE49-F238E27FC236}">
                <a16:creationId xmlns:a16="http://schemas.microsoft.com/office/drawing/2014/main" id="{6766F356-F323-53E9-1BEC-1FCD1947A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5535"/>
            <a:ext cx="12192000" cy="5369668"/>
          </a:xfrm>
          <a:prstGeom prst="rect">
            <a:avLst/>
          </a:prstGeom>
        </p:spPr>
      </p:pic>
    </p:spTree>
    <p:extLst>
      <p:ext uri="{BB962C8B-B14F-4D97-AF65-F5344CB8AC3E}">
        <p14:creationId xmlns:p14="http://schemas.microsoft.com/office/powerpoint/2010/main" val="175333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InDUSTRY EMISSIONS SCOPE SCORECARD</a:t>
            </a:r>
          </a:p>
        </p:txBody>
      </p:sp>
      <p:sp>
        <p:nvSpPr>
          <p:cNvPr id="3" name="Content Placeholder 2">
            <a:extLst>
              <a:ext uri="{FF2B5EF4-FFF2-40B4-BE49-F238E27FC236}">
                <a16:creationId xmlns:a16="http://schemas.microsoft.com/office/drawing/2014/main" id="{99B46F58-7B6A-2E0B-19CC-9A46037F8EF8}"/>
              </a:ext>
            </a:extLst>
          </p:cNvPr>
          <p:cNvSpPr>
            <a:spLocks noGrp="1"/>
          </p:cNvSpPr>
          <p:nvPr>
            <p:ph idx="1"/>
          </p:nvPr>
        </p:nvSpPr>
        <p:spPr>
          <a:xfrm>
            <a:off x="254001" y="1681311"/>
            <a:ext cx="11751732" cy="5015822"/>
          </a:xfrm>
        </p:spPr>
        <p:txBody>
          <a:bodyPr/>
          <a:lstStyle/>
          <a:p>
            <a:r>
              <a:rPr lang="en-TH" dirty="0"/>
              <a:t>The hypothesis was to identify which companies/industries are the leaders, winners and laggards in disclosing their scope 1, 2 and 3 emissions. Once the scope categories are identified, an end target text dashboard was also shown to track the companies’ ambitions so that the scope categories are aligned with the companies’ end target text. </a:t>
            </a:r>
          </a:p>
          <a:p>
            <a:r>
              <a:rPr lang="en-TH" dirty="0"/>
              <a:t>Companies with good ambition should at least have a consistent disclosure on their scope emissions. We would like to group the companies using a scope scorecard. This also includes what gasses the entities have covered and if there are part of any membership. This can potentially influence the trend and analysis that can derived from the dashboards.</a:t>
            </a:r>
          </a:p>
          <a:p>
            <a:r>
              <a:rPr lang="en-TH" dirty="0"/>
              <a:t>The approach in conducting this analysis was to quantify the multiple choice values of Scope 1,2 and 3.  The numerical quantification is based on Net Zero Tracker’s methodology</a:t>
            </a:r>
            <a:r>
              <a:rPr lang="en-TH" baseline="30000" dirty="0"/>
              <a:t>1</a:t>
            </a:r>
            <a:r>
              <a:rPr lang="en-TH" dirty="0"/>
              <a:t> in scoring companies’ track for ambition.</a:t>
            </a:r>
          </a:p>
          <a:p>
            <a:r>
              <a:rPr lang="en-TH" dirty="0"/>
              <a:t>Link to access the Scope Scorecard dashboard: </a:t>
            </a:r>
            <a:r>
              <a:rPr lang="en-US" dirty="0"/>
              <a:t>https://</a:t>
            </a:r>
            <a:r>
              <a:rPr lang="en-US" dirty="0" err="1"/>
              <a:t>public.tableau.com</a:t>
            </a:r>
            <a:r>
              <a:rPr lang="en-US" dirty="0"/>
              <a:t>/app/profile/</a:t>
            </a:r>
            <a:r>
              <a:rPr lang="en-US" dirty="0" err="1"/>
              <a:t>tap.suksumrun</a:t>
            </a:r>
            <a:r>
              <a:rPr lang="en-US" dirty="0"/>
              <a:t>/viz/GlobalStockTakeNetZeroDatathon2022-Master/ScopeScorecardDashboard#2</a:t>
            </a:r>
            <a:endParaRPr lang="en-TH" dirty="0"/>
          </a:p>
        </p:txBody>
      </p:sp>
    </p:spTree>
    <p:extLst>
      <p:ext uri="{BB962C8B-B14F-4D97-AF65-F5344CB8AC3E}">
        <p14:creationId xmlns:p14="http://schemas.microsoft.com/office/powerpoint/2010/main" val="377587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InDUSTRY EMISSIONS SCOPE SCORECARD</a:t>
            </a:r>
          </a:p>
        </p:txBody>
      </p:sp>
      <p:sp>
        <p:nvSpPr>
          <p:cNvPr id="3" name="Content Placeholder 2">
            <a:extLst>
              <a:ext uri="{FF2B5EF4-FFF2-40B4-BE49-F238E27FC236}">
                <a16:creationId xmlns:a16="http://schemas.microsoft.com/office/drawing/2014/main" id="{99B46F58-7B6A-2E0B-19CC-9A46037F8EF8}"/>
              </a:ext>
            </a:extLst>
          </p:cNvPr>
          <p:cNvSpPr>
            <a:spLocks noGrp="1"/>
          </p:cNvSpPr>
          <p:nvPr>
            <p:ph idx="1"/>
          </p:nvPr>
        </p:nvSpPr>
        <p:spPr>
          <a:xfrm>
            <a:off x="6968067" y="1613578"/>
            <a:ext cx="5088465" cy="5015822"/>
          </a:xfrm>
        </p:spPr>
        <p:txBody>
          <a:bodyPr>
            <a:normAutofit/>
          </a:bodyPr>
          <a:lstStyle/>
          <a:p>
            <a:r>
              <a:rPr lang="en-TH" sz="1600" dirty="0"/>
              <a:t>Filters applied: </a:t>
            </a:r>
            <a:r>
              <a:rPr lang="en-TH" sz="1600" b="1" u="sng" dirty="0"/>
              <a:t>All reporting mechanism, null membership and laggard</a:t>
            </a:r>
          </a:p>
          <a:p>
            <a:r>
              <a:rPr lang="en-TH" sz="1600" dirty="0"/>
              <a:t>Visualization from the data shows the laggard proportion are mostly entities that do not disclose both of their scope emissions and what gasses they cover. This is especially true when the entities are not part of any membership intiative. </a:t>
            </a:r>
          </a:p>
          <a:p>
            <a:r>
              <a:rPr lang="en-TH" sz="1600" dirty="0"/>
              <a:t>So there is a trend that companies that are not part of any climate membership initiative would indicate that companies have some inconsitencies in their ambition tracking despite that the companies claim that they also report annual reporting mechanism</a:t>
            </a:r>
          </a:p>
          <a:p>
            <a:r>
              <a:rPr lang="en-TH" sz="1600" dirty="0"/>
              <a:t>To increase the scorecard further, companies would need to be more transparent in their reporting mechanism and specify what gasses they cover in order to be eligible that the companies are on track for their ambition</a:t>
            </a:r>
          </a:p>
        </p:txBody>
      </p:sp>
      <p:pic>
        <p:nvPicPr>
          <p:cNvPr id="8" name="Picture 7">
            <a:extLst>
              <a:ext uri="{FF2B5EF4-FFF2-40B4-BE49-F238E27FC236}">
                <a16:creationId xmlns:a16="http://schemas.microsoft.com/office/drawing/2014/main" id="{DAE4BC33-A053-5CBA-FF59-5D9321B4BD00}"/>
              </a:ext>
            </a:extLst>
          </p:cNvPr>
          <p:cNvPicPr>
            <a:picLocks noChangeAspect="1"/>
          </p:cNvPicPr>
          <p:nvPr/>
        </p:nvPicPr>
        <p:blipFill>
          <a:blip r:embed="rId3"/>
          <a:stretch>
            <a:fillRect/>
          </a:stretch>
        </p:blipFill>
        <p:spPr>
          <a:xfrm>
            <a:off x="-355600" y="1296497"/>
            <a:ext cx="7772400" cy="5179406"/>
          </a:xfrm>
          <a:prstGeom prst="rect">
            <a:avLst/>
          </a:prstGeom>
        </p:spPr>
      </p:pic>
    </p:spTree>
    <p:extLst>
      <p:ext uri="{BB962C8B-B14F-4D97-AF65-F5344CB8AC3E}">
        <p14:creationId xmlns:p14="http://schemas.microsoft.com/office/powerpoint/2010/main" val="350118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InDUSTRY EMISSIONS SCOPE SCORECARD: so then?</a:t>
            </a:r>
          </a:p>
        </p:txBody>
      </p:sp>
      <p:sp>
        <p:nvSpPr>
          <p:cNvPr id="3" name="Content Placeholder 2">
            <a:extLst>
              <a:ext uri="{FF2B5EF4-FFF2-40B4-BE49-F238E27FC236}">
                <a16:creationId xmlns:a16="http://schemas.microsoft.com/office/drawing/2014/main" id="{99B46F58-7B6A-2E0B-19CC-9A46037F8EF8}"/>
              </a:ext>
            </a:extLst>
          </p:cNvPr>
          <p:cNvSpPr>
            <a:spLocks noGrp="1"/>
          </p:cNvSpPr>
          <p:nvPr>
            <p:ph idx="1"/>
          </p:nvPr>
        </p:nvSpPr>
        <p:spPr>
          <a:xfrm>
            <a:off x="6968067" y="1613578"/>
            <a:ext cx="5088465" cy="5015822"/>
          </a:xfrm>
        </p:spPr>
        <p:txBody>
          <a:bodyPr>
            <a:normAutofit/>
          </a:bodyPr>
          <a:lstStyle/>
          <a:p>
            <a:r>
              <a:rPr lang="en-TH" sz="1600" dirty="0"/>
              <a:t>To increase the scorecard further, companies would need to be more transparent and active in their scope,1,2 and 3 emissions in order to be inline with their reporting mechanism, as some companies are laggards even if they disclose an annual reporting mechanism.</a:t>
            </a:r>
          </a:p>
          <a:p>
            <a:r>
              <a:rPr lang="en-TH" sz="1600" dirty="0"/>
              <a:t>To further improve this, it is also detrimental to specify the gasses covered in the scope emissions as a track on companies’ ambition</a:t>
            </a:r>
          </a:p>
          <a:p>
            <a:r>
              <a:rPr lang="en-TH" sz="1600" dirty="0"/>
              <a:t>A stringent environmental policy on companies in disclosing their scope emissions should be enpassed along with any penalty if companies fail to do so.</a:t>
            </a:r>
          </a:p>
          <a:p>
            <a:r>
              <a:rPr lang="en-TH" sz="1600" dirty="0"/>
              <a:t>Promote and advertise companies to be part of a climate membership initiative, this would allow companies to be more active and strict to the memberships’ policies and actions.</a:t>
            </a:r>
          </a:p>
        </p:txBody>
      </p:sp>
      <p:pic>
        <p:nvPicPr>
          <p:cNvPr id="8" name="Picture 7">
            <a:extLst>
              <a:ext uri="{FF2B5EF4-FFF2-40B4-BE49-F238E27FC236}">
                <a16:creationId xmlns:a16="http://schemas.microsoft.com/office/drawing/2014/main" id="{DAE4BC33-A053-5CBA-FF59-5D9321B4BD00}"/>
              </a:ext>
            </a:extLst>
          </p:cNvPr>
          <p:cNvPicPr>
            <a:picLocks noChangeAspect="1"/>
          </p:cNvPicPr>
          <p:nvPr/>
        </p:nvPicPr>
        <p:blipFill>
          <a:blip r:embed="rId3"/>
          <a:stretch>
            <a:fillRect/>
          </a:stretch>
        </p:blipFill>
        <p:spPr>
          <a:xfrm>
            <a:off x="-355600" y="1296497"/>
            <a:ext cx="7772400" cy="5179406"/>
          </a:xfrm>
          <a:prstGeom prst="rect">
            <a:avLst/>
          </a:prstGeom>
        </p:spPr>
      </p:pic>
    </p:spTree>
    <p:extLst>
      <p:ext uri="{BB962C8B-B14F-4D97-AF65-F5344CB8AC3E}">
        <p14:creationId xmlns:p14="http://schemas.microsoft.com/office/powerpoint/2010/main" val="46965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A014-8D39-3093-71A3-010F271157D3}"/>
              </a:ext>
            </a:extLst>
          </p:cNvPr>
          <p:cNvSpPr>
            <a:spLocks noGrp="1"/>
          </p:cNvSpPr>
          <p:nvPr>
            <p:ph type="title"/>
          </p:nvPr>
        </p:nvSpPr>
        <p:spPr>
          <a:xfrm>
            <a:off x="254001" y="295825"/>
            <a:ext cx="11675532" cy="1188720"/>
          </a:xfrm>
        </p:spPr>
        <p:txBody>
          <a:bodyPr/>
          <a:lstStyle/>
          <a:p>
            <a:r>
              <a:rPr lang="en-TH" dirty="0"/>
              <a:t>InDUSTRY EMISSIONS SCOPE SCORECARD</a:t>
            </a:r>
          </a:p>
        </p:txBody>
      </p:sp>
      <p:sp>
        <p:nvSpPr>
          <p:cNvPr id="3" name="Content Placeholder 2">
            <a:extLst>
              <a:ext uri="{FF2B5EF4-FFF2-40B4-BE49-F238E27FC236}">
                <a16:creationId xmlns:a16="http://schemas.microsoft.com/office/drawing/2014/main" id="{99B46F58-7B6A-2E0B-19CC-9A46037F8EF8}"/>
              </a:ext>
            </a:extLst>
          </p:cNvPr>
          <p:cNvSpPr>
            <a:spLocks noGrp="1"/>
          </p:cNvSpPr>
          <p:nvPr>
            <p:ph idx="1"/>
          </p:nvPr>
        </p:nvSpPr>
        <p:spPr>
          <a:xfrm>
            <a:off x="6968067" y="1613578"/>
            <a:ext cx="5088465" cy="5015822"/>
          </a:xfrm>
        </p:spPr>
        <p:txBody>
          <a:bodyPr>
            <a:normAutofit/>
          </a:bodyPr>
          <a:lstStyle/>
          <a:p>
            <a:r>
              <a:rPr lang="en-TH" dirty="0"/>
              <a:t>Filters applied:  </a:t>
            </a:r>
            <a:r>
              <a:rPr lang="en-TH" b="1" u="sng" dirty="0">
                <a:solidFill>
                  <a:schemeClr val="tx1"/>
                </a:solidFill>
              </a:rPr>
              <a:t>Annual reporting, Race to Zero and all scorecard groups </a:t>
            </a:r>
          </a:p>
          <a:p>
            <a:r>
              <a:rPr lang="en-TH" dirty="0"/>
              <a:t>Visualization from the data shows the leaders and winners proportion are mostly entities that are part of the “Race To Zero” membership</a:t>
            </a:r>
          </a:p>
          <a:p>
            <a:r>
              <a:rPr lang="en-TH" dirty="0"/>
              <a:t>This would indicate that the scope scorecard for </a:t>
            </a:r>
            <a:r>
              <a:rPr lang="en-TH" b="1" u="sng" dirty="0"/>
              <a:t>winners and leaders </a:t>
            </a:r>
            <a:r>
              <a:rPr lang="en-TH" dirty="0"/>
              <a:t>are prevalent for companies with a </a:t>
            </a:r>
            <a:r>
              <a:rPr lang="en-TH" b="1" u="sng" dirty="0"/>
              <a:t>Race To Zero membership</a:t>
            </a:r>
            <a:r>
              <a:rPr lang="en-TH" dirty="0"/>
              <a:t>, they would also tend to provide an </a:t>
            </a:r>
            <a:r>
              <a:rPr lang="en-TH" b="1" u="sng" dirty="0"/>
              <a:t>annual reporting mechanism</a:t>
            </a:r>
            <a:r>
              <a:rPr lang="en-TH" dirty="0"/>
              <a:t>, which is consistent with their scope emissions disclosure.</a:t>
            </a:r>
          </a:p>
          <a:p>
            <a:r>
              <a:rPr lang="en-TH" dirty="0"/>
              <a:t>With the above filters, the population for entities that cover CO</a:t>
            </a:r>
            <a:r>
              <a:rPr lang="en-TH" baseline="-25000" dirty="0"/>
              <a:t>2</a:t>
            </a:r>
            <a:r>
              <a:rPr lang="en-TH" dirty="0"/>
              <a:t> and other GHG gases increased compared to the previous segment where entities are not part of any climate membership and does not disclose reporting mechanism</a:t>
            </a:r>
            <a:r>
              <a:rPr lang="en-TH" baseline="-25000" dirty="0"/>
              <a:t> </a:t>
            </a:r>
          </a:p>
        </p:txBody>
      </p:sp>
      <p:pic>
        <p:nvPicPr>
          <p:cNvPr id="4" name="Picture 3">
            <a:extLst>
              <a:ext uri="{FF2B5EF4-FFF2-40B4-BE49-F238E27FC236}">
                <a16:creationId xmlns:a16="http://schemas.microsoft.com/office/drawing/2014/main" id="{09492ED0-6D4F-F2A9-F1A6-B741A0423150}"/>
              </a:ext>
            </a:extLst>
          </p:cNvPr>
          <p:cNvPicPr>
            <a:picLocks noChangeAspect="1"/>
          </p:cNvPicPr>
          <p:nvPr/>
        </p:nvPicPr>
        <p:blipFill>
          <a:blip r:embed="rId3"/>
          <a:stretch>
            <a:fillRect/>
          </a:stretch>
        </p:blipFill>
        <p:spPr>
          <a:xfrm>
            <a:off x="-296732" y="1380575"/>
            <a:ext cx="7772400" cy="5181600"/>
          </a:xfrm>
          <a:prstGeom prst="rect">
            <a:avLst/>
          </a:prstGeom>
        </p:spPr>
      </p:pic>
    </p:spTree>
    <p:extLst>
      <p:ext uri="{BB962C8B-B14F-4D97-AF65-F5344CB8AC3E}">
        <p14:creationId xmlns:p14="http://schemas.microsoft.com/office/powerpoint/2010/main" val="35657354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{561B48FE-2E2A-8843-8ADA-A2EE3A77C3F9}tf10001120</Template>
  <TotalTime>852</TotalTime>
  <Words>1912</Words>
  <Application>Microsoft Macintosh PowerPoint</Application>
  <PresentationFormat>Widescreen</PresentationFormat>
  <Paragraphs>147</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DM Sans</vt:lpstr>
      <vt:lpstr>Gill Sans MT</vt:lpstr>
      <vt:lpstr>Helvetica Neue</vt:lpstr>
      <vt:lpstr>Parcel</vt:lpstr>
      <vt:lpstr>Global Stocktake ClimateDatathon 2022</vt:lpstr>
      <vt:lpstr>AGenda</vt:lpstr>
      <vt:lpstr>Prompt: Net-Zero CO2eq and GHG Targets </vt:lpstr>
      <vt:lpstr>VISUALIZING EMISSION REDUCTIONS AMBITION BASED ON TARGET DATES</vt:lpstr>
      <vt:lpstr>InDUSTRY EMISSIONS SCOPE SCORECARD</vt:lpstr>
      <vt:lpstr>InDUSTRY EMISSIONS SCOPE SCORECARD</vt:lpstr>
      <vt:lpstr>InDUSTRY EMISSIONS SCOPE SCORECARD</vt:lpstr>
      <vt:lpstr>InDUSTRY EMISSIONS SCOPE SCORECARD: so then?</vt:lpstr>
      <vt:lpstr>InDUSTRY EMISSIONS SCOPE SCORECARD</vt:lpstr>
      <vt:lpstr>InDUSTRY EMISSIONS SCOPE SCORECARD</vt:lpstr>
      <vt:lpstr>ROBUSTNESS Scorecard</vt:lpstr>
      <vt:lpstr>PowerPoint Presentation</vt:lpstr>
      <vt:lpstr>PowerPoint Presentation</vt:lpstr>
      <vt:lpstr>Fossil fuel and power gen companies should improve reporting impact</vt:lpstr>
      <vt:lpstr>Top 6 countries contribute 60% of total reporting impact globally</vt:lpstr>
      <vt:lpstr>DNA CHART: Reduction VS BAU</vt:lpstr>
      <vt:lpstr>DNA CHART: Reduction VS BAU</vt:lpstr>
      <vt:lpstr>Bottomline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Zero Datathon COP27 Global Stocktake</dc:title>
  <dc:creator>Ratanon Suksumrun</dc:creator>
  <cp:lastModifiedBy>Chesed Mercado</cp:lastModifiedBy>
  <cp:revision>63</cp:revision>
  <dcterms:created xsi:type="dcterms:W3CDTF">2022-10-13T03:54:15Z</dcterms:created>
  <dcterms:modified xsi:type="dcterms:W3CDTF">2022-10-15T12:35:38Z</dcterms:modified>
</cp:coreProperties>
</file>