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Montserrat SemiBold"/>
      <p:regular r:id="rId15"/>
      <p:bold r:id="rId16"/>
      <p:italic r:id="rId17"/>
      <p:boldItalic r:id="rId18"/>
    </p:embeddedFont>
    <p:embeddedFont>
      <p:font typeface="Lora"/>
      <p:regular r:id="rId19"/>
      <p:bold r:id="rId20"/>
      <p:italic r:id="rId21"/>
      <p:boldItalic r:id="rId22"/>
    </p:embeddedFont>
    <p:embeddedFont>
      <p:font typeface="Quattrocento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bold.fntdata"/><Relationship Id="rId22" Type="http://schemas.openxmlformats.org/officeDocument/2006/relationships/font" Target="fonts/Lora-boldItalic.fntdata"/><Relationship Id="rId21" Type="http://schemas.openxmlformats.org/officeDocument/2006/relationships/font" Target="fonts/Lora-italic.fntdata"/><Relationship Id="rId24" Type="http://schemas.openxmlformats.org/officeDocument/2006/relationships/font" Target="fonts/QuattrocentoSans-bold.fntdata"/><Relationship Id="rId23" Type="http://schemas.openxmlformats.org/officeDocument/2006/relationships/font" Target="fonts/Quattrocento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QuattrocentoSans-boldItalic.fntdata"/><Relationship Id="rId25" Type="http://schemas.openxmlformats.org/officeDocument/2006/relationships/font" Target="fonts/Quattrocento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MontserratSemiBold-regular.fntdata"/><Relationship Id="rId14" Type="http://schemas.openxmlformats.org/officeDocument/2006/relationships/slide" Target="slides/slide8.xml"/><Relationship Id="rId17" Type="http://schemas.openxmlformats.org/officeDocument/2006/relationships/font" Target="fonts/MontserratSemiBold-italic.fntdata"/><Relationship Id="rId16" Type="http://schemas.openxmlformats.org/officeDocument/2006/relationships/font" Target="fonts/MontserratSemiBold-bold.fntdata"/><Relationship Id="rId19" Type="http://schemas.openxmlformats.org/officeDocument/2006/relationships/font" Target="fonts/Lora-regular.fntdata"/><Relationship Id="rId18" Type="http://schemas.openxmlformats.org/officeDocument/2006/relationships/font" Target="fonts/Montserrat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3e8967c6f_0_19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3e8967c6f_0_1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57bd91a9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57bd91a9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3e8967c6f_0_19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3e8967c6f_0_1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3e8967c6f_0_20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3e8967c6f_0_2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3e8967c6f_0_20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3e8967c6f_0_2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3e8967c6f_0_36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3e8967c6f_0_3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1200"/>
              </a:spcBef>
              <a:spcAft>
                <a:spcPts val="1200"/>
              </a:spcAft>
              <a:buClr>
                <a:schemeClr val="dk1"/>
              </a:buClr>
              <a:buSzPts val="1100"/>
              <a:buFont typeface="Arial"/>
              <a:buNone/>
            </a:pPr>
            <a:r>
              <a:rPr lang="en">
                <a:solidFill>
                  <a:schemeClr val="dk1"/>
                </a:solidFill>
                <a:latin typeface="Calibri"/>
                <a:ea typeface="Calibri"/>
                <a:cs typeface="Calibri"/>
                <a:sym typeface="Calibri"/>
              </a:rPr>
              <a:t>help you start thinking about issues related to urban heat. These questions cannot necessarily be answered using data analysis, but are intended to help you start brainstorming topics and issues for your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5280f1dcf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5280f1dc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1200"/>
              </a:spcBef>
              <a:spcAft>
                <a:spcPts val="1200"/>
              </a:spcAft>
              <a:buClr>
                <a:schemeClr val="dk1"/>
              </a:buClr>
              <a:buSzPts val="1100"/>
              <a:buFont typeface="Arial"/>
              <a:buNone/>
            </a:pPr>
            <a:r>
              <a:rPr lang="en">
                <a:solidFill>
                  <a:schemeClr val="dk1"/>
                </a:solidFill>
                <a:latin typeface="Calibri"/>
                <a:ea typeface="Calibri"/>
                <a:cs typeface="Calibri"/>
                <a:sym typeface="Calibri"/>
              </a:rPr>
              <a:t>can be investigated using the pre-processed heat data and input variables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3e8967c6f_0_36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3e8967c6f_0_3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1200"/>
              </a:spcBef>
              <a:spcAft>
                <a:spcPts val="1200"/>
              </a:spcAft>
              <a:buClr>
                <a:schemeClr val="dk1"/>
              </a:buClr>
              <a:buSzPts val="1100"/>
              <a:buFont typeface="Arial"/>
              <a:buNone/>
            </a:pPr>
            <a:r>
              <a:rPr lang="en">
                <a:solidFill>
                  <a:schemeClr val="dk1"/>
                </a:solidFill>
                <a:latin typeface="Calibri"/>
                <a:ea typeface="Calibri"/>
                <a:cs typeface="Calibri"/>
                <a:sym typeface="Calibri"/>
              </a:rPr>
              <a:t>more advanced topics related to vulnerable populations and policy applications that might require you to find and incorporate other datasets.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56" name="Google Shape;56;p14"/>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57" name="Google Shape;57;p14"/>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8" name="Shape 58"/>
        <p:cNvGrpSpPr/>
        <p:nvPr/>
      </p:nvGrpSpPr>
      <p:grpSpPr>
        <a:xfrm>
          <a:off x="0" y="0"/>
          <a:ext cx="0" cy="0"/>
          <a:chOff x="0" y="0"/>
          <a:chExt cx="0" cy="0"/>
        </a:xfrm>
      </p:grpSpPr>
      <p:sp>
        <p:nvSpPr>
          <p:cNvPr id="59" name="Google Shape;59;p15"/>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60" name="Google Shape;60;p15"/>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61" name="Google Shape;61;p15"/>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63" name="Google Shape;63;p15"/>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64" name="Google Shape;64;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5" name="Shape 65"/>
        <p:cNvGrpSpPr/>
        <p:nvPr/>
      </p:nvGrpSpPr>
      <p:grpSpPr>
        <a:xfrm>
          <a:off x="0" y="0"/>
          <a:ext cx="0" cy="0"/>
          <a:chOff x="0" y="0"/>
          <a:chExt cx="0" cy="0"/>
        </a:xfrm>
      </p:grpSpPr>
      <p:sp>
        <p:nvSpPr>
          <p:cNvPr id="66" name="Google Shape;66;p16"/>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rtl="0" algn="ctr">
              <a:spcBef>
                <a:spcPts val="0"/>
              </a:spcBef>
              <a:spcAft>
                <a:spcPts val="0"/>
              </a:spcAft>
              <a:buSzPts val="2400"/>
              <a:buFont typeface="Lora"/>
              <a:buChar char="■"/>
              <a:defRPr i="1" sz="2400">
                <a:latin typeface="Lora"/>
                <a:ea typeface="Lora"/>
                <a:cs typeface="Lora"/>
                <a:sym typeface="Lora"/>
              </a:defRPr>
            </a:lvl9pPr>
          </a:lstStyle>
          <a:p/>
        </p:txBody>
      </p:sp>
      <p:cxnSp>
        <p:nvCxnSpPr>
          <p:cNvPr id="67" name="Google Shape;67;p16"/>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68" name="Google Shape;68;p16"/>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6"/>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70" name="Google Shape;70;p16"/>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1" name="Shape 71"/>
        <p:cNvGrpSpPr/>
        <p:nvPr/>
      </p:nvGrpSpPr>
      <p:grpSpPr>
        <a:xfrm>
          <a:off x="0" y="0"/>
          <a:ext cx="0" cy="0"/>
          <a:chOff x="0" y="0"/>
          <a:chExt cx="0" cy="0"/>
        </a:xfrm>
      </p:grpSpPr>
      <p:cxnSp>
        <p:nvCxnSpPr>
          <p:cNvPr id="72" name="Google Shape;72;p1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73" name="Google Shape;73;p17"/>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75" name="Google Shape;75;p17"/>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76" name="Google Shape;76;p1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77" name="Google Shape;77;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8" name="Shape 78"/>
        <p:cNvGrpSpPr/>
        <p:nvPr/>
      </p:nvGrpSpPr>
      <p:grpSpPr>
        <a:xfrm>
          <a:off x="0" y="0"/>
          <a:ext cx="0" cy="0"/>
          <a:chOff x="0" y="0"/>
          <a:chExt cx="0" cy="0"/>
        </a:xfrm>
      </p:grpSpPr>
      <p:sp>
        <p:nvSpPr>
          <p:cNvPr id="79" name="Google Shape;79;p1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80" name="Google Shape;80;p18"/>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81" name="Google Shape;81;p18"/>
          <p:cNvSpPr txBox="1"/>
          <p:nvPr>
            <p:ph idx="2" type="body"/>
          </p:nvPr>
        </p:nvSpPr>
        <p:spPr>
          <a:xfrm>
            <a:off x="5012916" y="1618700"/>
            <a:ext cx="3425400" cy="3231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cxnSp>
        <p:nvCxnSpPr>
          <p:cNvPr id="82" name="Google Shape;82;p1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83" name="Google Shape;83;p18"/>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1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85" name="Google Shape;85;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6" name="Shape 86"/>
        <p:cNvGrpSpPr/>
        <p:nvPr/>
      </p:nvGrpSpPr>
      <p:grpSpPr>
        <a:xfrm>
          <a:off x="0" y="0"/>
          <a:ext cx="0" cy="0"/>
          <a:chOff x="0" y="0"/>
          <a:chExt cx="0" cy="0"/>
        </a:xfrm>
      </p:grpSpPr>
      <p:sp>
        <p:nvSpPr>
          <p:cNvPr id="87" name="Google Shape;87;p19"/>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88" name="Google Shape;88;p19"/>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89" name="Google Shape;89;p19"/>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0" name="Google Shape;90;p19"/>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91" name="Google Shape;91;p19"/>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92" name="Google Shape;92;p19"/>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9"/>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94" name="Google Shape;94;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20"/>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cxnSp>
        <p:nvCxnSpPr>
          <p:cNvPr id="97" name="Google Shape;97;p20"/>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98" name="Google Shape;98;p20"/>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 name="Google Shape;99;p20"/>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100" name="Google Shape;100;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sp>
        <p:nvSpPr>
          <p:cNvPr id="102" name="Google Shape;102;p21"/>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lvl1pPr indent="-228600" lvl="0" marL="457200" rtl="0" algn="ctr">
              <a:spcBef>
                <a:spcPts val="360"/>
              </a:spcBef>
              <a:spcAft>
                <a:spcPts val="0"/>
              </a:spcAft>
              <a:buSzPts val="1400"/>
              <a:buFont typeface="Lora"/>
              <a:buNone/>
              <a:defRPr i="1" sz="1400">
                <a:latin typeface="Lora"/>
                <a:ea typeface="Lora"/>
                <a:cs typeface="Lora"/>
                <a:sym typeface="Lora"/>
              </a:defRPr>
            </a:lvl1pPr>
          </a:lstStyle>
          <a:p/>
        </p:txBody>
      </p:sp>
      <p:cxnSp>
        <p:nvCxnSpPr>
          <p:cNvPr id="103" name="Google Shape;103;p21"/>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104" name="Google Shape;104;p21"/>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cxnSp>
        <p:nvCxnSpPr>
          <p:cNvPr id="107" name="Google Shape;107;p22"/>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108" name="Google Shape;108;p22"/>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2"/>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110" name="Shape 110"/>
        <p:cNvGrpSpPr/>
        <p:nvPr/>
      </p:nvGrpSpPr>
      <p:grpSpPr>
        <a:xfrm>
          <a:off x="0" y="0"/>
          <a:ext cx="0" cy="0"/>
          <a:chOff x="0" y="0"/>
          <a:chExt cx="0" cy="0"/>
        </a:xfrm>
      </p:grpSpPr>
      <p:sp>
        <p:nvSpPr>
          <p:cNvPr id="111" name="Google Shape;111;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indent="-355600" lvl="1" marL="914400" rtl="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indent="-355600" lvl="2" marL="1371600" rtl="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indent="-342900" lvl="3" marL="1828800" rtl="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indent="-342900" lvl="4" marL="2286000" rtl="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indent="-342900" lvl="5" marL="2743200" rtl="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indent="-342900" lvl="6" marL="3200400" rtl="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indent="-342900" lvl="7" marL="3657600" rtl="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indent="-342900" lvl="8" marL="4114800" rtl="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p:txBody>
      </p:sp>
      <p:sp>
        <p:nvSpPr>
          <p:cNvPr id="52" name="Google Shape;52;p13"/>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1pPr>
            <a:lvl2pPr lvl="1"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2pPr>
            <a:lvl3pPr lvl="2"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3pPr>
            <a:lvl4pPr lvl="3"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4pPr>
            <a:lvl5pPr lvl="4"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5pPr>
            <a:lvl6pPr lvl="5"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6pPr>
            <a:lvl7pPr lvl="6"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7pPr>
            <a:lvl8pPr lvl="7"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8pPr>
            <a:lvl9pPr lvl="8" rt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9pPr>
          </a:lstStyle>
          <a:p/>
        </p:txBody>
      </p:sp>
      <p:sp>
        <p:nvSpPr>
          <p:cNvPr id="53" name="Google Shape;53;p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000">
                <a:solidFill>
                  <a:srgbClr val="1D1D1B"/>
                </a:solidFill>
                <a:latin typeface="Lora"/>
                <a:ea typeface="Lora"/>
                <a:cs typeface="Lora"/>
                <a:sym typeface="Lora"/>
              </a:defRPr>
            </a:lvl1pPr>
            <a:lvl2pPr lvl="1" rtl="0" algn="r">
              <a:buNone/>
              <a:defRPr sz="1000">
                <a:solidFill>
                  <a:srgbClr val="1D1D1B"/>
                </a:solidFill>
                <a:latin typeface="Lora"/>
                <a:ea typeface="Lora"/>
                <a:cs typeface="Lora"/>
                <a:sym typeface="Lora"/>
              </a:defRPr>
            </a:lvl2pPr>
            <a:lvl3pPr lvl="2" rtl="0" algn="r">
              <a:buNone/>
              <a:defRPr sz="1000">
                <a:solidFill>
                  <a:srgbClr val="1D1D1B"/>
                </a:solidFill>
                <a:latin typeface="Lora"/>
                <a:ea typeface="Lora"/>
                <a:cs typeface="Lora"/>
                <a:sym typeface="Lora"/>
              </a:defRPr>
            </a:lvl3pPr>
            <a:lvl4pPr lvl="3" rtl="0" algn="r">
              <a:buNone/>
              <a:defRPr sz="1000">
                <a:solidFill>
                  <a:srgbClr val="1D1D1B"/>
                </a:solidFill>
                <a:latin typeface="Lora"/>
                <a:ea typeface="Lora"/>
                <a:cs typeface="Lora"/>
                <a:sym typeface="Lora"/>
              </a:defRPr>
            </a:lvl4pPr>
            <a:lvl5pPr lvl="4" rtl="0" algn="r">
              <a:buNone/>
              <a:defRPr sz="1000">
                <a:solidFill>
                  <a:srgbClr val="1D1D1B"/>
                </a:solidFill>
                <a:latin typeface="Lora"/>
                <a:ea typeface="Lora"/>
                <a:cs typeface="Lora"/>
                <a:sym typeface="Lora"/>
              </a:defRPr>
            </a:lvl5pPr>
            <a:lvl6pPr lvl="5" rtl="0" algn="r">
              <a:buNone/>
              <a:defRPr sz="1000">
                <a:solidFill>
                  <a:srgbClr val="1D1D1B"/>
                </a:solidFill>
                <a:latin typeface="Lora"/>
                <a:ea typeface="Lora"/>
                <a:cs typeface="Lora"/>
                <a:sym typeface="Lora"/>
              </a:defRPr>
            </a:lvl6pPr>
            <a:lvl7pPr lvl="6" rtl="0" algn="r">
              <a:buNone/>
              <a:defRPr sz="1000">
                <a:solidFill>
                  <a:srgbClr val="1D1D1B"/>
                </a:solidFill>
                <a:latin typeface="Lora"/>
                <a:ea typeface="Lora"/>
                <a:cs typeface="Lora"/>
                <a:sym typeface="Lora"/>
              </a:defRPr>
            </a:lvl7pPr>
            <a:lvl8pPr lvl="7" rtl="0" algn="r">
              <a:buNone/>
              <a:defRPr sz="1000">
                <a:solidFill>
                  <a:srgbClr val="1D1D1B"/>
                </a:solidFill>
                <a:latin typeface="Lora"/>
                <a:ea typeface="Lora"/>
                <a:cs typeface="Lora"/>
                <a:sym typeface="Lora"/>
              </a:defRPr>
            </a:lvl8pPr>
            <a:lvl9pPr lvl="8" rtl="0"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hyperlink" Target="https://www.google.com/maps/place/Davie+Hall,+E+Cameron+Ave,+Chapel+Hill,+NC+27514/@35.9127973,-79.0516728,17z/data=!3m1!4b1!4m5!3m4!1s0x89acc2e9dbd25cf7:0x467be4c65c6e9c39!8m2!3d35.912793!4d-79.0494841" TargetMode="External"/><Relationship Id="rId4" Type="http://schemas.openxmlformats.org/officeDocument/2006/relationships/hyperlink" Target="https://www.google.com/maps/place/Morehead+Planetarium+and+Science+Center/@35.9143303,-79.0489353,17z/data=!4m5!3m4!1s0x0:0x8effe7d104029f8c!8m2!3d35.9140325!4d-79.050584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pSp>
        <p:nvGrpSpPr>
          <p:cNvPr id="116" name="Google Shape;116;p24"/>
          <p:cNvGrpSpPr/>
          <p:nvPr/>
        </p:nvGrpSpPr>
        <p:grpSpPr>
          <a:xfrm>
            <a:off x="1299165" y="3511424"/>
            <a:ext cx="215966" cy="342399"/>
            <a:chOff x="6718575" y="2318625"/>
            <a:chExt cx="256950" cy="407375"/>
          </a:xfrm>
        </p:grpSpPr>
        <p:sp>
          <p:nvSpPr>
            <p:cNvPr id="117" name="Google Shape;117;p2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4"/>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5" name="Google Shape;125;p24"/>
          <p:cNvPicPr preferRelativeResize="0"/>
          <p:nvPr/>
        </p:nvPicPr>
        <p:blipFill>
          <a:blip r:embed="rId3">
            <a:alphaModFix/>
          </a:blip>
          <a:stretch>
            <a:fillRect/>
          </a:stretch>
        </p:blipFill>
        <p:spPr>
          <a:xfrm>
            <a:off x="494425" y="339625"/>
            <a:ext cx="7806751" cy="2876750"/>
          </a:xfrm>
          <a:prstGeom prst="rect">
            <a:avLst/>
          </a:prstGeom>
          <a:noFill/>
          <a:ln>
            <a:noFill/>
          </a:ln>
        </p:spPr>
      </p:pic>
      <p:pic>
        <p:nvPicPr>
          <p:cNvPr id="126" name="Google Shape;126;p24"/>
          <p:cNvPicPr preferRelativeResize="0"/>
          <p:nvPr/>
        </p:nvPicPr>
        <p:blipFill>
          <a:blip r:embed="rId4">
            <a:alphaModFix/>
          </a:blip>
          <a:stretch>
            <a:fillRect/>
          </a:stretch>
        </p:blipFill>
        <p:spPr>
          <a:xfrm>
            <a:off x="4155338" y="4539373"/>
            <a:ext cx="1358982" cy="430425"/>
          </a:xfrm>
          <a:prstGeom prst="rect">
            <a:avLst/>
          </a:prstGeom>
          <a:noFill/>
          <a:ln>
            <a:noFill/>
          </a:ln>
        </p:spPr>
      </p:pic>
      <p:pic>
        <p:nvPicPr>
          <p:cNvPr id="127" name="Google Shape;127;p24"/>
          <p:cNvPicPr preferRelativeResize="0"/>
          <p:nvPr/>
        </p:nvPicPr>
        <p:blipFill>
          <a:blip r:embed="rId5">
            <a:alphaModFix/>
          </a:blip>
          <a:stretch>
            <a:fillRect/>
          </a:stretch>
        </p:blipFill>
        <p:spPr>
          <a:xfrm>
            <a:off x="1251475" y="4539363"/>
            <a:ext cx="1261817" cy="430425"/>
          </a:xfrm>
          <a:prstGeom prst="rect">
            <a:avLst/>
          </a:prstGeom>
          <a:noFill/>
          <a:ln>
            <a:noFill/>
          </a:ln>
        </p:spPr>
      </p:pic>
      <p:pic>
        <p:nvPicPr>
          <p:cNvPr id="128" name="Google Shape;128;p24"/>
          <p:cNvPicPr preferRelativeResize="0"/>
          <p:nvPr/>
        </p:nvPicPr>
        <p:blipFill>
          <a:blip r:embed="rId6">
            <a:alphaModFix/>
          </a:blip>
          <a:stretch>
            <a:fillRect/>
          </a:stretch>
        </p:blipFill>
        <p:spPr>
          <a:xfrm>
            <a:off x="5925600" y="4442160"/>
            <a:ext cx="622725" cy="624874"/>
          </a:xfrm>
          <a:prstGeom prst="rect">
            <a:avLst/>
          </a:prstGeom>
          <a:noFill/>
          <a:ln>
            <a:noFill/>
          </a:ln>
        </p:spPr>
      </p:pic>
      <p:pic>
        <p:nvPicPr>
          <p:cNvPr id="129" name="Google Shape;129;p24"/>
          <p:cNvPicPr preferRelativeResize="0"/>
          <p:nvPr/>
        </p:nvPicPr>
        <p:blipFill>
          <a:blip r:embed="rId7">
            <a:alphaModFix/>
          </a:blip>
          <a:stretch>
            <a:fillRect/>
          </a:stretch>
        </p:blipFill>
        <p:spPr>
          <a:xfrm>
            <a:off x="2960363" y="4443225"/>
            <a:ext cx="622725" cy="622725"/>
          </a:xfrm>
          <a:prstGeom prst="rect">
            <a:avLst/>
          </a:prstGeom>
          <a:noFill/>
          <a:ln>
            <a:noFill/>
          </a:ln>
        </p:spPr>
      </p:pic>
      <p:pic>
        <p:nvPicPr>
          <p:cNvPr id="130" name="Google Shape;130;p24"/>
          <p:cNvPicPr preferRelativeResize="0"/>
          <p:nvPr/>
        </p:nvPicPr>
        <p:blipFill>
          <a:blip r:embed="rId8">
            <a:alphaModFix/>
          </a:blip>
          <a:stretch>
            <a:fillRect/>
          </a:stretch>
        </p:blipFill>
        <p:spPr>
          <a:xfrm>
            <a:off x="7156375" y="4539387"/>
            <a:ext cx="1660384" cy="430425"/>
          </a:xfrm>
          <a:prstGeom prst="rect">
            <a:avLst/>
          </a:prstGeom>
          <a:noFill/>
          <a:ln>
            <a:noFill/>
          </a:ln>
        </p:spPr>
      </p:pic>
      <p:sp>
        <p:nvSpPr>
          <p:cNvPr id="131" name="Google Shape;131;p24"/>
          <p:cNvSpPr txBox="1"/>
          <p:nvPr/>
        </p:nvSpPr>
        <p:spPr>
          <a:xfrm>
            <a:off x="1595050" y="3278975"/>
            <a:ext cx="737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solidFill>
                  <a:srgbClr val="24292F"/>
                </a:solidFill>
              </a:rPr>
              <a:t>-- Hacking solutions to address the challenge of climate change and urban heat in the Triangle</a:t>
            </a:r>
            <a:endParaRPr sz="1500">
              <a:latin typeface="Quattrocento Sans"/>
              <a:ea typeface="Quattrocento Sans"/>
              <a:cs typeface="Quattrocento Sans"/>
              <a:sym typeface="Quattrocento Sans"/>
            </a:endParaRPr>
          </a:p>
        </p:txBody>
      </p:sp>
      <p:grpSp>
        <p:nvGrpSpPr>
          <p:cNvPr id="132" name="Google Shape;132;p24"/>
          <p:cNvGrpSpPr/>
          <p:nvPr/>
        </p:nvGrpSpPr>
        <p:grpSpPr>
          <a:xfrm>
            <a:off x="6961625" y="1018423"/>
            <a:ext cx="1485300" cy="946625"/>
            <a:chOff x="7245425" y="576111"/>
            <a:chExt cx="1485300" cy="946625"/>
          </a:xfrm>
        </p:grpSpPr>
        <p:sp>
          <p:nvSpPr>
            <p:cNvPr id="133" name="Google Shape;133;p24"/>
            <p:cNvSpPr/>
            <p:nvPr/>
          </p:nvSpPr>
          <p:spPr>
            <a:xfrm>
              <a:off x="7245425" y="656600"/>
              <a:ext cx="1485300" cy="821400"/>
            </a:xfrm>
            <a:prstGeom prst="wave">
              <a:avLst>
                <a:gd fmla="val 20000" name="adj1"/>
                <a:gd fmla="val 0" name="adj2"/>
              </a:avLst>
            </a:prstGeom>
            <a:gradFill>
              <a:gsLst>
                <a:gs pos="0">
                  <a:srgbClr val="FFC002"/>
                </a:gs>
                <a:gs pos="50000">
                  <a:srgbClr val="FF6001"/>
                </a:gs>
                <a:gs pos="100000">
                  <a:srgbClr val="FF0000"/>
                </a:gs>
              </a:gsLst>
              <a:lin ang="18900044"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4"/>
            <p:cNvSpPr txBox="1"/>
            <p:nvPr/>
          </p:nvSpPr>
          <p:spPr>
            <a:xfrm rot="-4316">
              <a:off x="7325925" y="576411"/>
              <a:ext cx="477900" cy="646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Montserrat SemiBold"/>
                  <a:ea typeface="Montserrat SemiBold"/>
                  <a:cs typeface="Montserrat SemiBold"/>
                  <a:sym typeface="Montserrat SemiBold"/>
                </a:rPr>
                <a:t>2</a:t>
              </a:r>
              <a:endParaRPr sz="3000">
                <a:solidFill>
                  <a:schemeClr val="lt1"/>
                </a:solidFill>
                <a:latin typeface="Montserrat SemiBold"/>
                <a:ea typeface="Montserrat SemiBold"/>
                <a:cs typeface="Montserrat SemiBold"/>
                <a:sym typeface="Montserrat SemiBold"/>
              </a:endParaRPr>
            </a:p>
          </p:txBody>
        </p:sp>
        <p:sp>
          <p:nvSpPr>
            <p:cNvPr id="135" name="Google Shape;135;p24"/>
            <p:cNvSpPr txBox="1"/>
            <p:nvPr/>
          </p:nvSpPr>
          <p:spPr>
            <a:xfrm rot="-4316">
              <a:off x="7934500" y="831211"/>
              <a:ext cx="477900" cy="646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Montserrat SemiBold"/>
                  <a:ea typeface="Montserrat SemiBold"/>
                  <a:cs typeface="Montserrat SemiBold"/>
                  <a:sym typeface="Montserrat SemiBold"/>
                </a:rPr>
                <a:t>2</a:t>
              </a:r>
              <a:endParaRPr sz="3000">
                <a:solidFill>
                  <a:schemeClr val="lt1"/>
                </a:solidFill>
                <a:latin typeface="Montserrat SemiBold"/>
                <a:ea typeface="Montserrat SemiBold"/>
                <a:cs typeface="Montserrat SemiBold"/>
                <a:sym typeface="Montserrat SemiBold"/>
              </a:endParaRPr>
            </a:p>
          </p:txBody>
        </p:sp>
        <p:sp>
          <p:nvSpPr>
            <p:cNvPr id="136" name="Google Shape;136;p24"/>
            <p:cNvSpPr txBox="1"/>
            <p:nvPr/>
          </p:nvSpPr>
          <p:spPr>
            <a:xfrm rot="-4316">
              <a:off x="8252825" y="875936"/>
              <a:ext cx="477900" cy="646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Montserrat SemiBold"/>
                  <a:ea typeface="Montserrat SemiBold"/>
                  <a:cs typeface="Montserrat SemiBold"/>
                  <a:sym typeface="Montserrat SemiBold"/>
                </a:rPr>
                <a:t>2</a:t>
              </a:r>
              <a:endParaRPr sz="3000">
                <a:solidFill>
                  <a:schemeClr val="lt1"/>
                </a:solidFill>
                <a:latin typeface="Montserrat SemiBold"/>
                <a:ea typeface="Montserrat SemiBold"/>
                <a:cs typeface="Montserrat SemiBold"/>
                <a:sym typeface="Montserrat SemiBold"/>
              </a:endParaRPr>
            </a:p>
          </p:txBody>
        </p:sp>
        <p:sp>
          <p:nvSpPr>
            <p:cNvPr id="137" name="Google Shape;137;p24"/>
            <p:cNvSpPr txBox="1"/>
            <p:nvPr/>
          </p:nvSpPr>
          <p:spPr>
            <a:xfrm rot="-4316">
              <a:off x="7634412" y="656911"/>
              <a:ext cx="477900" cy="646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Montserrat SemiBold"/>
                  <a:ea typeface="Montserrat SemiBold"/>
                  <a:cs typeface="Montserrat SemiBold"/>
                  <a:sym typeface="Montserrat SemiBold"/>
                </a:rPr>
                <a:t>0</a:t>
              </a:r>
              <a:endParaRPr sz="3000">
                <a:solidFill>
                  <a:schemeClr val="lt1"/>
                </a:solidFill>
                <a:latin typeface="Montserrat SemiBold"/>
                <a:ea typeface="Montserrat SemiBold"/>
                <a:cs typeface="Montserrat SemiBold"/>
                <a:sym typeface="Montserrat SemiBold"/>
              </a:endParaRPr>
            </a:p>
          </p:txBody>
        </p:sp>
      </p:grpSp>
      <p:pic>
        <p:nvPicPr>
          <p:cNvPr id="138" name="Google Shape;138;p24"/>
          <p:cNvPicPr preferRelativeResize="0"/>
          <p:nvPr/>
        </p:nvPicPr>
        <p:blipFill>
          <a:blip r:embed="rId9">
            <a:alphaModFix/>
          </a:blip>
          <a:stretch>
            <a:fillRect/>
          </a:stretch>
        </p:blipFill>
        <p:spPr>
          <a:xfrm>
            <a:off x="214125" y="4392488"/>
            <a:ext cx="724200" cy="72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Schedule for the Day</a:t>
            </a:r>
            <a:endParaRPr/>
          </a:p>
        </p:txBody>
      </p:sp>
      <p:sp>
        <p:nvSpPr>
          <p:cNvPr id="144" name="Google Shape;144;p25"/>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24292F"/>
                </a:solidFill>
                <a:highlight>
                  <a:srgbClr val="FFFFFF"/>
                </a:highlight>
              </a:rPr>
              <a:t>9:30 am - 5 pm - Hacking!</a:t>
            </a:r>
            <a:r>
              <a:rPr lang="en" sz="1200">
                <a:solidFill>
                  <a:srgbClr val="24292F"/>
                </a:solidFill>
                <a:highlight>
                  <a:srgbClr val="FFFFFF"/>
                </a:highlight>
              </a:rPr>
              <a:t> </a:t>
            </a:r>
            <a:br>
              <a:rPr lang="en" sz="1200">
                <a:solidFill>
                  <a:srgbClr val="24292F"/>
                </a:solidFill>
                <a:highlight>
                  <a:srgbClr val="FFFFFF"/>
                </a:highlight>
              </a:rPr>
            </a:br>
            <a:r>
              <a:rPr lang="en" sz="1200">
                <a:solidFill>
                  <a:srgbClr val="24292F"/>
                </a:solidFill>
                <a:highlight>
                  <a:srgbClr val="FFFFFF"/>
                </a:highlight>
              </a:rPr>
              <a:t>	</a:t>
            </a:r>
            <a:r>
              <a:rPr lang="en" sz="1200">
                <a:solidFill>
                  <a:schemeClr val="hlink"/>
                </a:solidFill>
                <a:highlight>
                  <a:srgbClr val="FFFFFF"/>
                </a:highlight>
                <a:uFill>
                  <a:noFill/>
                </a:uFill>
                <a:hlinkClick r:id="rId3"/>
              </a:rPr>
              <a:t>Davie Hall</a:t>
            </a:r>
            <a:r>
              <a:rPr lang="en" sz="1200">
                <a:solidFill>
                  <a:srgbClr val="24292F"/>
                </a:solidFill>
                <a:highlight>
                  <a:srgbClr val="FFFFFF"/>
                </a:highlight>
              </a:rPr>
              <a:t> room 101, 112 and 301</a:t>
            </a:r>
            <a:endParaRPr sz="1200">
              <a:solidFill>
                <a:srgbClr val="24292F"/>
              </a:solidFill>
              <a:highlight>
                <a:srgbClr val="FFFFFF"/>
              </a:highlight>
            </a:endParaRPr>
          </a:p>
          <a:p>
            <a:pPr indent="0" lvl="0" marL="0" rtl="0" algn="l">
              <a:lnSpc>
                <a:spcPct val="115000"/>
              </a:lnSpc>
              <a:spcBef>
                <a:spcPts val="1200"/>
              </a:spcBef>
              <a:spcAft>
                <a:spcPts val="0"/>
              </a:spcAft>
              <a:buNone/>
            </a:pPr>
            <a:r>
              <a:rPr b="1" lang="en" sz="1200">
                <a:solidFill>
                  <a:srgbClr val="24292F"/>
                </a:solidFill>
                <a:highlight>
                  <a:srgbClr val="FFFFFF"/>
                </a:highlight>
              </a:rPr>
              <a:t>12:00 pm - Lunch Break </a:t>
            </a:r>
            <a:endParaRPr b="1" sz="1200">
              <a:solidFill>
                <a:schemeClr val="hlink"/>
              </a:solidFill>
              <a:highlight>
                <a:srgbClr val="FFFFFF"/>
              </a:highlight>
            </a:endParaRPr>
          </a:p>
          <a:p>
            <a:pPr indent="0" lvl="0" marL="0" rtl="0" algn="l">
              <a:lnSpc>
                <a:spcPct val="115000"/>
              </a:lnSpc>
              <a:spcBef>
                <a:spcPts val="1200"/>
              </a:spcBef>
              <a:spcAft>
                <a:spcPts val="0"/>
              </a:spcAft>
              <a:buNone/>
            </a:pPr>
            <a:r>
              <a:rPr b="1" lang="en" sz="1200">
                <a:solidFill>
                  <a:srgbClr val="24292F"/>
                </a:solidFill>
                <a:highlight>
                  <a:srgbClr val="FFFFFF"/>
                </a:highlight>
              </a:rPr>
              <a:t>5:00 pm - Submit your video recording or slides for presentation. </a:t>
            </a:r>
            <a:br>
              <a:rPr b="1" lang="en" sz="1200">
                <a:solidFill>
                  <a:srgbClr val="24292F"/>
                </a:solidFill>
                <a:highlight>
                  <a:srgbClr val="FFFFFF"/>
                </a:highlight>
              </a:rPr>
            </a:br>
            <a:r>
              <a:rPr b="1" lang="en" sz="1200">
                <a:solidFill>
                  <a:srgbClr val="24292F"/>
                </a:solidFill>
                <a:highlight>
                  <a:srgbClr val="FFFFFF"/>
                </a:highlight>
              </a:rPr>
              <a:t>	</a:t>
            </a:r>
            <a:r>
              <a:rPr lang="en" sz="1200">
                <a:solidFill>
                  <a:srgbClr val="24292F"/>
                </a:solidFill>
                <a:highlight>
                  <a:srgbClr val="FFFFFF"/>
                </a:highlight>
              </a:rPr>
              <a:t>Instructions on Discord will be announced</a:t>
            </a:r>
            <a:endParaRPr sz="1200">
              <a:solidFill>
                <a:srgbClr val="24292F"/>
              </a:solidFill>
              <a:highlight>
                <a:srgbClr val="FFFFFF"/>
              </a:highlight>
            </a:endParaRPr>
          </a:p>
          <a:p>
            <a:pPr indent="0" lvl="0" marL="0" rtl="0" algn="l">
              <a:lnSpc>
                <a:spcPct val="115000"/>
              </a:lnSpc>
              <a:spcBef>
                <a:spcPts val="1200"/>
              </a:spcBef>
              <a:spcAft>
                <a:spcPts val="0"/>
              </a:spcAft>
              <a:buNone/>
            </a:pPr>
            <a:r>
              <a:rPr b="1" lang="en" sz="1200">
                <a:solidFill>
                  <a:srgbClr val="24292F"/>
                </a:solidFill>
                <a:highlight>
                  <a:srgbClr val="FFFFFF"/>
                </a:highlight>
              </a:rPr>
              <a:t>5:00 - 6:00 pm - Pizza Break </a:t>
            </a:r>
            <a:endParaRPr b="1" sz="1200">
              <a:solidFill>
                <a:schemeClr val="hlink"/>
              </a:solidFill>
              <a:highlight>
                <a:srgbClr val="FFFFFF"/>
              </a:highlight>
            </a:endParaRPr>
          </a:p>
          <a:p>
            <a:pPr indent="0" lvl="0" marL="0" rtl="0" algn="l">
              <a:lnSpc>
                <a:spcPct val="115000"/>
              </a:lnSpc>
              <a:spcBef>
                <a:spcPts val="1200"/>
              </a:spcBef>
              <a:spcAft>
                <a:spcPts val="0"/>
              </a:spcAft>
              <a:buNone/>
            </a:pPr>
            <a:r>
              <a:rPr b="1" lang="en" sz="1200">
                <a:solidFill>
                  <a:srgbClr val="24292F"/>
                </a:solidFill>
                <a:highlight>
                  <a:srgbClr val="FFFFFF"/>
                </a:highlight>
              </a:rPr>
              <a:t>6:00 - 8:00 pm Final presentations and Awards (come for raffle door prizes!)</a:t>
            </a:r>
            <a:br>
              <a:rPr lang="en" sz="1200">
                <a:solidFill>
                  <a:srgbClr val="24292F"/>
                </a:solidFill>
                <a:highlight>
                  <a:srgbClr val="FFFFFF"/>
                </a:highlight>
              </a:rPr>
            </a:br>
            <a:r>
              <a:rPr lang="en" sz="1200">
                <a:solidFill>
                  <a:srgbClr val="24292F"/>
                </a:solidFill>
                <a:highlight>
                  <a:srgbClr val="FFFFFF"/>
                </a:highlight>
              </a:rPr>
              <a:t>	GSK Fulldome Theater at </a:t>
            </a:r>
            <a:r>
              <a:rPr lang="en" sz="1200">
                <a:solidFill>
                  <a:schemeClr val="hlink"/>
                </a:solidFill>
                <a:highlight>
                  <a:srgbClr val="FFFFFF"/>
                </a:highlight>
                <a:uFill>
                  <a:noFill/>
                </a:uFill>
                <a:hlinkClick r:id="rId4"/>
              </a:rPr>
              <a:t>Morehead Planetarium</a:t>
            </a:r>
            <a:endParaRPr sz="1200">
              <a:solidFill>
                <a:schemeClr val="hlink"/>
              </a:solidFill>
              <a:highlight>
                <a:srgbClr val="FFFFFF"/>
              </a:highlight>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p:nvPr/>
        </p:nvSpPr>
        <p:spPr>
          <a:xfrm>
            <a:off x="5650" y="4163500"/>
            <a:ext cx="9144000" cy="97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txBox="1"/>
          <p:nvPr>
            <p:ph type="title"/>
          </p:nvPr>
        </p:nvSpPr>
        <p:spPr>
          <a:xfrm>
            <a:off x="1381250" y="896100"/>
            <a:ext cx="43662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Formulating A Research Question</a:t>
            </a:r>
            <a:endParaRPr/>
          </a:p>
        </p:txBody>
      </p:sp>
      <p:grpSp>
        <p:nvGrpSpPr>
          <p:cNvPr id="151" name="Google Shape;151;p26"/>
          <p:cNvGrpSpPr/>
          <p:nvPr/>
        </p:nvGrpSpPr>
        <p:grpSpPr>
          <a:xfrm>
            <a:off x="916458" y="1019750"/>
            <a:ext cx="214625" cy="214625"/>
            <a:chOff x="2594050" y="1631825"/>
            <a:chExt cx="439625" cy="439625"/>
          </a:xfrm>
        </p:grpSpPr>
        <p:sp>
          <p:nvSpPr>
            <p:cNvPr id="152" name="Google Shape;152;p2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6"/>
          <p:cNvSpPr txBox="1"/>
          <p:nvPr/>
        </p:nvSpPr>
        <p:spPr>
          <a:xfrm>
            <a:off x="1381250" y="1578150"/>
            <a:ext cx="32268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highlight>
                  <a:schemeClr val="accent1"/>
                </a:highlight>
                <a:latin typeface="Quattrocento Sans"/>
                <a:ea typeface="Quattrocento Sans"/>
                <a:cs typeface="Quattrocento Sans"/>
                <a:sym typeface="Quattrocento Sans"/>
              </a:rPr>
              <a:t>THINK ABOUT</a:t>
            </a:r>
            <a:endParaRPr>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lang="en">
                <a:latin typeface="Quattrocento Sans"/>
                <a:ea typeface="Quattrocento Sans"/>
                <a:cs typeface="Quattrocento Sans"/>
                <a:sym typeface="Quattrocento Sans"/>
              </a:rPr>
              <a:t>What analytical skills do your team members possess? </a:t>
            </a:r>
            <a:endParaRPr>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lang="en">
                <a:latin typeface="Quattrocento Sans"/>
                <a:ea typeface="Quattrocento Sans"/>
                <a:cs typeface="Quattrocento Sans"/>
                <a:sym typeface="Quattrocento Sans"/>
              </a:rPr>
              <a:t>What environments do your team members feel comfortable working in? </a:t>
            </a:r>
            <a:endParaRPr>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rPr lang="en">
                <a:latin typeface="Quattrocento Sans"/>
                <a:ea typeface="Quattrocento Sans"/>
                <a:cs typeface="Quattrocento Sans"/>
                <a:sym typeface="Quattrocento Sans"/>
              </a:rPr>
              <a:t>What sorts of questions surrounding heat do your team members find interesting?</a:t>
            </a:r>
            <a:endParaRPr>
              <a:latin typeface="Quattrocento Sans"/>
              <a:ea typeface="Quattrocento Sans"/>
              <a:cs typeface="Quattrocento Sans"/>
              <a:sym typeface="Quattrocento Sans"/>
            </a:endParaRPr>
          </a:p>
          <a:p>
            <a:pPr indent="0" lvl="0" marL="0" rtl="0" algn="l">
              <a:spcBef>
                <a:spcPts val="600"/>
              </a:spcBef>
              <a:spcAft>
                <a:spcPts val="0"/>
              </a:spcAft>
              <a:buNone/>
            </a:pPr>
            <a:r>
              <a:t/>
            </a:r>
            <a:endParaRPr sz="1200">
              <a:latin typeface="Quattrocento Sans"/>
              <a:ea typeface="Quattrocento Sans"/>
              <a:cs typeface="Quattrocento Sans"/>
              <a:sym typeface="Quattrocento Sans"/>
            </a:endParaRPr>
          </a:p>
        </p:txBody>
      </p:sp>
      <p:sp>
        <p:nvSpPr>
          <p:cNvPr id="157" name="Google Shape;157;p26"/>
          <p:cNvSpPr txBox="1"/>
          <p:nvPr/>
        </p:nvSpPr>
        <p:spPr>
          <a:xfrm>
            <a:off x="5020277" y="1578150"/>
            <a:ext cx="33675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dk1"/>
                </a:solidFill>
                <a:highlight>
                  <a:schemeClr val="accent1"/>
                </a:highlight>
                <a:latin typeface="Quattrocento Sans"/>
                <a:ea typeface="Quattrocento Sans"/>
                <a:cs typeface="Quattrocento Sans"/>
                <a:sym typeface="Quattrocento Sans"/>
              </a:rPr>
              <a:t>THINK ABOUT</a:t>
            </a:r>
            <a:endParaRPr b="1">
              <a:solidFill>
                <a:schemeClr val="dk1"/>
              </a:solidFill>
              <a:highlight>
                <a:schemeClr val="accent1"/>
              </a:highlight>
              <a:latin typeface="Quattrocento Sans"/>
              <a:ea typeface="Quattrocento Sans"/>
              <a:cs typeface="Quattrocento Sans"/>
              <a:sym typeface="Quattrocento Sans"/>
            </a:endParaRPr>
          </a:p>
          <a:p>
            <a:pPr indent="0" lvl="0" marL="0" rtl="0" algn="l">
              <a:spcBef>
                <a:spcPts val="600"/>
              </a:spcBef>
              <a:spcAft>
                <a:spcPts val="0"/>
              </a:spcAft>
              <a:buNone/>
            </a:pPr>
            <a:r>
              <a:rPr lang="en">
                <a:latin typeface="Quattrocento Sans"/>
                <a:ea typeface="Quattrocento Sans"/>
                <a:cs typeface="Quattrocento Sans"/>
                <a:sym typeface="Quattrocento Sans"/>
              </a:rPr>
              <a:t>What do you want your </a:t>
            </a:r>
            <a:r>
              <a:rPr lang="en">
                <a:latin typeface="Quattrocento Sans"/>
                <a:ea typeface="Quattrocento Sans"/>
                <a:cs typeface="Quattrocento Sans"/>
                <a:sym typeface="Quattrocento Sans"/>
              </a:rPr>
              <a:t>project</a:t>
            </a:r>
            <a:r>
              <a:rPr lang="en">
                <a:latin typeface="Quattrocento Sans"/>
                <a:ea typeface="Quattrocento Sans"/>
                <a:cs typeface="Quattrocento Sans"/>
                <a:sym typeface="Quattrocento Sans"/>
              </a:rPr>
              <a:t> </a:t>
            </a:r>
            <a:r>
              <a:rPr lang="en">
                <a:latin typeface="Quattrocento Sans"/>
                <a:ea typeface="Quattrocento Sans"/>
                <a:cs typeface="Quattrocento Sans"/>
                <a:sym typeface="Quattrocento Sans"/>
              </a:rPr>
              <a:t>outcome</a:t>
            </a:r>
            <a:r>
              <a:rPr lang="en">
                <a:latin typeface="Quattrocento Sans"/>
                <a:ea typeface="Quattrocento Sans"/>
                <a:cs typeface="Quattrocento Sans"/>
                <a:sym typeface="Quattrocento Sans"/>
              </a:rPr>
              <a:t> to be? </a:t>
            </a:r>
            <a:endParaRPr>
              <a:latin typeface="Quattrocento Sans"/>
              <a:ea typeface="Quattrocento Sans"/>
              <a:cs typeface="Quattrocento Sans"/>
              <a:sym typeface="Quattrocento Sans"/>
            </a:endParaRPr>
          </a:p>
          <a:p>
            <a:pPr indent="0" lvl="0" marL="0" rtl="0" algn="l">
              <a:spcBef>
                <a:spcPts val="600"/>
              </a:spcBef>
              <a:spcAft>
                <a:spcPts val="0"/>
              </a:spcAft>
              <a:buNone/>
            </a:pPr>
            <a:r>
              <a:rPr lang="en">
                <a:latin typeface="Quattrocento Sans"/>
                <a:ea typeface="Quattrocento Sans"/>
                <a:cs typeface="Quattrocento Sans"/>
                <a:sym typeface="Quattrocento Sans"/>
              </a:rPr>
              <a:t>How will you present this outcome? </a:t>
            </a:r>
            <a:endParaRPr>
              <a:latin typeface="Quattrocento Sans"/>
              <a:ea typeface="Quattrocento Sans"/>
              <a:cs typeface="Quattrocento Sans"/>
              <a:sym typeface="Quattrocento Sans"/>
            </a:endParaRPr>
          </a:p>
          <a:p>
            <a:pPr indent="0" lvl="0" marL="0" rtl="0" algn="l">
              <a:spcBef>
                <a:spcPts val="600"/>
              </a:spcBef>
              <a:spcAft>
                <a:spcPts val="0"/>
              </a:spcAft>
              <a:buNone/>
            </a:pPr>
            <a:r>
              <a:t/>
            </a:r>
            <a:endParaRPr sz="1200">
              <a:latin typeface="Quattrocento Sans"/>
              <a:ea typeface="Quattrocento Sans"/>
              <a:cs typeface="Quattrocento Sans"/>
              <a:sym typeface="Quattrocento Sans"/>
            </a:endParaRPr>
          </a:p>
        </p:txBody>
      </p:sp>
      <p:sp>
        <p:nvSpPr>
          <p:cNvPr id="158" name="Google Shape;158;p26"/>
          <p:cNvSpPr txBox="1"/>
          <p:nvPr/>
        </p:nvSpPr>
        <p:spPr>
          <a:xfrm>
            <a:off x="675650" y="4134525"/>
            <a:ext cx="7846200" cy="826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300">
                <a:solidFill>
                  <a:schemeClr val="dk1"/>
                </a:solidFill>
                <a:latin typeface="Quattrocento Sans"/>
                <a:ea typeface="Quattrocento Sans"/>
                <a:cs typeface="Quattrocento Sans"/>
                <a:sym typeface="Quattrocento Sans"/>
              </a:rPr>
              <a:t>Remember that you will probably encounter issues/challenges throughout the day. Some of these challenges can be time consuming. When formulating a research question, make sure you consider the time constraints and select a project that can be completed and somewhat polished within the available time </a:t>
            </a:r>
            <a:endParaRPr i="1" sz="1000">
              <a:latin typeface="Lora"/>
              <a:ea typeface="Lora"/>
              <a:cs typeface="Lora"/>
              <a:sym typeface="Lora"/>
            </a:endParaRPr>
          </a:p>
        </p:txBody>
      </p:sp>
      <p:sp>
        <p:nvSpPr>
          <p:cNvPr id="159" name="Google Shape;159;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6"/>
          <p:cNvPicPr preferRelativeResize="0"/>
          <p:nvPr/>
        </p:nvPicPr>
        <p:blipFill>
          <a:blip r:embed="rId3">
            <a:alphaModFix/>
          </a:blip>
          <a:stretch>
            <a:fillRect/>
          </a:stretch>
        </p:blipFill>
        <p:spPr>
          <a:xfrm>
            <a:off x="7025853" y="324025"/>
            <a:ext cx="2025376" cy="74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Accessing Data</a:t>
            </a:r>
            <a:endParaRPr/>
          </a:p>
        </p:txBody>
      </p:sp>
      <p:sp>
        <p:nvSpPr>
          <p:cNvPr id="166" name="Google Shape;166;p27"/>
          <p:cNvSpPr txBox="1"/>
          <p:nvPr>
            <p:ph idx="1" type="body"/>
          </p:nvPr>
        </p:nvSpPr>
        <p:spPr>
          <a:xfrm>
            <a:off x="0" y="1291150"/>
            <a:ext cx="8565300" cy="311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595959"/>
              </a:solidFill>
              <a:latin typeface="Arial"/>
              <a:ea typeface="Arial"/>
              <a:cs typeface="Arial"/>
              <a:sym typeface="Arial"/>
            </a:endParaRPr>
          </a:p>
          <a:p>
            <a:pPr indent="-342900" lvl="0" marL="457200" rtl="0" algn="l">
              <a:spcBef>
                <a:spcPts val="1200"/>
              </a:spcBef>
              <a:spcAft>
                <a:spcPts val="0"/>
              </a:spcAft>
              <a:buClr>
                <a:schemeClr val="accent1"/>
              </a:buClr>
              <a:buSzPts val="1800"/>
              <a:buChar char="◉"/>
            </a:pPr>
            <a:r>
              <a:rPr lang="en" sz="1800"/>
              <a:t>Utilize the GitHub Page to access data, data documentation, and sample prompts (Your one-stop shop!)</a:t>
            </a:r>
            <a:endParaRPr sz="1800"/>
          </a:p>
          <a:p>
            <a:pPr indent="0" lvl="0" marL="457200" rtl="0" algn="l">
              <a:spcBef>
                <a:spcPts val="600"/>
              </a:spcBef>
              <a:spcAft>
                <a:spcPts val="0"/>
              </a:spcAft>
              <a:buNone/>
            </a:pPr>
            <a:r>
              <a:t/>
            </a:r>
            <a:endParaRPr sz="2100"/>
          </a:p>
          <a:p>
            <a:pPr indent="0" lvl="0" marL="0" rtl="0" algn="l">
              <a:spcBef>
                <a:spcPts val="600"/>
              </a:spcBef>
              <a:spcAft>
                <a:spcPts val="0"/>
              </a:spcAft>
              <a:buNone/>
            </a:pPr>
            <a:r>
              <a:t/>
            </a:r>
            <a:endParaRPr/>
          </a:p>
        </p:txBody>
      </p:sp>
      <p:grpSp>
        <p:nvGrpSpPr>
          <p:cNvPr id="167" name="Google Shape;167;p27"/>
          <p:cNvGrpSpPr/>
          <p:nvPr/>
        </p:nvGrpSpPr>
        <p:grpSpPr>
          <a:xfrm>
            <a:off x="916458" y="1019750"/>
            <a:ext cx="214625" cy="214625"/>
            <a:chOff x="2594050" y="1631825"/>
            <a:chExt cx="439625" cy="439625"/>
          </a:xfrm>
        </p:grpSpPr>
        <p:sp>
          <p:nvSpPr>
            <p:cNvPr id="168" name="Google Shape;168;p2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2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3" name="Google Shape;173;p27"/>
          <p:cNvPicPr preferRelativeResize="0"/>
          <p:nvPr/>
        </p:nvPicPr>
        <p:blipFill>
          <a:blip r:embed="rId3">
            <a:alphaModFix/>
          </a:blip>
          <a:stretch>
            <a:fillRect/>
          </a:stretch>
        </p:blipFill>
        <p:spPr>
          <a:xfrm>
            <a:off x="4086250" y="2431925"/>
            <a:ext cx="5102576" cy="2610700"/>
          </a:xfrm>
          <a:prstGeom prst="rect">
            <a:avLst/>
          </a:prstGeom>
          <a:noFill/>
          <a:ln>
            <a:noFill/>
          </a:ln>
        </p:spPr>
      </p:pic>
      <p:sp>
        <p:nvSpPr>
          <p:cNvPr id="174" name="Google Shape;174;p27"/>
          <p:cNvSpPr txBox="1"/>
          <p:nvPr/>
        </p:nvSpPr>
        <p:spPr>
          <a:xfrm>
            <a:off x="0" y="2342750"/>
            <a:ext cx="39609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600"/>
              </a:spcBef>
              <a:spcAft>
                <a:spcPts val="0"/>
              </a:spcAft>
              <a:buClr>
                <a:schemeClr val="accent1"/>
              </a:buClr>
              <a:buSzPts val="1800"/>
              <a:buFont typeface="Quattrocento Sans"/>
              <a:buChar char="◉"/>
            </a:pPr>
            <a:r>
              <a:rPr lang="en" sz="1800">
                <a:solidFill>
                  <a:schemeClr val="dk1"/>
                </a:solidFill>
                <a:latin typeface="Quattrocento Sans"/>
                <a:ea typeface="Quattrocento Sans"/>
                <a:cs typeface="Quattrocento Sans"/>
                <a:sym typeface="Quattrocento Sans"/>
              </a:rPr>
              <a:t>Consider using the Desktop Version of GitHub</a:t>
            </a:r>
            <a:endParaRPr sz="1800">
              <a:solidFill>
                <a:schemeClr val="dk1"/>
              </a:solidFill>
              <a:latin typeface="Quattrocento Sans"/>
              <a:ea typeface="Quattrocento Sans"/>
              <a:cs typeface="Quattrocento Sans"/>
              <a:sym typeface="Quattrocento Sans"/>
            </a:endParaRPr>
          </a:p>
          <a:p>
            <a:pPr indent="-342900" lvl="0" marL="457200" rtl="0" algn="l">
              <a:spcBef>
                <a:spcPts val="0"/>
              </a:spcBef>
              <a:spcAft>
                <a:spcPts val="0"/>
              </a:spcAft>
              <a:buClr>
                <a:schemeClr val="accent1"/>
              </a:buClr>
              <a:buSzPts val="1800"/>
              <a:buFont typeface="Quattrocento Sans"/>
              <a:buChar char="◉"/>
            </a:pPr>
            <a:r>
              <a:rPr lang="en" sz="1800">
                <a:solidFill>
                  <a:schemeClr val="dk1"/>
                </a:solidFill>
                <a:latin typeface="Quattrocento Sans"/>
                <a:ea typeface="Quattrocento Sans"/>
                <a:cs typeface="Quattrocento Sans"/>
                <a:sym typeface="Quattrocento Sans"/>
              </a:rPr>
              <a:t>Large raw data is hosted on the Google Drive</a:t>
            </a:r>
            <a:endParaRPr sz="1800">
              <a:solidFill>
                <a:schemeClr val="dk1"/>
              </a:solidFill>
              <a:latin typeface="Quattrocento Sans"/>
              <a:ea typeface="Quattrocento Sans"/>
              <a:cs typeface="Quattrocento Sans"/>
              <a:sym typeface="Quattrocento Sans"/>
            </a:endParaRPr>
          </a:p>
          <a:p>
            <a:pPr indent="-342900" lvl="0" marL="457200" rtl="0" algn="l">
              <a:spcBef>
                <a:spcPts val="0"/>
              </a:spcBef>
              <a:spcAft>
                <a:spcPts val="0"/>
              </a:spcAft>
              <a:buClr>
                <a:schemeClr val="accent1"/>
              </a:buClr>
              <a:buSzPts val="1800"/>
              <a:buFont typeface="Quattrocento Sans"/>
              <a:buChar char="◉"/>
            </a:pPr>
            <a:r>
              <a:rPr lang="en" sz="1800">
                <a:solidFill>
                  <a:schemeClr val="dk1"/>
                </a:solidFill>
                <a:latin typeface="Quattrocento Sans"/>
                <a:ea typeface="Quattrocento Sans"/>
                <a:cs typeface="Quattrocento Sans"/>
                <a:sym typeface="Quattrocento Sans"/>
              </a:rPr>
              <a:t>If you are unfamiliar with GitHub, our data mentors are available to assist you</a:t>
            </a:r>
            <a:endParaRPr sz="1800">
              <a:latin typeface="Quattrocento Sans"/>
              <a:ea typeface="Quattrocento Sans"/>
              <a:cs typeface="Quattrocento Sans"/>
              <a:sym typeface="Quattrocento Sans"/>
            </a:endParaRPr>
          </a:p>
        </p:txBody>
      </p:sp>
      <p:pic>
        <p:nvPicPr>
          <p:cNvPr id="175" name="Google Shape;175;p27"/>
          <p:cNvPicPr preferRelativeResize="0"/>
          <p:nvPr/>
        </p:nvPicPr>
        <p:blipFill>
          <a:blip r:embed="rId4">
            <a:alphaModFix/>
          </a:blip>
          <a:stretch>
            <a:fillRect/>
          </a:stretch>
        </p:blipFill>
        <p:spPr>
          <a:xfrm>
            <a:off x="7025853" y="324025"/>
            <a:ext cx="2025376" cy="746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Available Data</a:t>
            </a:r>
            <a:endParaRPr/>
          </a:p>
        </p:txBody>
      </p:sp>
      <p:sp>
        <p:nvSpPr>
          <p:cNvPr id="181" name="Google Shape;181;p28"/>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highlight>
                  <a:schemeClr val="accent1"/>
                </a:highlight>
              </a:rPr>
              <a:t>Preprocessed and Aggregated Data</a:t>
            </a:r>
            <a:endParaRPr b="1">
              <a:highlight>
                <a:schemeClr val="accent1"/>
              </a:highlight>
            </a:endParaRPr>
          </a:p>
          <a:p>
            <a:pPr indent="0" lvl="0" marL="0" rtl="0" algn="l">
              <a:spcBef>
                <a:spcPts val="600"/>
              </a:spcBef>
              <a:spcAft>
                <a:spcPts val="0"/>
              </a:spcAft>
              <a:buNone/>
            </a:pPr>
            <a:r>
              <a:rPr lang="en"/>
              <a:t>Great for people who are learning!</a:t>
            </a:r>
            <a:endParaRPr/>
          </a:p>
        </p:txBody>
      </p:sp>
      <p:sp>
        <p:nvSpPr>
          <p:cNvPr id="182" name="Google Shape;182;p28"/>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highlight>
                  <a:schemeClr val="accent1"/>
                </a:highlight>
              </a:rPr>
              <a:t>Raw Data</a:t>
            </a:r>
            <a:endParaRPr b="1">
              <a:highlight>
                <a:schemeClr val="accent1"/>
              </a:highlight>
            </a:endParaRPr>
          </a:p>
          <a:p>
            <a:pPr indent="0" lvl="0" marL="0" rtl="0" algn="l">
              <a:spcBef>
                <a:spcPts val="600"/>
              </a:spcBef>
              <a:spcAft>
                <a:spcPts val="0"/>
              </a:spcAft>
              <a:buNone/>
            </a:pPr>
            <a:r>
              <a:rPr lang="en"/>
              <a:t>Good for people with more experience, especially experience working with spatial data</a:t>
            </a:r>
            <a:endParaRPr/>
          </a:p>
        </p:txBody>
      </p:sp>
      <p:sp>
        <p:nvSpPr>
          <p:cNvPr id="183" name="Google Shape;183;p28"/>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highlight>
                  <a:schemeClr val="accent1"/>
                </a:highlight>
              </a:rPr>
              <a:t>User Collected/ User Discovered Data</a:t>
            </a:r>
            <a:endParaRPr b="1">
              <a:highlight>
                <a:schemeClr val="accent1"/>
              </a:highlight>
            </a:endParaRPr>
          </a:p>
          <a:p>
            <a:pPr indent="0" lvl="0" marL="0" rtl="0" algn="l">
              <a:spcBef>
                <a:spcPts val="600"/>
              </a:spcBef>
              <a:spcAft>
                <a:spcPts val="0"/>
              </a:spcAft>
              <a:buNone/>
            </a:pPr>
            <a:r>
              <a:rPr lang="en"/>
              <a:t>Participants can generate their own data, or find additional data on the web</a:t>
            </a:r>
            <a:r>
              <a:rPr lang="en"/>
              <a:t> </a:t>
            </a:r>
            <a:endParaRPr/>
          </a:p>
          <a:p>
            <a:pPr indent="0" lvl="0" marL="0" rtl="0" algn="l">
              <a:spcBef>
                <a:spcPts val="600"/>
              </a:spcBef>
              <a:spcAft>
                <a:spcPts val="0"/>
              </a:spcAft>
              <a:buNone/>
            </a:pPr>
            <a:r>
              <a:t/>
            </a:r>
            <a:endParaRPr/>
          </a:p>
        </p:txBody>
      </p:sp>
      <p:grpSp>
        <p:nvGrpSpPr>
          <p:cNvPr id="184" name="Google Shape;184;p28"/>
          <p:cNvGrpSpPr/>
          <p:nvPr/>
        </p:nvGrpSpPr>
        <p:grpSpPr>
          <a:xfrm>
            <a:off x="916458" y="1019750"/>
            <a:ext cx="214625" cy="214625"/>
            <a:chOff x="2594050" y="1631825"/>
            <a:chExt cx="439625" cy="439625"/>
          </a:xfrm>
        </p:grpSpPr>
        <p:sp>
          <p:nvSpPr>
            <p:cNvPr id="185" name="Google Shape;185;p2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2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0" name="Google Shape;190;p28"/>
          <p:cNvPicPr preferRelativeResize="0"/>
          <p:nvPr/>
        </p:nvPicPr>
        <p:blipFill>
          <a:blip r:embed="rId3">
            <a:alphaModFix/>
          </a:blip>
          <a:stretch>
            <a:fillRect/>
          </a:stretch>
        </p:blipFill>
        <p:spPr>
          <a:xfrm>
            <a:off x="956975" y="3521437"/>
            <a:ext cx="2610825" cy="1066925"/>
          </a:xfrm>
          <a:prstGeom prst="rect">
            <a:avLst/>
          </a:prstGeom>
          <a:noFill/>
          <a:ln>
            <a:noFill/>
          </a:ln>
        </p:spPr>
      </p:pic>
      <p:pic>
        <p:nvPicPr>
          <p:cNvPr id="191" name="Google Shape;191;p28"/>
          <p:cNvPicPr preferRelativeResize="0"/>
          <p:nvPr/>
        </p:nvPicPr>
        <p:blipFill>
          <a:blip r:embed="rId4">
            <a:alphaModFix/>
          </a:blip>
          <a:stretch>
            <a:fillRect/>
          </a:stretch>
        </p:blipFill>
        <p:spPr>
          <a:xfrm>
            <a:off x="3715249" y="3647875"/>
            <a:ext cx="1054476" cy="941975"/>
          </a:xfrm>
          <a:prstGeom prst="rect">
            <a:avLst/>
          </a:prstGeom>
          <a:noFill/>
          <a:ln>
            <a:noFill/>
          </a:ln>
        </p:spPr>
      </p:pic>
      <p:pic>
        <p:nvPicPr>
          <p:cNvPr id="192" name="Google Shape;192;p28"/>
          <p:cNvPicPr preferRelativeResize="0"/>
          <p:nvPr/>
        </p:nvPicPr>
        <p:blipFill>
          <a:blip r:embed="rId5">
            <a:alphaModFix/>
          </a:blip>
          <a:stretch>
            <a:fillRect/>
          </a:stretch>
        </p:blipFill>
        <p:spPr>
          <a:xfrm>
            <a:off x="4803225" y="3647875"/>
            <a:ext cx="1579150" cy="814050"/>
          </a:xfrm>
          <a:prstGeom prst="rect">
            <a:avLst/>
          </a:prstGeom>
          <a:noFill/>
          <a:ln>
            <a:noFill/>
          </a:ln>
        </p:spPr>
      </p:pic>
      <p:sp>
        <p:nvSpPr>
          <p:cNvPr id="193" name="Google Shape;193;p28"/>
          <p:cNvSpPr txBox="1"/>
          <p:nvPr/>
        </p:nvSpPr>
        <p:spPr>
          <a:xfrm>
            <a:off x="6436000" y="4542925"/>
            <a:ext cx="2420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Source: </a:t>
            </a:r>
            <a:r>
              <a:rPr lang="en" sz="700"/>
              <a:t>https://www.thepocketlab.com/store/pocketlab-weather?hsLang=en</a:t>
            </a:r>
            <a:endParaRPr sz="700"/>
          </a:p>
        </p:txBody>
      </p:sp>
      <p:pic>
        <p:nvPicPr>
          <p:cNvPr id="194" name="Google Shape;194;p28"/>
          <p:cNvPicPr preferRelativeResize="0"/>
          <p:nvPr/>
        </p:nvPicPr>
        <p:blipFill>
          <a:blip r:embed="rId6">
            <a:alphaModFix/>
          </a:blip>
          <a:stretch>
            <a:fillRect/>
          </a:stretch>
        </p:blipFill>
        <p:spPr>
          <a:xfrm>
            <a:off x="7229226" y="3701875"/>
            <a:ext cx="941975" cy="941975"/>
          </a:xfrm>
          <a:prstGeom prst="rect">
            <a:avLst/>
          </a:prstGeom>
          <a:noFill/>
          <a:ln>
            <a:noFill/>
          </a:ln>
        </p:spPr>
      </p:pic>
      <p:pic>
        <p:nvPicPr>
          <p:cNvPr id="195" name="Google Shape;195;p28"/>
          <p:cNvPicPr preferRelativeResize="0"/>
          <p:nvPr/>
        </p:nvPicPr>
        <p:blipFill>
          <a:blip r:embed="rId7">
            <a:alphaModFix/>
          </a:blip>
          <a:stretch>
            <a:fillRect/>
          </a:stretch>
        </p:blipFill>
        <p:spPr>
          <a:xfrm>
            <a:off x="7025853" y="324025"/>
            <a:ext cx="2025376" cy="746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t>Introductory Questions</a:t>
            </a:r>
            <a:r>
              <a:rPr lang="en"/>
              <a:t>”</a:t>
            </a:r>
            <a:endParaRPr/>
          </a:p>
        </p:txBody>
      </p:sp>
      <p:sp>
        <p:nvSpPr>
          <p:cNvPr id="201" name="Google Shape;201;p29"/>
          <p:cNvSpPr txBox="1"/>
          <p:nvPr>
            <p:ph idx="1" type="body"/>
          </p:nvPr>
        </p:nvSpPr>
        <p:spPr>
          <a:xfrm>
            <a:off x="89450" y="1181000"/>
            <a:ext cx="8565300" cy="387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595959"/>
              </a:solidFill>
              <a:latin typeface="Arial"/>
              <a:ea typeface="Arial"/>
              <a:cs typeface="Arial"/>
              <a:sym typeface="Arial"/>
            </a:endParaRPr>
          </a:p>
          <a:p>
            <a:pPr indent="-342900" lvl="0" marL="457200" rtl="0" algn="l">
              <a:spcBef>
                <a:spcPts val="1200"/>
              </a:spcBef>
              <a:spcAft>
                <a:spcPts val="0"/>
              </a:spcAft>
              <a:buClr>
                <a:schemeClr val="accent1"/>
              </a:buClr>
              <a:buSzPts val="1800"/>
              <a:buChar char="◉"/>
            </a:pPr>
            <a:r>
              <a:rPr b="1" lang="en" sz="1800"/>
              <a:t>Which people and areas are affected the most by heat?</a:t>
            </a:r>
            <a:endParaRPr sz="1400"/>
          </a:p>
          <a:p>
            <a:pPr indent="-317500" lvl="1" marL="914400" rtl="0" algn="l">
              <a:spcBef>
                <a:spcPts val="0"/>
              </a:spcBef>
              <a:spcAft>
                <a:spcPts val="0"/>
              </a:spcAft>
              <a:buSzPts val="1400"/>
              <a:buChar char="○"/>
            </a:pPr>
            <a:r>
              <a:rPr lang="en" sz="1400"/>
              <a:t>How to define group of people? By age, income level, race, or other characteristics? </a:t>
            </a:r>
            <a:endParaRPr sz="1400"/>
          </a:p>
          <a:p>
            <a:pPr indent="-317500" lvl="1" marL="914400" rtl="0" algn="l">
              <a:spcBef>
                <a:spcPts val="0"/>
              </a:spcBef>
              <a:spcAft>
                <a:spcPts val="0"/>
              </a:spcAft>
              <a:buSzPts val="1400"/>
              <a:buChar char="○"/>
            </a:pPr>
            <a:r>
              <a:rPr lang="en" sz="1400"/>
              <a:t>What data we may need to figure out the location information?</a:t>
            </a:r>
            <a:endParaRPr sz="1400"/>
          </a:p>
          <a:p>
            <a:pPr indent="-317500" lvl="1" marL="914400" rtl="0" algn="l">
              <a:spcBef>
                <a:spcPts val="0"/>
              </a:spcBef>
              <a:spcAft>
                <a:spcPts val="0"/>
              </a:spcAft>
              <a:buSzPts val="1400"/>
              <a:buChar char="○"/>
            </a:pPr>
            <a:r>
              <a:rPr lang="en" sz="1400"/>
              <a:t>What are the proxies to measure heat stress? </a:t>
            </a:r>
            <a:endParaRPr sz="1400"/>
          </a:p>
          <a:p>
            <a:pPr indent="-317500" lvl="2" marL="1371600" rtl="0" algn="l">
              <a:spcBef>
                <a:spcPts val="0"/>
              </a:spcBef>
              <a:spcAft>
                <a:spcPts val="0"/>
              </a:spcAft>
              <a:buSzPts val="1400"/>
              <a:buChar char="■"/>
            </a:pPr>
            <a:r>
              <a:rPr lang="en" sz="1400"/>
              <a:t>Absolute temperature v.s Temperature difference between day/night</a:t>
            </a:r>
            <a:endParaRPr sz="1400"/>
          </a:p>
          <a:p>
            <a:pPr indent="-317500" lvl="2" marL="1371600" rtl="0" algn="l">
              <a:spcBef>
                <a:spcPts val="0"/>
              </a:spcBef>
              <a:spcAft>
                <a:spcPts val="0"/>
              </a:spcAft>
              <a:buSzPts val="1400"/>
              <a:buChar char="■"/>
            </a:pPr>
            <a:r>
              <a:rPr lang="en" sz="1400"/>
              <a:t>Rate of Heat related symptom or disease? </a:t>
            </a:r>
            <a:endParaRPr sz="1400"/>
          </a:p>
          <a:p>
            <a:pPr indent="0" lvl="0" marL="914400" rtl="0" algn="l">
              <a:spcBef>
                <a:spcPts val="600"/>
              </a:spcBef>
              <a:spcAft>
                <a:spcPts val="0"/>
              </a:spcAft>
              <a:buNone/>
            </a:pPr>
            <a:r>
              <a:t/>
            </a:r>
            <a:endParaRPr sz="1400"/>
          </a:p>
          <a:p>
            <a:pPr indent="-342900" lvl="0" marL="457200" rtl="0" algn="l">
              <a:spcBef>
                <a:spcPts val="600"/>
              </a:spcBef>
              <a:spcAft>
                <a:spcPts val="0"/>
              </a:spcAft>
              <a:buClr>
                <a:schemeClr val="accent1"/>
              </a:buClr>
              <a:buSzPts val="1800"/>
              <a:buChar char="◉"/>
            </a:pPr>
            <a:r>
              <a:rPr b="1" lang="en" sz="1800"/>
              <a:t>What can cities do to better protect citizens against extreme heat exposure and lessen disparities?</a:t>
            </a:r>
            <a:endParaRPr b="1" sz="1800"/>
          </a:p>
          <a:p>
            <a:pPr indent="-355600" lvl="1" marL="914400" rtl="0" algn="l">
              <a:spcBef>
                <a:spcPts val="0"/>
              </a:spcBef>
              <a:spcAft>
                <a:spcPts val="0"/>
              </a:spcAft>
              <a:buSzPts val="2000"/>
              <a:buChar char="○"/>
            </a:pPr>
            <a:r>
              <a:rPr lang="en" sz="1400"/>
              <a:t>How data can help us addressing this and aware people of potential risk?</a:t>
            </a:r>
            <a:endParaRPr sz="1400"/>
          </a:p>
          <a:p>
            <a:pPr indent="-317500" lvl="2" marL="1371600" rtl="0" algn="l">
              <a:spcBef>
                <a:spcPts val="0"/>
              </a:spcBef>
              <a:spcAft>
                <a:spcPts val="0"/>
              </a:spcAft>
              <a:buClr>
                <a:schemeClr val="accent1"/>
              </a:buClr>
              <a:buSzPts val="1400"/>
              <a:buChar char="■"/>
            </a:pPr>
            <a:r>
              <a:rPr lang="en" sz="1400"/>
              <a:t>Heat stress alert system? A mobile App? </a:t>
            </a:r>
            <a:endParaRPr sz="1400"/>
          </a:p>
          <a:p>
            <a:pPr indent="-317500" lvl="1" marL="914400" rtl="0" algn="l">
              <a:spcBef>
                <a:spcPts val="0"/>
              </a:spcBef>
              <a:spcAft>
                <a:spcPts val="0"/>
              </a:spcAft>
              <a:buSzPts val="1400"/>
              <a:buChar char="○"/>
            </a:pPr>
            <a:r>
              <a:rPr lang="en" sz="1400"/>
              <a:t>Planting more trees or create more shade area?</a:t>
            </a:r>
            <a:endParaRPr sz="1400"/>
          </a:p>
          <a:p>
            <a:pPr indent="-317500" lvl="2" marL="1371600" rtl="0" algn="l">
              <a:spcBef>
                <a:spcPts val="0"/>
              </a:spcBef>
              <a:spcAft>
                <a:spcPts val="0"/>
              </a:spcAft>
              <a:buSzPts val="1400"/>
              <a:buChar char="■"/>
            </a:pPr>
            <a:r>
              <a:rPr lang="en" sz="1400"/>
              <a:t>Where we should plant the trees and what are the suitable species? </a:t>
            </a:r>
            <a:endParaRPr sz="1400"/>
          </a:p>
          <a:p>
            <a:pPr indent="0" lvl="0" marL="457200" rtl="0" algn="l">
              <a:lnSpc>
                <a:spcPct val="107916"/>
              </a:lnSpc>
              <a:spcBef>
                <a:spcPts val="0"/>
              </a:spcBef>
              <a:spcAft>
                <a:spcPts val="0"/>
              </a:spcAft>
              <a:buNone/>
            </a:pPr>
            <a:r>
              <a:t/>
            </a:r>
            <a:endParaRPr sz="1500">
              <a:latin typeface="Calibri"/>
              <a:ea typeface="Calibri"/>
              <a:cs typeface="Calibri"/>
              <a:sym typeface="Calibri"/>
            </a:endParaRPr>
          </a:p>
          <a:p>
            <a:pPr indent="0" lvl="0" marL="0" rtl="0" algn="l">
              <a:lnSpc>
                <a:spcPct val="107916"/>
              </a:lnSpc>
              <a:spcBef>
                <a:spcPts val="0"/>
              </a:spcBef>
              <a:spcAft>
                <a:spcPts val="0"/>
              </a:spcAft>
              <a:buNone/>
            </a:pPr>
            <a:r>
              <a:t/>
            </a:r>
            <a:endParaRPr sz="1500">
              <a:latin typeface="Calibri"/>
              <a:ea typeface="Calibri"/>
              <a:cs typeface="Calibri"/>
              <a:sym typeface="Calibri"/>
            </a:endParaRPr>
          </a:p>
          <a:p>
            <a:pPr indent="0" lvl="0" marL="0" rtl="0" algn="l">
              <a:spcBef>
                <a:spcPts val="600"/>
              </a:spcBef>
              <a:spcAft>
                <a:spcPts val="0"/>
              </a:spcAft>
              <a:buNone/>
            </a:pPr>
            <a:r>
              <a:t/>
            </a:r>
            <a:endParaRPr sz="2100"/>
          </a:p>
          <a:p>
            <a:pPr indent="0" lvl="0" marL="457200" rtl="0" algn="l">
              <a:spcBef>
                <a:spcPts val="600"/>
              </a:spcBef>
              <a:spcAft>
                <a:spcPts val="0"/>
              </a:spcAft>
              <a:buNone/>
            </a:pPr>
            <a:r>
              <a:t/>
            </a:r>
            <a:endParaRPr sz="2100"/>
          </a:p>
          <a:p>
            <a:pPr indent="0" lvl="0" marL="0" rtl="0" algn="l">
              <a:spcBef>
                <a:spcPts val="600"/>
              </a:spcBef>
              <a:spcAft>
                <a:spcPts val="0"/>
              </a:spcAft>
              <a:buNone/>
            </a:pPr>
            <a:r>
              <a:t/>
            </a:r>
            <a:endParaRPr/>
          </a:p>
        </p:txBody>
      </p:sp>
      <p:sp>
        <p:nvSpPr>
          <p:cNvPr id="202" name="Google Shape;202;p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03" name="Google Shape;203;p29"/>
          <p:cNvGrpSpPr/>
          <p:nvPr/>
        </p:nvGrpSpPr>
        <p:grpSpPr>
          <a:xfrm>
            <a:off x="905558" y="992892"/>
            <a:ext cx="185723" cy="292169"/>
            <a:chOff x="6718575" y="2318625"/>
            <a:chExt cx="256950" cy="407375"/>
          </a:xfrm>
        </p:grpSpPr>
        <p:sp>
          <p:nvSpPr>
            <p:cNvPr id="204" name="Google Shape;204;p2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2" name="Google Shape;212;p29"/>
          <p:cNvPicPr preferRelativeResize="0"/>
          <p:nvPr/>
        </p:nvPicPr>
        <p:blipFill>
          <a:blip r:embed="rId3">
            <a:alphaModFix/>
          </a:blip>
          <a:stretch>
            <a:fillRect/>
          </a:stretch>
        </p:blipFill>
        <p:spPr>
          <a:xfrm>
            <a:off x="7025853" y="324025"/>
            <a:ext cx="2025376" cy="746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“Starter Pack”</a:t>
            </a:r>
            <a:endParaRPr/>
          </a:p>
        </p:txBody>
      </p:sp>
      <p:sp>
        <p:nvSpPr>
          <p:cNvPr id="218" name="Google Shape;218;p30"/>
          <p:cNvSpPr txBox="1"/>
          <p:nvPr>
            <p:ph idx="1" type="body"/>
          </p:nvPr>
        </p:nvSpPr>
        <p:spPr>
          <a:xfrm>
            <a:off x="0" y="1145200"/>
            <a:ext cx="8565300" cy="311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595959"/>
              </a:solidFill>
              <a:latin typeface="Arial"/>
              <a:ea typeface="Arial"/>
              <a:cs typeface="Arial"/>
              <a:sym typeface="Arial"/>
            </a:endParaRPr>
          </a:p>
          <a:p>
            <a:pPr indent="-342900" lvl="0" marL="457200" rtl="0" algn="l">
              <a:spcBef>
                <a:spcPts val="1200"/>
              </a:spcBef>
              <a:spcAft>
                <a:spcPts val="0"/>
              </a:spcAft>
              <a:buClr>
                <a:schemeClr val="accent1"/>
              </a:buClr>
              <a:buSzPts val="1800"/>
              <a:buChar char="◉"/>
            </a:pPr>
            <a:r>
              <a:rPr b="1" lang="en" sz="1800"/>
              <a:t>How does temperature vary with environmental features (such as green space, paved surfaces, tree cover)?</a:t>
            </a:r>
            <a:endParaRPr b="1" sz="1800"/>
          </a:p>
          <a:p>
            <a:pPr indent="-317500" lvl="1" marL="914400" rtl="0" algn="l">
              <a:spcBef>
                <a:spcPts val="0"/>
              </a:spcBef>
              <a:spcAft>
                <a:spcPts val="0"/>
              </a:spcAft>
              <a:buSzPts val="1400"/>
              <a:buChar char="○"/>
            </a:pPr>
            <a:r>
              <a:rPr lang="en" sz="1400"/>
              <a:t>Sample Analysis Steps:</a:t>
            </a:r>
            <a:endParaRPr sz="1400"/>
          </a:p>
          <a:p>
            <a:pPr indent="-317500" lvl="2" marL="1371600" rtl="0" algn="l">
              <a:spcBef>
                <a:spcPts val="0"/>
              </a:spcBef>
              <a:spcAft>
                <a:spcPts val="0"/>
              </a:spcAft>
              <a:buSzPts val="1400"/>
              <a:buChar char="■"/>
            </a:pPr>
            <a:r>
              <a:rPr lang="en" sz="1400"/>
              <a:t>Utilize pre-processed census block group or tract data, or point data and use columns such as “Impervious_Surface” or “Tree_Coverage” to explore relationships with temperature variables “af_t” or “pm_t”</a:t>
            </a:r>
            <a:endParaRPr sz="1400"/>
          </a:p>
          <a:p>
            <a:pPr indent="-317500" lvl="2" marL="1371600" rtl="0" algn="l">
              <a:spcBef>
                <a:spcPts val="0"/>
              </a:spcBef>
              <a:spcAft>
                <a:spcPts val="0"/>
              </a:spcAft>
              <a:buSzPts val="1400"/>
              <a:buChar char="■"/>
            </a:pPr>
            <a:r>
              <a:rPr lang="en" sz="1400"/>
              <a:t>Analyze in an environment you’re comfortable in. You can keep the data in Excel if you want!</a:t>
            </a:r>
            <a:endParaRPr sz="1400"/>
          </a:p>
          <a:p>
            <a:pPr indent="0" lvl="0" marL="0" rtl="0" algn="l">
              <a:spcBef>
                <a:spcPts val="600"/>
              </a:spcBef>
              <a:spcAft>
                <a:spcPts val="0"/>
              </a:spcAft>
              <a:buNone/>
            </a:pPr>
            <a:r>
              <a:t/>
            </a:r>
            <a:endParaRPr sz="1400"/>
          </a:p>
          <a:p>
            <a:pPr indent="-342900" lvl="0" marL="457200" rtl="0" algn="l">
              <a:spcBef>
                <a:spcPts val="600"/>
              </a:spcBef>
              <a:spcAft>
                <a:spcPts val="0"/>
              </a:spcAft>
              <a:buClr>
                <a:schemeClr val="accent1"/>
              </a:buClr>
              <a:buSzPts val="1800"/>
              <a:buChar char="◉"/>
            </a:pPr>
            <a:r>
              <a:rPr b="1" lang="en" sz="1800"/>
              <a:t>What are some common characteristics of areas with higher heat?</a:t>
            </a:r>
            <a:endParaRPr b="1" sz="1800"/>
          </a:p>
          <a:p>
            <a:pPr indent="-323850" lvl="1" marL="914400" rtl="0" algn="l">
              <a:spcBef>
                <a:spcPts val="0"/>
              </a:spcBef>
              <a:spcAft>
                <a:spcPts val="0"/>
              </a:spcAft>
              <a:buSzPts val="1500"/>
              <a:buChar char="○"/>
            </a:pPr>
            <a:r>
              <a:rPr lang="en" sz="1500"/>
              <a:t>Sample Analysis Steps:</a:t>
            </a:r>
            <a:endParaRPr sz="1500"/>
          </a:p>
          <a:p>
            <a:pPr indent="-323850" lvl="2" marL="1371600" rtl="0" algn="l">
              <a:spcBef>
                <a:spcPts val="0"/>
              </a:spcBef>
              <a:spcAft>
                <a:spcPts val="0"/>
              </a:spcAft>
              <a:buClr>
                <a:schemeClr val="accent1"/>
              </a:buClr>
              <a:buSzPts val="1500"/>
              <a:buChar char="■"/>
            </a:pPr>
            <a:r>
              <a:rPr lang="en" sz="1500"/>
              <a:t>Utilize pre-processed census block group or tract data, or point data and use columns such as “Median Household Income (in 2019 Inflation Adjusted Dollars)” to explore relationships with temperature variables “af_t” or “pm_t”</a:t>
            </a:r>
            <a:endParaRPr sz="1500"/>
          </a:p>
          <a:p>
            <a:pPr indent="0" lvl="0" marL="1371600" rtl="0" algn="l">
              <a:spcBef>
                <a:spcPts val="600"/>
              </a:spcBef>
              <a:spcAft>
                <a:spcPts val="0"/>
              </a:spcAft>
              <a:buNone/>
            </a:pPr>
            <a:r>
              <a:t/>
            </a:r>
            <a:endParaRPr sz="1500"/>
          </a:p>
          <a:p>
            <a:pPr indent="0" lvl="0" marL="457200" rtl="0" algn="l">
              <a:lnSpc>
                <a:spcPct val="107916"/>
              </a:lnSpc>
              <a:spcBef>
                <a:spcPts val="0"/>
              </a:spcBef>
              <a:spcAft>
                <a:spcPts val="0"/>
              </a:spcAft>
              <a:buNone/>
            </a:pPr>
            <a:r>
              <a:t/>
            </a:r>
            <a:endParaRPr sz="1500">
              <a:latin typeface="Calibri"/>
              <a:ea typeface="Calibri"/>
              <a:cs typeface="Calibri"/>
              <a:sym typeface="Calibri"/>
            </a:endParaRPr>
          </a:p>
          <a:p>
            <a:pPr indent="0" lvl="0" marL="0" rtl="0" algn="l">
              <a:lnSpc>
                <a:spcPct val="107916"/>
              </a:lnSpc>
              <a:spcBef>
                <a:spcPts val="0"/>
              </a:spcBef>
              <a:spcAft>
                <a:spcPts val="0"/>
              </a:spcAft>
              <a:buNone/>
            </a:pPr>
            <a:r>
              <a:t/>
            </a:r>
            <a:endParaRPr sz="1500">
              <a:latin typeface="Calibri"/>
              <a:ea typeface="Calibri"/>
              <a:cs typeface="Calibri"/>
              <a:sym typeface="Calibri"/>
            </a:endParaRPr>
          </a:p>
          <a:p>
            <a:pPr indent="0" lvl="0" marL="0" rtl="0" algn="l">
              <a:spcBef>
                <a:spcPts val="600"/>
              </a:spcBef>
              <a:spcAft>
                <a:spcPts val="0"/>
              </a:spcAft>
              <a:buNone/>
            </a:pPr>
            <a:r>
              <a:t/>
            </a:r>
            <a:endParaRPr sz="2100"/>
          </a:p>
          <a:p>
            <a:pPr indent="0" lvl="0" marL="457200" rtl="0" algn="l">
              <a:spcBef>
                <a:spcPts val="600"/>
              </a:spcBef>
              <a:spcAft>
                <a:spcPts val="0"/>
              </a:spcAft>
              <a:buNone/>
            </a:pPr>
            <a:r>
              <a:t/>
            </a:r>
            <a:endParaRPr sz="2100"/>
          </a:p>
          <a:p>
            <a:pPr indent="0" lvl="0" marL="0" rtl="0" algn="l">
              <a:spcBef>
                <a:spcPts val="600"/>
              </a:spcBef>
              <a:spcAft>
                <a:spcPts val="0"/>
              </a:spcAft>
              <a:buNone/>
            </a:pPr>
            <a:r>
              <a:t/>
            </a:r>
            <a:endParaRPr/>
          </a:p>
        </p:txBody>
      </p:sp>
      <p:grpSp>
        <p:nvGrpSpPr>
          <p:cNvPr id="219" name="Google Shape;219;p30"/>
          <p:cNvGrpSpPr/>
          <p:nvPr/>
        </p:nvGrpSpPr>
        <p:grpSpPr>
          <a:xfrm>
            <a:off x="916458" y="1019750"/>
            <a:ext cx="214625" cy="214625"/>
            <a:chOff x="2594050" y="1631825"/>
            <a:chExt cx="439625" cy="439625"/>
          </a:xfrm>
        </p:grpSpPr>
        <p:sp>
          <p:nvSpPr>
            <p:cNvPr id="220" name="Google Shape;220;p3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3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30"/>
          <p:cNvPicPr preferRelativeResize="0"/>
          <p:nvPr/>
        </p:nvPicPr>
        <p:blipFill>
          <a:blip r:embed="rId3">
            <a:alphaModFix/>
          </a:blip>
          <a:stretch>
            <a:fillRect/>
          </a:stretch>
        </p:blipFill>
        <p:spPr>
          <a:xfrm>
            <a:off x="7025853" y="324025"/>
            <a:ext cx="2025376" cy="74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Advanced Challenges</a:t>
            </a:r>
            <a:endParaRPr/>
          </a:p>
        </p:txBody>
      </p:sp>
      <p:sp>
        <p:nvSpPr>
          <p:cNvPr id="231" name="Google Shape;231;p31"/>
          <p:cNvSpPr txBox="1"/>
          <p:nvPr>
            <p:ph idx="1" type="body"/>
          </p:nvPr>
        </p:nvSpPr>
        <p:spPr>
          <a:xfrm>
            <a:off x="0" y="1145200"/>
            <a:ext cx="8565300" cy="311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595959"/>
              </a:solidFill>
              <a:latin typeface="Arial"/>
              <a:ea typeface="Arial"/>
              <a:cs typeface="Arial"/>
              <a:sym typeface="Arial"/>
            </a:endParaRPr>
          </a:p>
          <a:p>
            <a:pPr indent="-361950" lvl="0" marL="457200" rtl="0" algn="l">
              <a:spcBef>
                <a:spcPts val="1200"/>
              </a:spcBef>
              <a:spcAft>
                <a:spcPts val="0"/>
              </a:spcAft>
              <a:buClr>
                <a:schemeClr val="accent1"/>
              </a:buClr>
              <a:buSzPts val="2100"/>
              <a:buChar char="◉"/>
            </a:pPr>
            <a:r>
              <a:rPr b="1" lang="en" sz="1800"/>
              <a:t>If a town or city in the Triangle area wanted to implement heat mitigation strategies to lower the temperature in urban areas, what areas should they focus on first? Which heat mitigation strategies would be best for which locations?</a:t>
            </a:r>
            <a:endParaRPr b="1" sz="1800"/>
          </a:p>
          <a:p>
            <a:pPr indent="-323850" lvl="1" marL="914400" rtl="0" algn="l">
              <a:lnSpc>
                <a:spcPct val="107916"/>
              </a:lnSpc>
              <a:spcBef>
                <a:spcPts val="0"/>
              </a:spcBef>
              <a:spcAft>
                <a:spcPts val="0"/>
              </a:spcAft>
              <a:buSzPts val="1500"/>
              <a:buChar char="○"/>
            </a:pPr>
            <a:r>
              <a:rPr lang="en" sz="1500">
                <a:latin typeface="Calibri"/>
                <a:ea typeface="Calibri"/>
                <a:cs typeface="Calibri"/>
                <a:sym typeface="Calibri"/>
              </a:rPr>
              <a:t>Potential to integrate spatial analysis strategies and merge temperature and demographic data with a spatial component. Potential to research available heat mitigation strategies</a:t>
            </a:r>
            <a:endParaRPr sz="1500">
              <a:latin typeface="Calibri"/>
              <a:ea typeface="Calibri"/>
              <a:cs typeface="Calibri"/>
              <a:sym typeface="Calibri"/>
            </a:endParaRPr>
          </a:p>
          <a:p>
            <a:pPr indent="0" lvl="0" marL="0" rtl="0" algn="l">
              <a:lnSpc>
                <a:spcPct val="107916"/>
              </a:lnSpc>
              <a:spcBef>
                <a:spcPts val="800"/>
              </a:spcBef>
              <a:spcAft>
                <a:spcPts val="0"/>
              </a:spcAft>
              <a:buNone/>
            </a:pPr>
            <a:r>
              <a:t/>
            </a:r>
            <a:endParaRPr sz="1500">
              <a:latin typeface="Calibri"/>
              <a:ea typeface="Calibri"/>
              <a:cs typeface="Calibri"/>
              <a:sym typeface="Calibri"/>
            </a:endParaRPr>
          </a:p>
          <a:p>
            <a:pPr indent="-342900" lvl="0" marL="457200" rtl="0" algn="l">
              <a:spcBef>
                <a:spcPts val="800"/>
              </a:spcBef>
              <a:spcAft>
                <a:spcPts val="0"/>
              </a:spcAft>
              <a:buClr>
                <a:schemeClr val="accent1"/>
              </a:buClr>
              <a:buSzPts val="1800"/>
              <a:buChar char="◉"/>
            </a:pPr>
            <a:r>
              <a:rPr b="1" lang="en" sz="1800"/>
              <a:t>How </a:t>
            </a:r>
            <a:r>
              <a:rPr b="1" lang="en" sz="1800">
                <a:latin typeface="Calibri"/>
                <a:ea typeface="Calibri"/>
                <a:cs typeface="Calibri"/>
                <a:sym typeface="Calibri"/>
              </a:rPr>
              <a:t>do patterns of temperature correspond to or conflict with city planning goals?</a:t>
            </a:r>
            <a:endParaRPr b="1" sz="1800">
              <a:latin typeface="Calibri"/>
              <a:ea typeface="Calibri"/>
              <a:cs typeface="Calibri"/>
              <a:sym typeface="Calibri"/>
            </a:endParaRPr>
          </a:p>
          <a:p>
            <a:pPr indent="-342900" lvl="1" marL="914400" rtl="0" algn="l">
              <a:spcBef>
                <a:spcPts val="0"/>
              </a:spcBef>
              <a:spcAft>
                <a:spcPts val="0"/>
              </a:spcAft>
              <a:buSzPts val="1800"/>
              <a:buChar char="○"/>
            </a:pPr>
            <a:r>
              <a:rPr lang="en" sz="1500"/>
              <a:t>Potential to</a:t>
            </a:r>
            <a:r>
              <a:rPr lang="en" sz="1800"/>
              <a:t> </a:t>
            </a:r>
            <a:r>
              <a:rPr lang="en" sz="1500">
                <a:latin typeface="Calibri"/>
                <a:ea typeface="Calibri"/>
                <a:cs typeface="Calibri"/>
                <a:sym typeface="Calibri"/>
              </a:rPr>
              <a:t>to integrate datasets such as Durham Future Land Use, Raleigh Development Plans, Durham Open Space Plan </a:t>
            </a:r>
            <a:endParaRPr sz="1500">
              <a:latin typeface="Calibri"/>
              <a:ea typeface="Calibri"/>
              <a:cs typeface="Calibri"/>
              <a:sym typeface="Calibri"/>
            </a:endParaRPr>
          </a:p>
          <a:p>
            <a:pPr indent="0" lvl="0" marL="914400" rtl="0" algn="l">
              <a:spcBef>
                <a:spcPts val="600"/>
              </a:spcBef>
              <a:spcAft>
                <a:spcPts val="0"/>
              </a:spcAft>
              <a:buNone/>
            </a:pPr>
            <a:r>
              <a:t/>
            </a:r>
            <a:endParaRPr sz="1500">
              <a:latin typeface="Calibri"/>
              <a:ea typeface="Calibri"/>
              <a:cs typeface="Calibri"/>
              <a:sym typeface="Calibri"/>
            </a:endParaRPr>
          </a:p>
          <a:p>
            <a:pPr indent="0" lvl="0" marL="0" rtl="0" algn="l">
              <a:lnSpc>
                <a:spcPct val="107916"/>
              </a:lnSpc>
              <a:spcBef>
                <a:spcPts val="0"/>
              </a:spcBef>
              <a:spcAft>
                <a:spcPts val="0"/>
              </a:spcAft>
              <a:buNone/>
            </a:pPr>
            <a:r>
              <a:t/>
            </a:r>
            <a:endParaRPr sz="1500">
              <a:latin typeface="Calibri"/>
              <a:ea typeface="Calibri"/>
              <a:cs typeface="Calibri"/>
              <a:sym typeface="Calibri"/>
            </a:endParaRPr>
          </a:p>
          <a:p>
            <a:pPr indent="0" lvl="0" marL="0" rtl="0" algn="l">
              <a:spcBef>
                <a:spcPts val="600"/>
              </a:spcBef>
              <a:spcAft>
                <a:spcPts val="0"/>
              </a:spcAft>
              <a:buNone/>
            </a:pPr>
            <a:r>
              <a:t/>
            </a:r>
            <a:endParaRPr sz="2100"/>
          </a:p>
          <a:p>
            <a:pPr indent="0" lvl="0" marL="457200" rtl="0" algn="l">
              <a:spcBef>
                <a:spcPts val="600"/>
              </a:spcBef>
              <a:spcAft>
                <a:spcPts val="0"/>
              </a:spcAft>
              <a:buNone/>
            </a:pPr>
            <a:r>
              <a:t/>
            </a:r>
            <a:endParaRPr sz="2100"/>
          </a:p>
          <a:p>
            <a:pPr indent="0" lvl="0" marL="0" rtl="0" algn="l">
              <a:spcBef>
                <a:spcPts val="600"/>
              </a:spcBef>
              <a:spcAft>
                <a:spcPts val="0"/>
              </a:spcAft>
              <a:buNone/>
            </a:pPr>
            <a:r>
              <a:t/>
            </a:r>
            <a:endParaRPr/>
          </a:p>
        </p:txBody>
      </p:sp>
      <p:grpSp>
        <p:nvGrpSpPr>
          <p:cNvPr id="232" name="Google Shape;232;p31"/>
          <p:cNvGrpSpPr/>
          <p:nvPr/>
        </p:nvGrpSpPr>
        <p:grpSpPr>
          <a:xfrm>
            <a:off x="916458" y="1019750"/>
            <a:ext cx="214625" cy="214625"/>
            <a:chOff x="2594050" y="1631825"/>
            <a:chExt cx="439625" cy="439625"/>
          </a:xfrm>
        </p:grpSpPr>
        <p:sp>
          <p:nvSpPr>
            <p:cNvPr id="233" name="Google Shape;233;p3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3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8" name="Google Shape;238;p31"/>
          <p:cNvPicPr preferRelativeResize="0"/>
          <p:nvPr/>
        </p:nvPicPr>
        <p:blipFill>
          <a:blip r:embed="rId3">
            <a:alphaModFix/>
          </a:blip>
          <a:stretch>
            <a:fillRect/>
          </a:stretch>
        </p:blipFill>
        <p:spPr>
          <a:xfrm>
            <a:off x="7025853" y="324025"/>
            <a:ext cx="2025376" cy="74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