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5807c7d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5807c7d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5807c7d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5807c7d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5807c7d57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5807c7d57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59b51e6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59b51e6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5807c7d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5807c7d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59b51e6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59b51e6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5807c7d57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5807c7d57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5807c7d5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5807c7d5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5807c7d57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5807c7d57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5807c7d57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5807c7d57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5807c7d57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5807c7d57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616161"/>
              </a:buClr>
              <a:buSzPts val="1200"/>
              <a:buFont typeface="Proxima Nova"/>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5807c7d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5807c7d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energystar.gov/campaign/seal_insulate/why_seal_and_insulate" TargetMode="External"/><Relationship Id="rId4" Type="http://schemas.openxmlformats.org/officeDocument/2006/relationships/hyperlink" Target="https://www.cdc.gov/pictureofamerica/pdfs/picture_of_america_heat-related_illness.pdf" TargetMode="External"/><Relationship Id="rId5" Type="http://schemas.openxmlformats.org/officeDocument/2006/relationships/hyperlink" Target="https://www.epa.gov/climate-indicators/climate-change-indicators-heat-related-deaths" TargetMode="External"/><Relationship Id="rId6" Type="http://schemas.openxmlformats.org/officeDocument/2006/relationships/hyperlink" Target="https://www.climate.gov/news-features/understanding-climate/climate-change-global-temperature#:~:text=According%20to%20NOAA's%202020%20Annual,more%20than%20twice%20that%20ra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180"/>
              <a:t>Heat Hack 2022: Climate Change and Energy Consumption  </a:t>
            </a:r>
            <a:endParaRPr sz="418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Sykes Squad (Robert Jones and Caleb Shuda)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Energy Subsidies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rPr>
              <a:t>If someone qualifies for medicare/medicaid, NC will subsidize energy bill by directly paying duke energy for usage during summer months</a:t>
            </a:r>
            <a:endParaRPr sz="20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When someone signs up for medicare/medicaid, </a:t>
            </a:r>
            <a:r>
              <a:rPr lang="en" sz="1700">
                <a:solidFill>
                  <a:srgbClr val="000000"/>
                </a:solidFill>
              </a:rPr>
              <a:t>they</a:t>
            </a:r>
            <a:r>
              <a:rPr lang="en" sz="1700">
                <a:solidFill>
                  <a:srgbClr val="000000"/>
                </a:solidFill>
              </a:rPr>
              <a:t> are automatically signed up for energy subsidies.</a:t>
            </a:r>
            <a:endParaRPr sz="17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If they are approved for medicare/medicaid, </a:t>
            </a:r>
            <a:r>
              <a:rPr lang="en" sz="1500">
                <a:solidFill>
                  <a:srgbClr val="000000"/>
                </a:solidFill>
              </a:rPr>
              <a:t>they will be automatically approved for energy subsidies.</a:t>
            </a:r>
            <a:endParaRPr sz="1500">
              <a:solidFill>
                <a:srgbClr val="000000"/>
              </a:solidFill>
            </a:endParaRPr>
          </a:p>
          <a:p>
            <a:pPr indent="-323850" lvl="0" marL="457200" rtl="0" algn="l">
              <a:spcBef>
                <a:spcPts val="0"/>
              </a:spcBef>
              <a:spcAft>
                <a:spcPts val="0"/>
              </a:spcAft>
              <a:buClr>
                <a:srgbClr val="FFFFFF"/>
              </a:buClr>
              <a:buSzPts val="1500"/>
              <a:buChar char="●"/>
            </a:pPr>
            <a:r>
              <a:t/>
            </a:r>
            <a:endParaRPr sz="15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NC will pay entirety of energy bill for qualifying households from April 1st through September 31st </a:t>
            </a:r>
            <a:endParaRPr sz="17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CDC Data show that 94% of Heat Related Fatalities occur between May and September</a:t>
            </a:r>
            <a:endParaRPr sz="15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Energy Subsidies Continued</a:t>
            </a:r>
            <a:endParaRPr/>
          </a:p>
        </p:txBody>
      </p:sp>
      <p:sp>
        <p:nvSpPr>
          <p:cNvPr id="122" name="Google Shape;122;p23"/>
          <p:cNvSpPr txBox="1"/>
          <p:nvPr>
            <p:ph idx="1" type="body"/>
          </p:nvPr>
        </p:nvSpPr>
        <p:spPr>
          <a:xfrm>
            <a:off x="311700" y="1152475"/>
            <a:ext cx="2851200" cy="381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33% of NC is currently covered by Medicare or Medicaid.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average NC household spends 150$ a month on their electricity bill.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With 4 million household in NC, this would total at $200 million.</a:t>
            </a:r>
            <a:endParaRPr>
              <a:solidFill>
                <a:srgbClr val="000000"/>
              </a:solidFill>
            </a:endParaRPr>
          </a:p>
        </p:txBody>
      </p:sp>
      <p:pic>
        <p:nvPicPr>
          <p:cNvPr id="123" name="Google Shape;123;p23"/>
          <p:cNvPicPr preferRelativeResize="0"/>
          <p:nvPr/>
        </p:nvPicPr>
        <p:blipFill rotWithShape="1">
          <a:blip r:embed="rId3">
            <a:alphaModFix/>
          </a:blip>
          <a:srcRect b="0" l="0" r="24379" t="0"/>
          <a:stretch/>
        </p:blipFill>
        <p:spPr>
          <a:xfrm>
            <a:off x="3253564" y="1152487"/>
            <a:ext cx="5788812" cy="2247225"/>
          </a:xfrm>
          <a:prstGeom prst="rect">
            <a:avLst/>
          </a:prstGeom>
          <a:noFill/>
          <a:ln>
            <a:noFill/>
          </a:ln>
        </p:spPr>
      </p:pic>
      <p:sp>
        <p:nvSpPr>
          <p:cNvPr id="124" name="Google Shape;124;p23"/>
          <p:cNvSpPr txBox="1"/>
          <p:nvPr/>
        </p:nvSpPr>
        <p:spPr>
          <a:xfrm>
            <a:off x="3162900" y="3630700"/>
            <a:ext cx="5788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roxima Nova"/>
                <a:ea typeface="Proxima Nova"/>
                <a:cs typeface="Proxima Nova"/>
                <a:sym typeface="Proxima Nova"/>
              </a:rPr>
              <a:t>For feasibility, adding additional qualifiers to this plan could reduce its cost, such as income brackets to determine how much of the energy bill is subsidised, or cutting the amount subsidised in general. </a:t>
            </a:r>
            <a:endParaRPr sz="18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r>
              <a:rPr lang="en"/>
              <a:t>: Multi-Family </a:t>
            </a:r>
            <a:r>
              <a:rPr lang="en"/>
              <a:t>Apartments</a:t>
            </a:r>
            <a:endParaRPr/>
          </a:p>
        </p:txBody>
      </p:sp>
      <p:sp>
        <p:nvSpPr>
          <p:cNvPr id="130" name="Google Shape;130;p24"/>
          <p:cNvSpPr txBox="1"/>
          <p:nvPr>
            <p:ph idx="1" type="body"/>
          </p:nvPr>
        </p:nvSpPr>
        <p:spPr>
          <a:xfrm>
            <a:off x="311700" y="1152475"/>
            <a:ext cx="8520600" cy="3831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150">
                <a:solidFill>
                  <a:srgbClr val="000000"/>
                </a:solidFill>
              </a:rPr>
              <a:t>If consumers want to be more responsible global citizens, they should live in apartment buildings and condos. </a:t>
            </a:r>
            <a:endParaRPr sz="2150">
              <a:solidFill>
                <a:srgbClr val="000000"/>
              </a:solidFill>
            </a:endParaRPr>
          </a:p>
          <a:p>
            <a:pPr indent="-334327" lvl="0" marL="457200" rtl="0" algn="l">
              <a:spcBef>
                <a:spcPts val="1200"/>
              </a:spcBef>
              <a:spcAft>
                <a:spcPts val="0"/>
              </a:spcAft>
              <a:buClr>
                <a:srgbClr val="000000"/>
              </a:buClr>
              <a:buSzPct val="100000"/>
              <a:buChar char="●"/>
            </a:pPr>
            <a:r>
              <a:rPr lang="en">
                <a:solidFill>
                  <a:srgbClr val="000000"/>
                </a:solidFill>
              </a:rPr>
              <a:t>Our data shows that multi-family apartments are the most energy </a:t>
            </a:r>
            <a:r>
              <a:rPr lang="en">
                <a:solidFill>
                  <a:srgbClr val="000000"/>
                </a:solidFill>
              </a:rPr>
              <a:t>efficient</a:t>
            </a:r>
            <a:r>
              <a:rPr lang="en">
                <a:solidFill>
                  <a:srgbClr val="000000"/>
                </a:solidFill>
              </a:rPr>
              <a:t> dwellings in North Carolina. </a:t>
            </a:r>
            <a:endParaRPr>
              <a:solidFill>
                <a:srgbClr val="000000"/>
              </a:solidFill>
            </a:endParaRPr>
          </a:p>
          <a:p>
            <a:pPr indent="-322580" lvl="1" marL="914400" rtl="0" algn="l">
              <a:spcBef>
                <a:spcPts val="0"/>
              </a:spcBef>
              <a:spcAft>
                <a:spcPts val="0"/>
              </a:spcAft>
              <a:buClr>
                <a:srgbClr val="000000"/>
              </a:buClr>
              <a:buSzPct val="100000"/>
              <a:buChar char="○"/>
            </a:pPr>
            <a:r>
              <a:rPr lang="en" sz="1600">
                <a:solidFill>
                  <a:srgbClr val="000000"/>
                </a:solidFill>
              </a:rPr>
              <a:t>Buildings with more than 5 units save hundreds of dollars a year on energy expenditures.</a:t>
            </a:r>
            <a:endParaRPr sz="1600">
              <a:solidFill>
                <a:srgbClr val="000000"/>
              </a:solidFill>
            </a:endParaRPr>
          </a:p>
          <a:p>
            <a:pPr indent="-322580" lvl="1" marL="914400" rtl="0" algn="l">
              <a:spcBef>
                <a:spcPts val="0"/>
              </a:spcBef>
              <a:spcAft>
                <a:spcPts val="0"/>
              </a:spcAft>
              <a:buClr>
                <a:srgbClr val="000000"/>
              </a:buClr>
              <a:buSzPct val="100000"/>
              <a:buChar char="○"/>
            </a:pPr>
            <a:r>
              <a:rPr lang="en" sz="1600">
                <a:solidFill>
                  <a:srgbClr val="000000"/>
                </a:solidFill>
              </a:rPr>
              <a:t>Less energy necessary to heat and cool a dwelling means less CO2 emitted into the atmosphere.</a:t>
            </a:r>
            <a:endParaRPr sz="1600">
              <a:solidFill>
                <a:srgbClr val="000000"/>
              </a:solidFill>
            </a:endParaRPr>
          </a:p>
          <a:p>
            <a:pPr indent="-322580" lvl="0" marL="457200" rtl="0" algn="l">
              <a:spcBef>
                <a:spcPts val="0"/>
              </a:spcBef>
              <a:spcAft>
                <a:spcPts val="0"/>
              </a:spcAft>
              <a:buClr>
                <a:srgbClr val="FFFFFF"/>
              </a:buClr>
              <a:buSzPct val="100000"/>
              <a:buChar char="●"/>
            </a:pPr>
            <a:r>
              <a:t/>
            </a:r>
            <a:endParaRPr sz="1600">
              <a:solidFill>
                <a:srgbClr val="000000"/>
              </a:solidFill>
            </a:endParaRPr>
          </a:p>
          <a:p>
            <a:pPr indent="-334327" lvl="0" marL="457200" rtl="0" algn="l">
              <a:spcBef>
                <a:spcPts val="0"/>
              </a:spcBef>
              <a:spcAft>
                <a:spcPts val="0"/>
              </a:spcAft>
              <a:buClr>
                <a:srgbClr val="000000"/>
              </a:buClr>
              <a:buSzPct val="100000"/>
              <a:buChar char="●"/>
            </a:pPr>
            <a:r>
              <a:rPr lang="en">
                <a:solidFill>
                  <a:srgbClr val="000000"/>
                </a:solidFill>
              </a:rPr>
              <a:t>Because of  greater energy efficient, citizens will also spend less of a percentage of their income on energy expenses. </a:t>
            </a:r>
            <a:endParaRPr>
              <a:solidFill>
                <a:srgbClr val="000000"/>
              </a:solidFill>
            </a:endParaRPr>
          </a:p>
          <a:p>
            <a:pPr indent="-334327" lvl="0" marL="457200" rtl="0" algn="l">
              <a:spcBef>
                <a:spcPts val="0"/>
              </a:spcBef>
              <a:spcAft>
                <a:spcPts val="0"/>
              </a:spcAft>
              <a:buClr>
                <a:srgbClr val="FFFFFF"/>
              </a:buClr>
              <a:buSzPct val="100000"/>
              <a:buChar char="●"/>
            </a:pPr>
            <a:r>
              <a:t/>
            </a:r>
            <a:endParaRPr>
              <a:solidFill>
                <a:srgbClr val="000000"/>
              </a:solidFill>
            </a:endParaRPr>
          </a:p>
          <a:p>
            <a:pPr indent="-334327" lvl="0" marL="457200" rtl="0" algn="l">
              <a:spcBef>
                <a:spcPts val="0"/>
              </a:spcBef>
              <a:spcAft>
                <a:spcPts val="0"/>
              </a:spcAft>
              <a:buClr>
                <a:srgbClr val="000000"/>
              </a:buClr>
              <a:buSzPct val="100000"/>
              <a:buChar char="●"/>
            </a:pPr>
            <a:r>
              <a:rPr b="1" lang="en">
                <a:solidFill>
                  <a:schemeClr val="dk2"/>
                </a:solidFill>
              </a:rPr>
              <a:t>Impact:</a:t>
            </a:r>
            <a:r>
              <a:rPr lang="en">
                <a:solidFill>
                  <a:srgbClr val="000000"/>
                </a:solidFill>
              </a:rPr>
              <a:t> Transitioning households to large dwellings could protect vulnerable populations, lower energy costs, and reduce emissions caused by our energy grid’s current </a:t>
            </a:r>
            <a:r>
              <a:rPr lang="en">
                <a:solidFill>
                  <a:srgbClr val="000000"/>
                </a:solidFill>
              </a:rPr>
              <a:t>dependency</a:t>
            </a:r>
            <a:r>
              <a:rPr lang="en">
                <a:solidFill>
                  <a:srgbClr val="000000"/>
                </a:solidFill>
              </a:rPr>
              <a:t> </a:t>
            </a:r>
            <a:r>
              <a:rPr lang="en">
                <a:solidFill>
                  <a:srgbClr val="000000"/>
                </a:solidFill>
              </a:rPr>
              <a:t>on</a:t>
            </a:r>
            <a:r>
              <a:rPr lang="en">
                <a:solidFill>
                  <a:srgbClr val="000000"/>
                </a:solidFill>
              </a:rPr>
              <a:t> fossil fuels.</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 </a:t>
            </a:r>
            <a:endParaRPr/>
          </a:p>
        </p:txBody>
      </p:sp>
      <p:sp>
        <p:nvSpPr>
          <p:cNvPr id="136" name="Google Shape;136;p25"/>
          <p:cNvSpPr txBox="1"/>
          <p:nvPr>
            <p:ph idx="1" type="body"/>
          </p:nvPr>
        </p:nvSpPr>
        <p:spPr>
          <a:xfrm>
            <a:off x="311700" y="111852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u="sng">
                <a:solidFill>
                  <a:schemeClr val="hlink"/>
                </a:solidFill>
                <a:hlinkClick r:id="rId3"/>
              </a:rPr>
              <a:t>https://www.energystar.gov/campaign/seal_insulate/why_seal_and_insulate</a:t>
            </a:r>
            <a:endParaRPr/>
          </a:p>
          <a:p>
            <a:pPr indent="0" lvl="0" marL="0" rtl="0" algn="l">
              <a:spcBef>
                <a:spcPts val="1200"/>
              </a:spcBef>
              <a:spcAft>
                <a:spcPts val="0"/>
              </a:spcAft>
              <a:buNone/>
            </a:pPr>
            <a:r>
              <a:rPr lang="en" u="sng">
                <a:solidFill>
                  <a:schemeClr val="hlink"/>
                </a:solidFill>
                <a:hlinkClick r:id="rId4"/>
              </a:rPr>
              <a:t>https://www.cdc.gov/pictureofamerica/pdfs/picture_of_america_heat-related_illness.pdf</a:t>
            </a:r>
            <a:endParaRPr/>
          </a:p>
          <a:p>
            <a:pPr indent="0" lvl="0" marL="0" rtl="0" algn="l">
              <a:spcBef>
                <a:spcPts val="1200"/>
              </a:spcBef>
              <a:spcAft>
                <a:spcPts val="0"/>
              </a:spcAft>
              <a:buNone/>
            </a:pPr>
            <a:r>
              <a:rPr lang="en" u="sng">
                <a:solidFill>
                  <a:schemeClr val="hlink"/>
                </a:solidFill>
                <a:hlinkClick r:id="rId5"/>
              </a:rPr>
              <a:t>https://www.epa.gov/climate-indicators/climate-change-indicators-heat-related-deaths</a:t>
            </a:r>
            <a:endParaRPr/>
          </a:p>
          <a:p>
            <a:pPr indent="0" lvl="0" marL="0" rtl="0" algn="l">
              <a:spcBef>
                <a:spcPts val="1200"/>
              </a:spcBef>
              <a:spcAft>
                <a:spcPts val="0"/>
              </a:spcAft>
              <a:buNone/>
            </a:pPr>
            <a:r>
              <a:rPr lang="en" u="sng">
                <a:solidFill>
                  <a:schemeClr val="hlink"/>
                </a:solidFill>
                <a:hlinkClick r:id="rId6"/>
              </a:rPr>
              <a:t>https://www.climate.gov/news-features/understanding-climate/climate-change-global-temperature#:~:text=According%20to%20NOAA's%202020%20Annual,more%20than%20twice%20that%20rate</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Heat Related Illness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rgbClr val="000000"/>
                </a:solidFill>
              </a:rPr>
              <a:t>How can we prevent heat related issues such as heat stroke and heat exhaustion as yearly temperatures rise due to Climate Change? </a:t>
            </a:r>
            <a:endParaRPr sz="20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According to the CDC, not using air conditioning during summer months can lead to increased temperatures in buildings as heat gets trapped inside, increasing the risk of heat related illness or death.</a:t>
            </a:r>
            <a:endParaRPr sz="1700">
              <a:solidFill>
                <a:srgbClr val="000000"/>
              </a:solidFill>
            </a:endParaRPr>
          </a:p>
          <a:p>
            <a:pPr indent="-342900" lvl="0" marL="457200" rtl="0" algn="l">
              <a:spcBef>
                <a:spcPts val="0"/>
              </a:spcBef>
              <a:spcAft>
                <a:spcPts val="0"/>
              </a:spcAft>
              <a:buClr>
                <a:srgbClr val="FFFFFF"/>
              </a:buClr>
              <a:buSzPts val="1800"/>
              <a:buChar char="●"/>
            </a:pPr>
            <a:r>
              <a:t/>
            </a:r>
            <a:endParaRPr>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The CDC also estimates that last year nearly 1000 americans died due to heat related illnesses, and around 60,000 were hospitalized with non-fatal heat related illnesses. </a:t>
            </a:r>
            <a:endParaRPr sz="17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In these cases the elderly were several times more likely to be hospitalized as well as pass due to heat related illness.</a:t>
            </a:r>
            <a:endParaRPr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Energy Budgeting</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rPr>
              <a:t>How can we incentivize citizens to not budget their energy bills by turning down their Air Conditioners?</a:t>
            </a:r>
            <a:endParaRPr sz="20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Those living in lower income brackets may be more likely to budget their energy uses to save money </a:t>
            </a:r>
            <a:endParaRPr sz="17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Rising energy bills due to global politics and rising temperatures may cause increased budgeting and risk of exposure to extreme heat or cold.</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As total expenses across income brackets remain fairly static, the percent of household income that is spent on electricity drastically increases as household income falls.</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558825" y="181650"/>
            <a:ext cx="8026351" cy="4780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555600"/>
            <a:ext cx="40779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Methods</a:t>
            </a:r>
            <a:endParaRPr sz="2500"/>
          </a:p>
        </p:txBody>
      </p:sp>
      <p:sp>
        <p:nvSpPr>
          <p:cNvPr id="83" name="Google Shape;83;p17"/>
          <p:cNvSpPr txBox="1"/>
          <p:nvPr>
            <p:ph idx="1" type="body"/>
          </p:nvPr>
        </p:nvSpPr>
        <p:spPr>
          <a:xfrm>
            <a:off x="311700" y="1389600"/>
            <a:ext cx="4077900" cy="354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000000"/>
                </a:solidFill>
              </a:rPr>
              <a:t>Due to time and data restraints, we chose to focus on researching how North Carolinians consume Energy at home. We utilized the Low-Income Energy Affordability Data (LEAD) to compare households based on income bracket (FPL15), building type (BLD), year the building was built (YBL6), Household Income (HINCP), and ownership (TEN).</a:t>
            </a:r>
            <a:r>
              <a:rPr lang="en" sz="1700"/>
              <a:t> </a:t>
            </a:r>
            <a:endParaRPr sz="1700"/>
          </a:p>
        </p:txBody>
      </p:sp>
      <p:pic>
        <p:nvPicPr>
          <p:cNvPr id="84" name="Google Shape;84;p17"/>
          <p:cNvPicPr preferRelativeResize="0"/>
          <p:nvPr/>
        </p:nvPicPr>
        <p:blipFill rotWithShape="1">
          <a:blip r:embed="rId3">
            <a:alphaModFix/>
          </a:blip>
          <a:srcRect b="3642" l="0" r="0" t="0"/>
          <a:stretch/>
        </p:blipFill>
        <p:spPr>
          <a:xfrm>
            <a:off x="4434175" y="2529000"/>
            <a:ext cx="4406650" cy="2015500"/>
          </a:xfrm>
          <a:prstGeom prst="rect">
            <a:avLst/>
          </a:prstGeom>
          <a:noFill/>
          <a:ln>
            <a:noFill/>
          </a:ln>
        </p:spPr>
      </p:pic>
      <p:pic>
        <p:nvPicPr>
          <p:cNvPr id="85" name="Google Shape;85;p17"/>
          <p:cNvPicPr preferRelativeResize="0"/>
          <p:nvPr/>
        </p:nvPicPr>
        <p:blipFill>
          <a:blip r:embed="rId4">
            <a:alphaModFix/>
          </a:blip>
          <a:stretch>
            <a:fillRect/>
          </a:stretch>
        </p:blipFill>
        <p:spPr>
          <a:xfrm>
            <a:off x="4335725" y="1077950"/>
            <a:ext cx="4603551" cy="126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450625" y="136413"/>
            <a:ext cx="8039050" cy="4870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555600"/>
            <a:ext cx="37107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Regression: Energy Expense per Year </a:t>
            </a:r>
            <a:endParaRPr/>
          </a:p>
        </p:txBody>
      </p:sp>
      <p:sp>
        <p:nvSpPr>
          <p:cNvPr id="96" name="Google Shape;96;p19"/>
          <p:cNvSpPr txBox="1"/>
          <p:nvPr>
            <p:ph idx="1" type="body"/>
          </p:nvPr>
        </p:nvSpPr>
        <p:spPr>
          <a:xfrm>
            <a:off x="311700" y="1311300"/>
            <a:ext cx="3781800" cy="3832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300">
                <a:solidFill>
                  <a:schemeClr val="accent5"/>
                </a:solidFill>
              </a:rPr>
              <a:t>Intercept:</a:t>
            </a:r>
            <a:r>
              <a:rPr lang="en" sz="1300"/>
              <a:t> </a:t>
            </a:r>
            <a:r>
              <a:rPr lang="en" sz="1300">
                <a:solidFill>
                  <a:srgbClr val="000000"/>
                </a:solidFill>
              </a:rPr>
              <a:t>1940 -1959, Attached home, Owner living 0-100% of the Federal Poverty Level.</a:t>
            </a:r>
            <a:endParaRPr sz="1300">
              <a:solidFill>
                <a:srgbClr val="000000"/>
              </a:solidFill>
            </a:endParaRPr>
          </a:p>
          <a:p>
            <a:pPr indent="-311150" lvl="0" marL="457200" rtl="0" algn="l">
              <a:lnSpc>
                <a:spcPct val="105000"/>
              </a:lnSpc>
              <a:spcBef>
                <a:spcPts val="1200"/>
              </a:spcBef>
              <a:spcAft>
                <a:spcPts val="0"/>
              </a:spcAft>
              <a:buClr>
                <a:srgbClr val="000000"/>
              </a:buClr>
              <a:buSzPts val="1300"/>
              <a:buChar char="●"/>
            </a:pPr>
            <a:r>
              <a:rPr lang="en" sz="1300">
                <a:solidFill>
                  <a:srgbClr val="000000"/>
                </a:solidFill>
              </a:rPr>
              <a:t>As % above FPL increases, yearly expenditure on </a:t>
            </a:r>
            <a:r>
              <a:rPr lang="en" sz="1300">
                <a:solidFill>
                  <a:srgbClr val="000000"/>
                </a:solidFill>
              </a:rPr>
              <a:t>energy</a:t>
            </a:r>
            <a:r>
              <a:rPr lang="en" sz="1300">
                <a:solidFill>
                  <a:srgbClr val="000000"/>
                </a:solidFill>
              </a:rPr>
              <a:t> decreases.</a:t>
            </a:r>
            <a:endParaRPr sz="1300">
              <a:solidFill>
                <a:srgbClr val="000000"/>
              </a:solidFill>
            </a:endParaRPr>
          </a:p>
          <a:p>
            <a:pPr indent="-311150" lvl="0" marL="457200" rtl="0" algn="l">
              <a:lnSpc>
                <a:spcPct val="105000"/>
              </a:lnSpc>
              <a:spcBef>
                <a:spcPts val="0"/>
              </a:spcBef>
              <a:spcAft>
                <a:spcPts val="0"/>
              </a:spcAft>
              <a:buClr>
                <a:schemeClr val="lt1"/>
              </a:buClr>
              <a:buSzPts val="1300"/>
              <a:buChar char="●"/>
            </a:pPr>
            <a:r>
              <a:t/>
            </a:r>
            <a:endParaRPr sz="1300">
              <a:solidFill>
                <a:schemeClr val="lt1"/>
              </a:solidFill>
            </a:endParaRPr>
          </a:p>
          <a:p>
            <a:pPr indent="-311150" lvl="0" marL="457200" rtl="0" algn="l">
              <a:lnSpc>
                <a:spcPct val="105000"/>
              </a:lnSpc>
              <a:spcBef>
                <a:spcPts val="0"/>
              </a:spcBef>
              <a:spcAft>
                <a:spcPts val="0"/>
              </a:spcAft>
              <a:buClr>
                <a:srgbClr val="000000"/>
              </a:buClr>
              <a:buSzPts val="1300"/>
              <a:buChar char="●"/>
            </a:pPr>
            <a:r>
              <a:rPr lang="en" sz="1300">
                <a:solidFill>
                  <a:srgbClr val="000000"/>
                </a:solidFill>
              </a:rPr>
              <a:t>Mobile homes are the most </a:t>
            </a:r>
            <a:r>
              <a:rPr b="1" lang="en" sz="1300">
                <a:solidFill>
                  <a:srgbClr val="000000"/>
                </a:solidFill>
              </a:rPr>
              <a:t>inefficient </a:t>
            </a:r>
            <a:r>
              <a:rPr lang="en" sz="1300">
                <a:solidFill>
                  <a:srgbClr val="000000"/>
                </a:solidFill>
              </a:rPr>
              <a:t>dwellings for citizens. </a:t>
            </a:r>
            <a:endParaRPr sz="1300">
              <a:solidFill>
                <a:srgbClr val="000000"/>
              </a:solidFill>
            </a:endParaRPr>
          </a:p>
          <a:p>
            <a:pPr indent="-311150" lvl="1" marL="914400" rtl="0" algn="l">
              <a:lnSpc>
                <a:spcPct val="105000"/>
              </a:lnSpc>
              <a:spcBef>
                <a:spcPts val="0"/>
              </a:spcBef>
              <a:spcAft>
                <a:spcPts val="0"/>
              </a:spcAft>
              <a:buClr>
                <a:srgbClr val="000000"/>
              </a:buClr>
              <a:buSzPts val="1300"/>
              <a:buChar char="○"/>
            </a:pPr>
            <a:r>
              <a:rPr lang="en" sz="1300">
                <a:solidFill>
                  <a:srgbClr val="000000"/>
                </a:solidFill>
              </a:rPr>
              <a:t>When the building parameter changes to that of Mobile Trailers, energy expenditure </a:t>
            </a:r>
            <a:r>
              <a:rPr lang="en" sz="1300">
                <a:solidFill>
                  <a:srgbClr val="000000"/>
                </a:solidFill>
              </a:rPr>
              <a:t>increases</a:t>
            </a:r>
            <a:r>
              <a:rPr lang="en" sz="1300">
                <a:solidFill>
                  <a:srgbClr val="000000"/>
                </a:solidFill>
              </a:rPr>
              <a:t> by </a:t>
            </a:r>
            <a:r>
              <a:rPr lang="en" sz="1300">
                <a:solidFill>
                  <a:srgbClr val="000000"/>
                </a:solidFill>
              </a:rPr>
              <a:t>$618.03 per year.</a:t>
            </a:r>
            <a:endParaRPr sz="1300">
              <a:solidFill>
                <a:srgbClr val="000000"/>
              </a:solidFill>
            </a:endParaRPr>
          </a:p>
          <a:p>
            <a:pPr indent="-311150" lvl="1" marL="914400" rtl="0" algn="l">
              <a:lnSpc>
                <a:spcPct val="105000"/>
              </a:lnSpc>
              <a:spcBef>
                <a:spcPts val="0"/>
              </a:spcBef>
              <a:spcAft>
                <a:spcPts val="0"/>
              </a:spcAft>
              <a:buClr>
                <a:schemeClr val="lt1"/>
              </a:buClr>
              <a:buSzPts val="1300"/>
              <a:buChar char="○"/>
            </a:pPr>
            <a:r>
              <a:t/>
            </a:r>
            <a:endParaRPr sz="1300">
              <a:solidFill>
                <a:schemeClr val="lt1"/>
              </a:solidFill>
            </a:endParaRPr>
          </a:p>
          <a:p>
            <a:pPr indent="-311150" lvl="0" marL="457200" rtl="0" algn="l">
              <a:lnSpc>
                <a:spcPct val="105000"/>
              </a:lnSpc>
              <a:spcBef>
                <a:spcPts val="0"/>
              </a:spcBef>
              <a:spcAft>
                <a:spcPts val="0"/>
              </a:spcAft>
              <a:buClr>
                <a:schemeClr val="dk2"/>
              </a:buClr>
              <a:buSzPts val="1300"/>
              <a:buChar char="●"/>
            </a:pPr>
            <a:r>
              <a:rPr lang="en" sz="1300">
                <a:solidFill>
                  <a:schemeClr val="dk2"/>
                </a:solidFill>
              </a:rPr>
              <a:t>Buildings with more that 5 units are the most efficient dwellings for citizens.</a:t>
            </a:r>
            <a:endParaRPr sz="1300">
              <a:solidFill>
                <a:schemeClr val="dk2"/>
              </a:solidFill>
            </a:endParaRPr>
          </a:p>
          <a:p>
            <a:pPr indent="-311150" lvl="1" marL="914400" rtl="0" algn="l">
              <a:lnSpc>
                <a:spcPct val="105000"/>
              </a:lnSpc>
              <a:spcBef>
                <a:spcPts val="0"/>
              </a:spcBef>
              <a:spcAft>
                <a:spcPts val="0"/>
              </a:spcAft>
              <a:buClr>
                <a:schemeClr val="dk2"/>
              </a:buClr>
              <a:buSzPts val="1300"/>
              <a:buChar char="○"/>
            </a:pPr>
            <a:r>
              <a:rPr lang="en" sz="1300">
                <a:solidFill>
                  <a:schemeClr val="dk2"/>
                </a:solidFill>
              </a:rPr>
              <a:t>When building parameter changes to that of 50+ units, energy expenditure decreases by $377.18 per year.</a:t>
            </a:r>
            <a:endParaRPr sz="1300">
              <a:solidFill>
                <a:schemeClr val="dk2"/>
              </a:solidFill>
            </a:endParaRPr>
          </a:p>
        </p:txBody>
      </p:sp>
      <p:pic>
        <p:nvPicPr>
          <p:cNvPr id="97" name="Google Shape;97;p19"/>
          <p:cNvPicPr preferRelativeResize="0"/>
          <p:nvPr/>
        </p:nvPicPr>
        <p:blipFill>
          <a:blip r:embed="rId3">
            <a:alphaModFix/>
          </a:blip>
          <a:stretch>
            <a:fillRect/>
          </a:stretch>
        </p:blipFill>
        <p:spPr>
          <a:xfrm>
            <a:off x="4093450" y="161325"/>
            <a:ext cx="5050551" cy="489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29525"/>
            <a:ext cx="3230100" cy="1081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Regression: Percent of Income Spent On Electricity</a:t>
            </a:r>
            <a:endParaRPr/>
          </a:p>
        </p:txBody>
      </p:sp>
      <p:sp>
        <p:nvSpPr>
          <p:cNvPr id="103" name="Google Shape;103;p20"/>
          <p:cNvSpPr txBox="1"/>
          <p:nvPr>
            <p:ph idx="1" type="body"/>
          </p:nvPr>
        </p:nvSpPr>
        <p:spPr>
          <a:xfrm>
            <a:off x="311700" y="1228025"/>
            <a:ext cx="3448200" cy="3915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300">
                <a:solidFill>
                  <a:schemeClr val="accent5"/>
                </a:solidFill>
              </a:rPr>
              <a:t>Intercept: </a:t>
            </a:r>
            <a:r>
              <a:rPr lang="en" sz="1300">
                <a:solidFill>
                  <a:srgbClr val="000000"/>
                </a:solidFill>
              </a:rPr>
              <a:t>1940 -1959, Attached home, Owner living 0-100% of the Federal Poverty Level.</a:t>
            </a:r>
            <a:endParaRPr sz="1300">
              <a:solidFill>
                <a:srgbClr val="000000"/>
              </a:solidFill>
            </a:endParaRPr>
          </a:p>
          <a:p>
            <a:pPr indent="-311150" lvl="0" marL="457200" rtl="0" algn="l">
              <a:lnSpc>
                <a:spcPct val="95000"/>
              </a:lnSpc>
              <a:spcBef>
                <a:spcPts val="1200"/>
              </a:spcBef>
              <a:spcAft>
                <a:spcPts val="0"/>
              </a:spcAft>
              <a:buClr>
                <a:srgbClr val="000000"/>
              </a:buClr>
              <a:buSzPts val="1300"/>
              <a:buChar char="●"/>
            </a:pPr>
            <a:r>
              <a:rPr lang="en" sz="1300">
                <a:solidFill>
                  <a:srgbClr val="000000"/>
                </a:solidFill>
              </a:rPr>
              <a:t>Data proves that as income increases, percentage of income spent on electricity decreases. </a:t>
            </a:r>
            <a:endParaRPr sz="1300">
              <a:solidFill>
                <a:srgbClr val="000000"/>
              </a:solidFill>
            </a:endParaRPr>
          </a:p>
          <a:p>
            <a:pPr indent="-311150" lvl="0" marL="457200" rtl="0" algn="l">
              <a:lnSpc>
                <a:spcPct val="95000"/>
              </a:lnSpc>
              <a:spcBef>
                <a:spcPts val="0"/>
              </a:spcBef>
              <a:spcAft>
                <a:spcPts val="0"/>
              </a:spcAft>
              <a:buClr>
                <a:schemeClr val="lt1"/>
              </a:buClr>
              <a:buSzPts val="1300"/>
              <a:buChar char="●"/>
            </a:pPr>
            <a:r>
              <a:t/>
            </a:r>
            <a:endParaRPr sz="1300">
              <a:solidFill>
                <a:schemeClr val="lt1"/>
              </a:solidFill>
            </a:endParaRPr>
          </a:p>
          <a:p>
            <a:pPr indent="-311150" lvl="0" marL="457200" rtl="0" algn="l">
              <a:lnSpc>
                <a:spcPct val="95000"/>
              </a:lnSpc>
              <a:spcBef>
                <a:spcPts val="0"/>
              </a:spcBef>
              <a:spcAft>
                <a:spcPts val="0"/>
              </a:spcAft>
              <a:buClr>
                <a:srgbClr val="000000"/>
              </a:buClr>
              <a:buSzPts val="1300"/>
              <a:buChar char="●"/>
            </a:pPr>
            <a:r>
              <a:rPr lang="en" sz="1300">
                <a:solidFill>
                  <a:srgbClr val="000000"/>
                </a:solidFill>
              </a:rPr>
              <a:t>Mobile Homes, Detached Homes, and 2BLD Units seem to increase the Percent of Income Spent on Electricity for families. </a:t>
            </a:r>
            <a:endParaRPr sz="1300">
              <a:solidFill>
                <a:srgbClr val="000000"/>
              </a:solidFill>
            </a:endParaRPr>
          </a:p>
          <a:p>
            <a:pPr indent="-311150" lvl="0" marL="457200" rtl="0" algn="l">
              <a:lnSpc>
                <a:spcPct val="95000"/>
              </a:lnSpc>
              <a:spcBef>
                <a:spcPts val="0"/>
              </a:spcBef>
              <a:spcAft>
                <a:spcPts val="0"/>
              </a:spcAft>
              <a:buClr>
                <a:schemeClr val="lt1"/>
              </a:buClr>
              <a:buSzPts val="1300"/>
              <a:buChar char="●"/>
            </a:pPr>
            <a:r>
              <a:t/>
            </a:r>
            <a:endParaRPr sz="1300">
              <a:solidFill>
                <a:schemeClr val="lt1"/>
              </a:solidFill>
            </a:endParaRPr>
          </a:p>
          <a:p>
            <a:pPr indent="-311150" lvl="0" marL="457200" rtl="0" algn="l">
              <a:lnSpc>
                <a:spcPct val="95000"/>
              </a:lnSpc>
              <a:spcBef>
                <a:spcPts val="0"/>
              </a:spcBef>
              <a:spcAft>
                <a:spcPts val="0"/>
              </a:spcAft>
              <a:buClr>
                <a:schemeClr val="dk2"/>
              </a:buClr>
              <a:buSzPts val="1300"/>
              <a:buChar char="●"/>
            </a:pPr>
            <a:r>
              <a:rPr lang="en" sz="1300">
                <a:solidFill>
                  <a:schemeClr val="dk2"/>
                </a:solidFill>
              </a:rPr>
              <a:t>Buildings with more than 10 units see some of the largest decreases in Percent of Income Spent on Electricity.</a:t>
            </a:r>
            <a:endParaRPr sz="1300">
              <a:solidFill>
                <a:schemeClr val="dk2"/>
              </a:solidFill>
            </a:endParaRPr>
          </a:p>
          <a:p>
            <a:pPr indent="-311150" lvl="1" marL="914400" rtl="0" algn="l">
              <a:lnSpc>
                <a:spcPct val="95000"/>
              </a:lnSpc>
              <a:spcBef>
                <a:spcPts val="0"/>
              </a:spcBef>
              <a:spcAft>
                <a:spcPts val="0"/>
              </a:spcAft>
              <a:buClr>
                <a:schemeClr val="dk2"/>
              </a:buClr>
              <a:buSzPts val="1300"/>
              <a:buChar char="○"/>
            </a:pPr>
            <a:r>
              <a:rPr lang="en" sz="1300">
                <a:solidFill>
                  <a:schemeClr val="dk2"/>
                </a:solidFill>
              </a:rPr>
              <a:t>When building parameter changes to that of 50+ units, income spent on electricity decrease by 1.66 percentage points. </a:t>
            </a:r>
            <a:endParaRPr sz="1300">
              <a:solidFill>
                <a:schemeClr val="dk2"/>
              </a:solidFill>
            </a:endParaRPr>
          </a:p>
        </p:txBody>
      </p:sp>
      <p:pic>
        <p:nvPicPr>
          <p:cNvPr id="104" name="Google Shape;104;p20"/>
          <p:cNvPicPr preferRelativeResize="0"/>
          <p:nvPr/>
        </p:nvPicPr>
        <p:blipFill rotWithShape="1">
          <a:blip r:embed="rId3">
            <a:alphaModFix/>
          </a:blip>
          <a:srcRect b="0" l="0" r="2780" t="0"/>
          <a:stretch/>
        </p:blipFill>
        <p:spPr>
          <a:xfrm>
            <a:off x="3760025" y="229550"/>
            <a:ext cx="5383975" cy="468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r>
              <a:rPr lang="en"/>
              <a:t>: Weatherstripping and Insulation</a:t>
            </a:r>
            <a:endParaRPr/>
          </a:p>
        </p:txBody>
      </p:sp>
      <p:sp>
        <p:nvSpPr>
          <p:cNvPr id="110" name="Google Shape;110;p21"/>
          <p:cNvSpPr txBox="1"/>
          <p:nvPr>
            <p:ph idx="1" type="body"/>
          </p:nvPr>
        </p:nvSpPr>
        <p:spPr>
          <a:xfrm>
            <a:off x="242850" y="1088925"/>
            <a:ext cx="8658300" cy="39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2"/>
                </a:solidFill>
              </a:rPr>
              <a:t>Subsidies should be provided to owners of less insulated homes, like mobile homes, to </a:t>
            </a:r>
            <a:r>
              <a:rPr lang="en" sz="2000">
                <a:solidFill>
                  <a:schemeClr val="accent2"/>
                </a:solidFill>
              </a:rPr>
              <a:t>incentivize</a:t>
            </a:r>
            <a:r>
              <a:rPr lang="en" sz="2000">
                <a:solidFill>
                  <a:schemeClr val="accent2"/>
                </a:solidFill>
              </a:rPr>
              <a:t> them to improve their </a:t>
            </a:r>
            <a:r>
              <a:rPr lang="en" sz="2000">
                <a:solidFill>
                  <a:schemeClr val="accent2"/>
                </a:solidFill>
              </a:rPr>
              <a:t>energy</a:t>
            </a:r>
            <a:r>
              <a:rPr lang="en" sz="2000">
                <a:solidFill>
                  <a:schemeClr val="accent2"/>
                </a:solidFill>
              </a:rPr>
              <a:t> efficiency.</a:t>
            </a:r>
            <a:endParaRPr sz="2000">
              <a:solidFill>
                <a:schemeClr val="accent2"/>
              </a:solidFill>
            </a:endParaRPr>
          </a:p>
          <a:p>
            <a:pPr indent="-336550" lvl="0" marL="457200" rtl="0" algn="l">
              <a:spcBef>
                <a:spcPts val="1200"/>
              </a:spcBef>
              <a:spcAft>
                <a:spcPts val="0"/>
              </a:spcAft>
              <a:buClr>
                <a:schemeClr val="accent2"/>
              </a:buClr>
              <a:buSzPts val="1700"/>
              <a:buChar char="●"/>
            </a:pPr>
            <a:r>
              <a:rPr lang="en" sz="1700">
                <a:solidFill>
                  <a:schemeClr val="accent2"/>
                </a:solidFill>
              </a:rPr>
              <a:t>Our data shows that owners and renters of detached and mobile homes spend more per month on their electricity bill than their counterparts. </a:t>
            </a:r>
            <a:endParaRPr sz="1700">
              <a:solidFill>
                <a:schemeClr val="accent2"/>
              </a:solidFill>
            </a:endParaRPr>
          </a:p>
          <a:p>
            <a:pPr indent="-323850" lvl="1" marL="914400" rtl="0" algn="l">
              <a:spcBef>
                <a:spcPts val="0"/>
              </a:spcBef>
              <a:spcAft>
                <a:spcPts val="0"/>
              </a:spcAft>
              <a:buClr>
                <a:schemeClr val="accent2"/>
              </a:buClr>
              <a:buSzPts val="1500"/>
              <a:buChar char="○"/>
            </a:pPr>
            <a:r>
              <a:rPr lang="en" sz="1500">
                <a:solidFill>
                  <a:schemeClr val="accent2"/>
                </a:solidFill>
              </a:rPr>
              <a:t>9 out of 10 homes in the United States are under insulated, according to Energy Star.</a:t>
            </a:r>
            <a:endParaRPr sz="1500">
              <a:solidFill>
                <a:schemeClr val="accent2"/>
              </a:solidFill>
            </a:endParaRPr>
          </a:p>
          <a:p>
            <a:pPr indent="-323850" lvl="2" marL="1371600" rtl="0" algn="l">
              <a:spcBef>
                <a:spcPts val="0"/>
              </a:spcBef>
              <a:spcAft>
                <a:spcPts val="0"/>
              </a:spcAft>
              <a:buClr>
                <a:schemeClr val="accent2"/>
              </a:buClr>
              <a:buSzPts val="1500"/>
              <a:buChar char="■"/>
            </a:pPr>
            <a:r>
              <a:rPr lang="en" sz="1500">
                <a:solidFill>
                  <a:schemeClr val="accent2"/>
                </a:solidFill>
              </a:rPr>
              <a:t>Mobile and older homes are particularly at risk for this. </a:t>
            </a:r>
            <a:endParaRPr sz="1500">
              <a:solidFill>
                <a:schemeClr val="accent2"/>
              </a:solidFill>
            </a:endParaRPr>
          </a:p>
          <a:p>
            <a:pPr indent="-254000" lvl="0" marL="457200" rtl="0" algn="l">
              <a:spcBef>
                <a:spcPts val="0"/>
              </a:spcBef>
              <a:spcAft>
                <a:spcPts val="0"/>
              </a:spcAft>
              <a:buClr>
                <a:schemeClr val="accent2"/>
              </a:buClr>
              <a:buSzPts val="400"/>
              <a:buChar char="●"/>
            </a:pPr>
            <a:r>
              <a:t/>
            </a:r>
            <a:endParaRPr sz="800">
              <a:solidFill>
                <a:schemeClr val="accent2"/>
              </a:solidFill>
            </a:endParaRPr>
          </a:p>
          <a:p>
            <a:pPr indent="-336550" lvl="0" marL="457200" rtl="0" algn="l">
              <a:spcBef>
                <a:spcPts val="0"/>
              </a:spcBef>
              <a:spcAft>
                <a:spcPts val="0"/>
              </a:spcAft>
              <a:buClr>
                <a:schemeClr val="accent2"/>
              </a:buClr>
              <a:buSzPts val="1700"/>
              <a:buChar char="●"/>
            </a:pPr>
            <a:r>
              <a:rPr lang="en" sz="1700">
                <a:solidFill>
                  <a:schemeClr val="accent2"/>
                </a:solidFill>
              </a:rPr>
              <a:t>The EPA estimates that homeowners can save an average of 11% on total energy costs by air sealing and adding insulation to their homes.</a:t>
            </a:r>
            <a:endParaRPr sz="1700">
              <a:solidFill>
                <a:schemeClr val="accent2"/>
              </a:solidFill>
            </a:endParaRPr>
          </a:p>
          <a:p>
            <a:pPr indent="-317500" lvl="0" marL="457200" rtl="0" algn="l">
              <a:spcBef>
                <a:spcPts val="0"/>
              </a:spcBef>
              <a:spcAft>
                <a:spcPts val="0"/>
              </a:spcAft>
              <a:buClr>
                <a:schemeClr val="lt1"/>
              </a:buClr>
              <a:buSzPts val="1400"/>
              <a:buChar char="●"/>
            </a:pPr>
            <a:r>
              <a:t/>
            </a:r>
            <a:endParaRPr sz="1400">
              <a:solidFill>
                <a:schemeClr val="lt1"/>
              </a:solidFill>
            </a:endParaRPr>
          </a:p>
          <a:p>
            <a:pPr indent="-336550" lvl="0" marL="457200" rtl="0" algn="l">
              <a:spcBef>
                <a:spcPts val="0"/>
              </a:spcBef>
              <a:spcAft>
                <a:spcPts val="0"/>
              </a:spcAft>
              <a:buClr>
                <a:schemeClr val="accent2"/>
              </a:buClr>
              <a:buSzPts val="1700"/>
              <a:buChar char="●"/>
            </a:pPr>
            <a:r>
              <a:rPr b="1" lang="en" sz="1700">
                <a:solidFill>
                  <a:schemeClr val="dk2"/>
                </a:solidFill>
              </a:rPr>
              <a:t>Impact:</a:t>
            </a:r>
            <a:r>
              <a:rPr lang="en" sz="1700">
                <a:solidFill>
                  <a:schemeClr val="dk2"/>
                </a:solidFill>
              </a:rPr>
              <a:t> </a:t>
            </a:r>
            <a:r>
              <a:rPr lang="en" sz="1700">
                <a:solidFill>
                  <a:schemeClr val="accent2"/>
                </a:solidFill>
              </a:rPr>
              <a:t>Homeowners will save hundreds of dollars a year on their energy bill, lower their risk of exposure to extreme weather, and help combat global Climate Change.</a:t>
            </a:r>
            <a:endParaRPr sz="1700">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