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C545C-F035-423E-B649-4B37C753E2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99F7B5-6605-409B-A01D-5BF818A79761}">
      <dgm:prSet phldrT="[Text]"/>
      <dgm:spPr/>
      <dgm:t>
        <a:bodyPr/>
        <a:lstStyle/>
        <a:p>
          <a:r>
            <a:rPr lang="en-CA" dirty="0"/>
            <a:t>Data Collection</a:t>
          </a:r>
        </a:p>
      </dgm:t>
    </dgm:pt>
    <dgm:pt modelId="{99EC557E-A627-44AF-B2F6-1FF61F03400A}" type="parTrans" cxnId="{BC628BEA-6717-4AE2-9572-DD5D4FA038CB}">
      <dgm:prSet/>
      <dgm:spPr/>
      <dgm:t>
        <a:bodyPr/>
        <a:lstStyle/>
        <a:p>
          <a:endParaRPr lang="en-CA"/>
        </a:p>
      </dgm:t>
    </dgm:pt>
    <dgm:pt modelId="{D6031DE2-D1DA-47B7-937B-D3F15056CEAE}" type="sibTrans" cxnId="{BC628BEA-6717-4AE2-9572-DD5D4FA038CB}">
      <dgm:prSet/>
      <dgm:spPr/>
      <dgm:t>
        <a:bodyPr/>
        <a:lstStyle/>
        <a:p>
          <a:endParaRPr lang="en-CA"/>
        </a:p>
      </dgm:t>
    </dgm:pt>
    <dgm:pt modelId="{5894AC8A-DE7A-49D0-9E43-85A317FB49F7}">
      <dgm:prSet phldrT="[Text]"/>
      <dgm:spPr/>
      <dgm:t>
        <a:bodyPr/>
        <a:lstStyle/>
        <a:p>
          <a:r>
            <a:rPr lang="en-CA" dirty="0"/>
            <a:t>Data preprocessing</a:t>
          </a:r>
        </a:p>
      </dgm:t>
    </dgm:pt>
    <dgm:pt modelId="{E17272BA-6A1A-4F2D-8F33-3E6DF57D3080}" type="parTrans" cxnId="{6123E190-F565-4904-9635-2FF301E90130}">
      <dgm:prSet/>
      <dgm:spPr/>
      <dgm:t>
        <a:bodyPr/>
        <a:lstStyle/>
        <a:p>
          <a:endParaRPr lang="en-CA"/>
        </a:p>
      </dgm:t>
    </dgm:pt>
    <dgm:pt modelId="{B388E626-C7D8-4D18-97FC-B92E085D273D}" type="sibTrans" cxnId="{6123E190-F565-4904-9635-2FF301E90130}">
      <dgm:prSet/>
      <dgm:spPr/>
      <dgm:t>
        <a:bodyPr/>
        <a:lstStyle/>
        <a:p>
          <a:endParaRPr lang="en-CA"/>
        </a:p>
      </dgm:t>
    </dgm:pt>
    <dgm:pt modelId="{F7BBF10A-6981-4690-B8AE-D6D3FD255009}">
      <dgm:prSet phldrT="[Text]"/>
      <dgm:spPr/>
      <dgm:t>
        <a:bodyPr/>
        <a:lstStyle/>
        <a:p>
          <a:r>
            <a:rPr lang="en-CA" dirty="0"/>
            <a:t>Data Exploration &amp; Visualization</a:t>
          </a:r>
        </a:p>
      </dgm:t>
    </dgm:pt>
    <dgm:pt modelId="{7F5EC55A-61E1-44AB-B7A1-FC4A30006818}" type="parTrans" cxnId="{8BB6F039-FFD9-4CE6-840D-2485E3BE6B07}">
      <dgm:prSet/>
      <dgm:spPr/>
      <dgm:t>
        <a:bodyPr/>
        <a:lstStyle/>
        <a:p>
          <a:endParaRPr lang="en-CA"/>
        </a:p>
      </dgm:t>
    </dgm:pt>
    <dgm:pt modelId="{D45616EA-C501-4B75-A950-69B73D60820E}" type="sibTrans" cxnId="{8BB6F039-FFD9-4CE6-840D-2485E3BE6B07}">
      <dgm:prSet/>
      <dgm:spPr/>
      <dgm:t>
        <a:bodyPr/>
        <a:lstStyle/>
        <a:p>
          <a:endParaRPr lang="en-CA"/>
        </a:p>
      </dgm:t>
    </dgm:pt>
    <dgm:pt modelId="{BCD4F080-9661-4B92-8ACF-F619937BE7D2}">
      <dgm:prSet/>
      <dgm:spPr/>
      <dgm:t>
        <a:bodyPr/>
        <a:lstStyle/>
        <a:p>
          <a:r>
            <a:rPr lang="en-CA" dirty="0"/>
            <a:t>Model Building</a:t>
          </a:r>
        </a:p>
      </dgm:t>
    </dgm:pt>
    <dgm:pt modelId="{1747FB2F-E5C0-49A2-B050-97E1C6C25A70}" type="parTrans" cxnId="{F7599713-9E7F-4D80-AA07-01E4FD6A635F}">
      <dgm:prSet/>
      <dgm:spPr/>
      <dgm:t>
        <a:bodyPr/>
        <a:lstStyle/>
        <a:p>
          <a:endParaRPr lang="en-CA"/>
        </a:p>
      </dgm:t>
    </dgm:pt>
    <dgm:pt modelId="{F230F893-6445-4C53-9DD6-76C6A83D1B19}" type="sibTrans" cxnId="{F7599713-9E7F-4D80-AA07-01E4FD6A635F}">
      <dgm:prSet custLinFactNeighborX="-16920" custLinFactNeighborY="-95369"/>
      <dgm:spPr/>
      <dgm:t>
        <a:bodyPr/>
        <a:lstStyle/>
        <a:p>
          <a:endParaRPr lang="en-CA"/>
        </a:p>
      </dgm:t>
    </dgm:pt>
    <dgm:pt modelId="{CBE3CB4D-FB37-411F-8C2A-C488BE3A3FC8}" type="pres">
      <dgm:prSet presAssocID="{60BC545C-F035-423E-B649-4B37C753E2E9}" presName="outerComposite" presStyleCnt="0">
        <dgm:presLayoutVars>
          <dgm:chMax val="5"/>
          <dgm:dir/>
          <dgm:resizeHandles val="exact"/>
        </dgm:presLayoutVars>
      </dgm:prSet>
      <dgm:spPr/>
    </dgm:pt>
    <dgm:pt modelId="{B8CB2B72-342E-48EE-A93A-E5041DE092CE}" type="pres">
      <dgm:prSet presAssocID="{60BC545C-F035-423E-B649-4B37C753E2E9}" presName="dummyMaxCanvas" presStyleCnt="0">
        <dgm:presLayoutVars/>
      </dgm:prSet>
      <dgm:spPr/>
    </dgm:pt>
    <dgm:pt modelId="{8F8C7088-646E-4CDD-B45C-99CDFF0158C9}" type="pres">
      <dgm:prSet presAssocID="{60BC545C-F035-423E-B649-4B37C753E2E9}" presName="FourNodes_1" presStyleLbl="node1" presStyleIdx="0" presStyleCnt="4">
        <dgm:presLayoutVars>
          <dgm:bulletEnabled val="1"/>
        </dgm:presLayoutVars>
      </dgm:prSet>
      <dgm:spPr/>
    </dgm:pt>
    <dgm:pt modelId="{7E28E3BF-5F83-4539-82BA-C879E0186804}" type="pres">
      <dgm:prSet presAssocID="{60BC545C-F035-423E-B649-4B37C753E2E9}" presName="FourNodes_2" presStyleLbl="node1" presStyleIdx="1" presStyleCnt="4">
        <dgm:presLayoutVars>
          <dgm:bulletEnabled val="1"/>
        </dgm:presLayoutVars>
      </dgm:prSet>
      <dgm:spPr/>
    </dgm:pt>
    <dgm:pt modelId="{99ED71CE-5F13-4AEB-AE59-DD2CA09708E6}" type="pres">
      <dgm:prSet presAssocID="{60BC545C-F035-423E-B649-4B37C753E2E9}" presName="FourNodes_3" presStyleLbl="node1" presStyleIdx="2" presStyleCnt="4">
        <dgm:presLayoutVars>
          <dgm:bulletEnabled val="1"/>
        </dgm:presLayoutVars>
      </dgm:prSet>
      <dgm:spPr/>
    </dgm:pt>
    <dgm:pt modelId="{C3CD2AA0-410C-4461-8B8A-55B90F6122B2}" type="pres">
      <dgm:prSet presAssocID="{60BC545C-F035-423E-B649-4B37C753E2E9}" presName="FourNodes_4" presStyleLbl="node1" presStyleIdx="3" presStyleCnt="4" custScaleY="91677" custLinFactNeighborX="-3" custLinFactNeighborY="-3091">
        <dgm:presLayoutVars>
          <dgm:bulletEnabled val="1"/>
        </dgm:presLayoutVars>
      </dgm:prSet>
      <dgm:spPr/>
    </dgm:pt>
    <dgm:pt modelId="{B62B2396-7355-43D7-9432-BFB5104974C1}" type="pres">
      <dgm:prSet presAssocID="{60BC545C-F035-423E-B649-4B37C753E2E9}" presName="FourConn_1-2" presStyleLbl="fgAccFollowNode1" presStyleIdx="0" presStyleCnt="3">
        <dgm:presLayoutVars>
          <dgm:bulletEnabled val="1"/>
        </dgm:presLayoutVars>
      </dgm:prSet>
      <dgm:spPr/>
    </dgm:pt>
    <dgm:pt modelId="{B0845A8A-B91E-446F-867B-1E87093A0FC2}" type="pres">
      <dgm:prSet presAssocID="{60BC545C-F035-423E-B649-4B37C753E2E9}" presName="FourConn_2-3" presStyleLbl="fgAccFollowNode1" presStyleIdx="1" presStyleCnt="3">
        <dgm:presLayoutVars>
          <dgm:bulletEnabled val="1"/>
        </dgm:presLayoutVars>
      </dgm:prSet>
      <dgm:spPr/>
    </dgm:pt>
    <dgm:pt modelId="{44B5620C-8935-4A49-8372-4AC13A6775FE}" type="pres">
      <dgm:prSet presAssocID="{60BC545C-F035-423E-B649-4B37C753E2E9}" presName="FourConn_3-4" presStyleLbl="fgAccFollowNode1" presStyleIdx="2" presStyleCnt="3">
        <dgm:presLayoutVars>
          <dgm:bulletEnabled val="1"/>
        </dgm:presLayoutVars>
      </dgm:prSet>
      <dgm:spPr/>
    </dgm:pt>
    <dgm:pt modelId="{978633BB-60A9-4C89-8EFE-F1A3FF96090E}" type="pres">
      <dgm:prSet presAssocID="{60BC545C-F035-423E-B649-4B37C753E2E9}" presName="FourNodes_1_text" presStyleLbl="node1" presStyleIdx="3" presStyleCnt="4">
        <dgm:presLayoutVars>
          <dgm:bulletEnabled val="1"/>
        </dgm:presLayoutVars>
      </dgm:prSet>
      <dgm:spPr/>
    </dgm:pt>
    <dgm:pt modelId="{4D96329B-2DC7-43BE-9A95-BCD458630FC0}" type="pres">
      <dgm:prSet presAssocID="{60BC545C-F035-423E-B649-4B37C753E2E9}" presName="FourNodes_2_text" presStyleLbl="node1" presStyleIdx="3" presStyleCnt="4">
        <dgm:presLayoutVars>
          <dgm:bulletEnabled val="1"/>
        </dgm:presLayoutVars>
      </dgm:prSet>
      <dgm:spPr/>
    </dgm:pt>
    <dgm:pt modelId="{BAC07FE2-4388-452C-A940-8431CE56FE01}" type="pres">
      <dgm:prSet presAssocID="{60BC545C-F035-423E-B649-4B37C753E2E9}" presName="FourNodes_3_text" presStyleLbl="node1" presStyleIdx="3" presStyleCnt="4">
        <dgm:presLayoutVars>
          <dgm:bulletEnabled val="1"/>
        </dgm:presLayoutVars>
      </dgm:prSet>
      <dgm:spPr/>
    </dgm:pt>
    <dgm:pt modelId="{16053106-ED6B-4B95-849E-9B22CA4A23D8}" type="pres">
      <dgm:prSet presAssocID="{60BC545C-F035-423E-B649-4B37C753E2E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A304F00-7CF5-44BD-AFF3-34D83649CDB9}" type="presOf" srcId="{BCD4F080-9661-4B92-8ACF-F619937BE7D2}" destId="{16053106-ED6B-4B95-849E-9B22CA4A23D8}" srcOrd="1" destOrd="0" presId="urn:microsoft.com/office/officeart/2005/8/layout/vProcess5"/>
    <dgm:cxn modelId="{608C1F08-BED7-4768-A469-64258568B9B6}" type="presOf" srcId="{F7BBF10A-6981-4690-B8AE-D6D3FD255009}" destId="{BAC07FE2-4388-452C-A940-8431CE56FE01}" srcOrd="1" destOrd="0" presId="urn:microsoft.com/office/officeart/2005/8/layout/vProcess5"/>
    <dgm:cxn modelId="{A012A40D-7772-4716-B49C-21A3DD73283A}" type="presOf" srcId="{F7BBF10A-6981-4690-B8AE-D6D3FD255009}" destId="{99ED71CE-5F13-4AEB-AE59-DD2CA09708E6}" srcOrd="0" destOrd="0" presId="urn:microsoft.com/office/officeart/2005/8/layout/vProcess5"/>
    <dgm:cxn modelId="{BD185913-3681-4919-9DB5-3794109FA3A8}" type="presOf" srcId="{B388E626-C7D8-4D18-97FC-B92E085D273D}" destId="{B0845A8A-B91E-446F-867B-1E87093A0FC2}" srcOrd="0" destOrd="0" presId="urn:microsoft.com/office/officeart/2005/8/layout/vProcess5"/>
    <dgm:cxn modelId="{F7599713-9E7F-4D80-AA07-01E4FD6A635F}" srcId="{60BC545C-F035-423E-B649-4B37C753E2E9}" destId="{BCD4F080-9661-4B92-8ACF-F619937BE7D2}" srcOrd="3" destOrd="0" parTransId="{1747FB2F-E5C0-49A2-B050-97E1C6C25A70}" sibTransId="{F230F893-6445-4C53-9DD6-76C6A83D1B19}"/>
    <dgm:cxn modelId="{8BB6F039-FFD9-4CE6-840D-2485E3BE6B07}" srcId="{60BC545C-F035-423E-B649-4B37C753E2E9}" destId="{F7BBF10A-6981-4690-B8AE-D6D3FD255009}" srcOrd="2" destOrd="0" parTransId="{7F5EC55A-61E1-44AB-B7A1-FC4A30006818}" sibTransId="{D45616EA-C501-4B75-A950-69B73D60820E}"/>
    <dgm:cxn modelId="{A95AF56D-61AD-4EF6-9122-9FAE3B21E6B9}" type="presOf" srcId="{AC99F7B5-6605-409B-A01D-5BF818A79761}" destId="{8F8C7088-646E-4CDD-B45C-99CDFF0158C9}" srcOrd="0" destOrd="0" presId="urn:microsoft.com/office/officeart/2005/8/layout/vProcess5"/>
    <dgm:cxn modelId="{FDF15D85-CC2C-46A3-BAB5-D1ECF0954741}" type="presOf" srcId="{AC99F7B5-6605-409B-A01D-5BF818A79761}" destId="{978633BB-60A9-4C89-8EFE-F1A3FF96090E}" srcOrd="1" destOrd="0" presId="urn:microsoft.com/office/officeart/2005/8/layout/vProcess5"/>
    <dgm:cxn modelId="{6123E190-F565-4904-9635-2FF301E90130}" srcId="{60BC545C-F035-423E-B649-4B37C753E2E9}" destId="{5894AC8A-DE7A-49D0-9E43-85A317FB49F7}" srcOrd="1" destOrd="0" parTransId="{E17272BA-6A1A-4F2D-8F33-3E6DF57D3080}" sibTransId="{B388E626-C7D8-4D18-97FC-B92E085D273D}"/>
    <dgm:cxn modelId="{F3C278C4-B493-4824-A600-8085EE173CE7}" type="presOf" srcId="{5894AC8A-DE7A-49D0-9E43-85A317FB49F7}" destId="{4D96329B-2DC7-43BE-9A95-BCD458630FC0}" srcOrd="1" destOrd="0" presId="urn:microsoft.com/office/officeart/2005/8/layout/vProcess5"/>
    <dgm:cxn modelId="{35CADCC7-03E9-47D1-B217-1247691D9E32}" type="presOf" srcId="{60BC545C-F035-423E-B649-4B37C753E2E9}" destId="{CBE3CB4D-FB37-411F-8C2A-C488BE3A3FC8}" srcOrd="0" destOrd="0" presId="urn:microsoft.com/office/officeart/2005/8/layout/vProcess5"/>
    <dgm:cxn modelId="{5A20A1D3-3A0B-4C09-904C-F6ADA4A548CA}" type="presOf" srcId="{BCD4F080-9661-4B92-8ACF-F619937BE7D2}" destId="{C3CD2AA0-410C-4461-8B8A-55B90F6122B2}" srcOrd="0" destOrd="0" presId="urn:microsoft.com/office/officeart/2005/8/layout/vProcess5"/>
    <dgm:cxn modelId="{0C60C5E1-B7B6-4859-BDB3-DCB452A1AA24}" type="presOf" srcId="{D6031DE2-D1DA-47B7-937B-D3F15056CEAE}" destId="{B62B2396-7355-43D7-9432-BFB5104974C1}" srcOrd="0" destOrd="0" presId="urn:microsoft.com/office/officeart/2005/8/layout/vProcess5"/>
    <dgm:cxn modelId="{BC628BEA-6717-4AE2-9572-DD5D4FA038CB}" srcId="{60BC545C-F035-423E-B649-4B37C753E2E9}" destId="{AC99F7B5-6605-409B-A01D-5BF818A79761}" srcOrd="0" destOrd="0" parTransId="{99EC557E-A627-44AF-B2F6-1FF61F03400A}" sibTransId="{D6031DE2-D1DA-47B7-937B-D3F15056CEAE}"/>
    <dgm:cxn modelId="{5007D1EA-E83F-4876-84A3-3B649D74A9DD}" type="presOf" srcId="{D45616EA-C501-4B75-A950-69B73D60820E}" destId="{44B5620C-8935-4A49-8372-4AC13A6775FE}" srcOrd="0" destOrd="0" presId="urn:microsoft.com/office/officeart/2005/8/layout/vProcess5"/>
    <dgm:cxn modelId="{345909EB-8628-42C8-A950-EE426C7930D3}" type="presOf" srcId="{5894AC8A-DE7A-49D0-9E43-85A317FB49F7}" destId="{7E28E3BF-5F83-4539-82BA-C879E0186804}" srcOrd="0" destOrd="0" presId="urn:microsoft.com/office/officeart/2005/8/layout/vProcess5"/>
    <dgm:cxn modelId="{0E4B6E64-1A59-46CC-B35D-B9A09D00088D}" type="presParOf" srcId="{CBE3CB4D-FB37-411F-8C2A-C488BE3A3FC8}" destId="{B8CB2B72-342E-48EE-A93A-E5041DE092CE}" srcOrd="0" destOrd="0" presId="urn:microsoft.com/office/officeart/2005/8/layout/vProcess5"/>
    <dgm:cxn modelId="{9AA18D73-9B39-450E-9F8A-B12C2030563D}" type="presParOf" srcId="{CBE3CB4D-FB37-411F-8C2A-C488BE3A3FC8}" destId="{8F8C7088-646E-4CDD-B45C-99CDFF0158C9}" srcOrd="1" destOrd="0" presId="urn:microsoft.com/office/officeart/2005/8/layout/vProcess5"/>
    <dgm:cxn modelId="{2A17B853-CF7D-47BD-8D2F-2B2CF98D02DB}" type="presParOf" srcId="{CBE3CB4D-FB37-411F-8C2A-C488BE3A3FC8}" destId="{7E28E3BF-5F83-4539-82BA-C879E0186804}" srcOrd="2" destOrd="0" presId="urn:microsoft.com/office/officeart/2005/8/layout/vProcess5"/>
    <dgm:cxn modelId="{AD10F9C2-7708-4EF3-88F5-391E317E8EBB}" type="presParOf" srcId="{CBE3CB4D-FB37-411F-8C2A-C488BE3A3FC8}" destId="{99ED71CE-5F13-4AEB-AE59-DD2CA09708E6}" srcOrd="3" destOrd="0" presId="urn:microsoft.com/office/officeart/2005/8/layout/vProcess5"/>
    <dgm:cxn modelId="{B5DC34A0-8755-4A36-A9D8-35F6E4879791}" type="presParOf" srcId="{CBE3CB4D-FB37-411F-8C2A-C488BE3A3FC8}" destId="{C3CD2AA0-410C-4461-8B8A-55B90F6122B2}" srcOrd="4" destOrd="0" presId="urn:microsoft.com/office/officeart/2005/8/layout/vProcess5"/>
    <dgm:cxn modelId="{8D2898CA-AD0F-4A60-99DB-FCB5BF992817}" type="presParOf" srcId="{CBE3CB4D-FB37-411F-8C2A-C488BE3A3FC8}" destId="{B62B2396-7355-43D7-9432-BFB5104974C1}" srcOrd="5" destOrd="0" presId="urn:microsoft.com/office/officeart/2005/8/layout/vProcess5"/>
    <dgm:cxn modelId="{D66A2FF6-90A5-4E50-923A-0E19D5964626}" type="presParOf" srcId="{CBE3CB4D-FB37-411F-8C2A-C488BE3A3FC8}" destId="{B0845A8A-B91E-446F-867B-1E87093A0FC2}" srcOrd="6" destOrd="0" presId="urn:microsoft.com/office/officeart/2005/8/layout/vProcess5"/>
    <dgm:cxn modelId="{5E99C3F8-B6F3-4BE6-8389-23E79B6366EF}" type="presParOf" srcId="{CBE3CB4D-FB37-411F-8C2A-C488BE3A3FC8}" destId="{44B5620C-8935-4A49-8372-4AC13A6775FE}" srcOrd="7" destOrd="0" presId="urn:microsoft.com/office/officeart/2005/8/layout/vProcess5"/>
    <dgm:cxn modelId="{AF7C0E12-017D-4B64-A0D4-AA4B5D7C5922}" type="presParOf" srcId="{CBE3CB4D-FB37-411F-8C2A-C488BE3A3FC8}" destId="{978633BB-60A9-4C89-8EFE-F1A3FF96090E}" srcOrd="8" destOrd="0" presId="urn:microsoft.com/office/officeart/2005/8/layout/vProcess5"/>
    <dgm:cxn modelId="{B4EDDE9E-C326-4E08-95E7-A780CF650318}" type="presParOf" srcId="{CBE3CB4D-FB37-411F-8C2A-C488BE3A3FC8}" destId="{4D96329B-2DC7-43BE-9A95-BCD458630FC0}" srcOrd="9" destOrd="0" presId="urn:microsoft.com/office/officeart/2005/8/layout/vProcess5"/>
    <dgm:cxn modelId="{530D823A-E3E6-4848-BA2A-45A824C61A2B}" type="presParOf" srcId="{CBE3CB4D-FB37-411F-8C2A-C488BE3A3FC8}" destId="{BAC07FE2-4388-452C-A940-8431CE56FE01}" srcOrd="10" destOrd="0" presId="urn:microsoft.com/office/officeart/2005/8/layout/vProcess5"/>
    <dgm:cxn modelId="{C7032208-8E87-4B1C-B6D9-2D2CFED9F414}" type="presParOf" srcId="{CBE3CB4D-FB37-411F-8C2A-C488BE3A3FC8}" destId="{16053106-ED6B-4B95-849E-9B22CA4A23D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7088-646E-4CDD-B45C-99CDFF0158C9}">
      <dsp:nvSpPr>
        <dsp:cNvPr id="0" name=""/>
        <dsp:cNvSpPr/>
      </dsp:nvSpPr>
      <dsp:spPr>
        <a:xfrm>
          <a:off x="0" y="0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Collection</a:t>
          </a:r>
        </a:p>
      </dsp:txBody>
      <dsp:txXfrm>
        <a:off x="32325" y="32325"/>
        <a:ext cx="6822650" cy="1039021"/>
      </dsp:txXfrm>
    </dsp:sp>
    <dsp:sp modelId="{7E28E3BF-5F83-4539-82BA-C879E0186804}">
      <dsp:nvSpPr>
        <dsp:cNvPr id="0" name=""/>
        <dsp:cNvSpPr/>
      </dsp:nvSpPr>
      <dsp:spPr>
        <a:xfrm>
          <a:off x="678949" y="1304338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preprocessing</a:t>
          </a:r>
        </a:p>
      </dsp:txBody>
      <dsp:txXfrm>
        <a:off x="711274" y="1336663"/>
        <a:ext cx="6645872" cy="1039021"/>
      </dsp:txXfrm>
    </dsp:sp>
    <dsp:sp modelId="{99ED71CE-5F13-4AEB-AE59-DD2CA09708E6}">
      <dsp:nvSpPr>
        <dsp:cNvPr id="0" name=""/>
        <dsp:cNvSpPr/>
      </dsp:nvSpPr>
      <dsp:spPr>
        <a:xfrm>
          <a:off x="1347765" y="2608677"/>
          <a:ext cx="8106857" cy="1103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Data Exploration &amp; Visualization</a:t>
          </a:r>
        </a:p>
      </dsp:txBody>
      <dsp:txXfrm>
        <a:off x="1380090" y="2641002"/>
        <a:ext cx="6656005" cy="1039021"/>
      </dsp:txXfrm>
    </dsp:sp>
    <dsp:sp modelId="{C3CD2AA0-410C-4461-8B8A-55B90F6122B2}">
      <dsp:nvSpPr>
        <dsp:cNvPr id="0" name=""/>
        <dsp:cNvSpPr/>
      </dsp:nvSpPr>
      <dsp:spPr>
        <a:xfrm>
          <a:off x="2026471" y="3924830"/>
          <a:ext cx="8106857" cy="101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Model Building</a:t>
          </a:r>
        </a:p>
      </dsp:txBody>
      <dsp:txXfrm>
        <a:off x="2056106" y="3954465"/>
        <a:ext cx="6651252" cy="952542"/>
      </dsp:txXfrm>
    </dsp:sp>
    <dsp:sp modelId="{B62B2396-7355-43D7-9432-BFB5104974C1}">
      <dsp:nvSpPr>
        <dsp:cNvPr id="0" name=""/>
        <dsp:cNvSpPr/>
      </dsp:nvSpPr>
      <dsp:spPr>
        <a:xfrm>
          <a:off x="7389471" y="845311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7550883" y="845311"/>
        <a:ext cx="394562" cy="539833"/>
      </dsp:txXfrm>
    </dsp:sp>
    <dsp:sp modelId="{B0845A8A-B91E-446F-867B-1E87093A0FC2}">
      <dsp:nvSpPr>
        <dsp:cNvPr id="0" name=""/>
        <dsp:cNvSpPr/>
      </dsp:nvSpPr>
      <dsp:spPr>
        <a:xfrm>
          <a:off x="8068420" y="2149650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8229832" y="2149650"/>
        <a:ext cx="394562" cy="539833"/>
      </dsp:txXfrm>
    </dsp:sp>
    <dsp:sp modelId="{44B5620C-8935-4A49-8372-4AC13A6775FE}">
      <dsp:nvSpPr>
        <dsp:cNvPr id="0" name=""/>
        <dsp:cNvSpPr/>
      </dsp:nvSpPr>
      <dsp:spPr>
        <a:xfrm>
          <a:off x="8737236" y="3453988"/>
          <a:ext cx="717386" cy="717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400" kern="1200"/>
        </a:p>
      </dsp:txBody>
      <dsp:txXfrm>
        <a:off x="8898648" y="3453988"/>
        <a:ext cx="394562" cy="539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gure-eight.com/data-for-everyone" TargetMode="External"/><Relationship Id="rId2" Type="http://schemas.openxmlformats.org/officeDocument/2006/relationships/hyperlink" Target="http://www.figure-eight.com/discovering-drug-side-effect-with-crowdsour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1AF-04B3-4816-9989-AC6772822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Claritin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C5BE-C96F-451E-BEC5-44B8DDD55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Presenter: </a:t>
            </a:r>
            <a:r>
              <a:rPr lang="en-CA" dirty="0" err="1"/>
              <a:t>Pankhjn</a:t>
            </a:r>
            <a:r>
              <a:rPr lang="en-CA" dirty="0"/>
              <a:t> &amp; Mingming Hu</a:t>
            </a:r>
          </a:p>
          <a:p>
            <a:r>
              <a:rPr lang="en-CA" dirty="0"/>
              <a:t>SCS 3253 005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47215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80A0-6650-40D6-895A-B6F7DB34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r>
              <a:rPr lang="en-CA" dirty="0"/>
              <a:t>Step 3: Data Exploration &amp; Visualization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FCEB-EAE7-4B2F-A1A2-49ADFD74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r>
              <a:rPr lang="en-CA" dirty="0"/>
              <a:t>1. Generate a sequence </a:t>
            </a:r>
            <a:r>
              <a:rPr lang="en-CA" dirty="0" err="1"/>
              <a:t>wordclound</a:t>
            </a:r>
            <a:r>
              <a:rPr lang="en-CA" dirty="0"/>
              <a:t> from the word</a:t>
            </a:r>
          </a:p>
          <a:p>
            <a:endParaRPr lang="en-CA" dirty="0"/>
          </a:p>
        </p:txBody>
      </p:sp>
      <p:pic>
        <p:nvPicPr>
          <p:cNvPr id="5" name="Picture 4" descr="A picture containing wall, clock, object&#10;&#10;Description automatically generated">
            <a:extLst>
              <a:ext uri="{FF2B5EF4-FFF2-40B4-BE49-F238E27FC236}">
                <a16:creationId xmlns:a16="http://schemas.microsoft.com/office/drawing/2014/main" id="{FA6915CB-4752-4C5C-BAAB-3488EF29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20" y="1844104"/>
            <a:ext cx="6311847" cy="46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E3D1-AEA1-4B08-BA35-D249FB2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1" y="854913"/>
            <a:ext cx="8596668" cy="5335306"/>
          </a:xfrm>
        </p:spPr>
        <p:txBody>
          <a:bodyPr/>
          <a:lstStyle/>
          <a:p>
            <a:r>
              <a:rPr lang="en-CA" dirty="0"/>
              <a:t>2. Most popular words at content column</a:t>
            </a:r>
          </a:p>
          <a:p>
            <a:r>
              <a:rPr lang="en-CA" dirty="0"/>
              <a:t> a: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B6052-A2D6-4A95-988B-E913DFA1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22" y="1360966"/>
            <a:ext cx="5491011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42CB-81E1-40D5-8E90-9E4FED81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488289"/>
            <a:ext cx="8497825" cy="5553074"/>
          </a:xfrm>
        </p:spPr>
        <p:txBody>
          <a:bodyPr/>
          <a:lstStyle/>
          <a:p>
            <a:r>
              <a:rPr lang="en-CA" dirty="0"/>
              <a:t>Sentiment function</a:t>
            </a:r>
          </a:p>
          <a:p>
            <a:r>
              <a:rPr lang="en-CA" dirty="0"/>
              <a:t> of </a:t>
            </a:r>
            <a:r>
              <a:rPr lang="en-CA" dirty="0" err="1"/>
              <a:t>textblob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29287-EA83-4A4E-84F1-661E1C40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652462"/>
            <a:ext cx="58197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68E0-6642-4179-B377-42C83115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CA" dirty="0"/>
              <a:t>Step4:Modle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473C-7C10-413B-95BB-CF3D807D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CA" dirty="0"/>
              <a:t>1. Random Forest Classifier applied for model</a:t>
            </a:r>
          </a:p>
          <a:p>
            <a:r>
              <a:rPr lang="en-CA" dirty="0"/>
              <a:t>The result </a:t>
            </a:r>
            <a:r>
              <a:rPr lang="en-CA"/>
              <a:t>of accuracy </a:t>
            </a:r>
            <a:r>
              <a:rPr lang="en-CA" dirty="0"/>
              <a:t>is 0.53</a:t>
            </a:r>
          </a:p>
          <a:p>
            <a:r>
              <a:rPr lang="en-CA" dirty="0"/>
              <a:t>2. Multinomial Negative </a:t>
            </a:r>
            <a:r>
              <a:rPr lang="en-CA" dirty="0" err="1"/>
              <a:t>Binomul</a:t>
            </a:r>
            <a:r>
              <a:rPr lang="en-CA" dirty="0"/>
              <a:t> </a:t>
            </a:r>
          </a:p>
          <a:p>
            <a:r>
              <a:rPr lang="en-CA" dirty="0"/>
              <a:t>The result of accuracy is 0.51</a:t>
            </a:r>
          </a:p>
        </p:txBody>
      </p:sp>
    </p:spTree>
    <p:extLst>
      <p:ext uri="{BB962C8B-B14F-4D97-AF65-F5344CB8AC3E}">
        <p14:creationId xmlns:p14="http://schemas.microsoft.com/office/powerpoint/2010/main" val="3207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4310-0543-4ED0-B9F3-C36D2346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D2C6-B8FF-4CFF-99FA-CC9B9BDE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Part1: Introduction</a:t>
            </a:r>
          </a:p>
          <a:p>
            <a:r>
              <a:rPr lang="en-CA" dirty="0"/>
              <a:t>Part2: Data preparation</a:t>
            </a:r>
          </a:p>
          <a:p>
            <a:r>
              <a:rPr lang="en-CA" dirty="0"/>
              <a:t>Part3: </a:t>
            </a:r>
          </a:p>
          <a:p>
            <a:r>
              <a:rPr lang="en-CA" dirty="0"/>
              <a:t>Part4:</a:t>
            </a:r>
          </a:p>
          <a:p>
            <a:r>
              <a:rPr lang="en-CA" dirty="0"/>
              <a:t>Part5:Conclusion</a:t>
            </a:r>
          </a:p>
        </p:txBody>
      </p:sp>
    </p:spTree>
    <p:extLst>
      <p:ext uri="{BB962C8B-B14F-4D97-AF65-F5344CB8AC3E}">
        <p14:creationId xmlns:p14="http://schemas.microsoft.com/office/powerpoint/2010/main" val="12086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9FBD-A1A1-4551-84EA-A3608293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en-CA" dirty="0"/>
              <a:t>Part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369-C1F1-4E6A-827D-8E38166E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047"/>
            <a:ext cx="8596668" cy="4587316"/>
          </a:xfrm>
        </p:spPr>
        <p:txBody>
          <a:bodyPr/>
          <a:lstStyle/>
          <a:p>
            <a:r>
              <a:rPr lang="en-CA" dirty="0"/>
              <a:t>Definition of Claritin: is a combination of antihistamine and decongestant used to treat allergies, nasal congestion and sinus pressure.</a:t>
            </a:r>
          </a:p>
          <a:p>
            <a:r>
              <a:rPr lang="en-CA" dirty="0"/>
              <a:t>Objective: Assign a Sentiment Score to the Claritin tweet</a:t>
            </a:r>
          </a:p>
          <a:p>
            <a:r>
              <a:rPr lang="en-CA" dirty="0"/>
              <a:t>Hypothesis: Total negative score of Claritin Tweet outperform the side Effects reported by drug producing companies to FDA</a:t>
            </a:r>
          </a:p>
        </p:txBody>
      </p:sp>
    </p:spTree>
    <p:extLst>
      <p:ext uri="{BB962C8B-B14F-4D97-AF65-F5344CB8AC3E}">
        <p14:creationId xmlns:p14="http://schemas.microsoft.com/office/powerpoint/2010/main" val="8670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98AC-50E6-43B0-A3F8-036A2E45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en-CA" dirty="0"/>
              <a:t>Part2: DATA</a:t>
            </a:r>
            <a:r>
              <a:rPr lang="zh-CN" altLang="en-US" dirty="0"/>
              <a:t> </a:t>
            </a:r>
            <a:r>
              <a:rPr lang="en-CA" altLang="zh-CN" dirty="0"/>
              <a:t>PREPAREATION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2239-170C-43B4-8335-229DA435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4527355"/>
          </a:xfrm>
        </p:spPr>
        <p:txBody>
          <a:bodyPr/>
          <a:lstStyle/>
          <a:p>
            <a:r>
              <a:rPr lang="zh-CN" altLang="en-US" dirty="0"/>
              <a:t>	</a:t>
            </a:r>
            <a:endParaRPr lang="en-C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43E00C-E9D7-4D8E-8356-4F67023F7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83109"/>
              </p:ext>
            </p:extLst>
          </p:nvPr>
        </p:nvGraphicFramePr>
        <p:xfrm>
          <a:off x="659567" y="2223401"/>
          <a:ext cx="10855099" cy="326671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87339">
                  <a:extLst>
                    <a:ext uri="{9D8B030D-6E8A-4147-A177-3AD203B41FA5}">
                      <a16:colId xmlns:a16="http://schemas.microsoft.com/office/drawing/2014/main" val="2911252985"/>
                    </a:ext>
                  </a:extLst>
                </a:gridCol>
                <a:gridCol w="1695114">
                  <a:extLst>
                    <a:ext uri="{9D8B030D-6E8A-4147-A177-3AD203B41FA5}">
                      <a16:colId xmlns:a16="http://schemas.microsoft.com/office/drawing/2014/main" val="689836108"/>
                    </a:ext>
                  </a:extLst>
                </a:gridCol>
                <a:gridCol w="2662027">
                  <a:extLst>
                    <a:ext uri="{9D8B030D-6E8A-4147-A177-3AD203B41FA5}">
                      <a16:colId xmlns:a16="http://schemas.microsoft.com/office/drawing/2014/main" val="488037162"/>
                    </a:ext>
                  </a:extLst>
                </a:gridCol>
                <a:gridCol w="935612">
                  <a:extLst>
                    <a:ext uri="{9D8B030D-6E8A-4147-A177-3AD203B41FA5}">
                      <a16:colId xmlns:a16="http://schemas.microsoft.com/office/drawing/2014/main" val="193468829"/>
                    </a:ext>
                  </a:extLst>
                </a:gridCol>
                <a:gridCol w="1798820">
                  <a:extLst>
                    <a:ext uri="{9D8B030D-6E8A-4147-A177-3AD203B41FA5}">
                      <a16:colId xmlns:a16="http://schemas.microsoft.com/office/drawing/2014/main" val="2469467101"/>
                    </a:ext>
                  </a:extLst>
                </a:gridCol>
                <a:gridCol w="1576187">
                  <a:extLst>
                    <a:ext uri="{9D8B030D-6E8A-4147-A177-3AD203B41FA5}">
                      <a16:colId xmlns:a16="http://schemas.microsoft.com/office/drawing/2014/main" val="1453852962"/>
                    </a:ext>
                  </a:extLst>
                </a:gridCol>
              </a:tblGrid>
              <a:tr h="1179647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Data Set Characteristics:  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Multivariate,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 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Number of Instances: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4900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Area: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Medicine, Healthcare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06675"/>
                  </a:ext>
                </a:extLst>
              </a:tr>
              <a:tr h="907421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Attribute 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Categorical, 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Integer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Number of Attributes: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17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Date Donated: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Nov 13,</a:t>
                      </a:r>
                      <a:r>
                        <a:rPr lang="zh-CN" altLang="en-US" sz="1800" kern="1200" dirty="0"/>
                        <a:t>  </a:t>
                      </a:r>
                      <a:r>
                        <a:rPr lang="en-US" altLang="zh-CN" sz="1800" kern="1200" dirty="0"/>
                        <a:t>2013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1281"/>
                  </a:ext>
                </a:extLst>
              </a:tr>
              <a:tr h="1179647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Associated Tasks: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effectLst/>
                        </a:rPr>
                        <a:t>Classification, 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Missing Values:</a:t>
                      </a:r>
                      <a:endParaRPr lang="en-CA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yes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Techniques: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/>
                        <a:t>NLP, Neural Network, SVM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62CF-0888-4D9A-A073-7D943A1A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en-CA" dirty="0"/>
              <a:t>The framework for NLP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9A020-CF6A-4F8D-9724-8119DEDC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730238"/>
              </p:ext>
            </p:extLst>
          </p:nvPr>
        </p:nvGraphicFramePr>
        <p:xfrm>
          <a:off x="677863" y="1558924"/>
          <a:ext cx="10133572" cy="501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7044-2010-48B3-A9D3-BB5CC32F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/>
          <a:lstStyle/>
          <a:p>
            <a:r>
              <a:rPr lang="en-CA" dirty="0"/>
              <a:t>Step 1: Data Collection &amp;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32D4-AA66-494A-A8E5-33B0317E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941"/>
            <a:ext cx="8596668" cy="4629421"/>
          </a:xfrm>
        </p:spPr>
        <p:txBody>
          <a:bodyPr>
            <a:normAutofit/>
          </a:bodyPr>
          <a:lstStyle/>
          <a:p>
            <a:r>
              <a:rPr lang="en-CA" dirty="0"/>
              <a:t>Data information: </a:t>
            </a:r>
            <a:r>
              <a:rPr lang="en-CA" dirty="0">
                <a:hlinkClick r:id="rId2"/>
              </a:rPr>
              <a:t>www.figure-eight.com/discovering-drug-side-effect-with-crowdsourcing/</a:t>
            </a:r>
            <a:endParaRPr lang="en-CA" dirty="0"/>
          </a:p>
          <a:p>
            <a:r>
              <a:rPr lang="en-CA" dirty="0"/>
              <a:t>Data source: </a:t>
            </a:r>
            <a:r>
              <a:rPr lang="en-CA" dirty="0">
                <a:hlinkClick r:id="rId3"/>
              </a:rPr>
              <a:t>www.figure-eight.com/data-for-everyone</a:t>
            </a:r>
            <a:endParaRPr lang="en-CA" dirty="0"/>
          </a:p>
          <a:p>
            <a:r>
              <a:rPr lang="en-CA" dirty="0"/>
              <a:t>Side effect variables: dizziness, convulsion, heart palpitations, shortness of breathe, headaches, drug effect decreased, </a:t>
            </a:r>
            <a:r>
              <a:rPr lang="en-CA" dirty="0" err="1"/>
              <a:t>allergies_after_drug</a:t>
            </a:r>
            <a:r>
              <a:rPr lang="en-CA" dirty="0"/>
              <a:t>, nausea, insomnia, bad interaction </a:t>
            </a:r>
            <a:r>
              <a:rPr lang="en-CA" dirty="0" err="1"/>
              <a:t>bw</a:t>
            </a:r>
            <a:r>
              <a:rPr lang="en-CA" dirty="0"/>
              <a:t>. </a:t>
            </a:r>
          </a:p>
          <a:p>
            <a:r>
              <a:rPr lang="en-CA" dirty="0"/>
              <a:t>The value of them is yes or no.</a:t>
            </a:r>
          </a:p>
          <a:p>
            <a:r>
              <a:rPr lang="en-CA" dirty="0"/>
              <a:t>The sentiment</a:t>
            </a:r>
            <a:r>
              <a:rPr lang="zh-CN" altLang="en-US" dirty="0"/>
              <a:t>：</a:t>
            </a:r>
            <a:r>
              <a:rPr lang="en-US" altLang="zh-CN" dirty="0"/>
              <a:t>1 means strong negative opinion and 5 means strong positive opinion. </a:t>
            </a:r>
            <a:endParaRPr lang="en-CA" dirty="0"/>
          </a:p>
          <a:p>
            <a:endParaRPr lang="en-CA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30799F-7EBB-4094-99CA-FD89465E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61" y="3963194"/>
            <a:ext cx="3108813" cy="29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9E05-E1C5-44DB-AECB-B528E1F1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431"/>
            <a:ext cx="8596668" cy="4637932"/>
          </a:xfrm>
        </p:spPr>
        <p:txBody>
          <a:bodyPr/>
          <a:lstStyle/>
          <a:p>
            <a:r>
              <a:rPr lang="en-CA" dirty="0"/>
              <a:t>The relationship b/w sentiment and side effect</a:t>
            </a:r>
          </a:p>
          <a:p>
            <a:pPr marL="0" indent="0">
              <a:buNone/>
            </a:pPr>
            <a:r>
              <a:rPr lang="en-CA" dirty="0"/>
              <a:t>From the heat map we know that allergies after drug have -0.34 impact sentiment.</a:t>
            </a:r>
          </a:p>
          <a:p>
            <a:endParaRPr lang="en-CA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AAD96-9926-45CE-AA16-946A3D55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01" y="2245489"/>
            <a:ext cx="8596668" cy="4002911"/>
          </a:xfrm>
        </p:spPr>
      </p:pic>
    </p:spTree>
    <p:extLst>
      <p:ext uri="{BB962C8B-B14F-4D97-AF65-F5344CB8AC3E}">
        <p14:creationId xmlns:p14="http://schemas.microsoft.com/office/powerpoint/2010/main" val="11650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CD27-02E7-4F22-9EB3-544822E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CA" dirty="0"/>
              <a:t> Create variable sentence word-- </a:t>
            </a:r>
            <a:r>
              <a:rPr lang="en-CA" dirty="0" err="1"/>
              <a:t>content_word</a:t>
            </a:r>
            <a:r>
              <a:rPr lang="en-CA" dirty="0"/>
              <a:t>: The more users estimate sentiment 4 and less users estimate sentiment 1 and 5.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F034F-8C55-432C-B063-87E6B393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8" y="2438400"/>
            <a:ext cx="85966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141E-E083-45A7-AC2D-1646993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CA" dirty="0"/>
              <a:t>Step 2:Data preprocessing</a:t>
            </a:r>
            <a:br>
              <a:rPr lang="en-CA" dirty="0"/>
            </a:b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26B-AD42-4CCB-9F31-760AB3ED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CA" dirty="0"/>
              <a:t>1. remove the emoji </a:t>
            </a:r>
          </a:p>
          <a:p>
            <a:r>
              <a:rPr lang="en-CA" dirty="0"/>
              <a:t>2. remove the </a:t>
            </a:r>
            <a:r>
              <a:rPr lang="en-CA" dirty="0" err="1"/>
              <a:t>stopwords</a:t>
            </a:r>
            <a:endParaRPr lang="en-CA" dirty="0"/>
          </a:p>
          <a:p>
            <a:r>
              <a:rPr lang="en-CA" dirty="0"/>
              <a:t>3. replace consecutive non-ASCII characters with a space</a:t>
            </a:r>
          </a:p>
          <a:p>
            <a:r>
              <a:rPr lang="en-CA" dirty="0"/>
              <a:t>4. remove http</a:t>
            </a:r>
          </a:p>
          <a:p>
            <a:r>
              <a:rPr lang="en-CA" dirty="0"/>
              <a:t>5. tokenization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273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1092</TotalTime>
  <Words>383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Claritin Sentiment Analysis</vt:lpstr>
      <vt:lpstr>Agenda</vt:lpstr>
      <vt:lpstr>Part 1: INTRODUCTION</vt:lpstr>
      <vt:lpstr>Part2: DATA PREPAREATION</vt:lpstr>
      <vt:lpstr>The framework for NLP</vt:lpstr>
      <vt:lpstr>Step 1: Data Collection &amp; Assembly</vt:lpstr>
      <vt:lpstr>PowerPoint Presentation</vt:lpstr>
      <vt:lpstr>PowerPoint Presentation</vt:lpstr>
      <vt:lpstr>Step 2:Data preprocessing  </vt:lpstr>
      <vt:lpstr>Step 3: Data Exploration &amp; Visualization </vt:lpstr>
      <vt:lpstr>PowerPoint Presentation</vt:lpstr>
      <vt:lpstr>PowerPoint Presentation</vt:lpstr>
      <vt:lpstr>Step4:Modle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Claritin Sentiment Analysis</dc:title>
  <dc:creator>mingming hu</dc:creator>
  <cp:lastModifiedBy>mingming hu</cp:lastModifiedBy>
  <cp:revision>24</cp:revision>
  <dcterms:created xsi:type="dcterms:W3CDTF">2019-08-22T02:34:06Z</dcterms:created>
  <dcterms:modified xsi:type="dcterms:W3CDTF">2019-08-24T17:00:50Z</dcterms:modified>
</cp:coreProperties>
</file>